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24" r:id="rId1"/>
  </p:sldMasterIdLst>
  <p:notesMasterIdLst>
    <p:notesMasterId r:id="rId3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70" r:id="rId14"/>
    <p:sldId id="269"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8" d="100"/>
          <a:sy n="108" d="100"/>
        </p:scale>
        <p:origin x="-1704"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BAD576F-2B1B-4A4E-83D7-6B325C67C5E8}" type="doc">
      <dgm:prSet loTypeId="urn:microsoft.com/office/officeart/2005/8/layout/vList2" loCatId="list" qsTypeId="urn:microsoft.com/office/officeart/2005/8/quickstyle/simple3" qsCatId="simple" csTypeId="urn:microsoft.com/office/officeart/2005/8/colors/accent2_1" csCatId="accent2" phldr="1"/>
      <dgm:spPr/>
      <dgm:t>
        <a:bodyPr/>
        <a:lstStyle/>
        <a:p>
          <a:endParaRPr lang="zh-CN" altLang="en-US"/>
        </a:p>
      </dgm:t>
    </dgm:pt>
    <dgm:pt modelId="{10B3F346-D37D-4AB2-8F80-37EE81467137}">
      <dgm:prSet/>
      <dgm:spPr/>
      <dgm:t>
        <a:bodyPr/>
        <a:lstStyle/>
        <a:p>
          <a:pPr rtl="0"/>
          <a:r>
            <a:rPr lang="en-US" dirty="0" smtClean="0">
              <a:latin typeface="Times New Roman" pitchFamily="18" charset="0"/>
              <a:ea typeface="+mn-ea"/>
              <a:cs typeface="Times New Roman" pitchFamily="18" charset="0"/>
            </a:rPr>
            <a:t>1</a:t>
          </a:r>
          <a:r>
            <a:rPr lang="zh-CN" dirty="0" smtClean="0"/>
            <a:t>、</a:t>
          </a:r>
          <a:r>
            <a:rPr lang="zh-CN" dirty="0" smtClean="0"/>
            <a:t>勘查</a:t>
          </a:r>
          <a:r>
            <a:rPr lang="zh-CN" altLang="en-US" dirty="0" smtClean="0"/>
            <a:t>报告</a:t>
          </a:r>
          <a:endParaRPr lang="en-US" dirty="0"/>
        </a:p>
      </dgm:t>
    </dgm:pt>
    <dgm:pt modelId="{0FF29BA5-BC80-42F6-B09B-2E30F28AF293}" type="parTrans" cxnId="{EF9A2A48-6983-4B7E-B4B8-137DE45BEEAC}">
      <dgm:prSet/>
      <dgm:spPr/>
      <dgm:t>
        <a:bodyPr/>
        <a:lstStyle/>
        <a:p>
          <a:endParaRPr lang="zh-CN" altLang="en-US"/>
        </a:p>
      </dgm:t>
    </dgm:pt>
    <dgm:pt modelId="{C6E891FA-EB9B-408D-90F0-0AEDCAF511B5}" type="sibTrans" cxnId="{EF9A2A48-6983-4B7E-B4B8-137DE45BEEAC}">
      <dgm:prSet/>
      <dgm:spPr/>
      <dgm:t>
        <a:bodyPr/>
        <a:lstStyle/>
        <a:p>
          <a:endParaRPr lang="zh-CN" altLang="en-US"/>
        </a:p>
      </dgm:t>
    </dgm:pt>
    <dgm:pt modelId="{6D21D96A-F600-4507-85FD-03A5A454E9D2}">
      <dgm:prSet/>
      <dgm:spPr/>
      <dgm:t>
        <a:bodyPr/>
        <a:lstStyle/>
        <a:p>
          <a:pPr rtl="0"/>
          <a:r>
            <a:rPr lang="zh-CN" dirty="0" smtClean="0"/>
            <a:t>四川省</a:t>
          </a:r>
          <a:r>
            <a:rPr lang="en-US" dirty="0" smtClean="0">
              <a:latin typeface="Times New Roman" pitchFamily="18" charset="0"/>
              <a:cs typeface="Times New Roman" pitchFamily="18" charset="0"/>
            </a:rPr>
            <a:t>xx</a:t>
          </a:r>
          <a:r>
            <a:rPr lang="zh-CN" dirty="0" smtClean="0"/>
            <a:t>县（县级</a:t>
          </a:r>
          <a:r>
            <a:rPr lang="zh-CN" altLang="en-US" dirty="0" smtClean="0"/>
            <a:t>市</a:t>
          </a:r>
          <a:r>
            <a:rPr lang="zh-CN" dirty="0" smtClean="0"/>
            <a:t>或</a:t>
          </a:r>
          <a:r>
            <a:rPr lang="zh-CN" altLang="en-US" dirty="0" smtClean="0"/>
            <a:t>县级</a:t>
          </a:r>
          <a:r>
            <a:rPr lang="zh-CN" dirty="0" smtClean="0"/>
            <a:t>区）</a:t>
          </a:r>
          <a:r>
            <a:rPr lang="en-US" dirty="0" smtClean="0">
              <a:latin typeface="Times New Roman" pitchFamily="18" charset="0"/>
              <a:cs typeface="Times New Roman" pitchFamily="18" charset="0"/>
            </a:rPr>
            <a:t>xx</a:t>
          </a:r>
          <a:r>
            <a:rPr lang="zh-CN" dirty="0" smtClean="0"/>
            <a:t>矿区（井田）</a:t>
          </a:r>
          <a:r>
            <a:rPr lang="en-US" dirty="0" smtClean="0">
              <a:latin typeface="Times New Roman" pitchFamily="18" charset="0"/>
              <a:cs typeface="Times New Roman" pitchFamily="18" charset="0"/>
            </a:rPr>
            <a:t>xx</a:t>
          </a:r>
          <a:r>
            <a:rPr lang="zh-CN" dirty="0" smtClean="0"/>
            <a:t>矿普查（详查、勘探）报告</a:t>
          </a:r>
          <a:endParaRPr lang="en-US" dirty="0"/>
        </a:p>
      </dgm:t>
    </dgm:pt>
    <dgm:pt modelId="{D1467859-3D69-4C32-9F73-B2571BF5510F}" type="parTrans" cxnId="{F701016E-15A8-4B78-952D-7B88072EE67D}">
      <dgm:prSet/>
      <dgm:spPr/>
      <dgm:t>
        <a:bodyPr/>
        <a:lstStyle/>
        <a:p>
          <a:endParaRPr lang="zh-CN" altLang="en-US"/>
        </a:p>
      </dgm:t>
    </dgm:pt>
    <dgm:pt modelId="{065AF0AA-5E63-454C-A631-15FC95FDC1DB}" type="sibTrans" cxnId="{F701016E-15A8-4B78-952D-7B88072EE67D}">
      <dgm:prSet/>
      <dgm:spPr/>
      <dgm:t>
        <a:bodyPr/>
        <a:lstStyle/>
        <a:p>
          <a:endParaRPr lang="zh-CN" altLang="en-US"/>
        </a:p>
      </dgm:t>
    </dgm:pt>
    <dgm:pt modelId="{9372CC64-4478-497F-8022-9ED94E04063A}">
      <dgm:prSet/>
      <dgm:spPr/>
      <dgm:t>
        <a:bodyPr/>
        <a:lstStyle/>
        <a:p>
          <a:pPr rtl="0"/>
          <a:r>
            <a:rPr lang="zh-CN" dirty="0" smtClean="0"/>
            <a:t>四川省</a:t>
          </a:r>
          <a:r>
            <a:rPr lang="en-US" dirty="0" smtClean="0">
              <a:latin typeface="Times New Roman" pitchFamily="18" charset="0"/>
              <a:cs typeface="Times New Roman" pitchFamily="18" charset="0"/>
            </a:rPr>
            <a:t>xx</a:t>
          </a:r>
          <a:r>
            <a:rPr lang="zh-CN" dirty="0" smtClean="0"/>
            <a:t>县</a:t>
          </a:r>
          <a:r>
            <a:rPr lang="en-US" dirty="0" smtClean="0">
              <a:latin typeface="Times New Roman" pitchFamily="18" charset="0"/>
              <a:cs typeface="Times New Roman" pitchFamily="18" charset="0"/>
            </a:rPr>
            <a:t>xx</a:t>
          </a:r>
          <a:r>
            <a:rPr lang="zh-CN" dirty="0" smtClean="0"/>
            <a:t>矿区（井田）</a:t>
          </a:r>
          <a:r>
            <a:rPr lang="en-US" dirty="0" smtClean="0">
              <a:latin typeface="Times New Roman" pitchFamily="18" charset="0"/>
              <a:cs typeface="Times New Roman" pitchFamily="18" charset="0"/>
            </a:rPr>
            <a:t>xx</a:t>
          </a:r>
          <a:r>
            <a:rPr lang="zh-CN" dirty="0" smtClean="0"/>
            <a:t>矿山名称</a:t>
          </a:r>
          <a:r>
            <a:rPr lang="en-US" dirty="0" smtClean="0">
              <a:latin typeface="Times New Roman" pitchFamily="18" charset="0"/>
              <a:cs typeface="Times New Roman" pitchFamily="18" charset="0"/>
            </a:rPr>
            <a:t>xx</a:t>
          </a:r>
          <a:r>
            <a:rPr lang="zh-CN" dirty="0" smtClean="0"/>
            <a:t>矿资源储量核实报告</a:t>
          </a:r>
          <a:endParaRPr lang="zh-CN" dirty="0"/>
        </a:p>
      </dgm:t>
    </dgm:pt>
    <dgm:pt modelId="{CBA473A7-6629-43F9-B1EB-DD27846129F7}" type="parTrans" cxnId="{F9157B66-3B65-4297-A99A-E1CAECD6D22A}">
      <dgm:prSet/>
      <dgm:spPr/>
      <dgm:t>
        <a:bodyPr/>
        <a:lstStyle/>
        <a:p>
          <a:endParaRPr lang="zh-CN" altLang="en-US"/>
        </a:p>
      </dgm:t>
    </dgm:pt>
    <dgm:pt modelId="{F318CA96-9801-42E7-861B-02F65AC71687}" type="sibTrans" cxnId="{F9157B66-3B65-4297-A99A-E1CAECD6D22A}">
      <dgm:prSet/>
      <dgm:spPr/>
      <dgm:t>
        <a:bodyPr/>
        <a:lstStyle/>
        <a:p>
          <a:endParaRPr lang="zh-CN" altLang="en-US"/>
        </a:p>
      </dgm:t>
    </dgm:pt>
    <dgm:pt modelId="{890C087B-60C3-4DF2-88F8-E39817B13A27}">
      <dgm:prSet/>
      <dgm:spPr/>
      <dgm:t>
        <a:bodyPr/>
        <a:lstStyle/>
        <a:p>
          <a:pPr rtl="0"/>
          <a:r>
            <a:rPr lang="en-US" dirty="0" smtClean="0">
              <a:latin typeface="Times New Roman" pitchFamily="18" charset="0"/>
              <a:ea typeface="+mn-ea"/>
              <a:cs typeface="Times New Roman" pitchFamily="18" charset="0"/>
            </a:rPr>
            <a:t>2</a:t>
          </a:r>
          <a:r>
            <a:rPr lang="zh-CN" dirty="0" smtClean="0"/>
            <a:t>、</a:t>
          </a:r>
          <a:r>
            <a:rPr lang="zh-CN" dirty="0" smtClean="0"/>
            <a:t>核实</a:t>
          </a:r>
          <a:r>
            <a:rPr lang="zh-CN" altLang="en-US" dirty="0" smtClean="0"/>
            <a:t>报告</a:t>
          </a:r>
          <a:endParaRPr lang="en-US" dirty="0"/>
        </a:p>
      </dgm:t>
    </dgm:pt>
    <dgm:pt modelId="{3C22997E-7D91-46A6-B74C-FAFF2B55EE3F}" type="sibTrans" cxnId="{6AA8D015-2597-411B-9FFD-AF042D9F240A}">
      <dgm:prSet/>
      <dgm:spPr/>
      <dgm:t>
        <a:bodyPr/>
        <a:lstStyle/>
        <a:p>
          <a:endParaRPr lang="zh-CN" altLang="en-US"/>
        </a:p>
      </dgm:t>
    </dgm:pt>
    <dgm:pt modelId="{E3193BD1-24F9-4413-928D-3BE541D7937B}" type="parTrans" cxnId="{6AA8D015-2597-411B-9FFD-AF042D9F240A}">
      <dgm:prSet/>
      <dgm:spPr/>
      <dgm:t>
        <a:bodyPr/>
        <a:lstStyle/>
        <a:p>
          <a:endParaRPr lang="zh-CN" altLang="en-US"/>
        </a:p>
      </dgm:t>
    </dgm:pt>
    <dgm:pt modelId="{6DD8E618-19D6-4BFE-A896-34230A4AD36A}" type="pres">
      <dgm:prSet presAssocID="{DBAD576F-2B1B-4A4E-83D7-6B325C67C5E8}" presName="linear" presStyleCnt="0">
        <dgm:presLayoutVars>
          <dgm:animLvl val="lvl"/>
          <dgm:resizeHandles val="exact"/>
        </dgm:presLayoutVars>
      </dgm:prSet>
      <dgm:spPr/>
      <dgm:t>
        <a:bodyPr/>
        <a:lstStyle/>
        <a:p>
          <a:endParaRPr lang="zh-CN" altLang="en-US"/>
        </a:p>
      </dgm:t>
    </dgm:pt>
    <dgm:pt modelId="{AAF6B989-566C-47B0-8D15-37EADB38D492}" type="pres">
      <dgm:prSet presAssocID="{10B3F346-D37D-4AB2-8F80-37EE81467137}" presName="parentText" presStyleLbl="node1" presStyleIdx="0" presStyleCnt="2">
        <dgm:presLayoutVars>
          <dgm:chMax val="0"/>
          <dgm:bulletEnabled val="1"/>
        </dgm:presLayoutVars>
      </dgm:prSet>
      <dgm:spPr/>
      <dgm:t>
        <a:bodyPr/>
        <a:lstStyle/>
        <a:p>
          <a:endParaRPr lang="zh-CN" altLang="en-US"/>
        </a:p>
      </dgm:t>
    </dgm:pt>
    <dgm:pt modelId="{7EB7FCD7-3F79-4C94-B6A8-9DE10C7D5E2D}" type="pres">
      <dgm:prSet presAssocID="{10B3F346-D37D-4AB2-8F80-37EE81467137}" presName="childText" presStyleLbl="revTx" presStyleIdx="0" presStyleCnt="2">
        <dgm:presLayoutVars>
          <dgm:bulletEnabled val="1"/>
        </dgm:presLayoutVars>
      </dgm:prSet>
      <dgm:spPr/>
      <dgm:t>
        <a:bodyPr/>
        <a:lstStyle/>
        <a:p>
          <a:endParaRPr lang="zh-CN" altLang="en-US"/>
        </a:p>
      </dgm:t>
    </dgm:pt>
    <dgm:pt modelId="{4E1B601D-D900-4E74-A332-C102408F2824}" type="pres">
      <dgm:prSet presAssocID="{890C087B-60C3-4DF2-88F8-E39817B13A27}" presName="parentText" presStyleLbl="node1" presStyleIdx="1" presStyleCnt="2">
        <dgm:presLayoutVars>
          <dgm:chMax val="0"/>
          <dgm:bulletEnabled val="1"/>
        </dgm:presLayoutVars>
      </dgm:prSet>
      <dgm:spPr/>
      <dgm:t>
        <a:bodyPr/>
        <a:lstStyle/>
        <a:p>
          <a:endParaRPr lang="zh-CN" altLang="en-US"/>
        </a:p>
      </dgm:t>
    </dgm:pt>
    <dgm:pt modelId="{DB018B0E-9393-4EDA-AF5E-AC80A4E1ACCF}" type="pres">
      <dgm:prSet presAssocID="{890C087B-60C3-4DF2-88F8-E39817B13A27}" presName="childText" presStyleLbl="revTx" presStyleIdx="1" presStyleCnt="2">
        <dgm:presLayoutVars>
          <dgm:bulletEnabled val="1"/>
        </dgm:presLayoutVars>
      </dgm:prSet>
      <dgm:spPr/>
      <dgm:t>
        <a:bodyPr/>
        <a:lstStyle/>
        <a:p>
          <a:endParaRPr lang="zh-CN" altLang="en-US"/>
        </a:p>
      </dgm:t>
    </dgm:pt>
  </dgm:ptLst>
  <dgm:cxnLst>
    <dgm:cxn modelId="{0F27A67E-6A25-4683-8089-0B6BDC2CFEF5}" type="presOf" srcId="{DBAD576F-2B1B-4A4E-83D7-6B325C67C5E8}" destId="{6DD8E618-19D6-4BFE-A896-34230A4AD36A}" srcOrd="0" destOrd="0" presId="urn:microsoft.com/office/officeart/2005/8/layout/vList2"/>
    <dgm:cxn modelId="{F9157B66-3B65-4297-A99A-E1CAECD6D22A}" srcId="{890C087B-60C3-4DF2-88F8-E39817B13A27}" destId="{9372CC64-4478-497F-8022-9ED94E04063A}" srcOrd="0" destOrd="0" parTransId="{CBA473A7-6629-43F9-B1EB-DD27846129F7}" sibTransId="{F318CA96-9801-42E7-861B-02F65AC71687}"/>
    <dgm:cxn modelId="{6AA8D015-2597-411B-9FFD-AF042D9F240A}" srcId="{DBAD576F-2B1B-4A4E-83D7-6B325C67C5E8}" destId="{890C087B-60C3-4DF2-88F8-E39817B13A27}" srcOrd="1" destOrd="0" parTransId="{E3193BD1-24F9-4413-928D-3BE541D7937B}" sibTransId="{3C22997E-7D91-46A6-B74C-FAFF2B55EE3F}"/>
    <dgm:cxn modelId="{F701016E-15A8-4B78-952D-7B88072EE67D}" srcId="{10B3F346-D37D-4AB2-8F80-37EE81467137}" destId="{6D21D96A-F600-4507-85FD-03A5A454E9D2}" srcOrd="0" destOrd="0" parTransId="{D1467859-3D69-4C32-9F73-B2571BF5510F}" sibTransId="{065AF0AA-5E63-454C-A631-15FC95FDC1DB}"/>
    <dgm:cxn modelId="{EF9A2A48-6983-4B7E-B4B8-137DE45BEEAC}" srcId="{DBAD576F-2B1B-4A4E-83D7-6B325C67C5E8}" destId="{10B3F346-D37D-4AB2-8F80-37EE81467137}" srcOrd="0" destOrd="0" parTransId="{0FF29BA5-BC80-42F6-B09B-2E30F28AF293}" sibTransId="{C6E891FA-EB9B-408D-90F0-0AEDCAF511B5}"/>
    <dgm:cxn modelId="{90D915CD-AF78-46C8-9477-2F6D1D3AD09A}" type="presOf" srcId="{6D21D96A-F600-4507-85FD-03A5A454E9D2}" destId="{7EB7FCD7-3F79-4C94-B6A8-9DE10C7D5E2D}" srcOrd="0" destOrd="0" presId="urn:microsoft.com/office/officeart/2005/8/layout/vList2"/>
    <dgm:cxn modelId="{0E9B65C1-99AF-4DED-AD83-AC48F5633F29}" type="presOf" srcId="{890C087B-60C3-4DF2-88F8-E39817B13A27}" destId="{4E1B601D-D900-4E74-A332-C102408F2824}" srcOrd="0" destOrd="0" presId="urn:microsoft.com/office/officeart/2005/8/layout/vList2"/>
    <dgm:cxn modelId="{8DAEBED6-631A-4F04-A42F-0D51003772A8}" type="presOf" srcId="{10B3F346-D37D-4AB2-8F80-37EE81467137}" destId="{AAF6B989-566C-47B0-8D15-37EADB38D492}" srcOrd="0" destOrd="0" presId="urn:microsoft.com/office/officeart/2005/8/layout/vList2"/>
    <dgm:cxn modelId="{340D363A-6D3C-4B65-A2BE-FB906206DE94}" type="presOf" srcId="{9372CC64-4478-497F-8022-9ED94E04063A}" destId="{DB018B0E-9393-4EDA-AF5E-AC80A4E1ACCF}" srcOrd="0" destOrd="0" presId="urn:microsoft.com/office/officeart/2005/8/layout/vList2"/>
    <dgm:cxn modelId="{958D583B-6DE0-4754-BD48-435953C8A1C6}" type="presParOf" srcId="{6DD8E618-19D6-4BFE-A896-34230A4AD36A}" destId="{AAF6B989-566C-47B0-8D15-37EADB38D492}" srcOrd="0" destOrd="0" presId="urn:microsoft.com/office/officeart/2005/8/layout/vList2"/>
    <dgm:cxn modelId="{5E19629D-5209-408C-B3F2-6B6121860231}" type="presParOf" srcId="{6DD8E618-19D6-4BFE-A896-34230A4AD36A}" destId="{7EB7FCD7-3F79-4C94-B6A8-9DE10C7D5E2D}" srcOrd="1" destOrd="0" presId="urn:microsoft.com/office/officeart/2005/8/layout/vList2"/>
    <dgm:cxn modelId="{E7AFB09E-2976-43C3-B319-F8D1CAC9CB98}" type="presParOf" srcId="{6DD8E618-19D6-4BFE-A896-34230A4AD36A}" destId="{4E1B601D-D900-4E74-A332-C102408F2824}" srcOrd="2" destOrd="0" presId="urn:microsoft.com/office/officeart/2005/8/layout/vList2"/>
    <dgm:cxn modelId="{6F3AE0B5-7F37-4804-BDF3-BA2BAC3450D9}" type="presParOf" srcId="{6DD8E618-19D6-4BFE-A896-34230A4AD36A}" destId="{DB018B0E-9393-4EDA-AF5E-AC80A4E1ACCF}" srcOrd="3" destOrd="0" presId="urn:microsoft.com/office/officeart/2005/8/layout/vList2"/>
  </dgm:cxnLst>
  <dgm:bg/>
  <dgm:whole/>
</dgm:dataModel>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0527E59-018A-4003-917D-C615EA95C885}" type="datetimeFigureOut">
              <a:rPr lang="zh-CN" altLang="en-US" smtClean="0"/>
              <a:t>2015/1/5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EFF048-1704-4645-A44D-DF1107D9755A}"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B7EFF048-1704-4645-A44D-DF1107D9755A}" type="slidenum">
              <a:rPr lang="zh-CN" altLang="en-US" smtClean="0"/>
              <a:t>11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14" name="标题 13"/>
          <p:cNvSpPr>
            <a:spLocks noGrp="1"/>
          </p:cNvSpPr>
          <p:nvPr>
            <p:ph type="ctrTitle"/>
          </p:nvPr>
        </p:nvSpPr>
        <p:spPr>
          <a:xfrm>
            <a:off x="1432560" y="359898"/>
            <a:ext cx="7406640" cy="1472184"/>
          </a:xfrm>
        </p:spPr>
        <p:txBody>
          <a:bodyPr anchor="b"/>
          <a:lstStyle>
            <a:lvl1pPr algn="l">
              <a:defRPr/>
            </a:lvl1pPr>
            <a:extLst/>
          </a:lstStyle>
          <a:p>
            <a:r>
              <a:rPr kumimoji="0" lang="zh-CN" altLang="en-US" smtClean="0"/>
              <a:t>单击此处编辑母版标题样式</a:t>
            </a:r>
            <a:endParaRPr kumimoji="0" lang="en-US"/>
          </a:p>
        </p:txBody>
      </p:sp>
      <p:sp>
        <p:nvSpPr>
          <p:cNvPr id="22" name="副标题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sp>
        <p:nvSpPr>
          <p:cNvPr id="7" name="日期占位符 6"/>
          <p:cNvSpPr>
            <a:spLocks noGrp="1"/>
          </p:cNvSpPr>
          <p:nvPr>
            <p:ph type="dt" sz="half" idx="10"/>
          </p:nvPr>
        </p:nvSpPr>
        <p:spPr/>
        <p:txBody>
          <a:bodyPr/>
          <a:lstStyle>
            <a:extLst/>
          </a:lstStyle>
          <a:p>
            <a:fld id="{3123496F-7FB7-4F27-975F-5F48558C6E33}" type="datetimeFigureOut">
              <a:rPr lang="zh-CN" altLang="en-US" smtClean="0"/>
              <a:pPr/>
              <a:t>2015/1/5</a:t>
            </a:fld>
            <a:endParaRPr lang="zh-CN" altLang="en-US"/>
          </a:p>
        </p:txBody>
      </p:sp>
      <p:sp>
        <p:nvSpPr>
          <p:cNvPr id="20" name="页脚占位符 19"/>
          <p:cNvSpPr>
            <a:spLocks noGrp="1"/>
          </p:cNvSpPr>
          <p:nvPr>
            <p:ph type="ftr" sz="quarter" idx="11"/>
          </p:nvPr>
        </p:nvSpPr>
        <p:spPr/>
        <p:txBody>
          <a:bodyPr/>
          <a:lstStyle>
            <a:extLst/>
          </a:lstStyle>
          <a:p>
            <a:endParaRPr lang="zh-CN" altLang="en-US"/>
          </a:p>
        </p:txBody>
      </p:sp>
      <p:sp>
        <p:nvSpPr>
          <p:cNvPr id="10" name="灯片编号占位符 9"/>
          <p:cNvSpPr>
            <a:spLocks noGrp="1"/>
          </p:cNvSpPr>
          <p:nvPr>
            <p:ph type="sldNum" sz="quarter" idx="12"/>
          </p:nvPr>
        </p:nvSpPr>
        <p:spPr/>
        <p:txBody>
          <a:bodyPr/>
          <a:lstStyle>
            <a:extLst/>
          </a:lstStyle>
          <a:p>
            <a:fld id="{5C5D9BD4-EB58-4B2E-B5F3-242BDB95181A}" type="slidenum">
              <a:rPr lang="zh-CN" altLang="en-US" smtClean="0"/>
              <a:pPr/>
              <a:t>‹#›</a:t>
            </a:fld>
            <a:endParaRPr lang="zh-CN" altLang="en-US"/>
          </a:p>
        </p:txBody>
      </p:sp>
      <p:sp>
        <p:nvSpPr>
          <p:cNvPr id="8" name="椭圆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椭圆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transition>
    <p:wipe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3123496F-7FB7-4F27-975F-5F48558C6E33}" type="datetimeFigureOut">
              <a:rPr lang="zh-CN" altLang="en-US" smtClean="0"/>
              <a:pPr/>
              <a:t>2015/1/5</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5C5D9BD4-EB58-4B2E-B5F3-242BDB95181A}" type="slidenum">
              <a:rPr lang="zh-CN" altLang="en-US" smtClean="0"/>
              <a:pPr/>
              <a:t>‹#›</a:t>
            </a:fld>
            <a:endParaRPr lang="zh-CN" altLang="en-US"/>
          </a:p>
        </p:txBody>
      </p:sp>
    </p:spTree>
  </p:cSld>
  <p:clrMapOvr>
    <a:masterClrMapping/>
  </p:clrMapOvr>
  <p:transition>
    <p:wipe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8000" y="274639"/>
            <a:ext cx="1828800" cy="5851525"/>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1143000" y="274640"/>
            <a:ext cx="5562600" cy="5851525"/>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3123496F-7FB7-4F27-975F-5F48558C6E33}" type="datetimeFigureOut">
              <a:rPr lang="zh-CN" altLang="en-US" smtClean="0"/>
              <a:pPr/>
              <a:t>2015/1/5</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5C5D9BD4-EB58-4B2E-B5F3-242BDB95181A}" type="slidenum">
              <a:rPr lang="zh-CN" altLang="en-US" smtClean="0"/>
              <a:pPr/>
              <a:t>‹#›</a:t>
            </a:fld>
            <a:endParaRPr lang="zh-CN" altLang="en-US"/>
          </a:p>
        </p:txBody>
      </p:sp>
    </p:spTree>
  </p:cSld>
  <p:clrMapOvr>
    <a:masterClrMapping/>
  </p:clrMapOvr>
  <p:transition>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3123496F-7FB7-4F27-975F-5F48558C6E33}" type="datetimeFigureOut">
              <a:rPr lang="zh-CN" altLang="en-US" smtClean="0"/>
              <a:pPr/>
              <a:t>2015/1/5</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5C5D9BD4-EB58-4B2E-B5F3-242BDB95181A}" type="slidenum">
              <a:rPr lang="zh-CN" altLang="en-US" smtClean="0"/>
              <a:pPr/>
              <a:t>‹#›</a:t>
            </a:fld>
            <a:endParaRPr lang="zh-CN" altLang="en-US"/>
          </a:p>
        </p:txBody>
      </p:sp>
    </p:spTree>
  </p:cSld>
  <p:clrMapOvr>
    <a:masterClrMapping/>
  </p:clrMapOvr>
  <p:transition>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7" name="矩形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标题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3123496F-7FB7-4F27-975F-5F48558C6E33}" type="datetimeFigureOut">
              <a:rPr lang="zh-CN" altLang="en-US" smtClean="0"/>
              <a:pPr/>
              <a:t>2015/1/5</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5C5D9BD4-EB58-4B2E-B5F3-242BDB95181A}" type="slidenum">
              <a:rPr lang="zh-CN" altLang="en-US" smtClean="0"/>
              <a:pPr/>
              <a:t>‹#›</a:t>
            </a:fld>
            <a:endParaRPr lang="zh-CN" altLang="en-US"/>
          </a:p>
        </p:txBody>
      </p:sp>
      <p:sp>
        <p:nvSpPr>
          <p:cNvPr id="10" name="矩形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椭圆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椭圆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transition>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435608" y="274320"/>
            <a:ext cx="7498080" cy="1143000"/>
          </a:xfrm>
        </p:spPr>
        <p:txBody>
          <a:bodyPr/>
          <a:lstStyle>
            <a:extLst/>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3123496F-7FB7-4F27-975F-5F48558C6E33}" type="datetimeFigureOut">
              <a:rPr lang="zh-CN" altLang="en-US" smtClean="0"/>
              <a:pPr/>
              <a:t>2015/1/5</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5C5D9BD4-EB58-4B2E-B5F3-242BDB95181A}" type="slidenum">
              <a:rPr lang="zh-CN" altLang="en-US" smtClean="0"/>
              <a:pPr/>
              <a:t>‹#›</a:t>
            </a:fld>
            <a:endParaRPr lang="zh-CN" altLang="en-US"/>
          </a:p>
        </p:txBody>
      </p:sp>
    </p:spTree>
  </p:cSld>
  <p:clrMapOvr>
    <a:masterClrMapping/>
  </p:clrMapOvr>
  <p:transition>
    <p:wipe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3123496F-7FB7-4F27-975F-5F48558C6E33}" type="datetimeFigureOut">
              <a:rPr lang="zh-CN" altLang="en-US" smtClean="0"/>
              <a:pPr/>
              <a:t>2015/1/5</a:t>
            </a:fld>
            <a:endParaRPr lang="zh-CN" altLang="en-US"/>
          </a:p>
        </p:txBody>
      </p:sp>
      <p:sp>
        <p:nvSpPr>
          <p:cNvPr id="8" name="页脚占位符 7"/>
          <p:cNvSpPr>
            <a:spLocks noGrp="1"/>
          </p:cNvSpPr>
          <p:nvPr>
            <p:ph type="ftr" sz="quarter" idx="11"/>
          </p:nvPr>
        </p:nvSpPr>
        <p:spPr/>
        <p:txBody>
          <a:bodyPr/>
          <a:lstStyle>
            <a:extLst/>
          </a:lstStyle>
          <a:p>
            <a:endParaRPr lang="zh-CN" altLang="en-US"/>
          </a:p>
        </p:txBody>
      </p:sp>
      <p:sp>
        <p:nvSpPr>
          <p:cNvPr id="9" name="灯片编号占位符 8"/>
          <p:cNvSpPr>
            <a:spLocks noGrp="1"/>
          </p:cNvSpPr>
          <p:nvPr>
            <p:ph type="sldNum" sz="quarter" idx="12"/>
          </p:nvPr>
        </p:nvSpPr>
        <p:spPr/>
        <p:txBody>
          <a:bodyPr/>
          <a:lstStyle>
            <a:extLst/>
          </a:lstStyle>
          <a:p>
            <a:fld id="{5C5D9BD4-EB58-4B2E-B5F3-242BDB95181A}" type="slidenum">
              <a:rPr lang="zh-CN" altLang="en-US" smtClean="0"/>
              <a:pPr/>
              <a:t>‹#›</a:t>
            </a:fld>
            <a:endParaRPr lang="zh-CN" altLang="en-US"/>
          </a:p>
        </p:txBody>
      </p:sp>
    </p:spTree>
  </p:cSld>
  <p:clrMapOvr>
    <a:masterClrMapping/>
  </p:clrMapOvr>
  <p:transition>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435608" y="274320"/>
            <a:ext cx="7498080" cy="1143000"/>
          </a:xfrm>
        </p:spPr>
        <p:txBody>
          <a:bodyPr anchor="ctr"/>
          <a:lstStyle>
            <a:extLst/>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extLst/>
          </a:lstStyle>
          <a:p>
            <a:fld id="{3123496F-7FB7-4F27-975F-5F48558C6E33}" type="datetimeFigureOut">
              <a:rPr lang="zh-CN" altLang="en-US" smtClean="0"/>
              <a:pPr/>
              <a:t>2015/1/5</a:t>
            </a:fld>
            <a:endParaRPr lang="zh-CN" altLang="en-US"/>
          </a:p>
        </p:txBody>
      </p:sp>
      <p:sp>
        <p:nvSpPr>
          <p:cNvPr id="4" name="页脚占位符 3"/>
          <p:cNvSpPr>
            <a:spLocks noGrp="1"/>
          </p:cNvSpPr>
          <p:nvPr>
            <p:ph type="ftr" sz="quarter" idx="11"/>
          </p:nvPr>
        </p:nvSpPr>
        <p:spPr/>
        <p:txBody>
          <a:bodyPr/>
          <a:lstStyle>
            <a:extLst/>
          </a:lstStyle>
          <a:p>
            <a:endParaRPr lang="zh-CN" altLang="en-US"/>
          </a:p>
        </p:txBody>
      </p:sp>
      <p:sp>
        <p:nvSpPr>
          <p:cNvPr id="5" name="灯片编号占位符 4"/>
          <p:cNvSpPr>
            <a:spLocks noGrp="1"/>
          </p:cNvSpPr>
          <p:nvPr>
            <p:ph type="sldNum" sz="quarter" idx="12"/>
          </p:nvPr>
        </p:nvSpPr>
        <p:spPr/>
        <p:txBody>
          <a:bodyPr/>
          <a:lstStyle>
            <a:extLst/>
          </a:lstStyle>
          <a:p>
            <a:fld id="{5C5D9BD4-EB58-4B2E-B5F3-242BDB95181A}" type="slidenum">
              <a:rPr lang="zh-CN" altLang="en-US" smtClean="0"/>
              <a:pPr/>
              <a:t>‹#›</a:t>
            </a:fld>
            <a:endParaRPr lang="zh-CN" altLang="en-US"/>
          </a:p>
        </p:txBody>
      </p:sp>
    </p:spTree>
  </p:cSld>
  <p:clrMapOvr>
    <a:masterClrMapping/>
  </p:clrMapOvr>
  <p:transition>
    <p:wipe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5" name="矩形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日期占位符 1"/>
          <p:cNvSpPr>
            <a:spLocks noGrp="1"/>
          </p:cNvSpPr>
          <p:nvPr>
            <p:ph type="dt" sz="half" idx="10"/>
          </p:nvPr>
        </p:nvSpPr>
        <p:spPr/>
        <p:txBody>
          <a:bodyPr/>
          <a:lstStyle>
            <a:extLst/>
          </a:lstStyle>
          <a:p>
            <a:fld id="{3123496F-7FB7-4F27-975F-5F48558C6E33}" type="datetimeFigureOut">
              <a:rPr lang="zh-CN" altLang="en-US" smtClean="0"/>
              <a:pPr/>
              <a:t>2015/1/5</a:t>
            </a:fld>
            <a:endParaRPr lang="zh-CN" altLang="en-US"/>
          </a:p>
        </p:txBody>
      </p:sp>
      <p:sp>
        <p:nvSpPr>
          <p:cNvPr id="3" name="页脚占位符 2"/>
          <p:cNvSpPr>
            <a:spLocks noGrp="1"/>
          </p:cNvSpPr>
          <p:nvPr>
            <p:ph type="ftr" sz="quarter" idx="11"/>
          </p:nvPr>
        </p:nvSpPr>
        <p:spPr/>
        <p:txBody>
          <a:bodyPr/>
          <a:lstStyle>
            <a:extLst/>
          </a:lstStyle>
          <a:p>
            <a:endParaRPr lang="zh-CN" altLang="en-US"/>
          </a:p>
        </p:txBody>
      </p:sp>
      <p:sp>
        <p:nvSpPr>
          <p:cNvPr id="4" name="灯片编号占位符 3"/>
          <p:cNvSpPr>
            <a:spLocks noGrp="1"/>
          </p:cNvSpPr>
          <p:nvPr>
            <p:ph type="sldNum" sz="quarter" idx="12"/>
          </p:nvPr>
        </p:nvSpPr>
        <p:spPr/>
        <p:txBody>
          <a:bodyPr/>
          <a:lstStyle>
            <a:extLst/>
          </a:lstStyle>
          <a:p>
            <a:fld id="{5C5D9BD4-EB58-4B2E-B5F3-242BDB95181A}" type="slidenum">
              <a:rPr lang="zh-CN" altLang="en-US" smtClean="0"/>
              <a:pPr/>
              <a:t>‹#›</a:t>
            </a:fld>
            <a:endParaRPr lang="zh-CN" altLang="en-US"/>
          </a:p>
        </p:txBody>
      </p:sp>
      <p:sp>
        <p:nvSpPr>
          <p:cNvPr id="6" name="矩形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transition>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3123496F-7FB7-4F27-975F-5F48558C6E33}" type="datetimeFigureOut">
              <a:rPr lang="zh-CN" altLang="en-US" smtClean="0"/>
              <a:pPr/>
              <a:t>2015/1/5</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5C5D9BD4-EB58-4B2E-B5F3-242BDB95181A}" type="slidenum">
              <a:rPr lang="zh-CN" altLang="en-US" smtClean="0"/>
              <a:pPr/>
              <a:t>‹#›</a:t>
            </a:fld>
            <a:endParaRPr lang="zh-CN" altLang="en-US"/>
          </a:p>
        </p:txBody>
      </p:sp>
    </p:spTree>
  </p:cSld>
  <p:clrMapOvr>
    <a:masterClrMapping/>
  </p:clrMapOvr>
  <p:transition>
    <p:wipe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extLst/>
          </a:lstStyle>
          <a:p>
            <a:fld id="{3123496F-7FB7-4F27-975F-5F48558C6E33}" type="datetimeFigureOut">
              <a:rPr lang="zh-CN" altLang="en-US" smtClean="0"/>
              <a:pPr/>
              <a:t>2015/1/5</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5C5D9BD4-EB58-4B2E-B5F3-242BDB95181A}" type="slidenum">
              <a:rPr lang="zh-CN" altLang="en-US" smtClean="0"/>
              <a:pPr/>
              <a:t>‹#›</a:t>
            </a:fld>
            <a:endParaRPr lang="zh-CN" altLang="en-US"/>
          </a:p>
        </p:txBody>
      </p:sp>
      <p:sp>
        <p:nvSpPr>
          <p:cNvPr id="8" name="矩形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图片占位符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zh-CN" altLang="en-US" smtClean="0"/>
              <a:t>单击图标添加图片</a:t>
            </a:r>
            <a:endParaRPr kumimoji="0" lang="en-US" dirty="0"/>
          </a:p>
        </p:txBody>
      </p:sp>
      <p:sp>
        <p:nvSpPr>
          <p:cNvPr id="9" name="流程图: 过程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流程图: 过程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文本占位符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Tree>
  </p:cSld>
  <p:clrMapOvr>
    <a:masterClrMapping/>
  </p:clrMapOvr>
  <p:transition>
    <p:wipe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饼形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椭圆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同心圆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矩形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标题占位符 4"/>
          <p:cNvSpPr>
            <a:spLocks noGrp="1"/>
          </p:cNvSpPr>
          <p:nvPr>
            <p:ph type="title"/>
          </p:nvPr>
        </p:nvSpPr>
        <p:spPr>
          <a:xfrm>
            <a:off x="1435608" y="274638"/>
            <a:ext cx="7498080" cy="1143000"/>
          </a:xfrm>
          <a:prstGeom prst="rect">
            <a:avLst/>
          </a:prstGeom>
        </p:spPr>
        <p:txBody>
          <a:bodyPr anchor="ctr">
            <a:normAutofit/>
          </a:bodyPr>
          <a:lstStyle>
            <a:extLst/>
          </a:lstStyle>
          <a:p>
            <a:r>
              <a:rPr kumimoji="0" lang="zh-CN" altLang="en-US" smtClean="0"/>
              <a:t>单击此处编辑母版标题样式</a:t>
            </a:r>
            <a:endParaRPr kumimoji="0" lang="en-US"/>
          </a:p>
        </p:txBody>
      </p:sp>
      <p:sp>
        <p:nvSpPr>
          <p:cNvPr id="9" name="文本占位符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24" name="日期占位符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3123496F-7FB7-4F27-975F-5F48558C6E33}" type="datetimeFigureOut">
              <a:rPr lang="zh-CN" altLang="en-US" smtClean="0"/>
              <a:pPr/>
              <a:t>2015/1/5</a:t>
            </a:fld>
            <a:endParaRPr lang="zh-CN" altLang="en-US"/>
          </a:p>
        </p:txBody>
      </p:sp>
      <p:sp>
        <p:nvSpPr>
          <p:cNvPr id="10" name="页脚占位符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zh-CN" altLang="en-US"/>
          </a:p>
        </p:txBody>
      </p:sp>
      <p:sp>
        <p:nvSpPr>
          <p:cNvPr id="22" name="灯片编号占位符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5C5D9BD4-EB58-4B2E-B5F3-242BDB95181A}" type="slidenum">
              <a:rPr lang="zh-CN" altLang="en-US" smtClean="0"/>
              <a:pPr/>
              <a:t>‹#›</a:t>
            </a:fld>
            <a:endParaRPr lang="zh-CN" altLang="en-US"/>
          </a:p>
        </p:txBody>
      </p:sp>
      <p:sp>
        <p:nvSpPr>
          <p:cNvPr id="15" name="矩形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925" r:id="rId1"/>
    <p:sldLayoutId id="2147483926" r:id="rId2"/>
    <p:sldLayoutId id="2147483927" r:id="rId3"/>
    <p:sldLayoutId id="2147483928" r:id="rId4"/>
    <p:sldLayoutId id="2147483929" r:id="rId5"/>
    <p:sldLayoutId id="2147483930" r:id="rId6"/>
    <p:sldLayoutId id="2147483931" r:id="rId7"/>
    <p:sldLayoutId id="2147483932" r:id="rId8"/>
    <p:sldLayoutId id="2147483933" r:id="rId9"/>
    <p:sldLayoutId id="2147483934" r:id="rId10"/>
    <p:sldLayoutId id="2147483935" r:id="rId11"/>
  </p:sldLayoutIdLst>
  <p:transition>
    <p:wipe dir="d"/>
  </p:transition>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428728" y="1142984"/>
            <a:ext cx="7406640" cy="1474916"/>
          </a:xfrm>
        </p:spPr>
        <p:txBody>
          <a:bodyPr>
            <a:normAutofit/>
          </a:bodyPr>
          <a:lstStyle/>
          <a:p>
            <a:r>
              <a:rPr lang="zh-CN" altLang="en-US" dirty="0" smtClean="0"/>
              <a:t>  矿产资源</a:t>
            </a:r>
            <a:r>
              <a:rPr lang="zh-CN" altLang="en-US" dirty="0" smtClean="0"/>
              <a:t>储量报告</a:t>
            </a:r>
            <a:r>
              <a:rPr lang="zh-CN" altLang="en-US" dirty="0" smtClean="0"/>
              <a:t>编制</a:t>
            </a:r>
            <a:r>
              <a:rPr lang="zh-CN" altLang="en-US" dirty="0" smtClean="0"/>
              <a:t>要点</a:t>
            </a:r>
            <a:endParaRPr lang="zh-CN" altLang="en-US" dirty="0"/>
          </a:p>
        </p:txBody>
      </p:sp>
      <p:sp>
        <p:nvSpPr>
          <p:cNvPr id="3" name="副标题 2"/>
          <p:cNvSpPr>
            <a:spLocks noGrp="1"/>
          </p:cNvSpPr>
          <p:nvPr>
            <p:ph type="subTitle" idx="1"/>
          </p:nvPr>
        </p:nvSpPr>
        <p:spPr>
          <a:xfrm>
            <a:off x="1432560" y="2928934"/>
            <a:ext cx="7406640" cy="1000132"/>
          </a:xfrm>
        </p:spPr>
        <p:txBody>
          <a:bodyPr>
            <a:normAutofit/>
          </a:bodyPr>
          <a:lstStyle/>
          <a:p>
            <a:r>
              <a:rPr lang="zh-CN" altLang="en-US" dirty="0" smtClean="0"/>
              <a:t>             四川省</a:t>
            </a:r>
            <a:r>
              <a:rPr lang="zh-CN" altLang="en-US" dirty="0" smtClean="0"/>
              <a:t>矿产资源储量评审中心</a:t>
            </a:r>
            <a:endParaRPr lang="en-US" altLang="zh-CN" dirty="0" smtClean="0"/>
          </a:p>
          <a:p>
            <a:r>
              <a:rPr lang="zh-CN" altLang="en-US" dirty="0" smtClean="0"/>
              <a:t>                             董</a:t>
            </a:r>
            <a:r>
              <a:rPr lang="zh-CN" altLang="en-US" dirty="0" smtClean="0"/>
              <a:t>显宏</a:t>
            </a:r>
            <a:endParaRPr lang="zh-CN" altLang="en-US"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35608" y="357166"/>
            <a:ext cx="7498080" cy="5891234"/>
          </a:xfrm>
        </p:spPr>
        <p:txBody>
          <a:bodyPr/>
          <a:lstStyle/>
          <a:p>
            <a:pPr>
              <a:buNone/>
            </a:pPr>
            <a:r>
              <a:rPr lang="en-US" altLang="zh-CN" dirty="0" smtClean="0"/>
              <a:t>  </a:t>
            </a:r>
            <a:r>
              <a:rPr lang="en-US" altLang="zh-CN" dirty="0" smtClean="0">
                <a:latin typeface="Times New Roman" pitchFamily="18" charset="0"/>
                <a:cs typeface="Times New Roman" pitchFamily="18" charset="0"/>
              </a:rPr>
              <a:t>2</a:t>
            </a:r>
            <a:r>
              <a:rPr lang="zh-CN" altLang="en-US" dirty="0" smtClean="0"/>
              <a:t>、矿体（层）特征</a:t>
            </a:r>
            <a:endParaRPr lang="en-US" altLang="zh-CN" dirty="0" smtClean="0"/>
          </a:p>
          <a:p>
            <a:pPr marL="361950" indent="-279400">
              <a:buNone/>
            </a:pPr>
            <a:r>
              <a:rPr lang="zh-CN" altLang="en-US" dirty="0" smtClean="0"/>
              <a:t>        </a:t>
            </a:r>
            <a:r>
              <a:rPr lang="zh-CN" altLang="en-US" dirty="0" smtClean="0"/>
              <a:t>非煤：  </a:t>
            </a:r>
            <a:r>
              <a:rPr lang="zh-CN" altLang="en-US" dirty="0" smtClean="0"/>
              <a:t>分布位置、产出形态、总体产状、矿权内的长度</a:t>
            </a:r>
            <a:r>
              <a:rPr lang="en-US" altLang="zh-CN" dirty="0" smtClean="0"/>
              <a:t>(</a:t>
            </a:r>
            <a:r>
              <a:rPr lang="zh-CN" altLang="en-US" dirty="0" smtClean="0"/>
              <a:t>资源储量估算</a:t>
            </a:r>
            <a:r>
              <a:rPr lang="en-US" altLang="zh-CN" dirty="0" smtClean="0"/>
              <a:t>)</a:t>
            </a:r>
            <a:r>
              <a:rPr lang="zh-CN" altLang="en-US" dirty="0" smtClean="0"/>
              <a:t>、最大斜深、</a:t>
            </a:r>
            <a:r>
              <a:rPr lang="zh-CN" altLang="en-US" dirty="0" smtClean="0"/>
              <a:t>有多少个有效工程控制。矿体厚</a:t>
            </a:r>
            <a:r>
              <a:rPr lang="en-US" altLang="zh-CN" dirty="0" err="1" smtClean="0">
                <a:latin typeface="Times New Roman" pitchFamily="18" charset="0"/>
                <a:cs typeface="Times New Roman" pitchFamily="18" charset="0"/>
              </a:rPr>
              <a:t>xxm—xxm</a:t>
            </a:r>
            <a:r>
              <a:rPr lang="zh-CN" altLang="en-US" dirty="0" smtClean="0"/>
              <a:t>、平均</a:t>
            </a:r>
            <a:r>
              <a:rPr lang="en-US" altLang="zh-CN" dirty="0" err="1" smtClean="0">
                <a:latin typeface="Times New Roman" pitchFamily="18" charset="0"/>
                <a:cs typeface="Times New Roman" pitchFamily="18" charset="0"/>
              </a:rPr>
              <a:t>xxm</a:t>
            </a:r>
            <a:r>
              <a:rPr lang="zh-CN" altLang="en-US" dirty="0" smtClean="0"/>
              <a:t>，厚度变化系数；矿石品位</a:t>
            </a:r>
            <a:r>
              <a:rPr lang="en-US" altLang="zh-CN" dirty="0" smtClean="0">
                <a:latin typeface="Times New Roman" pitchFamily="18" charset="0"/>
                <a:cs typeface="Times New Roman" pitchFamily="18" charset="0"/>
              </a:rPr>
              <a:t>xx%—xx%</a:t>
            </a:r>
            <a:r>
              <a:rPr lang="zh-CN" altLang="en-US" dirty="0" smtClean="0"/>
              <a:t>、平均</a:t>
            </a:r>
            <a:r>
              <a:rPr lang="en-US" altLang="zh-CN" dirty="0" smtClean="0">
                <a:latin typeface="Times New Roman" pitchFamily="18" charset="0"/>
                <a:cs typeface="Times New Roman" pitchFamily="18" charset="0"/>
              </a:rPr>
              <a:t>xx%</a:t>
            </a:r>
            <a:r>
              <a:rPr lang="zh-CN" altLang="en-US" dirty="0" smtClean="0"/>
              <a:t>，品位变化系数，有益伴生组份平均品位。</a:t>
            </a:r>
            <a:endParaRPr lang="en-US" altLang="zh-CN" dirty="0" smtClean="0"/>
          </a:p>
          <a:p>
            <a:pPr>
              <a:buNone/>
            </a:pPr>
            <a:r>
              <a:rPr lang="zh-CN" altLang="en-US" dirty="0" smtClean="0"/>
              <a:t>          煤层：产出部位、与上</a:t>
            </a:r>
            <a:r>
              <a:rPr lang="en-US" altLang="zh-CN" dirty="0" smtClean="0"/>
              <a:t>(</a:t>
            </a:r>
            <a:r>
              <a:rPr lang="zh-CN" altLang="en-US" dirty="0" smtClean="0"/>
              <a:t>或下</a:t>
            </a:r>
            <a:r>
              <a:rPr lang="en-US" altLang="zh-CN" dirty="0" smtClean="0"/>
              <a:t>)</a:t>
            </a:r>
            <a:r>
              <a:rPr lang="zh-CN" altLang="en-US" dirty="0" smtClean="0"/>
              <a:t>一层煤的煤层间距、产状、可采范围、可采范围煤层采用厚度、煤层结构、夹矸特征，顶、底板情况。</a:t>
            </a:r>
            <a:endParaRPr lang="zh-CN" altLang="en-US"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35608" y="357166"/>
            <a:ext cx="7498080" cy="5891234"/>
          </a:xfrm>
        </p:spPr>
        <p:txBody>
          <a:bodyPr/>
          <a:lstStyle/>
          <a:p>
            <a:pPr>
              <a:buNone/>
            </a:pPr>
            <a:r>
              <a:rPr lang="en-US" altLang="zh-CN" dirty="0" smtClean="0"/>
              <a:t>  </a:t>
            </a:r>
            <a:r>
              <a:rPr lang="en-US" altLang="zh-CN" dirty="0" smtClean="0">
                <a:latin typeface="Times New Roman" pitchFamily="18" charset="0"/>
                <a:cs typeface="Times New Roman" pitchFamily="18" charset="0"/>
              </a:rPr>
              <a:t>3</a:t>
            </a:r>
            <a:r>
              <a:rPr lang="zh-CN" altLang="en-US" dirty="0" smtClean="0"/>
              <a:t>、矿石质量</a:t>
            </a:r>
            <a:endParaRPr lang="en-US" altLang="zh-CN" dirty="0" smtClean="0"/>
          </a:p>
          <a:p>
            <a:pPr>
              <a:buNone/>
            </a:pPr>
            <a:r>
              <a:rPr lang="en-US" altLang="zh-CN" dirty="0" smtClean="0"/>
              <a:t>        </a:t>
            </a:r>
            <a:r>
              <a:rPr lang="zh-CN" altLang="en-US" dirty="0" smtClean="0"/>
              <a:t>矿石的矿物成份</a:t>
            </a:r>
            <a:r>
              <a:rPr lang="en-US" altLang="zh-CN" dirty="0" smtClean="0"/>
              <a:t>(</a:t>
            </a:r>
            <a:r>
              <a:rPr lang="zh-CN" altLang="en-US" dirty="0" smtClean="0"/>
              <a:t>金属矿物、脉石矿物</a:t>
            </a:r>
            <a:r>
              <a:rPr lang="en-US" altLang="zh-CN" dirty="0" smtClean="0"/>
              <a:t>)</a:t>
            </a:r>
            <a:r>
              <a:rPr lang="zh-CN" altLang="en-US" dirty="0" smtClean="0"/>
              <a:t>、构造、主要有益组份的粒度、嵌布特征等。矿石化学成份、有益伴生组份含量、</a:t>
            </a:r>
            <a:r>
              <a:rPr lang="zh-CN" altLang="en-US" dirty="0" smtClean="0"/>
              <a:t>有害组份</a:t>
            </a:r>
            <a:r>
              <a:rPr lang="zh-CN" altLang="en-US" dirty="0" smtClean="0"/>
              <a:t>的情况、矿石的风</a:t>
            </a:r>
            <a:r>
              <a:rPr lang="en-US" altLang="zh-CN" dirty="0" smtClean="0"/>
              <a:t>(</a:t>
            </a:r>
            <a:r>
              <a:rPr lang="zh-CN" altLang="en-US" dirty="0" smtClean="0"/>
              <a:t>氧化</a:t>
            </a:r>
            <a:r>
              <a:rPr lang="en-US" altLang="zh-CN" dirty="0" smtClean="0"/>
              <a:t>)</a:t>
            </a:r>
            <a:r>
              <a:rPr lang="zh-CN" altLang="en-US" dirty="0" smtClean="0"/>
              <a:t>情况。自然类型及工业类型等。</a:t>
            </a:r>
            <a:endParaRPr lang="en-US" altLang="zh-CN" dirty="0" smtClean="0"/>
          </a:p>
          <a:p>
            <a:pPr>
              <a:buNone/>
            </a:pPr>
            <a:r>
              <a:rPr lang="zh-CN" altLang="en-US" dirty="0" smtClean="0"/>
              <a:t>        煤炭</a:t>
            </a:r>
            <a:r>
              <a:rPr lang="en-US" altLang="zh-CN" dirty="0" smtClean="0"/>
              <a:t>:</a:t>
            </a:r>
            <a:r>
              <a:rPr lang="zh-CN" altLang="en-US" dirty="0" smtClean="0"/>
              <a:t>灰份、水份、固定碳、挥发份、全硫、发热量、粘结指数</a:t>
            </a:r>
            <a:r>
              <a:rPr lang="zh-CN" altLang="en-US" dirty="0" smtClean="0"/>
              <a:t>、胶质层厚度、</a:t>
            </a:r>
            <a:r>
              <a:rPr lang="zh-CN" altLang="en-US" dirty="0" smtClean="0"/>
              <a:t>焦渣特征、煤类，洗选成果</a:t>
            </a:r>
            <a:r>
              <a:rPr lang="zh-CN" altLang="en-US" dirty="0" smtClean="0"/>
              <a:t>及主要</a:t>
            </a:r>
            <a:r>
              <a:rPr lang="zh-CN" altLang="en-US" dirty="0" smtClean="0"/>
              <a:t>用途。</a:t>
            </a:r>
            <a:endParaRPr lang="zh-CN" altLang="en-US"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35608" y="285728"/>
            <a:ext cx="7498080" cy="5962672"/>
          </a:xfrm>
        </p:spPr>
        <p:txBody>
          <a:bodyPr>
            <a:normAutofit fontScale="85000" lnSpcReduction="20000"/>
          </a:bodyPr>
          <a:lstStyle/>
          <a:p>
            <a:pPr>
              <a:buNone/>
            </a:pPr>
            <a:r>
              <a:rPr lang="en-US" altLang="zh-CN" dirty="0" smtClean="0"/>
              <a:t>  </a:t>
            </a:r>
            <a:r>
              <a:rPr lang="en-US" altLang="zh-CN" dirty="0" smtClean="0">
                <a:latin typeface="Times New Roman" pitchFamily="18" charset="0"/>
                <a:cs typeface="Times New Roman" pitchFamily="18" charset="0"/>
              </a:rPr>
              <a:t>4</a:t>
            </a:r>
            <a:r>
              <a:rPr lang="zh-CN" altLang="en-US" dirty="0" smtClean="0"/>
              <a:t>、矿石加工技术性能</a:t>
            </a:r>
            <a:endParaRPr lang="en-US" altLang="zh-CN" dirty="0" smtClean="0"/>
          </a:p>
          <a:p>
            <a:pPr>
              <a:buNone/>
            </a:pPr>
            <a:r>
              <a:rPr lang="zh-CN" altLang="en-US" dirty="0" smtClean="0"/>
              <a:t>（</a:t>
            </a:r>
            <a:r>
              <a:rPr lang="en-US" altLang="zh-CN" dirty="0" smtClean="0">
                <a:latin typeface="Times New Roman" pitchFamily="18" charset="0"/>
                <a:cs typeface="Times New Roman" pitchFamily="18" charset="0"/>
              </a:rPr>
              <a:t>1</a:t>
            </a:r>
            <a:r>
              <a:rPr lang="zh-CN" altLang="en-US" dirty="0" smtClean="0"/>
              <a:t>）若小型矿床、临近有生产矿山</a:t>
            </a:r>
            <a:r>
              <a:rPr lang="zh-CN" altLang="en-US" dirty="0" smtClean="0"/>
              <a:t>，且矿石品位</a:t>
            </a:r>
            <a:r>
              <a:rPr lang="zh-CN" altLang="en-US" dirty="0" smtClean="0"/>
              <a:t>和类型相近。可采用类比法。</a:t>
            </a:r>
            <a:endParaRPr lang="en-US" altLang="zh-CN" dirty="0" smtClean="0"/>
          </a:p>
          <a:p>
            <a:pPr>
              <a:spcBef>
                <a:spcPts val="1200"/>
              </a:spcBef>
              <a:buNone/>
            </a:pPr>
            <a:r>
              <a:rPr lang="zh-CN" altLang="en-US" dirty="0" smtClean="0"/>
              <a:t>（</a:t>
            </a:r>
            <a:r>
              <a:rPr lang="en-US" altLang="zh-CN" dirty="0" smtClean="0">
                <a:latin typeface="Times New Roman" pitchFamily="18" charset="0"/>
                <a:cs typeface="Times New Roman" pitchFamily="18" charset="0"/>
              </a:rPr>
              <a:t>2</a:t>
            </a:r>
            <a:r>
              <a:rPr lang="zh-CN" altLang="en-US" dirty="0" smtClean="0"/>
              <a:t>）大、中型矿床，无法类比</a:t>
            </a:r>
            <a:r>
              <a:rPr lang="zh-CN" altLang="en-US" dirty="0" smtClean="0"/>
              <a:t>的矿床</a:t>
            </a:r>
            <a:r>
              <a:rPr lang="zh-CN" altLang="en-US" dirty="0" smtClean="0"/>
              <a:t>，必须采取有代表性的选矿试验样，选矿试验报告作为单独的附件。报告正文中只引用结果。小型矿床可只作试验室流程试验，中型以上矿床要作扩大连续试验。重要</a:t>
            </a:r>
            <a:r>
              <a:rPr lang="zh-CN" altLang="en-US" dirty="0" smtClean="0"/>
              <a:t>的或矿床规模大于大型</a:t>
            </a:r>
            <a:r>
              <a:rPr lang="en-US" altLang="zh-CN" dirty="0" smtClean="0"/>
              <a:t>2</a:t>
            </a:r>
            <a:r>
              <a:rPr lang="zh-CN" altLang="en-US" dirty="0" smtClean="0"/>
              <a:t>倍的</a:t>
            </a:r>
            <a:r>
              <a:rPr lang="zh-CN" altLang="en-US" dirty="0" smtClean="0"/>
              <a:t>，必要时作半工业试验。试样一般应略低于矿床平均品位</a:t>
            </a:r>
            <a:r>
              <a:rPr lang="zh-CN" altLang="en-US" dirty="0" smtClean="0"/>
              <a:t>。报告引用结果：采用</a:t>
            </a:r>
            <a:r>
              <a:rPr lang="zh-CN" altLang="en-US" dirty="0" smtClean="0"/>
              <a:t>的</a:t>
            </a:r>
            <a:r>
              <a:rPr lang="zh-CN" altLang="en-US" dirty="0" smtClean="0"/>
              <a:t>工艺流程、获得</a:t>
            </a:r>
            <a:r>
              <a:rPr lang="zh-CN" altLang="en-US" dirty="0" smtClean="0"/>
              <a:t>的产品</a:t>
            </a:r>
            <a:r>
              <a:rPr lang="zh-CN" altLang="en-US" dirty="0" smtClean="0"/>
              <a:t>品位、回收率、获得</a:t>
            </a:r>
            <a:r>
              <a:rPr lang="zh-CN" altLang="en-US" dirty="0" smtClean="0"/>
              <a:t>产品是否满足相关行业的指标；尾矿品位必须低于边界品位。</a:t>
            </a:r>
            <a:endParaRPr lang="en-US" altLang="zh-CN" dirty="0" smtClean="0"/>
          </a:p>
          <a:p>
            <a:pPr>
              <a:spcBef>
                <a:spcPts val="1200"/>
              </a:spcBef>
              <a:buNone/>
            </a:pPr>
            <a:r>
              <a:rPr lang="zh-CN" altLang="en-US" dirty="0" smtClean="0"/>
              <a:t>   核实报告：矿山有自建选厂</a:t>
            </a:r>
            <a:r>
              <a:rPr lang="zh-CN" altLang="en-US" dirty="0" smtClean="0"/>
              <a:t>的，可</a:t>
            </a:r>
            <a:r>
              <a:rPr lang="zh-CN" altLang="en-US" dirty="0" smtClean="0"/>
              <a:t>收集近几年的生产统计台账进行可选性能评价。</a:t>
            </a:r>
            <a:endParaRPr lang="zh-CN" altLang="en-US"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四、</a:t>
            </a:r>
            <a:r>
              <a:rPr lang="zh-CN" altLang="en-US" dirty="0" smtClean="0"/>
              <a:t>开采技术条件</a:t>
            </a:r>
            <a:endParaRPr lang="zh-CN" altLang="en-US" dirty="0"/>
          </a:p>
        </p:txBody>
      </p:sp>
      <p:sp>
        <p:nvSpPr>
          <p:cNvPr id="3" name="内容占位符 2"/>
          <p:cNvSpPr>
            <a:spLocks noGrp="1"/>
          </p:cNvSpPr>
          <p:nvPr>
            <p:ph idx="1"/>
          </p:nvPr>
        </p:nvSpPr>
        <p:spPr/>
        <p:txBody>
          <a:bodyPr>
            <a:normAutofit fontScale="92500" lnSpcReduction="20000"/>
          </a:bodyPr>
          <a:lstStyle/>
          <a:p>
            <a:pPr>
              <a:buNone/>
            </a:pPr>
            <a:r>
              <a:rPr lang="zh-CN" altLang="en-US" dirty="0" smtClean="0"/>
              <a:t>（一）水文地质：矿区海拔标高，最低侵蚀基准面</a:t>
            </a:r>
            <a:r>
              <a:rPr lang="zh-CN" altLang="en-US" dirty="0" smtClean="0"/>
              <a:t>。资源储量</a:t>
            </a:r>
            <a:r>
              <a:rPr lang="zh-CN" altLang="en-US" dirty="0" smtClean="0"/>
              <a:t>分布</a:t>
            </a:r>
            <a:r>
              <a:rPr lang="en-US" altLang="zh-CN" dirty="0" smtClean="0"/>
              <a:t>(</a:t>
            </a:r>
            <a:r>
              <a:rPr lang="zh-CN" altLang="en-US" dirty="0" smtClean="0"/>
              <a:t>上山或下山</a:t>
            </a:r>
            <a:r>
              <a:rPr lang="en-US" altLang="zh-CN" dirty="0" smtClean="0"/>
              <a:t>)</a:t>
            </a:r>
            <a:r>
              <a:rPr lang="zh-CN" altLang="en-US" dirty="0" smtClean="0"/>
              <a:t>。矿区内是否</a:t>
            </a:r>
            <a:r>
              <a:rPr lang="zh-CN" altLang="en-US" dirty="0" smtClean="0"/>
              <a:t>有大的水体</a:t>
            </a:r>
            <a:r>
              <a:rPr lang="zh-CN" altLang="en-US" dirty="0" smtClean="0"/>
              <a:t>，对今后开采有无影响。</a:t>
            </a:r>
            <a:endParaRPr lang="en-US" altLang="zh-CN" dirty="0" smtClean="0"/>
          </a:p>
          <a:p>
            <a:pPr>
              <a:buNone/>
            </a:pPr>
            <a:r>
              <a:rPr lang="en-US" altLang="zh-CN" dirty="0" smtClean="0"/>
              <a:t>  </a:t>
            </a:r>
            <a:r>
              <a:rPr lang="en-US" altLang="zh-CN" dirty="0" smtClean="0">
                <a:latin typeface="Times New Roman" pitchFamily="18" charset="0"/>
                <a:cs typeface="Times New Roman" pitchFamily="18" charset="0"/>
              </a:rPr>
              <a:t>1</a:t>
            </a:r>
            <a:r>
              <a:rPr lang="zh-CN" altLang="en-US" dirty="0" smtClean="0"/>
              <a:t>、露采矿山：气象部门收集降雨量资料。露采境界最大汇水面积和汇水量，边坡稳定性评价。</a:t>
            </a:r>
            <a:endParaRPr lang="en-US" altLang="zh-CN" dirty="0" smtClean="0"/>
          </a:p>
          <a:p>
            <a:pPr>
              <a:buNone/>
            </a:pPr>
            <a:r>
              <a:rPr lang="en-US" altLang="zh-CN" dirty="0" smtClean="0"/>
              <a:t>  </a:t>
            </a:r>
            <a:r>
              <a:rPr lang="en-US" altLang="zh-CN" dirty="0" smtClean="0">
                <a:latin typeface="Times New Roman" pitchFamily="18" charset="0"/>
                <a:cs typeface="Times New Roman" pitchFamily="18" charset="0"/>
              </a:rPr>
              <a:t>2</a:t>
            </a:r>
            <a:r>
              <a:rPr lang="zh-CN" altLang="en-US" dirty="0" smtClean="0"/>
              <a:t>、坑采矿山：含水层、隔水层、含水情况</a:t>
            </a:r>
            <a:r>
              <a:rPr lang="zh-CN" altLang="en-US" dirty="0" smtClean="0"/>
              <a:t>、充水</a:t>
            </a:r>
            <a:r>
              <a:rPr lang="zh-CN" altLang="en-US" dirty="0" smtClean="0"/>
              <a:t>因素。是否</a:t>
            </a:r>
            <a:r>
              <a:rPr lang="zh-CN" altLang="en-US" dirty="0" smtClean="0"/>
              <a:t>断层导水</a:t>
            </a:r>
            <a:r>
              <a:rPr lang="zh-CN" altLang="en-US" dirty="0" smtClean="0"/>
              <a:t>，对今后矿山开采的影响。坑道中涌水量的观测数据，据坑道和水文钻孔采用比拟法或大井法预测未来矿山涌水量。</a:t>
            </a:r>
          </a:p>
          <a:p>
            <a:pPr>
              <a:buNone/>
            </a:pPr>
            <a:endParaRPr lang="zh-CN" altLang="en-US"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35608" y="285728"/>
            <a:ext cx="7498080" cy="5962672"/>
          </a:xfrm>
        </p:spPr>
        <p:txBody>
          <a:bodyPr/>
          <a:lstStyle/>
          <a:p>
            <a:pPr>
              <a:spcBef>
                <a:spcPts val="1800"/>
              </a:spcBef>
              <a:buNone/>
            </a:pPr>
            <a:r>
              <a:rPr lang="zh-CN" altLang="en-US" dirty="0" smtClean="0"/>
              <a:t>（二）工程地质：矿层顶、底板情况。硐室稳定性评价。</a:t>
            </a:r>
            <a:endParaRPr lang="en-US" altLang="zh-CN" dirty="0" smtClean="0"/>
          </a:p>
          <a:p>
            <a:pPr>
              <a:spcBef>
                <a:spcPts val="1800"/>
              </a:spcBef>
              <a:buNone/>
            </a:pPr>
            <a:r>
              <a:rPr lang="zh-CN" altLang="en-US" dirty="0" smtClean="0"/>
              <a:t>（三）环境地质：矿区内有无危岩、塌方、泥石流等。对矿山开采和工业矿场有无影响。矿山开采对生态、环境的影响评价，预防措施等。</a:t>
            </a:r>
            <a:endParaRPr lang="en-US" altLang="zh-CN" dirty="0" smtClean="0"/>
          </a:p>
          <a:p>
            <a:pPr>
              <a:buNone/>
            </a:pPr>
            <a:endParaRPr lang="zh-CN" altLang="en-US"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五、</a:t>
            </a:r>
            <a:r>
              <a:rPr lang="zh-CN" altLang="en-US" dirty="0" smtClean="0"/>
              <a:t>勘查</a:t>
            </a:r>
            <a:r>
              <a:rPr lang="en-US" altLang="zh-CN" dirty="0" smtClean="0"/>
              <a:t>(</a:t>
            </a:r>
            <a:r>
              <a:rPr lang="zh-CN" altLang="en-US" dirty="0" smtClean="0"/>
              <a:t>核实</a:t>
            </a:r>
            <a:r>
              <a:rPr lang="en-US" altLang="zh-CN" dirty="0" smtClean="0"/>
              <a:t>)</a:t>
            </a:r>
            <a:r>
              <a:rPr lang="zh-CN" altLang="en-US" dirty="0" smtClean="0"/>
              <a:t>工作及质量评述</a:t>
            </a:r>
            <a:endParaRPr lang="zh-CN" altLang="en-US" dirty="0"/>
          </a:p>
        </p:txBody>
      </p:sp>
      <p:sp>
        <p:nvSpPr>
          <p:cNvPr id="3" name="内容占位符 2"/>
          <p:cNvSpPr>
            <a:spLocks noGrp="1"/>
          </p:cNvSpPr>
          <p:nvPr>
            <p:ph idx="1"/>
          </p:nvPr>
        </p:nvSpPr>
        <p:spPr/>
        <p:txBody>
          <a:bodyPr>
            <a:normAutofit lnSpcReduction="10000"/>
          </a:bodyPr>
          <a:lstStyle/>
          <a:p>
            <a:pPr>
              <a:buNone/>
            </a:pPr>
            <a:r>
              <a:rPr lang="zh-CN" altLang="en-US" dirty="0" smtClean="0"/>
              <a:t>（一）测量</a:t>
            </a:r>
            <a:r>
              <a:rPr lang="en-US" altLang="zh-CN" dirty="0" smtClean="0"/>
              <a:t>:</a:t>
            </a:r>
            <a:r>
              <a:rPr lang="zh-CN" altLang="en-US" dirty="0" smtClean="0"/>
              <a:t>从国家已知点引入建立矿区的控制测量、采用方法、测量仪器及精度、地形测量（煤、磷等沉积型矿产一般不能小于</a:t>
            </a:r>
            <a:r>
              <a:rPr lang="en-US" altLang="zh-CN" dirty="0" smtClean="0">
                <a:latin typeface="Times New Roman" pitchFamily="18" charset="0"/>
                <a:cs typeface="Times New Roman" pitchFamily="18" charset="0"/>
              </a:rPr>
              <a:t>1:5000</a:t>
            </a:r>
            <a:r>
              <a:rPr lang="zh-CN" altLang="en-US" dirty="0" smtClean="0"/>
              <a:t>。其他矿产比例尺</a:t>
            </a:r>
            <a:r>
              <a:rPr lang="en-US" altLang="zh-CN" dirty="0" smtClean="0">
                <a:latin typeface="Times New Roman" pitchFamily="18" charset="0"/>
                <a:cs typeface="Times New Roman" pitchFamily="18" charset="0"/>
              </a:rPr>
              <a:t>1:2000</a:t>
            </a:r>
            <a:r>
              <a:rPr lang="en-US" altLang="zh-CN" dirty="0" smtClean="0"/>
              <a:t>)</a:t>
            </a:r>
            <a:r>
              <a:rPr lang="zh-CN" altLang="en-US" dirty="0" smtClean="0"/>
              <a:t>。剖面测量</a:t>
            </a:r>
            <a:r>
              <a:rPr lang="en-US" altLang="zh-CN" dirty="0" smtClean="0"/>
              <a:t>(</a:t>
            </a:r>
            <a:r>
              <a:rPr lang="zh-CN" altLang="en-US" dirty="0" smtClean="0"/>
              <a:t>一般</a:t>
            </a:r>
            <a:r>
              <a:rPr lang="en-US" altLang="zh-CN" dirty="0" smtClean="0">
                <a:latin typeface="Times New Roman" pitchFamily="18" charset="0"/>
                <a:cs typeface="Times New Roman" pitchFamily="18" charset="0"/>
              </a:rPr>
              <a:t>1:1000</a:t>
            </a:r>
            <a:r>
              <a:rPr lang="en-US" altLang="zh-CN" dirty="0" smtClean="0"/>
              <a:t>)</a:t>
            </a:r>
            <a:r>
              <a:rPr lang="zh-CN" altLang="en-US" dirty="0" smtClean="0"/>
              <a:t>。工程测量</a:t>
            </a:r>
            <a:r>
              <a:rPr lang="en-US" altLang="zh-CN" dirty="0" smtClean="0"/>
              <a:t>(</a:t>
            </a:r>
            <a:r>
              <a:rPr lang="zh-CN" altLang="en-US" dirty="0" smtClean="0"/>
              <a:t>最好有测量资质单位单独的测量总结报告</a:t>
            </a:r>
            <a:r>
              <a:rPr lang="en-US" altLang="zh-CN" dirty="0" smtClean="0"/>
              <a:t>)</a:t>
            </a:r>
            <a:r>
              <a:rPr lang="zh-CN" altLang="en-US" dirty="0" smtClean="0"/>
              <a:t>。</a:t>
            </a:r>
            <a:endParaRPr lang="en-US" altLang="zh-CN" dirty="0" smtClean="0"/>
          </a:p>
          <a:p>
            <a:pPr>
              <a:buNone/>
            </a:pPr>
            <a:r>
              <a:rPr lang="zh-CN" altLang="en-US" dirty="0" smtClean="0"/>
              <a:t>（二）各种探矿工程（槽、坑、钻）质量。特别是钻探工程，要满足</a:t>
            </a:r>
            <a:r>
              <a:rPr lang="zh-CN" altLang="en-US" dirty="0" smtClean="0"/>
              <a:t>钻探工程六大</a:t>
            </a:r>
            <a:r>
              <a:rPr lang="zh-CN" altLang="en-US" dirty="0" smtClean="0"/>
              <a:t>指标的要求，对其质量状况评价。</a:t>
            </a:r>
            <a:endParaRPr lang="zh-CN" altLang="en-US"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35608" y="357166"/>
            <a:ext cx="7498080" cy="5891234"/>
          </a:xfrm>
        </p:spPr>
        <p:txBody>
          <a:bodyPr>
            <a:normAutofit/>
          </a:bodyPr>
          <a:lstStyle/>
          <a:p>
            <a:pPr>
              <a:buNone/>
            </a:pPr>
            <a:r>
              <a:rPr lang="zh-CN" altLang="en-US" dirty="0" smtClean="0"/>
              <a:t>（三）填图、编录等工作质量评述</a:t>
            </a:r>
            <a:endParaRPr lang="en-US" altLang="zh-CN" dirty="0" smtClean="0"/>
          </a:p>
          <a:p>
            <a:pPr>
              <a:buNone/>
            </a:pPr>
            <a:r>
              <a:rPr lang="zh-CN" altLang="en-US" dirty="0" smtClean="0"/>
              <a:t>（四）采样、加工、化验：</a:t>
            </a:r>
            <a:endParaRPr lang="en-US" altLang="zh-CN" dirty="0" smtClean="0"/>
          </a:p>
          <a:p>
            <a:pPr>
              <a:buNone/>
            </a:pPr>
            <a:r>
              <a:rPr lang="en-US" altLang="zh-CN" dirty="0" smtClean="0"/>
              <a:t>  1</a:t>
            </a:r>
            <a:r>
              <a:rPr lang="zh-CN" altLang="en-US" dirty="0" smtClean="0"/>
              <a:t>、刻槽：据采样规格、按质量对其采样质量评述。</a:t>
            </a:r>
            <a:endParaRPr lang="en-US" altLang="zh-CN" dirty="0" smtClean="0"/>
          </a:p>
          <a:p>
            <a:pPr>
              <a:buNone/>
            </a:pPr>
            <a:r>
              <a:rPr lang="en-US" altLang="zh-CN" dirty="0" smtClean="0"/>
              <a:t>  2</a:t>
            </a:r>
            <a:r>
              <a:rPr lang="zh-CN" altLang="en-US" dirty="0" smtClean="0"/>
              <a:t>、岩芯</a:t>
            </a:r>
            <a:r>
              <a:rPr lang="en-US" altLang="zh-CN" dirty="0" smtClean="0"/>
              <a:t>(</a:t>
            </a:r>
            <a:r>
              <a:rPr lang="en-US" altLang="zh-CN" dirty="0" smtClean="0">
                <a:latin typeface="Times New Roman" pitchFamily="18" charset="0"/>
                <a:cs typeface="Times New Roman" pitchFamily="18" charset="0"/>
              </a:rPr>
              <a:t>½</a:t>
            </a:r>
            <a:r>
              <a:rPr lang="zh-CN" altLang="en-US" dirty="0" smtClean="0"/>
              <a:t>劈心</a:t>
            </a:r>
            <a:r>
              <a:rPr lang="en-US" altLang="zh-CN" dirty="0" smtClean="0"/>
              <a:t>)</a:t>
            </a:r>
            <a:r>
              <a:rPr lang="zh-CN" altLang="en-US" dirty="0" smtClean="0"/>
              <a:t>：可采用长度或重量采取率进行评述。</a:t>
            </a:r>
            <a:endParaRPr lang="en-US" altLang="zh-CN" dirty="0" smtClean="0"/>
          </a:p>
          <a:p>
            <a:pPr>
              <a:buNone/>
            </a:pPr>
            <a:r>
              <a:rPr lang="en-US" altLang="zh-CN" dirty="0" smtClean="0"/>
              <a:t>  3</a:t>
            </a:r>
            <a:r>
              <a:rPr lang="zh-CN" altLang="en-US" dirty="0" smtClean="0"/>
              <a:t>、化验：据光谱分析确定基本分析项目，内检</a:t>
            </a:r>
            <a:r>
              <a:rPr lang="en-US" altLang="zh-CN" dirty="0" smtClean="0">
                <a:latin typeface="Times New Roman" pitchFamily="18" charset="0"/>
                <a:cs typeface="Times New Roman" pitchFamily="18" charset="0"/>
              </a:rPr>
              <a:t>10%</a:t>
            </a:r>
            <a:r>
              <a:rPr lang="zh-CN" altLang="en-US" dirty="0" smtClean="0"/>
              <a:t>、外检</a:t>
            </a:r>
            <a:r>
              <a:rPr lang="en-US" altLang="zh-CN" dirty="0" smtClean="0">
                <a:latin typeface="Times New Roman" pitchFamily="18" charset="0"/>
                <a:cs typeface="Times New Roman" pitchFamily="18" charset="0"/>
              </a:rPr>
              <a:t>5%</a:t>
            </a:r>
            <a:r>
              <a:rPr lang="zh-CN" altLang="en-US" dirty="0" smtClean="0"/>
              <a:t>、外检</a:t>
            </a:r>
            <a:r>
              <a:rPr lang="en-US" altLang="zh-CN" dirty="0" smtClean="0">
                <a:latin typeface="Times New Roman" pitchFamily="18" charset="0"/>
                <a:cs typeface="Times New Roman" pitchFamily="18" charset="0"/>
              </a:rPr>
              <a:t>5%</a:t>
            </a:r>
            <a:r>
              <a:rPr lang="zh-CN" altLang="en-US" dirty="0" smtClean="0"/>
              <a:t>若达不到</a:t>
            </a:r>
            <a:r>
              <a:rPr lang="en-US" altLang="zh-CN" dirty="0" smtClean="0">
                <a:latin typeface="Times New Roman" pitchFamily="18" charset="0"/>
                <a:cs typeface="Times New Roman" pitchFamily="18" charset="0"/>
              </a:rPr>
              <a:t>30</a:t>
            </a:r>
            <a:r>
              <a:rPr lang="zh-CN" altLang="en-US" dirty="0" smtClean="0"/>
              <a:t>件，必须满足</a:t>
            </a:r>
            <a:r>
              <a:rPr lang="en-US" altLang="zh-CN" dirty="0" smtClean="0">
                <a:latin typeface="Times New Roman" pitchFamily="18" charset="0"/>
                <a:cs typeface="Times New Roman" pitchFamily="18" charset="0"/>
              </a:rPr>
              <a:t>30</a:t>
            </a:r>
            <a:r>
              <a:rPr lang="zh-CN" altLang="en-US" dirty="0" smtClean="0"/>
              <a:t>件的最低要求。</a:t>
            </a:r>
            <a:endParaRPr lang="en-US" altLang="zh-CN" dirty="0" smtClean="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35608" y="285728"/>
            <a:ext cx="7498080" cy="5962672"/>
          </a:xfrm>
        </p:spPr>
        <p:txBody>
          <a:bodyPr/>
          <a:lstStyle/>
          <a:p>
            <a:pPr>
              <a:buNone/>
            </a:pPr>
            <a:r>
              <a:rPr lang="en-US" altLang="zh-CN" dirty="0" smtClean="0"/>
              <a:t>  </a:t>
            </a:r>
            <a:r>
              <a:rPr lang="en-US" altLang="zh-CN" dirty="0" smtClean="0">
                <a:latin typeface="Times New Roman" pitchFamily="18" charset="0"/>
                <a:cs typeface="Times New Roman" pitchFamily="18" charset="0"/>
              </a:rPr>
              <a:t>4</a:t>
            </a:r>
            <a:r>
              <a:rPr lang="zh-CN" altLang="en-US" dirty="0" smtClean="0"/>
              <a:t>、体重样：若为原生矿石，采小体重样</a:t>
            </a:r>
            <a:r>
              <a:rPr lang="en-US" altLang="zh-CN" dirty="0" smtClean="0"/>
              <a:t>(</a:t>
            </a:r>
            <a:r>
              <a:rPr lang="zh-CN" altLang="en-US" dirty="0" smtClean="0"/>
              <a:t>不要将岩石统计</a:t>
            </a:r>
            <a:r>
              <a:rPr lang="en-US" altLang="zh-CN" dirty="0" smtClean="0"/>
              <a:t>)</a:t>
            </a:r>
            <a:r>
              <a:rPr lang="zh-CN" altLang="en-US" dirty="0" smtClean="0"/>
              <a:t>，据回归分析计算体重值。</a:t>
            </a:r>
            <a:r>
              <a:rPr lang="zh-CN" altLang="en-US" dirty="0" smtClean="0"/>
              <a:t>若矿区大部分为松散的风</a:t>
            </a:r>
            <a:r>
              <a:rPr lang="en-US" altLang="zh-CN" dirty="0" smtClean="0"/>
              <a:t>(</a:t>
            </a:r>
            <a:r>
              <a:rPr lang="zh-CN" altLang="en-US" dirty="0" smtClean="0"/>
              <a:t>氧</a:t>
            </a:r>
            <a:r>
              <a:rPr lang="en-US" altLang="zh-CN" dirty="0" smtClean="0"/>
              <a:t>)</a:t>
            </a:r>
            <a:r>
              <a:rPr lang="zh-CN" altLang="en-US" dirty="0" smtClean="0"/>
              <a:t>化</a:t>
            </a:r>
            <a:r>
              <a:rPr lang="zh-CN" altLang="en-US" dirty="0" smtClean="0"/>
              <a:t>矿石，采取</a:t>
            </a:r>
            <a:r>
              <a:rPr lang="zh-CN" altLang="en-US" dirty="0" smtClean="0"/>
              <a:t>大体重样</a:t>
            </a:r>
            <a:r>
              <a:rPr lang="en-US" altLang="zh-CN" dirty="0" smtClean="0"/>
              <a:t>(50×50×50</a:t>
            </a:r>
            <a:r>
              <a:rPr lang="zh-CN" altLang="en-US" dirty="0" smtClean="0"/>
              <a:t>厘米</a:t>
            </a:r>
            <a:r>
              <a:rPr lang="en-US" altLang="zh-CN" dirty="0" smtClean="0"/>
              <a:t>)</a:t>
            </a:r>
            <a:r>
              <a:rPr lang="zh-CN" altLang="en-US" dirty="0" smtClean="0"/>
              <a:t>。</a:t>
            </a:r>
            <a:endParaRPr lang="en-US" altLang="zh-CN" dirty="0" smtClean="0"/>
          </a:p>
          <a:p>
            <a:pPr>
              <a:spcBef>
                <a:spcPts val="1800"/>
              </a:spcBef>
              <a:buNone/>
            </a:pPr>
            <a:r>
              <a:rPr lang="en-US" altLang="zh-CN" dirty="0" smtClean="0"/>
              <a:t>  </a:t>
            </a:r>
            <a:r>
              <a:rPr lang="en-US" altLang="zh-CN" dirty="0" smtClean="0">
                <a:latin typeface="Times New Roman" pitchFamily="18" charset="0"/>
                <a:cs typeface="Times New Roman" pitchFamily="18" charset="0"/>
              </a:rPr>
              <a:t>5</a:t>
            </a:r>
            <a:r>
              <a:rPr lang="zh-CN" altLang="en-US" dirty="0" smtClean="0"/>
              <a:t>、伴生组分</a:t>
            </a:r>
            <a:r>
              <a:rPr lang="zh-CN" altLang="en-US" dirty="0" smtClean="0"/>
              <a:t>：可以是基本分析，组合</a:t>
            </a:r>
            <a:r>
              <a:rPr lang="zh-CN" altLang="en-US" dirty="0" smtClean="0"/>
              <a:t>析</a:t>
            </a:r>
            <a:r>
              <a:rPr lang="zh-CN" altLang="en-US" dirty="0" smtClean="0"/>
              <a:t>评价：可用</a:t>
            </a:r>
            <a:r>
              <a:rPr lang="zh-CN" altLang="en-US" dirty="0" smtClean="0"/>
              <a:t>单工程</a:t>
            </a:r>
            <a:r>
              <a:rPr lang="zh-CN" altLang="en-US" dirty="0" smtClean="0"/>
              <a:t>组合，也</a:t>
            </a:r>
            <a:r>
              <a:rPr lang="zh-CN" altLang="en-US" dirty="0" smtClean="0"/>
              <a:t>可用块段组合进行组合分析。</a:t>
            </a:r>
            <a:endParaRPr lang="en-US" altLang="zh-CN" dirty="0" smtClean="0"/>
          </a:p>
          <a:p>
            <a:pPr>
              <a:spcBef>
                <a:spcPts val="1800"/>
              </a:spcBef>
              <a:buNone/>
            </a:pPr>
            <a:r>
              <a:rPr lang="en-US" altLang="zh-CN" dirty="0" smtClean="0"/>
              <a:t>  </a:t>
            </a:r>
            <a:r>
              <a:rPr lang="en-US" altLang="zh-CN" dirty="0" smtClean="0">
                <a:latin typeface="Times New Roman" pitchFamily="18" charset="0"/>
                <a:cs typeface="Times New Roman" pitchFamily="18" charset="0"/>
              </a:rPr>
              <a:t>6</a:t>
            </a:r>
            <a:r>
              <a:rPr lang="zh-CN" altLang="en-US" dirty="0" smtClean="0"/>
              <a:t>、</a:t>
            </a:r>
            <a:r>
              <a:rPr lang="zh-CN" altLang="en-US" dirty="0" smtClean="0"/>
              <a:t>勘查类型确定</a:t>
            </a:r>
            <a:r>
              <a:rPr lang="zh-CN" altLang="en-US" dirty="0" smtClean="0"/>
              <a:t>：按规范的</a:t>
            </a:r>
            <a:r>
              <a:rPr lang="en-US" altLang="zh-CN" dirty="0" smtClean="0">
                <a:latin typeface="Times New Roman" pitchFamily="18" charset="0"/>
                <a:cs typeface="Times New Roman" pitchFamily="18" charset="0"/>
              </a:rPr>
              <a:t>5</a:t>
            </a:r>
            <a:r>
              <a:rPr lang="zh-CN" altLang="en-US" dirty="0" smtClean="0"/>
              <a:t>个</a:t>
            </a:r>
            <a:r>
              <a:rPr lang="zh-CN" altLang="en-US" dirty="0" smtClean="0"/>
              <a:t>要素进行打分，类型系数</a:t>
            </a:r>
            <a:r>
              <a:rPr lang="en-US" altLang="zh-CN" dirty="0" smtClean="0">
                <a:latin typeface="Times New Roman" pitchFamily="18" charset="0"/>
                <a:cs typeface="Times New Roman" pitchFamily="18" charset="0"/>
              </a:rPr>
              <a:t>1.7</a:t>
            </a:r>
            <a:r>
              <a:rPr lang="zh-CN" altLang="en-US" dirty="0" smtClean="0"/>
              <a:t>以下为</a:t>
            </a:r>
            <a:r>
              <a:rPr lang="en-US" altLang="zh-CN" dirty="0" smtClean="0"/>
              <a:t>Ⅲ</a:t>
            </a:r>
            <a:r>
              <a:rPr lang="zh-CN" altLang="en-US" dirty="0" smtClean="0"/>
              <a:t>类，</a:t>
            </a:r>
            <a:r>
              <a:rPr lang="en-US" altLang="zh-CN" dirty="0" smtClean="0">
                <a:latin typeface="Times New Roman" pitchFamily="18" charset="0"/>
                <a:cs typeface="Times New Roman" pitchFamily="18" charset="0"/>
              </a:rPr>
              <a:t>1.7—2.5</a:t>
            </a:r>
            <a:r>
              <a:rPr lang="zh-CN" altLang="en-US" dirty="0" smtClean="0"/>
              <a:t>为</a:t>
            </a:r>
            <a:r>
              <a:rPr lang="en-US" altLang="zh-CN" dirty="0" smtClean="0"/>
              <a:t>Ⅱ</a:t>
            </a:r>
            <a:r>
              <a:rPr lang="zh-CN" altLang="en-US" dirty="0" smtClean="0"/>
              <a:t>类，大于</a:t>
            </a:r>
            <a:r>
              <a:rPr lang="en-US" altLang="zh-CN" dirty="0" smtClean="0">
                <a:latin typeface="Times New Roman" pitchFamily="18" charset="0"/>
                <a:cs typeface="Times New Roman" pitchFamily="18" charset="0"/>
              </a:rPr>
              <a:t>2.5</a:t>
            </a:r>
            <a:r>
              <a:rPr lang="zh-CN" altLang="en-US" dirty="0" smtClean="0"/>
              <a:t>为</a:t>
            </a:r>
            <a:r>
              <a:rPr lang="en-US" altLang="zh-CN" dirty="0" smtClean="0"/>
              <a:t>Ⅰ</a:t>
            </a:r>
            <a:r>
              <a:rPr lang="zh-CN" altLang="en-US" dirty="0" smtClean="0"/>
              <a:t>类型。</a:t>
            </a:r>
            <a:endParaRPr lang="en-US" altLang="zh-CN" dirty="0" smtClean="0"/>
          </a:p>
          <a:p>
            <a:pPr>
              <a:buNone/>
            </a:pPr>
            <a:endParaRPr lang="zh-CN" altLang="en-US"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七、资源储量估算</a:t>
            </a:r>
            <a:endParaRPr lang="zh-CN" altLang="en-US" dirty="0"/>
          </a:p>
        </p:txBody>
      </p:sp>
      <p:sp>
        <p:nvSpPr>
          <p:cNvPr id="3" name="内容占位符 2"/>
          <p:cNvSpPr>
            <a:spLocks noGrp="1"/>
          </p:cNvSpPr>
          <p:nvPr>
            <p:ph idx="1"/>
          </p:nvPr>
        </p:nvSpPr>
        <p:spPr/>
        <p:txBody>
          <a:bodyPr>
            <a:normAutofit lnSpcReduction="10000"/>
          </a:bodyPr>
          <a:lstStyle/>
          <a:p>
            <a:pPr>
              <a:buNone/>
            </a:pPr>
            <a:r>
              <a:rPr lang="zh-CN" altLang="en-US" dirty="0" smtClean="0"/>
              <a:t>（一）工业指标</a:t>
            </a:r>
            <a:endParaRPr lang="en-US" altLang="zh-CN" dirty="0" smtClean="0"/>
          </a:p>
          <a:p>
            <a:pPr>
              <a:buNone/>
            </a:pPr>
            <a:r>
              <a:rPr lang="en-US" altLang="zh-CN" dirty="0" smtClean="0">
                <a:latin typeface="Times New Roman" pitchFamily="18" charset="0"/>
                <a:cs typeface="Times New Roman" pitchFamily="18" charset="0"/>
              </a:rPr>
              <a:t>1</a:t>
            </a:r>
            <a:r>
              <a:rPr lang="zh-CN" altLang="en-US" dirty="0" smtClean="0"/>
              <a:t>、核实报告：可沿用上次核实报告的工业指标。若要改变，需有论证材料。</a:t>
            </a:r>
            <a:endParaRPr lang="en-US" altLang="zh-CN" dirty="0" smtClean="0"/>
          </a:p>
          <a:p>
            <a:pPr>
              <a:buNone/>
            </a:pPr>
            <a:r>
              <a:rPr lang="en-US" altLang="zh-CN" dirty="0" smtClean="0">
                <a:latin typeface="Times New Roman" pitchFamily="18" charset="0"/>
                <a:cs typeface="Times New Roman" pitchFamily="18" charset="0"/>
              </a:rPr>
              <a:t>2</a:t>
            </a:r>
            <a:r>
              <a:rPr lang="zh-CN" altLang="en-US" dirty="0" smtClean="0"/>
              <a:t>、小型矿床可采用规范规定的一般工业指标，不需论证（或临近生产矿山</a:t>
            </a:r>
            <a:r>
              <a:rPr lang="en-US" altLang="zh-CN" dirty="0" smtClean="0"/>
              <a:t>)</a:t>
            </a:r>
            <a:r>
              <a:rPr lang="zh-CN" altLang="en-US" dirty="0" smtClean="0"/>
              <a:t>类比。</a:t>
            </a:r>
            <a:endParaRPr lang="en-US" altLang="zh-CN" dirty="0" smtClean="0"/>
          </a:p>
          <a:p>
            <a:pPr>
              <a:buNone/>
            </a:pPr>
            <a:r>
              <a:rPr lang="en-US" altLang="zh-CN" dirty="0" smtClean="0">
                <a:latin typeface="Times New Roman" pitchFamily="18" charset="0"/>
                <a:cs typeface="Times New Roman" pitchFamily="18" charset="0"/>
              </a:rPr>
              <a:t>3</a:t>
            </a:r>
            <a:r>
              <a:rPr lang="zh-CN" altLang="en-US" dirty="0" smtClean="0"/>
              <a:t>、</a:t>
            </a:r>
            <a:r>
              <a:rPr lang="zh-CN" altLang="en-US" dirty="0" smtClean="0"/>
              <a:t>中型及以上</a:t>
            </a:r>
            <a:r>
              <a:rPr lang="zh-CN" altLang="en-US" dirty="0" smtClean="0"/>
              <a:t>矿床规模可采用一般工业指标，不一致时必须进行工业指标论证，要有矿山设计资质单位进行方案论证，确定矿床工业指标。</a:t>
            </a:r>
            <a:endParaRPr lang="zh-CN" altLang="en-US"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35608" y="285728"/>
            <a:ext cx="7498080" cy="5962672"/>
          </a:xfrm>
        </p:spPr>
        <p:txBody>
          <a:bodyPr>
            <a:normAutofit fontScale="85000" lnSpcReduction="10000"/>
          </a:bodyPr>
          <a:lstStyle/>
          <a:p>
            <a:pPr>
              <a:buNone/>
            </a:pPr>
            <a:r>
              <a:rPr lang="zh-CN" altLang="en-US" dirty="0" smtClean="0"/>
              <a:t>（二）估算方法：</a:t>
            </a:r>
            <a:endParaRPr lang="en-US" altLang="zh-CN" dirty="0" smtClean="0"/>
          </a:p>
          <a:p>
            <a:pPr>
              <a:buNone/>
            </a:pPr>
            <a:r>
              <a:rPr lang="en-US" altLang="zh-CN" dirty="0" smtClean="0">
                <a:latin typeface="Times New Roman" pitchFamily="18" charset="0"/>
                <a:cs typeface="Times New Roman" pitchFamily="18" charset="0"/>
              </a:rPr>
              <a:t>  1</a:t>
            </a:r>
            <a:r>
              <a:rPr lang="zh-CN" altLang="en-US" dirty="0" smtClean="0"/>
              <a:t>、采用地质块段法</a:t>
            </a:r>
            <a:r>
              <a:rPr lang="en-US" altLang="zh-CN" dirty="0" smtClean="0"/>
              <a:t>(</a:t>
            </a:r>
            <a:r>
              <a:rPr lang="zh-CN" altLang="en-US" dirty="0" smtClean="0"/>
              <a:t>水平投影</a:t>
            </a:r>
            <a:r>
              <a:rPr lang="en-US" altLang="zh-CN" dirty="0" smtClean="0"/>
              <a:t>)</a:t>
            </a:r>
            <a:r>
              <a:rPr lang="zh-CN" altLang="en-US" dirty="0" smtClean="0"/>
              <a:t>要有底板</a:t>
            </a:r>
            <a:r>
              <a:rPr lang="en-US" altLang="zh-CN" dirty="0" smtClean="0"/>
              <a:t>(</a:t>
            </a:r>
            <a:r>
              <a:rPr lang="zh-CN" altLang="en-US" dirty="0" smtClean="0"/>
              <a:t>顶板</a:t>
            </a:r>
            <a:r>
              <a:rPr lang="en-US" altLang="zh-CN" dirty="0" smtClean="0"/>
              <a:t>)</a:t>
            </a:r>
            <a:r>
              <a:rPr lang="zh-CN" altLang="en-US" dirty="0" smtClean="0"/>
              <a:t>等高线。</a:t>
            </a:r>
            <a:endParaRPr lang="en-US" altLang="zh-CN" dirty="0" smtClean="0"/>
          </a:p>
          <a:p>
            <a:pPr>
              <a:buNone/>
            </a:pPr>
            <a:r>
              <a:rPr lang="en-US" altLang="zh-CN" dirty="0" smtClean="0">
                <a:latin typeface="Times New Roman" pitchFamily="18" charset="0"/>
                <a:cs typeface="Times New Roman" pitchFamily="18" charset="0"/>
              </a:rPr>
              <a:t>  2</a:t>
            </a:r>
            <a:r>
              <a:rPr lang="zh-CN" altLang="en-US" dirty="0" smtClean="0"/>
              <a:t>、采用勘探线剖面法的要在剖面图上注明块段</a:t>
            </a:r>
            <a:r>
              <a:rPr lang="zh-CN" altLang="en-US" dirty="0" smtClean="0"/>
              <a:t>对应关系。</a:t>
            </a:r>
            <a:endParaRPr lang="en-US" altLang="zh-CN" dirty="0" smtClean="0"/>
          </a:p>
          <a:p>
            <a:pPr>
              <a:buNone/>
            </a:pPr>
            <a:r>
              <a:rPr lang="en-US" altLang="zh-CN" dirty="0" smtClean="0">
                <a:latin typeface="Times New Roman" pitchFamily="18" charset="0"/>
                <a:cs typeface="Times New Roman" pitchFamily="18" charset="0"/>
              </a:rPr>
              <a:t>  3</a:t>
            </a:r>
            <a:r>
              <a:rPr lang="zh-CN" altLang="en-US" dirty="0" smtClean="0"/>
              <a:t>、估算图上各工程矿体厚度必须是真厚度。</a:t>
            </a:r>
            <a:endParaRPr lang="en-US" altLang="zh-CN" dirty="0" smtClean="0"/>
          </a:p>
          <a:p>
            <a:pPr>
              <a:buNone/>
            </a:pPr>
            <a:r>
              <a:rPr lang="zh-CN" altLang="en-US" dirty="0" smtClean="0"/>
              <a:t>（三）参数选取：特别是体重、应注意。</a:t>
            </a:r>
            <a:endParaRPr lang="en-US" altLang="zh-CN" dirty="0" smtClean="0"/>
          </a:p>
          <a:p>
            <a:pPr>
              <a:buNone/>
            </a:pPr>
            <a:r>
              <a:rPr lang="zh-CN" altLang="en-US" dirty="0" smtClean="0"/>
              <a:t>（四）资源储量估算范围</a:t>
            </a:r>
            <a:endParaRPr lang="en-US" altLang="zh-CN" dirty="0" smtClean="0"/>
          </a:p>
          <a:p>
            <a:pPr>
              <a:buNone/>
            </a:pPr>
            <a:r>
              <a:rPr lang="en-US" altLang="zh-CN" dirty="0" smtClean="0">
                <a:latin typeface="Times New Roman" pitchFamily="18" charset="0"/>
                <a:cs typeface="Times New Roman" pitchFamily="18" charset="0"/>
              </a:rPr>
              <a:t>  1</a:t>
            </a:r>
            <a:r>
              <a:rPr lang="zh-CN" altLang="en-US" dirty="0" smtClean="0"/>
              <a:t>、勘查报告</a:t>
            </a:r>
            <a:r>
              <a:rPr lang="en-US" altLang="zh-CN" dirty="0" smtClean="0"/>
              <a:t>:</a:t>
            </a:r>
            <a:r>
              <a:rPr lang="zh-CN" altLang="en-US" dirty="0" smtClean="0"/>
              <a:t>由多少拐点圈闭</a:t>
            </a:r>
            <a:r>
              <a:rPr lang="en-US" altLang="zh-CN" dirty="0" smtClean="0"/>
              <a:t>(</a:t>
            </a:r>
            <a:r>
              <a:rPr lang="zh-CN" altLang="en-US" dirty="0" smtClean="0"/>
              <a:t>分几块</a:t>
            </a:r>
            <a:r>
              <a:rPr lang="en-US" altLang="zh-CN" dirty="0" smtClean="0"/>
              <a:t>)</a:t>
            </a:r>
            <a:r>
              <a:rPr lang="zh-CN" altLang="en-US" dirty="0" smtClean="0"/>
              <a:t>。拐点坐标（有多块</a:t>
            </a:r>
            <a:r>
              <a:rPr lang="zh-CN" altLang="en-US" dirty="0" smtClean="0"/>
              <a:t>的应顺序</a:t>
            </a:r>
            <a:r>
              <a:rPr lang="zh-CN" altLang="en-US" dirty="0" smtClean="0"/>
              <a:t>编号</a:t>
            </a:r>
            <a:r>
              <a:rPr lang="en-US" altLang="zh-CN" dirty="0" smtClean="0"/>
              <a:t>)</a:t>
            </a:r>
            <a:r>
              <a:rPr lang="zh-CN" altLang="en-US" dirty="0" smtClean="0"/>
              <a:t>。</a:t>
            </a:r>
            <a:r>
              <a:rPr lang="zh-CN" altLang="en-US" dirty="0" smtClean="0"/>
              <a:t>总面积</a:t>
            </a:r>
            <a:r>
              <a:rPr lang="en-US" altLang="zh-CN" dirty="0" smtClean="0"/>
              <a:t>xx</a:t>
            </a:r>
            <a:r>
              <a:rPr lang="en-US" altLang="zh-CN" dirty="0" smtClean="0">
                <a:latin typeface="Times New Roman" pitchFamily="18" charset="0"/>
                <a:cs typeface="Times New Roman" pitchFamily="18" charset="0"/>
              </a:rPr>
              <a:t>km²</a:t>
            </a:r>
            <a:r>
              <a:rPr lang="zh-CN" altLang="en-US" dirty="0" smtClean="0"/>
              <a:t>、估算标高</a:t>
            </a:r>
            <a:r>
              <a:rPr lang="en-US" altLang="zh-CN" dirty="0" err="1" smtClean="0">
                <a:latin typeface="Times New Roman" pitchFamily="18" charset="0"/>
                <a:cs typeface="Times New Roman" pitchFamily="18" charset="0"/>
              </a:rPr>
              <a:t>xxm—xxm</a:t>
            </a:r>
            <a:r>
              <a:rPr lang="zh-CN" altLang="en-US" dirty="0" smtClean="0"/>
              <a:t>。若有几块的在坐标表中分列面积和标高。</a:t>
            </a:r>
            <a:endParaRPr lang="en-US" altLang="zh-CN" dirty="0" smtClean="0"/>
          </a:p>
          <a:p>
            <a:pPr>
              <a:buNone/>
            </a:pPr>
            <a:r>
              <a:rPr lang="en-US" altLang="zh-CN" dirty="0" smtClean="0">
                <a:latin typeface="Times New Roman" pitchFamily="18" charset="0"/>
                <a:cs typeface="Times New Roman" pitchFamily="18" charset="0"/>
              </a:rPr>
              <a:t>  2</a:t>
            </a:r>
            <a:r>
              <a:rPr lang="zh-CN" altLang="en-US" dirty="0" smtClean="0"/>
              <a:t>、核实报告</a:t>
            </a:r>
            <a:r>
              <a:rPr lang="en-US" altLang="zh-CN" dirty="0" smtClean="0"/>
              <a:t>:</a:t>
            </a:r>
            <a:r>
              <a:rPr lang="zh-CN" altLang="en-US" dirty="0" smtClean="0"/>
              <a:t>采矿权范围内保有资源储量估算范围</a:t>
            </a:r>
            <a:r>
              <a:rPr lang="en-US" altLang="zh-CN" dirty="0" smtClean="0"/>
              <a:t>(</a:t>
            </a:r>
            <a:r>
              <a:rPr lang="zh-CN" altLang="en-US" dirty="0" smtClean="0"/>
              <a:t>扣除</a:t>
            </a:r>
            <a:r>
              <a:rPr lang="zh-CN" altLang="en-US" dirty="0" smtClean="0"/>
              <a:t>采空区及空白区</a:t>
            </a:r>
            <a:r>
              <a:rPr lang="en-US" altLang="zh-CN" dirty="0" smtClean="0"/>
              <a:t>)</a:t>
            </a:r>
            <a:r>
              <a:rPr lang="zh-CN" altLang="en-US" dirty="0" smtClean="0"/>
              <a:t>。</a:t>
            </a:r>
            <a:endParaRPr lang="zh-CN" altLang="en-US"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down)">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ipe(down)">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wipe(down)">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矿产资源储量报告满足</a:t>
            </a:r>
            <a:endParaRPr lang="zh-CN" altLang="en-US" dirty="0"/>
          </a:p>
        </p:txBody>
      </p:sp>
      <p:sp>
        <p:nvSpPr>
          <p:cNvPr id="5" name="内容占位符 4"/>
          <p:cNvSpPr>
            <a:spLocks noGrp="1"/>
          </p:cNvSpPr>
          <p:nvPr>
            <p:ph idx="1"/>
          </p:nvPr>
        </p:nvSpPr>
        <p:spPr>
          <a:xfrm>
            <a:off x="1435608" y="1447800"/>
            <a:ext cx="7498080" cy="2338390"/>
          </a:xfrm>
        </p:spPr>
        <p:txBody>
          <a:bodyPr/>
          <a:lstStyle/>
          <a:p>
            <a:pPr>
              <a:buNone/>
            </a:pPr>
            <a:r>
              <a:rPr lang="en-US" altLang="zh-CN" dirty="0" smtClean="0">
                <a:latin typeface="Times New Roman" pitchFamily="18" charset="0"/>
                <a:cs typeface="Times New Roman" pitchFamily="18" charset="0"/>
              </a:rPr>
              <a:t>1</a:t>
            </a:r>
            <a:r>
              <a:rPr lang="zh-CN" altLang="en-US" dirty="0" smtClean="0"/>
              <a:t>、相应规范和规定的要求</a:t>
            </a:r>
            <a:endParaRPr lang="en-US" altLang="zh-CN" dirty="0" smtClean="0"/>
          </a:p>
          <a:p>
            <a:pPr>
              <a:buNone/>
            </a:pPr>
            <a:r>
              <a:rPr lang="en-US" altLang="zh-CN" dirty="0" smtClean="0">
                <a:latin typeface="Times New Roman" pitchFamily="18" charset="0"/>
                <a:cs typeface="Times New Roman" pitchFamily="18" charset="0"/>
              </a:rPr>
              <a:t>2</a:t>
            </a:r>
            <a:r>
              <a:rPr lang="zh-CN" altLang="en-US" dirty="0" smtClean="0"/>
              <a:t>、为矿证管理职务</a:t>
            </a:r>
            <a:endParaRPr lang="en-US" altLang="zh-CN" dirty="0" smtClean="0"/>
          </a:p>
          <a:p>
            <a:pPr marL="804863" indent="-722313">
              <a:buNone/>
            </a:pPr>
            <a:r>
              <a:rPr lang="en-US" altLang="zh-CN" dirty="0" smtClean="0">
                <a:latin typeface="Times New Roman" pitchFamily="18" charset="0"/>
                <a:cs typeface="Times New Roman" pitchFamily="18" charset="0"/>
              </a:rPr>
              <a:t>3</a:t>
            </a:r>
            <a:r>
              <a:rPr lang="zh-CN" altLang="en-US" dirty="0" smtClean="0"/>
              <a:t>、是矿床进一步勘查和矿山开发设计利  用的依据</a:t>
            </a:r>
            <a:endParaRPr lang="zh-CN" altLang="en-US"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down)">
                                      <p:cBhvr>
                                        <p:cTn id="1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新建位图图像.jpg"/>
          <p:cNvPicPr>
            <a:picLocks noGrp="1" noChangeAspect="1"/>
          </p:cNvPicPr>
          <p:nvPr>
            <p:ph idx="1"/>
          </p:nvPr>
        </p:nvPicPr>
        <p:blipFill>
          <a:blip r:embed="rId2"/>
          <a:stretch>
            <a:fillRect/>
          </a:stretch>
        </p:blipFill>
        <p:spPr>
          <a:xfrm>
            <a:off x="1142976" y="-119856"/>
            <a:ext cx="4714908" cy="7097711"/>
          </a:xfrm>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新建位图图像2.jpg"/>
          <p:cNvPicPr>
            <a:picLocks noGrp="1" noChangeAspect="1"/>
          </p:cNvPicPr>
          <p:nvPr>
            <p:ph idx="1"/>
          </p:nvPr>
        </p:nvPicPr>
        <p:blipFill>
          <a:blip r:embed="rId2"/>
          <a:stretch>
            <a:fillRect/>
          </a:stretch>
        </p:blipFill>
        <p:spPr>
          <a:xfrm>
            <a:off x="1142976" y="-71462"/>
            <a:ext cx="4714908" cy="7097710"/>
          </a:xfrm>
        </p:spPr>
      </p:pic>
    </p:spTree>
  </p:cSld>
  <p:clrMapOvr>
    <a:masterClrMapping/>
  </p:clrMapOvr>
  <p:transition>
    <p:wipe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新建位图图像3.jpg"/>
          <p:cNvPicPr>
            <a:picLocks noGrp="1" noChangeAspect="1"/>
          </p:cNvPicPr>
          <p:nvPr>
            <p:ph idx="1"/>
          </p:nvPr>
        </p:nvPicPr>
        <p:blipFill>
          <a:blip r:embed="rId2"/>
          <a:stretch>
            <a:fillRect/>
          </a:stretch>
        </p:blipFill>
        <p:spPr>
          <a:xfrm>
            <a:off x="1357290" y="-60578"/>
            <a:ext cx="4714908" cy="7097711"/>
          </a:xfrm>
        </p:spPr>
      </p:pic>
    </p:spTree>
  </p:cSld>
  <p:clrMapOvr>
    <a:masterClrMapping/>
  </p:clrMapOvr>
  <p:transition>
    <p:wipe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35608" y="357166"/>
            <a:ext cx="7498080" cy="3214710"/>
          </a:xfrm>
        </p:spPr>
        <p:txBody>
          <a:bodyPr/>
          <a:lstStyle/>
          <a:p>
            <a:pPr>
              <a:buNone/>
            </a:pPr>
            <a:r>
              <a:rPr lang="zh-CN" altLang="en-US" dirty="0" smtClean="0"/>
              <a:t>（五）估算结果</a:t>
            </a:r>
            <a:endParaRPr lang="en-US" altLang="zh-CN" dirty="0" smtClean="0"/>
          </a:p>
          <a:p>
            <a:pPr>
              <a:buNone/>
            </a:pPr>
            <a:r>
              <a:rPr lang="en-US" altLang="zh-CN" dirty="0" smtClean="0"/>
              <a:t>  </a:t>
            </a:r>
            <a:r>
              <a:rPr lang="en-US" altLang="zh-CN" dirty="0" smtClean="0">
                <a:latin typeface="Times New Roman" pitchFamily="18" charset="0"/>
                <a:cs typeface="Times New Roman" pitchFamily="18" charset="0"/>
              </a:rPr>
              <a:t>1</a:t>
            </a:r>
            <a:r>
              <a:rPr lang="zh-CN" altLang="en-US" dirty="0" smtClean="0"/>
              <a:t>、勘查报告</a:t>
            </a:r>
            <a:r>
              <a:rPr lang="en-US" altLang="zh-CN" dirty="0" smtClean="0"/>
              <a:t>:</a:t>
            </a:r>
          </a:p>
          <a:p>
            <a:pPr>
              <a:buNone/>
            </a:pPr>
            <a:r>
              <a:rPr lang="zh-CN" altLang="en-US" dirty="0" smtClean="0"/>
              <a:t>（</a:t>
            </a:r>
            <a:r>
              <a:rPr lang="en-US" altLang="zh-CN" dirty="0" smtClean="0">
                <a:latin typeface="Times New Roman" pitchFamily="18" charset="0"/>
                <a:cs typeface="Times New Roman" pitchFamily="18" charset="0"/>
              </a:rPr>
              <a:t>331</a:t>
            </a:r>
            <a:r>
              <a:rPr lang="zh-CN" altLang="en-US" dirty="0" smtClean="0"/>
              <a:t>）矿石量、金属量     </a:t>
            </a:r>
            <a:endParaRPr lang="en-US" altLang="zh-CN" dirty="0" smtClean="0"/>
          </a:p>
          <a:p>
            <a:pPr>
              <a:buNone/>
            </a:pPr>
            <a:r>
              <a:rPr lang="zh-CN" altLang="en-US" dirty="0" smtClean="0"/>
              <a:t>（</a:t>
            </a:r>
            <a:r>
              <a:rPr lang="en-US" altLang="zh-CN" dirty="0" smtClean="0">
                <a:latin typeface="Times New Roman" pitchFamily="18" charset="0"/>
                <a:cs typeface="Times New Roman" pitchFamily="18" charset="0"/>
              </a:rPr>
              <a:t>332</a:t>
            </a:r>
            <a:r>
              <a:rPr lang="zh-CN" altLang="en-US" dirty="0" smtClean="0"/>
              <a:t>）矿石量、金属量     </a:t>
            </a:r>
            <a:endParaRPr lang="en-US" altLang="zh-CN" dirty="0" smtClean="0"/>
          </a:p>
          <a:p>
            <a:pPr>
              <a:buNone/>
            </a:pPr>
            <a:r>
              <a:rPr lang="zh-CN" altLang="en-US" dirty="0" smtClean="0"/>
              <a:t>（</a:t>
            </a:r>
            <a:r>
              <a:rPr lang="en-US" altLang="zh-CN" dirty="0" smtClean="0">
                <a:latin typeface="Times New Roman" pitchFamily="18" charset="0"/>
                <a:cs typeface="Times New Roman" pitchFamily="18" charset="0"/>
              </a:rPr>
              <a:t>333</a:t>
            </a:r>
            <a:r>
              <a:rPr lang="zh-CN" altLang="en-US" dirty="0" smtClean="0"/>
              <a:t>）矿石量、金属量</a:t>
            </a:r>
            <a:endParaRPr lang="en-US" altLang="zh-CN" dirty="0" smtClean="0"/>
          </a:p>
        </p:txBody>
      </p:sp>
      <p:sp>
        <p:nvSpPr>
          <p:cNvPr id="5" name="右大括号 4"/>
          <p:cNvSpPr/>
          <p:nvPr/>
        </p:nvSpPr>
        <p:spPr>
          <a:xfrm>
            <a:off x="5786446" y="1500174"/>
            <a:ext cx="428628" cy="1714512"/>
          </a:xfrm>
          <a:prstGeom prst="rightBrace">
            <a:avLst>
              <a:gd name="adj1" fmla="val 8333"/>
              <a:gd name="adj2" fmla="val 48408"/>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p>
        </p:txBody>
      </p:sp>
      <p:sp>
        <p:nvSpPr>
          <p:cNvPr id="7" name="内容占位符 2"/>
          <p:cNvSpPr txBox="1">
            <a:spLocks/>
          </p:cNvSpPr>
          <p:nvPr/>
        </p:nvSpPr>
        <p:spPr>
          <a:xfrm>
            <a:off x="6072198" y="1428736"/>
            <a:ext cx="2942452" cy="2143140"/>
          </a:xfrm>
          <a:prstGeom prst="rect">
            <a:avLst/>
          </a:prstGeom>
        </p:spPr>
        <p:txBody>
          <a:bodyPr>
            <a:normAutofit fontScale="92500"/>
          </a:bodyPr>
          <a:lstStyle/>
          <a:p>
            <a:pPr marL="88900" marR="0" lvl="0" indent="-6350" algn="l" defTabSz="914400" rtl="0" eaLnBrk="1" fontAlgn="auto" latinLnBrk="0" hangingPunct="1">
              <a:lnSpc>
                <a:spcPct val="100000"/>
              </a:lnSpc>
              <a:spcBef>
                <a:spcPts val="600"/>
              </a:spcBef>
              <a:spcAft>
                <a:spcPts val="0"/>
              </a:spcAft>
              <a:buClr>
                <a:schemeClr val="accent1"/>
              </a:buClr>
              <a:buSzPct val="80000"/>
              <a:buFont typeface="Wingdings 2"/>
              <a:buNone/>
              <a:tabLst/>
              <a:defRPr/>
            </a:pP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矿石量以万吨为单位，保留小数点最后一位。</a:t>
            </a:r>
            <a:r>
              <a:rPr lang="zh-CN" altLang="en-US" sz="3200" dirty="0" smtClean="0"/>
              <a:t>金属</a:t>
            </a:r>
            <a:r>
              <a:rPr kumimoji="0" lang="zh-CN" altLang="en-US" sz="3200" b="0" i="0" u="none" strike="noStrike" kern="1200" cap="none" spc="0" normalizeH="0" baseline="0" noProof="0" dirty="0" smtClean="0">
                <a:ln>
                  <a:noFill/>
                </a:ln>
                <a:solidFill>
                  <a:schemeClr val="tx1"/>
                </a:solidFill>
                <a:effectLst/>
                <a:uLnTx/>
                <a:uFillTx/>
                <a:latin typeface="+mn-lt"/>
                <a:ea typeface="+mn-ea"/>
                <a:cs typeface="+mn-cs"/>
              </a:rPr>
              <a:t>量保留整数。</a:t>
            </a:r>
            <a:endParaRPr kumimoji="0" lang="zh-CN" alt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9" name="内容占位符 2"/>
          <p:cNvSpPr txBox="1">
            <a:spLocks/>
          </p:cNvSpPr>
          <p:nvPr/>
        </p:nvSpPr>
        <p:spPr>
          <a:xfrm>
            <a:off x="1428728" y="3357562"/>
            <a:ext cx="7514484" cy="3328990"/>
          </a:xfrm>
          <a:prstGeom prst="rect">
            <a:avLst/>
          </a:prstGeom>
        </p:spPr>
        <p:txBody>
          <a:bodyPr>
            <a:normAutofit/>
          </a:bodyPr>
          <a:lstStyle/>
          <a:p>
            <a:pPr marL="365760" indent="-283464">
              <a:spcBef>
                <a:spcPts val="600"/>
              </a:spcBef>
              <a:buClr>
                <a:schemeClr val="accent1"/>
              </a:buClr>
              <a:buSzPct val="80000"/>
              <a:defRPr/>
            </a:pPr>
            <a:r>
              <a:rPr lang="en-US" altLang="zh-CN" sz="3200" dirty="0" smtClean="0"/>
              <a:t>  </a:t>
            </a:r>
            <a:r>
              <a:rPr lang="en-US" altLang="zh-CN" sz="3200" dirty="0" smtClean="0">
                <a:latin typeface="Times New Roman" pitchFamily="18" charset="0"/>
                <a:cs typeface="Times New Roman" pitchFamily="18" charset="0"/>
              </a:rPr>
              <a:t>Ag</a:t>
            </a:r>
            <a:r>
              <a:rPr lang="zh-CN" altLang="en-US" sz="3200" dirty="0" smtClean="0"/>
              <a:t>以吨为单位，</a:t>
            </a:r>
            <a:r>
              <a:rPr lang="en-US" altLang="zh-CN" sz="3200" dirty="0" smtClean="0">
                <a:latin typeface="Times New Roman" pitchFamily="18" charset="0"/>
                <a:cs typeface="Times New Roman" pitchFamily="18" charset="0"/>
              </a:rPr>
              <a:t>Au</a:t>
            </a:r>
            <a:r>
              <a:rPr lang="zh-CN" altLang="en-US" sz="3200" dirty="0" smtClean="0"/>
              <a:t>以</a:t>
            </a:r>
            <a:r>
              <a:rPr lang="en-US" altLang="zh-CN" sz="3200" dirty="0" smtClean="0">
                <a:latin typeface="Times New Roman" pitchFamily="18" charset="0"/>
                <a:cs typeface="Times New Roman" pitchFamily="18" charset="0"/>
              </a:rPr>
              <a:t>Kg</a:t>
            </a:r>
            <a:r>
              <a:rPr lang="zh-CN" altLang="en-US" sz="3200" dirty="0" smtClean="0"/>
              <a:t>为单位</a:t>
            </a:r>
            <a:r>
              <a:rPr lang="zh-CN" altLang="en-US" sz="3200" dirty="0" smtClean="0"/>
              <a:t>（金属量）</a:t>
            </a:r>
            <a:endParaRPr lang="en-US" altLang="zh-CN" sz="3200" dirty="0" smtClean="0"/>
          </a:p>
          <a:p>
            <a:pPr marL="365760" lvl="0" indent="-283464">
              <a:spcBef>
                <a:spcPts val="1800"/>
              </a:spcBef>
              <a:buClr>
                <a:schemeClr val="accent1"/>
              </a:buClr>
              <a:buSzPct val="80000"/>
              <a:defRPr/>
            </a:pPr>
            <a:r>
              <a:rPr lang="en-US" altLang="zh-CN" sz="3200" dirty="0" smtClean="0"/>
              <a:t>  </a:t>
            </a:r>
            <a:r>
              <a:rPr lang="en-US" altLang="zh-CN" sz="3200" dirty="0" smtClean="0">
                <a:latin typeface="Times New Roman" pitchFamily="18" charset="0"/>
                <a:cs typeface="Times New Roman" pitchFamily="18" charset="0"/>
              </a:rPr>
              <a:t>2</a:t>
            </a:r>
            <a:r>
              <a:rPr lang="zh-CN" altLang="en-US" sz="3200" dirty="0" smtClean="0"/>
              <a:t>、核实报告</a:t>
            </a:r>
            <a:r>
              <a:rPr lang="en-US" altLang="zh-CN" sz="3200" dirty="0" smtClean="0"/>
              <a:t>:</a:t>
            </a:r>
          </a:p>
          <a:p>
            <a:pPr marL="365760" lvl="0" indent="-283464">
              <a:spcBef>
                <a:spcPts val="600"/>
              </a:spcBef>
              <a:buClr>
                <a:schemeClr val="accent1"/>
              </a:buClr>
              <a:buSzPct val="80000"/>
              <a:defRPr/>
            </a:pPr>
            <a:r>
              <a:rPr lang="zh-CN" altLang="en-US" sz="3200" dirty="0" smtClean="0"/>
              <a:t>        保有</a:t>
            </a:r>
            <a:r>
              <a:rPr lang="en-US" altLang="zh-CN" sz="3200" dirty="0" smtClean="0"/>
              <a:t>(</a:t>
            </a:r>
            <a:r>
              <a:rPr lang="en-US" altLang="zh-CN" sz="3200" dirty="0" smtClean="0">
                <a:latin typeface="Times New Roman" pitchFamily="18" charset="0"/>
                <a:cs typeface="Times New Roman" pitchFamily="18" charset="0"/>
              </a:rPr>
              <a:t>111b</a:t>
            </a:r>
            <a:r>
              <a:rPr lang="en-US" altLang="zh-CN" sz="3200" dirty="0" smtClean="0"/>
              <a:t>)</a:t>
            </a:r>
            <a:r>
              <a:rPr lang="en-US" altLang="zh-CN" sz="3200" dirty="0" smtClean="0">
                <a:latin typeface="Times New Roman" pitchFamily="18" charset="0"/>
                <a:cs typeface="Times New Roman" pitchFamily="18" charset="0"/>
              </a:rPr>
              <a:t>xx</a:t>
            </a:r>
            <a:r>
              <a:rPr lang="en-US" altLang="zh-CN" sz="3200" dirty="0" smtClean="0"/>
              <a:t>,(</a:t>
            </a:r>
            <a:r>
              <a:rPr lang="en-US" altLang="zh-CN" sz="3200" dirty="0" smtClean="0">
                <a:latin typeface="Times New Roman" pitchFamily="18" charset="0"/>
                <a:cs typeface="Times New Roman" pitchFamily="18" charset="0"/>
              </a:rPr>
              <a:t>122b</a:t>
            </a:r>
            <a:r>
              <a:rPr lang="en-US" altLang="zh-CN" sz="3200" dirty="0" smtClean="0"/>
              <a:t>)</a:t>
            </a:r>
            <a:r>
              <a:rPr lang="en-US" altLang="zh-CN" sz="3200" dirty="0" smtClean="0">
                <a:latin typeface="Times New Roman" pitchFamily="18" charset="0"/>
                <a:cs typeface="Times New Roman" pitchFamily="18" charset="0"/>
              </a:rPr>
              <a:t>xx</a:t>
            </a:r>
            <a:r>
              <a:rPr lang="en-US" altLang="zh-CN" sz="3200" dirty="0" smtClean="0"/>
              <a:t>,(</a:t>
            </a:r>
            <a:r>
              <a:rPr lang="en-US" altLang="zh-CN" sz="3200" dirty="0" smtClean="0">
                <a:latin typeface="Times New Roman" pitchFamily="18" charset="0"/>
                <a:cs typeface="Times New Roman" pitchFamily="18" charset="0"/>
              </a:rPr>
              <a:t>333b</a:t>
            </a:r>
            <a:r>
              <a:rPr lang="en-US" altLang="zh-CN" sz="3200" dirty="0" smtClean="0"/>
              <a:t>)</a:t>
            </a:r>
            <a:r>
              <a:rPr lang="en-US" altLang="zh-CN" sz="3200" dirty="0" smtClean="0">
                <a:latin typeface="Times New Roman" pitchFamily="18" charset="0"/>
                <a:cs typeface="Times New Roman" pitchFamily="18" charset="0"/>
              </a:rPr>
              <a:t>xx</a:t>
            </a:r>
            <a:r>
              <a:rPr lang="en-US" altLang="zh-CN" sz="3200" dirty="0" smtClean="0"/>
              <a:t>,</a:t>
            </a:r>
            <a:r>
              <a:rPr lang="zh-CN" altLang="en-US" sz="3200" dirty="0" smtClean="0"/>
              <a:t>动用</a:t>
            </a:r>
            <a:r>
              <a:rPr lang="en-US" altLang="zh-CN" sz="3200" dirty="0" smtClean="0">
                <a:latin typeface="Times New Roman" pitchFamily="18" charset="0"/>
                <a:cs typeface="Times New Roman" pitchFamily="18" charset="0"/>
              </a:rPr>
              <a:t>xx</a:t>
            </a:r>
            <a:r>
              <a:rPr lang="zh-CN" altLang="en-US" sz="3200" dirty="0" smtClean="0"/>
              <a:t>，要有核实基准日</a:t>
            </a:r>
            <a:r>
              <a:rPr lang="en-US" altLang="zh-CN" sz="3200" dirty="0" smtClean="0"/>
              <a:t>(</a:t>
            </a:r>
            <a:r>
              <a:rPr lang="zh-CN" altLang="en-US" sz="3200" dirty="0" smtClean="0"/>
              <a:t>一般为月末</a:t>
            </a:r>
            <a:r>
              <a:rPr lang="en-US" altLang="zh-CN" sz="3200" dirty="0" smtClean="0"/>
              <a:t>)</a:t>
            </a:r>
            <a:r>
              <a:rPr lang="zh-CN" altLang="en-US" sz="3200" dirty="0" smtClean="0"/>
              <a:t>。</a:t>
            </a:r>
          </a:p>
          <a:p>
            <a:pPr marL="365760" marR="0" lvl="0" indent="-283464" algn="l" defTabSz="914400" rtl="0" eaLnBrk="1" fontAlgn="auto" latinLnBrk="0" hangingPunct="1">
              <a:lnSpc>
                <a:spcPct val="100000"/>
              </a:lnSpc>
              <a:spcBef>
                <a:spcPts val="600"/>
              </a:spcBef>
              <a:spcAft>
                <a:spcPts val="0"/>
              </a:spcAft>
              <a:buClr>
                <a:schemeClr val="accent1"/>
              </a:buClr>
              <a:buSzPct val="80000"/>
              <a:buFont typeface="Wingdings 2"/>
              <a:buNone/>
              <a:tabLst/>
              <a:defRPr/>
            </a:pPr>
            <a:endParaRPr kumimoji="0" lang="zh-CN" altLang="en-US"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ox(in)">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7">
                                            <p:txEl>
                                              <p:pRg st="0" end="0"/>
                                            </p:txEl>
                                          </p:spTgt>
                                        </p:tgtEl>
                                        <p:attrNameLst>
                                          <p:attrName>style.visibility</p:attrName>
                                        </p:attrNameLst>
                                      </p:cBhvr>
                                      <p:to>
                                        <p:strVal val="visible"/>
                                      </p:to>
                                    </p:set>
                                    <p:animEffect transition="in" filter="wipe(down)">
                                      <p:cBhvr>
                                        <p:cTn id="37" dur="500"/>
                                        <p:tgtEl>
                                          <p:spTgt spid="7">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9">
                                            <p:txEl>
                                              <p:pRg st="0" end="0"/>
                                            </p:txEl>
                                          </p:spTgt>
                                        </p:tgtEl>
                                        <p:attrNameLst>
                                          <p:attrName>style.visibility</p:attrName>
                                        </p:attrNameLst>
                                      </p:cBhvr>
                                      <p:to>
                                        <p:strVal val="visible"/>
                                      </p:to>
                                    </p:set>
                                    <p:animEffect transition="in" filter="wipe(down)">
                                      <p:cBhvr>
                                        <p:cTn id="42" dur="500"/>
                                        <p:tgtEl>
                                          <p:spTgt spid="9">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9">
                                            <p:txEl>
                                              <p:pRg st="1" end="1"/>
                                            </p:txEl>
                                          </p:spTgt>
                                        </p:tgtEl>
                                        <p:attrNameLst>
                                          <p:attrName>style.visibility</p:attrName>
                                        </p:attrNameLst>
                                      </p:cBhvr>
                                      <p:to>
                                        <p:strVal val="visible"/>
                                      </p:to>
                                    </p:set>
                                    <p:animEffect transition="in" filter="wipe(down)">
                                      <p:cBhvr>
                                        <p:cTn id="47" dur="500"/>
                                        <p:tgtEl>
                                          <p:spTgt spid="9">
                                            <p:txEl>
                                              <p:pRg st="1" end="1"/>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9">
                                            <p:txEl>
                                              <p:pRg st="2" end="2"/>
                                            </p:txEl>
                                          </p:spTgt>
                                        </p:tgtEl>
                                        <p:attrNameLst>
                                          <p:attrName>style.visibility</p:attrName>
                                        </p:attrNameLst>
                                      </p:cBhvr>
                                      <p:to>
                                        <p:strVal val="visible"/>
                                      </p:to>
                                    </p:set>
                                    <p:animEffect transition="in" filter="wipe(down)">
                                      <p:cBhvr>
                                        <p:cTn id="52"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7" grpId="0" build="p"/>
      <p:bldP spid="9"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35608" y="357166"/>
            <a:ext cx="7498080" cy="5891234"/>
          </a:xfrm>
        </p:spPr>
        <p:txBody>
          <a:bodyPr>
            <a:normAutofit lnSpcReduction="10000"/>
          </a:bodyPr>
          <a:lstStyle/>
          <a:p>
            <a:pPr>
              <a:buNone/>
            </a:pPr>
            <a:r>
              <a:rPr lang="zh-CN" altLang="en-US" dirty="0" smtClean="0"/>
              <a:t>（六）变化原因分析（核实报告）</a:t>
            </a:r>
            <a:endParaRPr lang="en-US" altLang="zh-CN" dirty="0" smtClean="0"/>
          </a:p>
          <a:p>
            <a:pPr>
              <a:buNone/>
            </a:pPr>
            <a:r>
              <a:rPr lang="en-US" altLang="zh-CN" dirty="0" smtClean="0"/>
              <a:t>         </a:t>
            </a:r>
            <a:r>
              <a:rPr lang="zh-CN" altLang="en-US" dirty="0" smtClean="0"/>
              <a:t>上面说</a:t>
            </a:r>
            <a:r>
              <a:rPr lang="zh-CN" altLang="en-US" dirty="0" smtClean="0"/>
              <a:t>了以最近</a:t>
            </a:r>
            <a:r>
              <a:rPr lang="zh-CN" altLang="en-US" dirty="0" smtClean="0"/>
              <a:t>一次价款处置的核实报告对比：若</a:t>
            </a:r>
            <a:r>
              <a:rPr lang="zh-CN" altLang="en-US" dirty="0" smtClean="0"/>
              <a:t>变化率</a:t>
            </a:r>
            <a:r>
              <a:rPr lang="en-US" altLang="zh-CN" dirty="0" smtClean="0">
                <a:latin typeface="Times New Roman" pitchFamily="18" charset="0"/>
                <a:cs typeface="Times New Roman" pitchFamily="18" charset="0"/>
              </a:rPr>
              <a:t>±</a:t>
            </a:r>
            <a:r>
              <a:rPr lang="en-US" altLang="zh-CN" dirty="0" smtClean="0">
                <a:latin typeface="Times New Roman" pitchFamily="18" charset="0"/>
                <a:cs typeface="Times New Roman" pitchFamily="18" charset="0"/>
              </a:rPr>
              <a:t>30%</a:t>
            </a:r>
            <a:r>
              <a:rPr lang="zh-CN" altLang="en-US" dirty="0" smtClean="0"/>
              <a:t>左右，为重大</a:t>
            </a:r>
            <a:r>
              <a:rPr lang="zh-CN" altLang="en-US" dirty="0" smtClean="0"/>
              <a:t>变化，需</a:t>
            </a:r>
            <a:r>
              <a:rPr lang="zh-CN" altLang="en-US" dirty="0" smtClean="0"/>
              <a:t>评审中心派专家</a:t>
            </a:r>
            <a:r>
              <a:rPr lang="zh-CN" altLang="en-US" dirty="0" smtClean="0"/>
              <a:t>组，会同</a:t>
            </a:r>
            <a:r>
              <a:rPr lang="zh-CN" altLang="en-US" dirty="0" smtClean="0"/>
              <a:t>当地国土主管部门一起到矿山落实引起变化的主要因素。中心编制现场复核报告。市、县国土资源局出具证明文件。对动用量与采矿证生产规模不匹配</a:t>
            </a:r>
            <a:r>
              <a:rPr lang="en-US" altLang="zh-CN" dirty="0" smtClean="0"/>
              <a:t>(</a:t>
            </a:r>
            <a:r>
              <a:rPr lang="zh-CN" altLang="en-US" dirty="0" smtClean="0"/>
              <a:t>相差太大的</a:t>
            </a:r>
            <a:r>
              <a:rPr lang="en-US" altLang="zh-CN" dirty="0" smtClean="0"/>
              <a:t>)</a:t>
            </a:r>
            <a:r>
              <a:rPr lang="zh-CN" altLang="en-US" dirty="0" smtClean="0"/>
              <a:t>，也要当地资源主管部门出具证明文件。报告中必须对主要引起变化的原因进行叙述，对比是以矿石量为基础</a:t>
            </a:r>
            <a:r>
              <a:rPr lang="en-US" altLang="zh-CN" dirty="0" smtClean="0"/>
              <a:t>(</a:t>
            </a:r>
            <a:r>
              <a:rPr lang="zh-CN" altLang="en-US" dirty="0" smtClean="0"/>
              <a:t>价款评估是以矿石量来计算</a:t>
            </a:r>
            <a:r>
              <a:rPr lang="en-US" altLang="zh-CN" dirty="0" smtClean="0"/>
              <a:t>)</a:t>
            </a:r>
            <a:r>
              <a:rPr lang="zh-CN" altLang="en-US" dirty="0" smtClean="0"/>
              <a:t>。</a:t>
            </a:r>
            <a:endParaRPr lang="zh-CN" altLang="en-US"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七、</a:t>
            </a:r>
            <a:r>
              <a:rPr lang="zh-CN" altLang="en-US" dirty="0" smtClean="0"/>
              <a:t>其他</a:t>
            </a:r>
            <a:endParaRPr lang="zh-CN" altLang="en-US" dirty="0"/>
          </a:p>
        </p:txBody>
      </p:sp>
      <p:sp>
        <p:nvSpPr>
          <p:cNvPr id="3" name="内容占位符 2"/>
          <p:cNvSpPr>
            <a:spLocks noGrp="1"/>
          </p:cNvSpPr>
          <p:nvPr>
            <p:ph idx="1"/>
          </p:nvPr>
        </p:nvSpPr>
        <p:spPr/>
        <p:txBody>
          <a:bodyPr/>
          <a:lstStyle/>
          <a:p>
            <a:pPr>
              <a:buNone/>
            </a:pPr>
            <a:r>
              <a:rPr lang="zh-CN" altLang="en-US" dirty="0" smtClean="0"/>
              <a:t>（一）矿产资源储量管理是矿政管理的核心职能之一。矿产勘查开采与生态文明建设谐调。</a:t>
            </a:r>
            <a:endParaRPr lang="en-US" altLang="zh-CN" dirty="0" smtClean="0"/>
          </a:p>
          <a:p>
            <a:pPr>
              <a:buNone/>
            </a:pPr>
            <a:r>
              <a:rPr lang="zh-CN" altLang="en-US" dirty="0" smtClean="0"/>
              <a:t>（二）工业指标：</a:t>
            </a:r>
            <a:endParaRPr lang="en-US" altLang="zh-CN" dirty="0" smtClean="0"/>
          </a:p>
          <a:p>
            <a:pPr>
              <a:buNone/>
            </a:pPr>
            <a:r>
              <a:rPr lang="zh-CN" altLang="en-US" dirty="0" smtClean="0"/>
              <a:t>         严格按规定使用工业指标</a:t>
            </a:r>
            <a:r>
              <a:rPr lang="en-US" altLang="zh-CN" dirty="0" smtClean="0"/>
              <a:t>:</a:t>
            </a:r>
            <a:r>
              <a:rPr lang="zh-CN" altLang="en-US" dirty="0" smtClean="0"/>
              <a:t>预查、普查阶段应采用一般工业指标；详查、勘探阶段可采用一般工业指标，也可由资质单位论证确定。核实报告与最近一次报告不一致的，应由资质单位论证。</a:t>
            </a:r>
            <a:endParaRPr lang="zh-CN" altLang="en-US"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35608" y="214290"/>
            <a:ext cx="7498080" cy="6034110"/>
          </a:xfrm>
        </p:spPr>
        <p:txBody>
          <a:bodyPr/>
          <a:lstStyle/>
          <a:p>
            <a:pPr>
              <a:buNone/>
            </a:pPr>
            <a:r>
              <a:rPr lang="zh-CN" altLang="en-US" dirty="0" smtClean="0"/>
              <a:t>（三）严格区分煤层气与煤层瓦斯在采标测试、分析评价的不同要求。</a:t>
            </a:r>
            <a:endParaRPr lang="en-US" altLang="zh-CN" dirty="0" smtClean="0"/>
          </a:p>
          <a:p>
            <a:pPr>
              <a:spcBef>
                <a:spcPts val="1800"/>
              </a:spcBef>
              <a:buNone/>
            </a:pPr>
            <a:r>
              <a:rPr lang="zh-CN" altLang="en-US" dirty="0" smtClean="0"/>
              <a:t>（四）对探矿权内未估算资源储量的空白区应作出评价。</a:t>
            </a:r>
            <a:endParaRPr lang="en-US" altLang="zh-CN" dirty="0" smtClean="0"/>
          </a:p>
          <a:p>
            <a:pPr>
              <a:spcBef>
                <a:spcPts val="1800"/>
              </a:spcBef>
              <a:buNone/>
            </a:pPr>
            <a:r>
              <a:rPr lang="zh-CN" altLang="en-US" dirty="0" smtClean="0"/>
              <a:t>（五）用于探转</a:t>
            </a:r>
            <a:r>
              <a:rPr lang="zh-CN" altLang="en-US" dirty="0" smtClean="0"/>
              <a:t>采或核实</a:t>
            </a:r>
            <a:r>
              <a:rPr lang="zh-CN" altLang="en-US" dirty="0" smtClean="0"/>
              <a:t>报告程度</a:t>
            </a:r>
            <a:r>
              <a:rPr lang="en-US" altLang="zh-CN" dirty="0" smtClean="0"/>
              <a:t>:</a:t>
            </a:r>
            <a:r>
              <a:rPr lang="zh-CN" altLang="en-US" dirty="0" smtClean="0"/>
              <a:t>小型达到详查、中型以上，必须达到勘探要求。</a:t>
            </a:r>
            <a:endParaRPr lang="en-US" altLang="zh-CN" dirty="0" smtClean="0"/>
          </a:p>
          <a:p>
            <a:pPr>
              <a:buNone/>
            </a:pPr>
            <a:endParaRPr lang="zh-CN" altLang="en-US"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idx="1"/>
          </p:nvPr>
        </p:nvSpPr>
        <p:spPr>
          <a:xfrm>
            <a:off x="1435100" y="285750"/>
            <a:ext cx="7499350" cy="5962650"/>
          </a:xfrm>
        </p:spPr>
        <p:txBody>
          <a:bodyPr>
            <a:normAutofit lnSpcReduction="10000"/>
          </a:bodyPr>
          <a:lstStyle/>
          <a:p>
            <a:pPr>
              <a:buNone/>
            </a:pPr>
            <a:r>
              <a:rPr lang="zh-CN" altLang="en-US" dirty="0" smtClean="0"/>
              <a:t>（六）伴生组份估算：</a:t>
            </a:r>
            <a:endParaRPr lang="en-US" altLang="zh-CN" dirty="0" smtClean="0"/>
          </a:p>
          <a:p>
            <a:pPr>
              <a:buNone/>
            </a:pPr>
            <a:r>
              <a:rPr lang="en-US" altLang="zh-CN" dirty="0" smtClean="0"/>
              <a:t>  </a:t>
            </a:r>
            <a:r>
              <a:rPr lang="en-US" altLang="zh-CN" dirty="0" smtClean="0">
                <a:latin typeface="Times New Roman" pitchFamily="18" charset="0"/>
                <a:cs typeface="Times New Roman" pitchFamily="18" charset="0"/>
              </a:rPr>
              <a:t>1</a:t>
            </a:r>
            <a:r>
              <a:rPr lang="zh-CN" altLang="en-US" dirty="0" smtClean="0"/>
              <a:t>、做了基础分析，选矿试验与主矿产相同的查明程度、类型与矿种一致；</a:t>
            </a:r>
            <a:endParaRPr lang="en-US" altLang="zh-CN" dirty="0" smtClean="0"/>
          </a:p>
          <a:p>
            <a:pPr>
              <a:buNone/>
            </a:pPr>
            <a:r>
              <a:rPr lang="en-US" altLang="zh-CN" dirty="0" smtClean="0"/>
              <a:t>  </a:t>
            </a:r>
            <a:r>
              <a:rPr lang="en-US" altLang="zh-CN" dirty="0" smtClean="0">
                <a:latin typeface="Times New Roman" pitchFamily="18" charset="0"/>
                <a:cs typeface="Times New Roman" pitchFamily="18" charset="0"/>
              </a:rPr>
              <a:t>2</a:t>
            </a:r>
            <a:r>
              <a:rPr lang="zh-CN" altLang="en-US" dirty="0" smtClean="0"/>
              <a:t>、当伴生</a:t>
            </a:r>
            <a:r>
              <a:rPr lang="zh-CN" altLang="en-US" dirty="0" smtClean="0"/>
              <a:t>组份只进行了</a:t>
            </a:r>
            <a:r>
              <a:rPr lang="zh-CN" altLang="en-US" dirty="0" smtClean="0"/>
              <a:t>组合分析</a:t>
            </a:r>
            <a:r>
              <a:rPr lang="zh-CN" altLang="en-US" dirty="0" smtClean="0"/>
              <a:t>，归类为推断的资源量。</a:t>
            </a:r>
            <a:endParaRPr lang="en-US" altLang="zh-CN" dirty="0" smtClean="0"/>
          </a:p>
          <a:p>
            <a:pPr>
              <a:buNone/>
            </a:pPr>
            <a:r>
              <a:rPr lang="en-US" altLang="zh-CN" dirty="0" smtClean="0"/>
              <a:t>  </a:t>
            </a:r>
            <a:r>
              <a:rPr lang="en-US" altLang="zh-CN" dirty="0" smtClean="0">
                <a:latin typeface="Times New Roman" pitchFamily="18" charset="0"/>
                <a:cs typeface="Times New Roman" pitchFamily="18" charset="0"/>
              </a:rPr>
              <a:t>3</a:t>
            </a:r>
            <a:r>
              <a:rPr lang="zh-CN" altLang="en-US" dirty="0" smtClean="0"/>
              <a:t>、共伴生组份达到综合评价要求，其赋存状态和回收未查明，不予</a:t>
            </a:r>
            <a:r>
              <a:rPr lang="zh-CN" altLang="en-US" dirty="0" smtClean="0"/>
              <a:t>评审。</a:t>
            </a:r>
            <a:endParaRPr lang="en-US" altLang="zh-CN" dirty="0" smtClean="0"/>
          </a:p>
          <a:p>
            <a:pPr>
              <a:buNone/>
            </a:pPr>
            <a:r>
              <a:rPr lang="en-US" altLang="zh-CN" dirty="0" smtClean="0"/>
              <a:t>  </a:t>
            </a:r>
            <a:r>
              <a:rPr lang="en-US" altLang="zh-CN" dirty="0" smtClean="0">
                <a:latin typeface="Times New Roman" pitchFamily="18" charset="0"/>
                <a:cs typeface="Times New Roman" pitchFamily="18" charset="0"/>
              </a:rPr>
              <a:t>4</a:t>
            </a:r>
            <a:r>
              <a:rPr lang="zh-CN" altLang="en-US" dirty="0" smtClean="0"/>
              <a:t>、当伴生</a:t>
            </a:r>
            <a:r>
              <a:rPr lang="zh-CN" altLang="en-US" dirty="0" smtClean="0"/>
              <a:t>组份达到要求，但</a:t>
            </a:r>
            <a:r>
              <a:rPr lang="zh-CN" altLang="en-US" dirty="0" smtClean="0"/>
              <a:t>经资质单位</a:t>
            </a:r>
            <a:r>
              <a:rPr lang="zh-CN" altLang="en-US" dirty="0" smtClean="0"/>
              <a:t>论证或生产证明无法回收的，列入</a:t>
            </a:r>
            <a:r>
              <a:rPr lang="zh-CN" altLang="en-US" dirty="0" smtClean="0"/>
              <a:t>另有。</a:t>
            </a:r>
            <a:endParaRPr lang="en-US" altLang="zh-CN" dirty="0" smtClean="0"/>
          </a:p>
          <a:p>
            <a:pPr>
              <a:buNone/>
            </a:pPr>
            <a:r>
              <a:rPr lang="zh-CN" altLang="en-US" dirty="0" smtClean="0"/>
              <a:t>（七）注意勘查中</a:t>
            </a:r>
            <a:r>
              <a:rPr lang="zh-CN" altLang="en-US" dirty="0" smtClean="0"/>
              <a:t>的放射性和</a:t>
            </a:r>
            <a:r>
              <a:rPr lang="zh-CN" altLang="en-US" dirty="0" smtClean="0"/>
              <a:t>有毒物质（如煤中的汞）。</a:t>
            </a:r>
            <a:endParaRPr lang="zh-CN" altLang="en-US"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down)">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wipe(down)">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wipe(down)">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wipe(down)">
                                      <p:cBhvr>
                                        <p:cTn id="3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35608" y="285728"/>
            <a:ext cx="7498080" cy="5962672"/>
          </a:xfrm>
        </p:spPr>
        <p:txBody>
          <a:bodyPr/>
          <a:lstStyle/>
          <a:p>
            <a:pPr>
              <a:buNone/>
            </a:pPr>
            <a:r>
              <a:rPr lang="zh-CN" altLang="en-US" dirty="0" smtClean="0"/>
              <a:t>（八）关于外推距离：控制工程间距尖推</a:t>
            </a:r>
            <a:r>
              <a:rPr lang="en-US" altLang="zh-CN" dirty="0" smtClean="0">
                <a:latin typeface="Times New Roman" pitchFamily="18" charset="0"/>
                <a:cs typeface="Times New Roman" pitchFamily="18" charset="0"/>
              </a:rPr>
              <a:t>½</a:t>
            </a:r>
            <a:r>
              <a:rPr lang="zh-CN" altLang="en-US" dirty="0" smtClean="0"/>
              <a:t>或平推</a:t>
            </a:r>
            <a:r>
              <a:rPr lang="en-US" altLang="zh-CN" dirty="0" smtClean="0">
                <a:latin typeface="Times New Roman" pitchFamily="18" charset="0"/>
                <a:cs typeface="Times New Roman" pitchFamily="18" charset="0"/>
              </a:rPr>
              <a:t>¼</a:t>
            </a:r>
            <a:r>
              <a:rPr lang="zh-CN" altLang="en-US" dirty="0" smtClean="0"/>
              <a:t>。</a:t>
            </a:r>
            <a:endParaRPr lang="en-US" altLang="zh-CN" dirty="0" smtClean="0"/>
          </a:p>
          <a:p>
            <a:pPr>
              <a:buNone/>
            </a:pPr>
            <a:r>
              <a:rPr lang="zh-CN" altLang="en-US" dirty="0" smtClean="0"/>
              <a:t>（九）勘查工作弄虚作假及报告质量（省政府</a:t>
            </a:r>
            <a:r>
              <a:rPr lang="en-US" altLang="zh-CN" dirty="0" smtClean="0">
                <a:latin typeface="Times New Roman" pitchFamily="18" charset="0"/>
                <a:cs typeface="Times New Roman" pitchFamily="18" charset="0"/>
              </a:rPr>
              <a:t>59</a:t>
            </a:r>
            <a:r>
              <a:rPr lang="zh-CN" altLang="en-US" dirty="0" smtClean="0"/>
              <a:t>号文）</a:t>
            </a:r>
            <a:endParaRPr lang="en-US" altLang="zh-CN" dirty="0" smtClean="0"/>
          </a:p>
          <a:p>
            <a:pPr>
              <a:buNone/>
            </a:pPr>
            <a:r>
              <a:rPr lang="zh-CN" altLang="en-US" dirty="0" smtClean="0"/>
              <a:t>（十）技术会审会：</a:t>
            </a:r>
            <a:endParaRPr lang="en-US" altLang="zh-CN" dirty="0" smtClean="0"/>
          </a:p>
          <a:p>
            <a:pPr>
              <a:buNone/>
            </a:pPr>
            <a:r>
              <a:rPr lang="en-US" altLang="zh-CN" dirty="0" smtClean="0"/>
              <a:t>  </a:t>
            </a:r>
            <a:r>
              <a:rPr lang="en-US" altLang="zh-CN" dirty="0" smtClean="0">
                <a:latin typeface="Times New Roman" pitchFamily="18" charset="0"/>
                <a:cs typeface="Times New Roman" pitchFamily="18" charset="0"/>
              </a:rPr>
              <a:t>1</a:t>
            </a:r>
            <a:r>
              <a:rPr lang="zh-CN" altLang="en-US" dirty="0" smtClean="0"/>
              <a:t>、资源储量发生重大变化的储量报告。</a:t>
            </a:r>
            <a:endParaRPr lang="en-US" altLang="zh-CN" dirty="0" smtClean="0"/>
          </a:p>
          <a:p>
            <a:pPr>
              <a:buNone/>
            </a:pPr>
            <a:r>
              <a:rPr lang="en-US" altLang="zh-CN" dirty="0" smtClean="0"/>
              <a:t>  </a:t>
            </a:r>
            <a:r>
              <a:rPr lang="en-US" altLang="zh-CN" dirty="0" smtClean="0">
                <a:latin typeface="Times New Roman" pitchFamily="18" charset="0"/>
                <a:cs typeface="Times New Roman" pitchFamily="18" charset="0"/>
              </a:rPr>
              <a:t>2</a:t>
            </a:r>
            <a:r>
              <a:rPr lang="zh-CN" altLang="en-US" dirty="0" smtClean="0"/>
              <a:t>、用于矿业权转让的储量报告。</a:t>
            </a:r>
            <a:endParaRPr lang="en-US" altLang="zh-CN" dirty="0" smtClean="0"/>
          </a:p>
          <a:p>
            <a:pPr>
              <a:buNone/>
            </a:pPr>
            <a:r>
              <a:rPr lang="en-US" altLang="zh-CN" dirty="0" smtClean="0"/>
              <a:t>  </a:t>
            </a:r>
            <a:r>
              <a:rPr lang="en-US" altLang="zh-CN" dirty="0" smtClean="0">
                <a:latin typeface="Times New Roman" pitchFamily="18" charset="0"/>
                <a:cs typeface="Times New Roman" pitchFamily="18" charset="0"/>
              </a:rPr>
              <a:t>3</a:t>
            </a:r>
            <a:r>
              <a:rPr lang="zh-CN" altLang="en-US" dirty="0" smtClean="0"/>
              <a:t>、中型规模及以上的储量报告。</a:t>
            </a:r>
            <a:endParaRPr lang="en-US" altLang="zh-CN" dirty="0" smtClean="0"/>
          </a:p>
          <a:p>
            <a:pPr>
              <a:buNone/>
            </a:pPr>
            <a:r>
              <a:rPr lang="en-US" altLang="zh-CN" dirty="0" smtClean="0"/>
              <a:t>  </a:t>
            </a:r>
            <a:r>
              <a:rPr lang="en-US" altLang="zh-CN" dirty="0" smtClean="0">
                <a:latin typeface="Times New Roman" pitchFamily="18" charset="0"/>
                <a:cs typeface="Times New Roman" pitchFamily="18" charset="0"/>
              </a:rPr>
              <a:t>4</a:t>
            </a:r>
            <a:r>
              <a:rPr lang="zh-CN" altLang="en-US" dirty="0" smtClean="0"/>
              <a:t>、工程建设压覆已查明重要矿产资源评估报告。</a:t>
            </a:r>
            <a:endParaRPr lang="zh-CN" altLang="en-US"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down)">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ipe(down)">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35608" y="274638"/>
            <a:ext cx="7498080" cy="4940312"/>
          </a:xfrm>
        </p:spPr>
        <p:txBody>
          <a:bodyPr>
            <a:normAutofit/>
          </a:bodyPr>
          <a:lstStyle/>
          <a:p>
            <a:r>
              <a:rPr lang="zh-CN" altLang="en-US" sz="8800" dirty="0" smtClean="0"/>
              <a:t>谢谢！</a:t>
            </a:r>
            <a:endParaRPr lang="zh-CN" altLang="en-US" sz="8800" dirty="0"/>
          </a:p>
        </p:txBody>
      </p:sp>
    </p:spTree>
  </p:cSld>
  <p:clrMapOvr>
    <a:masterClrMapping/>
  </p:clrMapOvr>
  <p:transition spd="med">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一、报告名称</a:t>
            </a:r>
            <a:endParaRPr lang="zh-CN" altLang="en-US" dirty="0"/>
          </a:p>
        </p:txBody>
      </p:sp>
      <p:graphicFrame>
        <p:nvGraphicFramePr>
          <p:cNvPr id="12" name="内容占位符 8"/>
          <p:cNvGraphicFramePr>
            <a:graphicFrameLocks noGrp="1"/>
          </p:cNvGraphicFramePr>
          <p:nvPr>
            <p:ph idx="1"/>
          </p:nvPr>
        </p:nvGraphicFramePr>
        <p:xfrm>
          <a:off x="1435608" y="1447800"/>
          <a:ext cx="7498080" cy="480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graphicEl>
                                              <a:dgm id="{AAF6B989-566C-47B0-8D15-37EADB38D492}"/>
                                            </p:graphicEl>
                                          </p:spTgt>
                                        </p:tgtEl>
                                        <p:attrNameLst>
                                          <p:attrName>style.visibility</p:attrName>
                                        </p:attrNameLst>
                                      </p:cBhvr>
                                      <p:to>
                                        <p:strVal val="visible"/>
                                      </p:to>
                                    </p:set>
                                    <p:animEffect transition="in" filter="wipe(down)">
                                      <p:cBhvr>
                                        <p:cTn id="7" dur="500"/>
                                        <p:tgtEl>
                                          <p:spTgt spid="12">
                                            <p:graphicEl>
                                              <a:dgm id="{AAF6B989-566C-47B0-8D15-37EADB38D492}"/>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graphicEl>
                                              <a:dgm id="{7EB7FCD7-3F79-4C94-B6A8-9DE10C7D5E2D}"/>
                                            </p:graphicEl>
                                          </p:spTgt>
                                        </p:tgtEl>
                                        <p:attrNameLst>
                                          <p:attrName>style.visibility</p:attrName>
                                        </p:attrNameLst>
                                      </p:cBhvr>
                                      <p:to>
                                        <p:strVal val="visible"/>
                                      </p:to>
                                    </p:set>
                                    <p:animEffect transition="in" filter="wipe(down)">
                                      <p:cBhvr>
                                        <p:cTn id="12" dur="500"/>
                                        <p:tgtEl>
                                          <p:spTgt spid="12">
                                            <p:graphicEl>
                                              <a:dgm id="{7EB7FCD7-3F79-4C94-B6A8-9DE10C7D5E2D}"/>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2">
                                            <p:graphicEl>
                                              <a:dgm id="{4E1B601D-D900-4E74-A332-C102408F2824}"/>
                                            </p:graphicEl>
                                          </p:spTgt>
                                        </p:tgtEl>
                                        <p:attrNameLst>
                                          <p:attrName>style.visibility</p:attrName>
                                        </p:attrNameLst>
                                      </p:cBhvr>
                                      <p:to>
                                        <p:strVal val="visible"/>
                                      </p:to>
                                    </p:set>
                                    <p:animEffect transition="in" filter="wipe(down)">
                                      <p:cBhvr>
                                        <p:cTn id="17" dur="500"/>
                                        <p:tgtEl>
                                          <p:spTgt spid="12">
                                            <p:graphicEl>
                                              <a:dgm id="{4E1B601D-D900-4E74-A332-C102408F2824}"/>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2">
                                            <p:graphicEl>
                                              <a:dgm id="{DB018B0E-9393-4EDA-AF5E-AC80A4E1ACCF}"/>
                                            </p:graphicEl>
                                          </p:spTgt>
                                        </p:tgtEl>
                                        <p:attrNameLst>
                                          <p:attrName>style.visibility</p:attrName>
                                        </p:attrNameLst>
                                      </p:cBhvr>
                                      <p:to>
                                        <p:strVal val="visible"/>
                                      </p:to>
                                    </p:set>
                                    <p:animEffect transition="in" filter="wipe(down)">
                                      <p:cBhvr>
                                        <p:cTn id="22" dur="500"/>
                                        <p:tgtEl>
                                          <p:spTgt spid="12">
                                            <p:graphicEl>
                                              <a:dgm id="{DB018B0E-9393-4EDA-AF5E-AC80A4E1ACCF}"/>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Sub>
          <a:bldDgm bld="one"/>
        </p:bldSub>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二、概述</a:t>
            </a:r>
            <a:endParaRPr lang="zh-CN" altLang="en-US" dirty="0"/>
          </a:p>
        </p:txBody>
      </p:sp>
      <p:sp>
        <p:nvSpPr>
          <p:cNvPr id="3" name="内容占位符 2"/>
          <p:cNvSpPr>
            <a:spLocks noGrp="1"/>
          </p:cNvSpPr>
          <p:nvPr>
            <p:ph idx="1"/>
          </p:nvPr>
        </p:nvSpPr>
        <p:spPr/>
        <p:txBody>
          <a:bodyPr>
            <a:normAutofit fontScale="92500" lnSpcReduction="10000"/>
          </a:bodyPr>
          <a:lstStyle/>
          <a:p>
            <a:pPr>
              <a:buNone/>
            </a:pPr>
            <a:r>
              <a:rPr lang="zh-CN" altLang="en-US" dirty="0" smtClean="0"/>
              <a:t>（一）矿区位置、交通</a:t>
            </a:r>
            <a:endParaRPr lang="en-US" altLang="zh-CN" dirty="0" smtClean="0"/>
          </a:p>
          <a:p>
            <a:pPr>
              <a:buNone/>
            </a:pPr>
            <a:r>
              <a:rPr lang="en-US" altLang="zh-CN" dirty="0" smtClean="0">
                <a:latin typeface="+mn-ea"/>
              </a:rPr>
              <a:t>  </a:t>
            </a:r>
            <a:r>
              <a:rPr lang="en-US" altLang="zh-CN" dirty="0" smtClean="0">
                <a:latin typeface="Times New Roman" pitchFamily="18" charset="0"/>
                <a:cs typeface="Times New Roman" pitchFamily="18" charset="0"/>
              </a:rPr>
              <a:t>1</a:t>
            </a:r>
            <a:r>
              <a:rPr lang="zh-CN" altLang="en-US" dirty="0" smtClean="0"/>
              <a:t>、矿区位置</a:t>
            </a:r>
            <a:endParaRPr lang="en-US" altLang="zh-CN" dirty="0" smtClean="0"/>
          </a:p>
          <a:p>
            <a:pPr marL="365125" indent="350838">
              <a:buNone/>
            </a:pPr>
            <a:r>
              <a:rPr lang="zh-CN" altLang="en-US" dirty="0" smtClean="0"/>
              <a:t>   矿区位于</a:t>
            </a:r>
            <a:r>
              <a:rPr lang="en-US" altLang="zh-CN" dirty="0" smtClean="0">
                <a:latin typeface="Times New Roman" pitchFamily="18" charset="0"/>
                <a:cs typeface="Times New Roman" pitchFamily="18" charset="0"/>
              </a:rPr>
              <a:t>xx</a:t>
            </a:r>
            <a:r>
              <a:rPr lang="zh-CN" altLang="en-US" dirty="0" smtClean="0"/>
              <a:t>县城</a:t>
            </a:r>
            <a:r>
              <a:rPr lang="en-US" altLang="zh-CN" dirty="0" smtClean="0"/>
              <a:t>(</a:t>
            </a:r>
            <a:r>
              <a:rPr lang="zh-CN" altLang="en-US" dirty="0" smtClean="0"/>
              <a:t>或县级市、区</a:t>
            </a:r>
            <a:r>
              <a:rPr lang="en-US" altLang="zh-CN" dirty="0" smtClean="0"/>
              <a:t>)</a:t>
            </a:r>
            <a:r>
              <a:rPr lang="en-US" altLang="zh-CN" dirty="0" smtClean="0">
                <a:latin typeface="Times New Roman" pitchFamily="18" charset="0"/>
                <a:cs typeface="Times New Roman" pitchFamily="18" charset="0"/>
              </a:rPr>
              <a:t>xx</a:t>
            </a:r>
            <a:r>
              <a:rPr lang="zh-CN" altLang="en-US" dirty="0" smtClean="0"/>
              <a:t>度方向。直距</a:t>
            </a:r>
            <a:r>
              <a:rPr lang="en-US" altLang="zh-CN" dirty="0" err="1" smtClean="0">
                <a:latin typeface="Times New Roman" pitchFamily="18" charset="0"/>
                <a:cs typeface="Times New Roman" pitchFamily="18" charset="0"/>
              </a:rPr>
              <a:t>xxkm</a:t>
            </a:r>
            <a:r>
              <a:rPr lang="zh-CN" altLang="en-US" dirty="0" smtClean="0"/>
              <a:t>，核实报告直接表述矿山中心点坐标。勘查类报告表述资源储量估算中心点坐标（最好是经纬度）。若有几块就表述最主要矿体中心点。</a:t>
            </a:r>
            <a:endParaRPr lang="en-US" altLang="zh-CN" dirty="0" smtClean="0"/>
          </a:p>
          <a:p>
            <a:pPr>
              <a:buNone/>
            </a:pPr>
            <a:r>
              <a:rPr lang="en-US" altLang="zh-CN" dirty="0" smtClean="0">
                <a:latin typeface="+mn-ea"/>
              </a:rPr>
              <a:t>  </a:t>
            </a:r>
            <a:r>
              <a:rPr lang="en-US" altLang="zh-CN" dirty="0" smtClean="0">
                <a:latin typeface="Times New Roman" pitchFamily="18" charset="0"/>
                <a:cs typeface="Times New Roman" pitchFamily="18" charset="0"/>
              </a:rPr>
              <a:t>2</a:t>
            </a:r>
            <a:r>
              <a:rPr lang="zh-CN" altLang="en-US" dirty="0" smtClean="0"/>
              <a:t>、交通</a:t>
            </a:r>
            <a:endParaRPr lang="en-US" altLang="zh-CN" dirty="0" smtClean="0"/>
          </a:p>
          <a:p>
            <a:pPr marL="365125" indent="439738">
              <a:buNone/>
            </a:pPr>
            <a:r>
              <a:rPr lang="zh-CN" altLang="en-US" dirty="0" smtClean="0"/>
              <a:t>   矿区是否通公路。重点要写离管辖县城的公路里程。</a:t>
            </a:r>
            <a:r>
              <a:rPr lang="zh-CN" altLang="en-US" dirty="0" smtClean="0"/>
              <a:t>（可网上</a:t>
            </a:r>
            <a:r>
              <a:rPr lang="zh-CN" altLang="en-US" dirty="0" smtClean="0"/>
              <a:t>查询公路里程）</a:t>
            </a:r>
            <a:endParaRPr lang="zh-CN" altLang="en-US"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35608" y="285728"/>
            <a:ext cx="7498080" cy="5962672"/>
          </a:xfrm>
        </p:spPr>
        <p:txBody>
          <a:bodyPr/>
          <a:lstStyle/>
          <a:p>
            <a:pPr>
              <a:buNone/>
            </a:pPr>
            <a:r>
              <a:rPr lang="zh-CN" altLang="en-US" dirty="0" smtClean="0"/>
              <a:t>（二）矿业权设置情况</a:t>
            </a:r>
            <a:endParaRPr lang="en-US" altLang="zh-CN" dirty="0" smtClean="0"/>
          </a:p>
          <a:p>
            <a:pPr>
              <a:buNone/>
            </a:pPr>
            <a:r>
              <a:rPr lang="en-US" altLang="zh-CN" dirty="0" smtClean="0">
                <a:latin typeface="+mn-ea"/>
              </a:rPr>
              <a:t>  </a:t>
            </a:r>
            <a:r>
              <a:rPr lang="en-US" altLang="zh-CN" dirty="0" smtClean="0">
                <a:latin typeface="Times New Roman" pitchFamily="18" charset="0"/>
                <a:cs typeface="Times New Roman" pitchFamily="18" charset="0"/>
              </a:rPr>
              <a:t>1</a:t>
            </a:r>
            <a:r>
              <a:rPr lang="zh-CN" altLang="en-US" dirty="0" smtClean="0"/>
              <a:t>、勘查类报告表述探矿探矿许可证的颁证机关、证号、有效期限、允许勘查矿种。坐标</a:t>
            </a:r>
            <a:r>
              <a:rPr lang="en-US" altLang="zh-CN" dirty="0" smtClean="0"/>
              <a:t>:</a:t>
            </a:r>
            <a:r>
              <a:rPr lang="zh-CN" altLang="en-US" dirty="0" smtClean="0"/>
              <a:t>（</a:t>
            </a:r>
            <a:r>
              <a:rPr lang="en-US" altLang="zh-CN" dirty="0" smtClean="0">
                <a:latin typeface="Times New Roman" pitchFamily="18" charset="0"/>
                <a:cs typeface="Times New Roman" pitchFamily="18" charset="0"/>
              </a:rPr>
              <a:t>54</a:t>
            </a:r>
            <a:r>
              <a:rPr lang="zh-CN" altLang="en-US" dirty="0" smtClean="0">
                <a:latin typeface="Times New Roman" pitchFamily="18" charset="0"/>
                <a:cs typeface="Times New Roman" pitchFamily="18" charset="0"/>
              </a:rPr>
              <a:t>、</a:t>
            </a:r>
            <a:r>
              <a:rPr lang="en-US" altLang="zh-CN" dirty="0" smtClean="0">
                <a:latin typeface="Times New Roman" pitchFamily="18" charset="0"/>
                <a:cs typeface="Times New Roman" pitchFamily="18" charset="0"/>
              </a:rPr>
              <a:t>80</a:t>
            </a:r>
            <a:r>
              <a:rPr lang="zh-CN" altLang="en-US" dirty="0" smtClean="0"/>
              <a:t>经纬度），面积，若有扩大勘查范围，请溯及以前表述，若增加矿种</a:t>
            </a:r>
            <a:r>
              <a:rPr lang="zh-CN" altLang="en-US" dirty="0" smtClean="0"/>
              <a:t>亦要说明</a:t>
            </a:r>
            <a:r>
              <a:rPr lang="zh-CN" altLang="en-US" dirty="0" smtClean="0"/>
              <a:t>。</a:t>
            </a:r>
            <a:endParaRPr lang="en-US" altLang="zh-CN" dirty="0" smtClean="0"/>
          </a:p>
          <a:p>
            <a:pPr>
              <a:spcBef>
                <a:spcPts val="1800"/>
              </a:spcBef>
              <a:buNone/>
            </a:pPr>
            <a:r>
              <a:rPr lang="en-US" altLang="zh-CN" dirty="0" smtClean="0">
                <a:latin typeface="+mn-ea"/>
              </a:rPr>
              <a:t>  </a:t>
            </a:r>
            <a:r>
              <a:rPr lang="en-US" altLang="zh-CN" dirty="0" smtClean="0">
                <a:latin typeface="Times New Roman" pitchFamily="18" charset="0"/>
                <a:cs typeface="Times New Roman" pitchFamily="18" charset="0"/>
              </a:rPr>
              <a:t>2</a:t>
            </a:r>
            <a:r>
              <a:rPr lang="zh-CN" altLang="en-US" dirty="0" smtClean="0"/>
              <a:t>、核实报告：</a:t>
            </a:r>
            <a:r>
              <a:rPr lang="zh-CN" altLang="en-US" dirty="0" smtClean="0"/>
              <a:t>采矿许可证</a:t>
            </a:r>
            <a:r>
              <a:rPr lang="zh-CN" altLang="en-US" dirty="0" smtClean="0"/>
              <a:t>的颁证机关、证号、有效期限、</a:t>
            </a:r>
            <a:r>
              <a:rPr lang="zh-CN" altLang="en-US" dirty="0" smtClean="0"/>
              <a:t>允许开采矿</a:t>
            </a:r>
            <a:r>
              <a:rPr lang="zh-CN" altLang="en-US" dirty="0" smtClean="0"/>
              <a:t>种、开采标高。采矿权范围坐标（</a:t>
            </a:r>
            <a:r>
              <a:rPr lang="en-US" altLang="zh-CN" dirty="0" smtClean="0">
                <a:latin typeface="Times New Roman" pitchFamily="18" charset="0"/>
                <a:cs typeface="Times New Roman" pitchFamily="18" charset="0"/>
              </a:rPr>
              <a:t>54</a:t>
            </a:r>
            <a:r>
              <a:rPr lang="zh-CN" altLang="en-US" dirty="0" smtClean="0">
                <a:latin typeface="Times New Roman" pitchFamily="18" charset="0"/>
                <a:cs typeface="Times New Roman" pitchFamily="18" charset="0"/>
              </a:rPr>
              <a:t>、</a:t>
            </a:r>
            <a:r>
              <a:rPr lang="en-US" altLang="zh-CN" dirty="0" smtClean="0">
                <a:latin typeface="Times New Roman" pitchFamily="18" charset="0"/>
                <a:cs typeface="Times New Roman" pitchFamily="18" charset="0"/>
              </a:rPr>
              <a:t>80</a:t>
            </a:r>
            <a:r>
              <a:rPr lang="zh-CN" altLang="en-US" dirty="0" smtClean="0"/>
              <a:t>直角坐标），面积，与周边矿业权的关系。</a:t>
            </a:r>
            <a:endParaRPr lang="zh-CN" altLang="en-US"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35608" y="285728"/>
            <a:ext cx="7498080" cy="6357982"/>
          </a:xfrm>
        </p:spPr>
        <p:txBody>
          <a:bodyPr>
            <a:normAutofit lnSpcReduction="10000"/>
          </a:bodyPr>
          <a:lstStyle/>
          <a:p>
            <a:pPr marL="88900" indent="-6350">
              <a:buNone/>
            </a:pPr>
            <a:r>
              <a:rPr lang="zh-CN" altLang="en-US" dirty="0" smtClean="0"/>
              <a:t>（三）以往地质工作及报告评审情况</a:t>
            </a:r>
            <a:endParaRPr lang="en-US" altLang="zh-CN" dirty="0" smtClean="0"/>
          </a:p>
          <a:p>
            <a:pPr marL="266700" indent="715963">
              <a:lnSpc>
                <a:spcPct val="110000"/>
              </a:lnSpc>
              <a:buNone/>
            </a:pPr>
            <a:r>
              <a:rPr lang="zh-CN" altLang="en-US" sz="2800" dirty="0" smtClean="0"/>
              <a:t>主要表述主管部门审批、审查的地质成果</a:t>
            </a:r>
            <a:r>
              <a:rPr lang="en-US" altLang="zh-CN" sz="2800" dirty="0" smtClean="0"/>
              <a:t>(</a:t>
            </a:r>
            <a:r>
              <a:rPr lang="zh-CN" altLang="en-US" sz="2800" dirty="0" smtClean="0"/>
              <a:t>上表或入库</a:t>
            </a:r>
            <a:r>
              <a:rPr lang="en-US" altLang="zh-CN" sz="2800" dirty="0" smtClean="0"/>
              <a:t>)</a:t>
            </a:r>
            <a:r>
              <a:rPr lang="zh-CN" altLang="en-US" sz="2800" dirty="0" smtClean="0"/>
              <a:t>。审查机关</a:t>
            </a:r>
            <a:r>
              <a:rPr lang="en-US" altLang="zh-CN" sz="2800" dirty="0" smtClean="0"/>
              <a:t>(</a:t>
            </a:r>
            <a:r>
              <a:rPr lang="zh-CN" altLang="en-US" sz="2800" dirty="0" smtClean="0"/>
              <a:t>机构</a:t>
            </a:r>
            <a:r>
              <a:rPr lang="en-US" altLang="zh-CN" sz="2800" dirty="0" smtClean="0"/>
              <a:t>)</a:t>
            </a:r>
            <a:r>
              <a:rPr lang="zh-CN" altLang="en-US" sz="2800" dirty="0" smtClean="0"/>
              <a:t>，文号，审查结果。在主管部门的备案登记情况。特别注意核实报告的矿山最近一次价款处置报告的情况</a:t>
            </a:r>
            <a:r>
              <a:rPr lang="zh-CN" altLang="en-US" sz="2800" dirty="0" smtClean="0"/>
              <a:t>，它是本</a:t>
            </a:r>
            <a:r>
              <a:rPr lang="zh-CN" altLang="en-US" sz="2800" dirty="0" smtClean="0"/>
              <a:t>次核实对比的依据</a:t>
            </a:r>
            <a:r>
              <a:rPr lang="en-US" altLang="zh-CN" sz="2800" dirty="0" smtClean="0"/>
              <a:t>(</a:t>
            </a:r>
            <a:r>
              <a:rPr lang="zh-CN" altLang="en-US" sz="2800" dirty="0" smtClean="0"/>
              <a:t>省厅“川国土资函</a:t>
            </a:r>
            <a:r>
              <a:rPr lang="en-US" altLang="zh-CN" sz="2800" dirty="0" smtClean="0">
                <a:latin typeface="Times New Roman" pitchFamily="18" charset="0"/>
                <a:cs typeface="Times New Roman" pitchFamily="18" charset="0"/>
              </a:rPr>
              <a:t>[2014]119</a:t>
            </a:r>
            <a:r>
              <a:rPr lang="zh-CN" altLang="en-US" sz="2800" dirty="0" smtClean="0"/>
              <a:t>号”</a:t>
            </a:r>
            <a:r>
              <a:rPr lang="en-US" altLang="zh-CN" sz="2800" dirty="0" smtClean="0"/>
              <a:t>):</a:t>
            </a:r>
            <a:r>
              <a:rPr lang="zh-CN" altLang="en-US" sz="2800" dirty="0" smtClean="0"/>
              <a:t>“矿业权人依法新做的地质勘查报告或储量核实报告核实的资源储量较其以往最近一次处置价款时</a:t>
            </a:r>
            <a:r>
              <a:rPr lang="zh-CN" altLang="en-US" sz="2800" dirty="0" smtClean="0"/>
              <a:t>核实的</a:t>
            </a:r>
            <a:r>
              <a:rPr lang="zh-CN" altLang="en-US" sz="2800" dirty="0" smtClean="0"/>
              <a:t>资源储量增加的，一律</a:t>
            </a:r>
            <a:r>
              <a:rPr lang="zh-CN" altLang="en-US" sz="2800" dirty="0" smtClean="0"/>
              <a:t>应当对</a:t>
            </a:r>
            <a:r>
              <a:rPr lang="zh-CN" altLang="en-US" sz="2800" dirty="0" smtClean="0"/>
              <a:t>新增的资源储量进行价款评估并缴纳价款</a:t>
            </a:r>
            <a:r>
              <a:rPr lang="en-US" altLang="zh-CN" sz="2800" dirty="0" smtClean="0"/>
              <a:t>”</a:t>
            </a:r>
            <a:r>
              <a:rPr lang="zh-CN" altLang="en-US" sz="2800" dirty="0" smtClean="0"/>
              <a:t>。若是</a:t>
            </a:r>
            <a:r>
              <a:rPr lang="en-US" altLang="zh-CN" sz="2800" dirty="0" smtClean="0">
                <a:latin typeface="Times New Roman" pitchFamily="18" charset="0"/>
                <a:cs typeface="Times New Roman" pitchFamily="18" charset="0"/>
              </a:rPr>
              <a:t>2010</a:t>
            </a:r>
            <a:r>
              <a:rPr lang="zh-CN" altLang="en-US" sz="2800" dirty="0" smtClean="0"/>
              <a:t>年矿业权实地核查时采矿权范围有变化的，需按现有采矿权范围进行分割。其分割后在现有采矿权内的量</a:t>
            </a:r>
            <a:r>
              <a:rPr lang="en-US" altLang="zh-CN" sz="2800" dirty="0" smtClean="0"/>
              <a:t>(</a:t>
            </a:r>
            <a:r>
              <a:rPr lang="zh-CN" altLang="en-US" sz="2800" dirty="0" smtClean="0"/>
              <a:t>查明</a:t>
            </a:r>
            <a:r>
              <a:rPr lang="en-US" altLang="zh-CN" sz="2800" dirty="0" smtClean="0"/>
              <a:t>)</a:t>
            </a:r>
            <a:r>
              <a:rPr lang="zh-CN" altLang="en-US" sz="2800" dirty="0" smtClean="0"/>
              <a:t>作为本次核实对比的依据。</a:t>
            </a:r>
            <a:endParaRPr lang="zh-CN" altLang="en-US" sz="2800"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35608" y="357166"/>
            <a:ext cx="7498080" cy="5891234"/>
          </a:xfrm>
        </p:spPr>
        <p:txBody>
          <a:bodyPr/>
          <a:lstStyle/>
          <a:p>
            <a:pPr marL="88900" indent="-6350">
              <a:buNone/>
            </a:pPr>
            <a:r>
              <a:rPr lang="zh-CN" altLang="en-US" dirty="0" smtClean="0"/>
              <a:t>（四）矿山开采简况</a:t>
            </a:r>
            <a:endParaRPr lang="en-US" altLang="zh-CN" dirty="0" smtClean="0"/>
          </a:p>
          <a:p>
            <a:pPr marL="361950" indent="-279400">
              <a:spcBef>
                <a:spcPts val="1800"/>
              </a:spcBef>
              <a:buNone/>
            </a:pPr>
            <a:r>
              <a:rPr lang="en-US" altLang="zh-CN" dirty="0" smtClean="0"/>
              <a:t>  </a:t>
            </a:r>
            <a:r>
              <a:rPr lang="en-US" altLang="zh-CN" dirty="0" smtClean="0">
                <a:latin typeface="Times New Roman" pitchFamily="18" charset="0"/>
                <a:cs typeface="Times New Roman" pitchFamily="18" charset="0"/>
              </a:rPr>
              <a:t>1</a:t>
            </a:r>
            <a:r>
              <a:rPr lang="zh-CN" altLang="en-US" dirty="0" smtClean="0"/>
              <a:t>、对探矿权内有动用量</a:t>
            </a:r>
            <a:r>
              <a:rPr lang="en-US" altLang="zh-CN" dirty="0" smtClean="0"/>
              <a:t>(</a:t>
            </a:r>
            <a:r>
              <a:rPr lang="zh-CN" altLang="en-US" dirty="0" smtClean="0"/>
              <a:t>老窑或越界开采</a:t>
            </a:r>
            <a:r>
              <a:rPr lang="en-US" altLang="zh-CN" dirty="0" smtClean="0"/>
              <a:t>)</a:t>
            </a:r>
            <a:r>
              <a:rPr lang="zh-CN" altLang="en-US" dirty="0" smtClean="0"/>
              <a:t>，应有</a:t>
            </a:r>
            <a:r>
              <a:rPr lang="zh-CN" altLang="en-US" dirty="0" smtClean="0"/>
              <a:t>主管部门的文件</a:t>
            </a:r>
            <a:r>
              <a:rPr lang="en-US" altLang="zh-CN" dirty="0" smtClean="0"/>
              <a:t>(</a:t>
            </a:r>
            <a:r>
              <a:rPr lang="zh-CN" altLang="en-US" dirty="0" smtClean="0"/>
              <a:t>或处罚文件</a:t>
            </a:r>
            <a:r>
              <a:rPr lang="en-US" altLang="zh-CN" dirty="0" smtClean="0"/>
              <a:t>)</a:t>
            </a:r>
            <a:r>
              <a:rPr lang="zh-CN" altLang="en-US" dirty="0" smtClean="0"/>
              <a:t>。</a:t>
            </a:r>
            <a:endParaRPr lang="en-US" altLang="zh-CN" dirty="0" smtClean="0"/>
          </a:p>
          <a:p>
            <a:pPr marL="361950" indent="-279400">
              <a:spcBef>
                <a:spcPts val="1800"/>
              </a:spcBef>
              <a:buNone/>
            </a:pPr>
            <a:r>
              <a:rPr lang="en-US" altLang="zh-CN" dirty="0" smtClean="0"/>
              <a:t>  </a:t>
            </a:r>
            <a:r>
              <a:rPr lang="en-US" altLang="zh-CN" dirty="0" smtClean="0">
                <a:latin typeface="Times New Roman" pitchFamily="18" charset="0"/>
                <a:cs typeface="Times New Roman" pitchFamily="18" charset="0"/>
              </a:rPr>
              <a:t>2</a:t>
            </a:r>
            <a:r>
              <a:rPr lang="zh-CN" altLang="en-US" dirty="0" smtClean="0"/>
              <a:t>、采矿权有越界开采的必须附有主管部门的处罚文件。</a:t>
            </a:r>
            <a:endParaRPr lang="zh-CN" altLang="en-US"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三、</a:t>
            </a:r>
            <a:r>
              <a:rPr lang="zh-CN" altLang="en-US" dirty="0" smtClean="0"/>
              <a:t>矿区地质</a:t>
            </a:r>
            <a:endParaRPr lang="zh-CN" altLang="en-US" dirty="0"/>
          </a:p>
        </p:txBody>
      </p:sp>
      <p:sp>
        <p:nvSpPr>
          <p:cNvPr id="3" name="内容占位符 2"/>
          <p:cNvSpPr>
            <a:spLocks noGrp="1"/>
          </p:cNvSpPr>
          <p:nvPr>
            <p:ph idx="1"/>
          </p:nvPr>
        </p:nvSpPr>
        <p:spPr/>
        <p:txBody>
          <a:bodyPr/>
          <a:lstStyle/>
          <a:p>
            <a:pPr>
              <a:buNone/>
            </a:pPr>
            <a:r>
              <a:rPr lang="zh-CN" altLang="en-US" dirty="0" smtClean="0"/>
              <a:t>（一）区域地质应简单叙述，并指出成矿有利地段（不要太多篇幅</a:t>
            </a:r>
            <a:r>
              <a:rPr lang="en-US" altLang="zh-CN" dirty="0" smtClean="0"/>
              <a:t>)</a:t>
            </a:r>
            <a:r>
              <a:rPr lang="zh-CN" altLang="en-US" dirty="0" smtClean="0"/>
              <a:t>。</a:t>
            </a:r>
            <a:endParaRPr lang="en-US" altLang="zh-CN" dirty="0" smtClean="0"/>
          </a:p>
          <a:p>
            <a:pPr>
              <a:buNone/>
            </a:pPr>
            <a:endParaRPr lang="zh-CN" altLang="en-US"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28728" y="447664"/>
            <a:ext cx="7498080" cy="5962672"/>
          </a:xfrm>
        </p:spPr>
        <p:txBody>
          <a:bodyPr/>
          <a:lstStyle/>
          <a:p>
            <a:pPr>
              <a:buNone/>
            </a:pPr>
            <a:r>
              <a:rPr lang="zh-CN" altLang="en-US" dirty="0" smtClean="0"/>
              <a:t>（二）矿区地质</a:t>
            </a:r>
            <a:endParaRPr lang="en-US" altLang="zh-CN" dirty="0" smtClean="0"/>
          </a:p>
          <a:p>
            <a:pPr>
              <a:buNone/>
            </a:pPr>
            <a:r>
              <a:rPr lang="en-US" altLang="zh-CN" dirty="0" smtClean="0">
                <a:latin typeface="Times New Roman" pitchFamily="18" charset="0"/>
                <a:cs typeface="Times New Roman" pitchFamily="18" charset="0"/>
              </a:rPr>
              <a:t>  1</a:t>
            </a:r>
            <a:r>
              <a:rPr lang="zh-CN" altLang="en-US" dirty="0" smtClean="0"/>
              <a:t>、地层、构造、岩浆岩</a:t>
            </a:r>
            <a:endParaRPr lang="en-US" altLang="zh-CN" dirty="0" smtClean="0"/>
          </a:p>
          <a:p>
            <a:pPr>
              <a:buNone/>
            </a:pPr>
            <a:r>
              <a:rPr lang="zh-CN" altLang="en-US" dirty="0" smtClean="0"/>
              <a:t>（</a:t>
            </a:r>
            <a:r>
              <a:rPr lang="en-US" altLang="zh-CN" dirty="0" smtClean="0">
                <a:latin typeface="Times New Roman" pitchFamily="18" charset="0"/>
                <a:cs typeface="Times New Roman" pitchFamily="18" charset="0"/>
              </a:rPr>
              <a:t>1</a:t>
            </a:r>
            <a:r>
              <a:rPr lang="zh-CN" altLang="en-US" dirty="0" smtClean="0"/>
              <a:t>）描述矿权内出</a:t>
            </a:r>
            <a:r>
              <a:rPr lang="zh-CN" altLang="en-US" dirty="0" smtClean="0"/>
              <a:t>露地层，</a:t>
            </a:r>
            <a:r>
              <a:rPr lang="zh-CN" altLang="en-US" dirty="0" smtClean="0"/>
              <a:t>重点是含矿地层。</a:t>
            </a:r>
            <a:endParaRPr lang="en-US" altLang="zh-CN" dirty="0" smtClean="0"/>
          </a:p>
          <a:p>
            <a:pPr>
              <a:buNone/>
            </a:pPr>
            <a:r>
              <a:rPr lang="zh-CN" altLang="en-US" dirty="0" smtClean="0"/>
              <a:t>（</a:t>
            </a:r>
            <a:r>
              <a:rPr lang="en-US" altLang="zh-CN" dirty="0" smtClean="0">
                <a:latin typeface="Times New Roman" pitchFamily="18" charset="0"/>
                <a:cs typeface="Times New Roman" pitchFamily="18" charset="0"/>
              </a:rPr>
              <a:t>2</a:t>
            </a:r>
            <a:r>
              <a:rPr lang="zh-CN" altLang="en-US" dirty="0" smtClean="0"/>
              <a:t>）构造主要是</a:t>
            </a:r>
            <a:endParaRPr lang="en-US" altLang="zh-CN" dirty="0" smtClean="0"/>
          </a:p>
          <a:p>
            <a:pPr>
              <a:buNone/>
            </a:pPr>
            <a:r>
              <a:rPr lang="zh-CN" altLang="en-US" dirty="0" smtClean="0"/>
              <a:t>    </a:t>
            </a:r>
            <a:r>
              <a:rPr lang="zh-CN" altLang="en-US" dirty="0" smtClean="0">
                <a:latin typeface="Times New Roman" pitchFamily="18" charset="0"/>
                <a:cs typeface="Times New Roman" pitchFamily="18" charset="0"/>
              </a:rPr>
              <a:t>①</a:t>
            </a:r>
            <a:r>
              <a:rPr lang="zh-CN" altLang="en-US" dirty="0" smtClean="0"/>
              <a:t>矿区的大地构造位置（四级单元</a:t>
            </a:r>
            <a:r>
              <a:rPr lang="en-US" altLang="zh-CN" dirty="0" smtClean="0"/>
              <a:t>)</a:t>
            </a:r>
            <a:r>
              <a:rPr lang="zh-CN" altLang="en-US" dirty="0" smtClean="0"/>
              <a:t>。</a:t>
            </a:r>
            <a:endParaRPr lang="en-US" altLang="zh-CN" dirty="0" smtClean="0"/>
          </a:p>
          <a:p>
            <a:pPr>
              <a:buNone/>
            </a:pPr>
            <a:r>
              <a:rPr lang="zh-CN" altLang="en-US" dirty="0" smtClean="0"/>
              <a:t>    </a:t>
            </a:r>
            <a:r>
              <a:rPr lang="zh-CN" altLang="en-US" dirty="0" smtClean="0">
                <a:latin typeface="Times New Roman" pitchFamily="18" charset="0"/>
                <a:cs typeface="Times New Roman" pitchFamily="18" charset="0"/>
              </a:rPr>
              <a:t>②</a:t>
            </a:r>
            <a:r>
              <a:rPr lang="zh-CN" altLang="en-US" dirty="0" smtClean="0"/>
              <a:t>与成矿有关系的构造或破坏矿体（层）的构造。</a:t>
            </a:r>
            <a:endParaRPr lang="en-US" altLang="zh-CN" dirty="0" smtClean="0"/>
          </a:p>
          <a:p>
            <a:pPr>
              <a:buNone/>
            </a:pPr>
            <a:r>
              <a:rPr lang="zh-CN" altLang="en-US" dirty="0" smtClean="0"/>
              <a:t>（</a:t>
            </a:r>
            <a:r>
              <a:rPr lang="en-US" altLang="zh-CN" dirty="0" smtClean="0">
                <a:latin typeface="Times New Roman" pitchFamily="18" charset="0"/>
                <a:cs typeface="Times New Roman" pitchFamily="18" charset="0"/>
              </a:rPr>
              <a:t>3</a:t>
            </a:r>
            <a:r>
              <a:rPr lang="zh-CN" altLang="en-US" dirty="0" smtClean="0"/>
              <a:t>）矿权内岩浆岩及其分布，重点叙述与成矿有关的岩体或岩脉等。</a:t>
            </a:r>
            <a:endParaRPr lang="zh-CN" altLang="en-US"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down)">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ipe(down)">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夏至">
  <a:themeElements>
    <a:clrScheme name="夏至">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夏至">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夏至">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9438</TotalTime>
  <Words>2337</Words>
  <Application>Microsoft Office PowerPoint</Application>
  <PresentationFormat>全屏显示(4:3)</PresentationFormat>
  <Paragraphs>108</Paragraphs>
  <Slides>29</Slides>
  <Notes>1</Notes>
  <HiddenSlides>0</HiddenSlides>
  <MMClips>0</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夏至</vt:lpstr>
      <vt:lpstr>  矿产资源储量报告编制要点</vt:lpstr>
      <vt:lpstr>矿产资源储量报告满足</vt:lpstr>
      <vt:lpstr>一、报告名称</vt:lpstr>
      <vt:lpstr>二、概述</vt:lpstr>
      <vt:lpstr>幻灯片 5</vt:lpstr>
      <vt:lpstr>幻灯片 6</vt:lpstr>
      <vt:lpstr>幻灯片 7</vt:lpstr>
      <vt:lpstr>三、矿区地质</vt:lpstr>
      <vt:lpstr>幻灯片 9</vt:lpstr>
      <vt:lpstr>幻灯片 10</vt:lpstr>
      <vt:lpstr>幻灯片 11</vt:lpstr>
      <vt:lpstr>幻灯片 12</vt:lpstr>
      <vt:lpstr>四、开采技术条件</vt:lpstr>
      <vt:lpstr>幻灯片 14</vt:lpstr>
      <vt:lpstr>五、勘查(核实)工作及质量评述</vt:lpstr>
      <vt:lpstr>幻灯片 16</vt:lpstr>
      <vt:lpstr>幻灯片 17</vt:lpstr>
      <vt:lpstr>七、资源储量估算</vt:lpstr>
      <vt:lpstr>幻灯片 19</vt:lpstr>
      <vt:lpstr>幻灯片 20</vt:lpstr>
      <vt:lpstr>幻灯片 21</vt:lpstr>
      <vt:lpstr>幻灯片 22</vt:lpstr>
      <vt:lpstr>幻灯片 23</vt:lpstr>
      <vt:lpstr>幻灯片 24</vt:lpstr>
      <vt:lpstr>七、其他</vt:lpstr>
      <vt:lpstr>幻灯片 26</vt:lpstr>
      <vt:lpstr>幻灯片 27</vt:lpstr>
      <vt:lpstr>幻灯片 28</vt:lpstr>
      <vt:lpstr>谢谢！</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矿产资源储量报告编制中 应关注的若干问题</dc:title>
  <dc:creator>zhang</dc:creator>
  <cp:lastModifiedBy>lenovo</cp:lastModifiedBy>
  <cp:revision>131</cp:revision>
  <dcterms:created xsi:type="dcterms:W3CDTF">2014-12-29T09:19:44Z</dcterms:created>
  <dcterms:modified xsi:type="dcterms:W3CDTF">2015-01-05T04:07:09Z</dcterms:modified>
</cp:coreProperties>
</file>