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305" r:id="rId2"/>
    <p:sldId id="347"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66" r:id="rId19"/>
    <p:sldId id="364" r:id="rId20"/>
    <p:sldId id="311"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1" clrIdx="0">
    <p:extLst>
      <p:ext uri="{19B8F6BF-5375-455C-9EA6-DF929625EA0E}">
        <p15:presenceInfo xmlns:p15="http://schemas.microsoft.com/office/powerpoint/2012/main" userId="3e72806a1ca0d42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C529"/>
    <a:srgbClr val="E4E28C"/>
    <a:srgbClr val="5E8BC2"/>
    <a:srgbClr val="F6BB00"/>
    <a:srgbClr val="CAD9EC"/>
    <a:srgbClr val="ABC674"/>
    <a:srgbClr val="6E97C8"/>
    <a:srgbClr val="A9C571"/>
    <a:srgbClr val="FBCBA3"/>
    <a:srgbClr val="3072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29" autoAdjust="0"/>
    <p:restoredTop sz="84000" autoAdjust="0"/>
  </p:normalViewPr>
  <p:slideViewPr>
    <p:cSldViewPr>
      <p:cViewPr varScale="1">
        <p:scale>
          <a:sx n="74" d="100"/>
          <a:sy n="74" d="100"/>
        </p:scale>
        <p:origin x="1762" y="58"/>
      </p:cViewPr>
      <p:guideLst>
        <p:guide orient="horz" pos="2160"/>
        <p:guide pos="2880"/>
      </p:guideLst>
    </p:cSldViewPr>
  </p:slideViewPr>
  <p:notesTextViewPr>
    <p:cViewPr>
      <p:scale>
        <a:sx n="3" d="2"/>
        <a:sy n="3" d="2"/>
      </p:scale>
      <p:origin x="0" y="0"/>
    </p:cViewPr>
  </p:notesTextViewPr>
  <p:notesViewPr>
    <p:cSldViewPr>
      <p:cViewPr varScale="1">
        <p:scale>
          <a:sx n="83" d="100"/>
          <a:sy n="83" d="100"/>
        </p:scale>
        <p:origin x="-387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34744A-E06C-46DB-9010-3C7C2FAFA806}"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zh-CN" altLang="en-US"/>
        </a:p>
      </dgm:t>
    </dgm:pt>
    <dgm:pt modelId="{C49D424E-8716-4947-B6A5-2CB54B6686B4}">
      <dgm:prSet custT="1"/>
      <dgm:spPr>
        <a:solidFill>
          <a:schemeClr val="tx2">
            <a:lumMod val="40000"/>
            <a:lumOff val="60000"/>
            <a:alpha val="85000"/>
          </a:schemeClr>
        </a:solidFill>
      </dgm:spPr>
      <dgm:t>
        <a:bodyPr/>
        <a:lstStyle/>
        <a:p>
          <a:pPr rtl="0"/>
          <a:r>
            <a:rPr lang="zh-CN" altLang="en-US" sz="2800" b="1" noProof="1">
              <a:latin typeface="黑体" panose="02010609060101010101" pitchFamily="49" charset="-122"/>
              <a:ea typeface="黑体" panose="02010609060101010101" pitchFamily="49" charset="-122"/>
            </a:rPr>
            <a:t>一、国土空间规划的三大主题</a:t>
          </a:r>
          <a:endParaRPr lang="zh-CN" altLang="en-US" sz="2800" b="1" dirty="0">
            <a:latin typeface="黑体" panose="02010609060101010101" pitchFamily="49" charset="-122"/>
            <a:ea typeface="黑体" panose="02010609060101010101" pitchFamily="49" charset="-122"/>
          </a:endParaRPr>
        </a:p>
      </dgm:t>
    </dgm:pt>
    <dgm:pt modelId="{A17BEB5F-E350-4867-A14D-DBC3E69C744F}" type="parTrans" cxnId="{870E61B8-378E-4459-A22E-9A06876C7844}">
      <dgm:prSet/>
      <dgm:spPr/>
      <dgm:t>
        <a:bodyPr/>
        <a:lstStyle/>
        <a:p>
          <a:endParaRPr lang="zh-CN" altLang="en-US" sz="1800">
            <a:latin typeface="细等线体" pitchFamily="65" charset="-122"/>
            <a:ea typeface="细等线体" pitchFamily="65" charset="-122"/>
          </a:endParaRPr>
        </a:p>
      </dgm:t>
    </dgm:pt>
    <dgm:pt modelId="{5497B59F-274D-4D59-8D3C-F9D912C4431F}" type="sibTrans" cxnId="{870E61B8-378E-4459-A22E-9A06876C7844}">
      <dgm:prSet/>
      <dgm:spPr/>
      <dgm:t>
        <a:bodyPr/>
        <a:lstStyle/>
        <a:p>
          <a:endParaRPr lang="zh-CN" altLang="en-US" sz="1800">
            <a:latin typeface="细等线体" pitchFamily="65" charset="-122"/>
            <a:ea typeface="细等线体" pitchFamily="65" charset="-122"/>
          </a:endParaRPr>
        </a:p>
      </dgm:t>
    </dgm:pt>
    <dgm:pt modelId="{EC8CB0B3-0821-4465-A756-02FB40D3113A}">
      <dgm:prSet custT="1"/>
      <dgm:spPr>
        <a:solidFill>
          <a:schemeClr val="accent1">
            <a:lumMod val="40000"/>
            <a:lumOff val="60000"/>
            <a:alpha val="80000"/>
          </a:schemeClr>
        </a:solidFill>
      </dgm:spPr>
      <dgm:t>
        <a:bodyPr/>
        <a:lstStyle/>
        <a:p>
          <a:pPr rtl="0"/>
          <a:r>
            <a:rPr lang="zh-CN" altLang="en-US" sz="2800" b="1" noProof="1">
              <a:latin typeface="黑体" panose="02010600030101010101" pitchFamily="49" charset="-122"/>
              <a:ea typeface="黑体" panose="02010600030101010101" pitchFamily="49" charset="-122"/>
            </a:rPr>
            <a:t>二、国土空间规划的十个策略</a:t>
          </a:r>
          <a:endParaRPr lang="zh-CN" altLang="en-US" sz="2800" b="1" dirty="0">
            <a:latin typeface="细等线体" pitchFamily="65" charset="-122"/>
            <a:ea typeface="细等线体" pitchFamily="65" charset="-122"/>
          </a:endParaRPr>
        </a:p>
      </dgm:t>
    </dgm:pt>
    <dgm:pt modelId="{3A847170-659D-4911-8F2D-367A014EF1BB}" type="parTrans" cxnId="{AC10FDE1-AAB9-418F-A6A0-B6183DB02680}">
      <dgm:prSet/>
      <dgm:spPr/>
      <dgm:t>
        <a:bodyPr/>
        <a:lstStyle/>
        <a:p>
          <a:endParaRPr lang="zh-CN" altLang="en-US" sz="1800">
            <a:latin typeface="细等线体" pitchFamily="65" charset="-122"/>
            <a:ea typeface="细等线体" pitchFamily="65" charset="-122"/>
          </a:endParaRPr>
        </a:p>
      </dgm:t>
    </dgm:pt>
    <dgm:pt modelId="{612B1D66-3925-4444-852D-7590A724A02E}" type="sibTrans" cxnId="{AC10FDE1-AAB9-418F-A6A0-B6183DB02680}">
      <dgm:prSet/>
      <dgm:spPr/>
      <dgm:t>
        <a:bodyPr/>
        <a:lstStyle/>
        <a:p>
          <a:endParaRPr lang="zh-CN" altLang="en-US" sz="1800">
            <a:latin typeface="细等线体" pitchFamily="65" charset="-122"/>
            <a:ea typeface="细等线体" pitchFamily="65" charset="-122"/>
          </a:endParaRPr>
        </a:p>
      </dgm:t>
    </dgm:pt>
    <dgm:pt modelId="{81186D0B-48A4-44F3-B686-BA4135437F8D}" type="pres">
      <dgm:prSet presAssocID="{5B34744A-E06C-46DB-9010-3C7C2FAFA806}" presName="linear" presStyleCnt="0">
        <dgm:presLayoutVars>
          <dgm:animLvl val="lvl"/>
          <dgm:resizeHandles val="exact"/>
        </dgm:presLayoutVars>
      </dgm:prSet>
      <dgm:spPr/>
      <dgm:t>
        <a:bodyPr/>
        <a:lstStyle/>
        <a:p>
          <a:endParaRPr lang="zh-CN" altLang="en-US"/>
        </a:p>
      </dgm:t>
    </dgm:pt>
    <dgm:pt modelId="{5F6B1085-DA2D-4648-AF14-AEDC62D8AE63}" type="pres">
      <dgm:prSet presAssocID="{C49D424E-8716-4947-B6A5-2CB54B6686B4}" presName="parentText" presStyleLbl="node1" presStyleIdx="0" presStyleCnt="2" custLinFactNeighborY="-41343">
        <dgm:presLayoutVars>
          <dgm:chMax val="0"/>
          <dgm:bulletEnabled val="1"/>
        </dgm:presLayoutVars>
      </dgm:prSet>
      <dgm:spPr/>
      <dgm:t>
        <a:bodyPr/>
        <a:lstStyle/>
        <a:p>
          <a:endParaRPr lang="zh-CN" altLang="en-US"/>
        </a:p>
      </dgm:t>
    </dgm:pt>
    <dgm:pt modelId="{828B772E-F02A-4E62-BB42-716E92F14DBD}" type="pres">
      <dgm:prSet presAssocID="{5497B59F-274D-4D59-8D3C-F9D912C4431F}" presName="spacer" presStyleCnt="0"/>
      <dgm:spPr/>
    </dgm:pt>
    <dgm:pt modelId="{69047769-3104-462D-9BB8-24C99A76C857}" type="pres">
      <dgm:prSet presAssocID="{EC8CB0B3-0821-4465-A756-02FB40D3113A}" presName="parentText" presStyleLbl="node1" presStyleIdx="1" presStyleCnt="2" custLinFactNeighborY="-42395">
        <dgm:presLayoutVars>
          <dgm:chMax val="0"/>
          <dgm:bulletEnabled val="1"/>
        </dgm:presLayoutVars>
      </dgm:prSet>
      <dgm:spPr/>
      <dgm:t>
        <a:bodyPr/>
        <a:lstStyle/>
        <a:p>
          <a:endParaRPr lang="zh-CN" altLang="en-US"/>
        </a:p>
      </dgm:t>
    </dgm:pt>
  </dgm:ptLst>
  <dgm:cxnLst>
    <dgm:cxn modelId="{3DE2D283-260E-41A2-A0AB-8B321A46EB4A}" type="presOf" srcId="{C49D424E-8716-4947-B6A5-2CB54B6686B4}" destId="{5F6B1085-DA2D-4648-AF14-AEDC62D8AE63}" srcOrd="0" destOrd="0" presId="urn:microsoft.com/office/officeart/2005/8/layout/vList2"/>
    <dgm:cxn modelId="{870E61B8-378E-4459-A22E-9A06876C7844}" srcId="{5B34744A-E06C-46DB-9010-3C7C2FAFA806}" destId="{C49D424E-8716-4947-B6A5-2CB54B6686B4}" srcOrd="0" destOrd="0" parTransId="{A17BEB5F-E350-4867-A14D-DBC3E69C744F}" sibTransId="{5497B59F-274D-4D59-8D3C-F9D912C4431F}"/>
    <dgm:cxn modelId="{59AE6865-3A91-49D8-87D8-E20DB5971691}" type="presOf" srcId="{EC8CB0B3-0821-4465-A756-02FB40D3113A}" destId="{69047769-3104-462D-9BB8-24C99A76C857}" srcOrd="0" destOrd="0" presId="urn:microsoft.com/office/officeart/2005/8/layout/vList2"/>
    <dgm:cxn modelId="{31B3BEFB-697E-4EE7-9865-27B82E2180E8}" type="presOf" srcId="{5B34744A-E06C-46DB-9010-3C7C2FAFA806}" destId="{81186D0B-48A4-44F3-B686-BA4135437F8D}" srcOrd="0" destOrd="0" presId="urn:microsoft.com/office/officeart/2005/8/layout/vList2"/>
    <dgm:cxn modelId="{AC10FDE1-AAB9-418F-A6A0-B6183DB02680}" srcId="{5B34744A-E06C-46DB-9010-3C7C2FAFA806}" destId="{EC8CB0B3-0821-4465-A756-02FB40D3113A}" srcOrd="1" destOrd="0" parTransId="{3A847170-659D-4911-8F2D-367A014EF1BB}" sibTransId="{612B1D66-3925-4444-852D-7590A724A02E}"/>
    <dgm:cxn modelId="{747A5CC3-6836-417E-961C-8625CA027AF3}" type="presParOf" srcId="{81186D0B-48A4-44F3-B686-BA4135437F8D}" destId="{5F6B1085-DA2D-4648-AF14-AEDC62D8AE63}" srcOrd="0" destOrd="0" presId="urn:microsoft.com/office/officeart/2005/8/layout/vList2"/>
    <dgm:cxn modelId="{A4AEE035-FCF3-4FA0-9E78-39E9B54E5FBE}" type="presParOf" srcId="{81186D0B-48A4-44F3-B686-BA4135437F8D}" destId="{828B772E-F02A-4E62-BB42-716E92F14DBD}" srcOrd="1" destOrd="0" presId="urn:microsoft.com/office/officeart/2005/8/layout/vList2"/>
    <dgm:cxn modelId="{E9BCE764-17F6-4E3A-A7A6-C4060CEFCEE2}" type="presParOf" srcId="{81186D0B-48A4-44F3-B686-BA4135437F8D}" destId="{69047769-3104-462D-9BB8-24C99A76C857}"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1AB3DFF-A340-4D3A-95F0-C4E47A732916}" type="doc">
      <dgm:prSet loTypeId="urn:microsoft.com/office/officeart/2005/8/layout/process1" loCatId="process" qsTypeId="urn:microsoft.com/office/officeart/2005/8/quickstyle/simple1" qsCatId="simple" csTypeId="urn:microsoft.com/office/officeart/2005/8/colors/colorful4" csCatId="colorful" phldr="1"/>
      <dgm:spPr/>
    </dgm:pt>
    <dgm:pt modelId="{AEC948D9-956F-4708-8D9D-2D327A4E2DBB}">
      <dgm:prSet phldrT="[文本]" custT="1"/>
      <dgm:spPr>
        <a:solidFill>
          <a:schemeClr val="accent6">
            <a:lumMod val="60000"/>
            <a:lumOff val="40000"/>
          </a:schemeClr>
        </a:solidFill>
      </dgm:spPr>
      <dgm:t>
        <a:bodyPr/>
        <a:lstStyle/>
        <a:p>
          <a:pPr algn="ctr"/>
          <a:r>
            <a:rPr lang="zh-CN" altLang="en-US" sz="2800" dirty="0">
              <a:latin typeface="黑体" panose="02010609060101010101" pitchFamily="49" charset="-122"/>
              <a:ea typeface="黑体" panose="02010609060101010101" pitchFamily="49" charset="-122"/>
            </a:rPr>
            <a:t>营造空间</a:t>
          </a:r>
        </a:p>
      </dgm:t>
    </dgm:pt>
    <dgm:pt modelId="{DB11675B-D88A-4573-AED7-F33B31F1ED7D}" type="parTrans" cxnId="{04DD176A-E828-45B8-90BA-589136965C21}">
      <dgm:prSet/>
      <dgm:spPr/>
      <dgm:t>
        <a:bodyPr/>
        <a:lstStyle/>
        <a:p>
          <a:pPr algn="just"/>
          <a:endParaRPr lang="zh-CN" altLang="en-US" sz="2000">
            <a:latin typeface="黑体" panose="02010609060101010101" pitchFamily="49" charset="-122"/>
            <a:ea typeface="黑体" panose="02010609060101010101" pitchFamily="49" charset="-122"/>
          </a:endParaRPr>
        </a:p>
      </dgm:t>
    </dgm:pt>
    <dgm:pt modelId="{C3AB032E-52E6-4D0B-8174-6CA9AED3FBEE}" type="sibTrans" cxnId="{04DD176A-E828-45B8-90BA-589136965C21}">
      <dgm:prSet custT="1"/>
      <dgm:spPr>
        <a:solidFill>
          <a:schemeClr val="accent6">
            <a:lumMod val="60000"/>
            <a:lumOff val="40000"/>
          </a:schemeClr>
        </a:solidFill>
      </dgm:spPr>
      <dgm:t>
        <a:bodyPr/>
        <a:lstStyle/>
        <a:p>
          <a:pPr algn="just"/>
          <a:endParaRPr lang="zh-CN" altLang="en-US" sz="1200">
            <a:latin typeface="黑体" panose="02010609060101010101" pitchFamily="49" charset="-122"/>
            <a:ea typeface="黑体" panose="02010609060101010101" pitchFamily="49" charset="-122"/>
          </a:endParaRPr>
        </a:p>
      </dgm:t>
    </dgm:pt>
    <dgm:pt modelId="{BBD159A7-48D1-49A9-AC1A-B04AE5BC56FB}">
      <dgm:prSet phldrT="[文本]" custT="1"/>
      <dgm:spPr>
        <a:solidFill>
          <a:srgbClr val="75A99C"/>
        </a:solidFill>
      </dgm:spPr>
      <dgm:t>
        <a:bodyPr/>
        <a:lstStyle/>
        <a:p>
          <a:pPr algn="ctr"/>
          <a:r>
            <a:rPr lang="zh-CN" altLang="en-US" sz="2800" dirty="0">
              <a:latin typeface="黑体" panose="02010609060101010101" pitchFamily="49" charset="-122"/>
              <a:ea typeface="黑体" panose="02010609060101010101" pitchFamily="49" charset="-122"/>
            </a:rPr>
            <a:t>优化空间</a:t>
          </a:r>
        </a:p>
      </dgm:t>
    </dgm:pt>
    <dgm:pt modelId="{717B8B21-FCDF-46EB-93D0-99CBF771DAF3}" type="parTrans" cxnId="{054DB0C0-C32C-4838-B619-9AD2E57F49F2}">
      <dgm:prSet/>
      <dgm:spPr/>
      <dgm:t>
        <a:bodyPr/>
        <a:lstStyle/>
        <a:p>
          <a:pPr algn="just"/>
          <a:endParaRPr lang="zh-CN" altLang="en-US" sz="2000">
            <a:latin typeface="黑体" panose="02010609060101010101" pitchFamily="49" charset="-122"/>
            <a:ea typeface="黑体" panose="02010609060101010101" pitchFamily="49" charset="-122"/>
          </a:endParaRPr>
        </a:p>
      </dgm:t>
    </dgm:pt>
    <dgm:pt modelId="{EBA87CD0-0136-4597-B2FF-467E9FD978F0}" type="sibTrans" cxnId="{054DB0C0-C32C-4838-B619-9AD2E57F49F2}">
      <dgm:prSet custT="1"/>
      <dgm:spPr>
        <a:solidFill>
          <a:srgbClr val="75A99C"/>
        </a:solidFill>
      </dgm:spPr>
      <dgm:t>
        <a:bodyPr/>
        <a:lstStyle/>
        <a:p>
          <a:pPr algn="just"/>
          <a:endParaRPr lang="zh-CN" altLang="en-US" sz="1200">
            <a:latin typeface="黑体" panose="02010609060101010101" pitchFamily="49" charset="-122"/>
            <a:ea typeface="黑体" panose="02010609060101010101" pitchFamily="49" charset="-122"/>
          </a:endParaRPr>
        </a:p>
      </dgm:t>
    </dgm:pt>
    <dgm:pt modelId="{32652995-0D09-4B10-A14B-728B5D611039}">
      <dgm:prSet phldrT="[文本]" custT="1"/>
      <dgm:spPr>
        <a:solidFill>
          <a:srgbClr val="68978F"/>
        </a:solidFill>
      </dgm:spPr>
      <dgm:t>
        <a:bodyPr/>
        <a:lstStyle/>
        <a:p>
          <a:pPr algn="ctr"/>
          <a:r>
            <a:rPr lang="zh-CN" altLang="en-US" sz="2800" dirty="0">
              <a:latin typeface="黑体" panose="02010609060101010101" pitchFamily="49" charset="-122"/>
              <a:ea typeface="黑体" panose="02010609060101010101" pitchFamily="49" charset="-122"/>
            </a:rPr>
            <a:t>共享空间</a:t>
          </a:r>
        </a:p>
      </dgm:t>
    </dgm:pt>
    <dgm:pt modelId="{B6ECF925-B988-4DAA-9F14-67B67302AAC1}" type="parTrans" cxnId="{347B513F-9B6D-4B57-AC42-F1F5D8E21586}">
      <dgm:prSet/>
      <dgm:spPr/>
      <dgm:t>
        <a:bodyPr/>
        <a:lstStyle/>
        <a:p>
          <a:pPr algn="just"/>
          <a:endParaRPr lang="zh-CN" altLang="en-US" sz="2000">
            <a:latin typeface="黑体" panose="02010609060101010101" pitchFamily="49" charset="-122"/>
            <a:ea typeface="黑体" panose="02010609060101010101" pitchFamily="49" charset="-122"/>
          </a:endParaRPr>
        </a:p>
      </dgm:t>
    </dgm:pt>
    <dgm:pt modelId="{916FECA3-1939-4E23-9807-E24B541A2D95}" type="sibTrans" cxnId="{347B513F-9B6D-4B57-AC42-F1F5D8E21586}">
      <dgm:prSet custT="1"/>
      <dgm:spPr>
        <a:solidFill>
          <a:srgbClr val="68978F"/>
        </a:solidFill>
      </dgm:spPr>
      <dgm:t>
        <a:bodyPr/>
        <a:lstStyle/>
        <a:p>
          <a:pPr algn="just"/>
          <a:endParaRPr lang="zh-CN" altLang="en-US" sz="1200">
            <a:latin typeface="黑体" panose="02010609060101010101" pitchFamily="49" charset="-122"/>
            <a:ea typeface="黑体" panose="02010609060101010101" pitchFamily="49" charset="-122"/>
          </a:endParaRPr>
        </a:p>
      </dgm:t>
    </dgm:pt>
    <dgm:pt modelId="{9E167BF8-EA72-4042-B9FC-917E449C6D37}" type="pres">
      <dgm:prSet presAssocID="{91AB3DFF-A340-4D3A-95F0-C4E47A732916}" presName="Name0" presStyleCnt="0">
        <dgm:presLayoutVars>
          <dgm:dir/>
          <dgm:resizeHandles val="exact"/>
        </dgm:presLayoutVars>
      </dgm:prSet>
      <dgm:spPr/>
    </dgm:pt>
    <dgm:pt modelId="{FD1D024E-477C-4F14-A6E3-5C45828406CE}" type="pres">
      <dgm:prSet presAssocID="{AEC948D9-956F-4708-8D9D-2D327A4E2DBB}" presName="node" presStyleLbl="node1" presStyleIdx="0" presStyleCnt="3" custScaleX="88895">
        <dgm:presLayoutVars>
          <dgm:bulletEnabled val="1"/>
        </dgm:presLayoutVars>
      </dgm:prSet>
      <dgm:spPr/>
      <dgm:t>
        <a:bodyPr/>
        <a:lstStyle/>
        <a:p>
          <a:endParaRPr lang="zh-CN" altLang="en-US"/>
        </a:p>
      </dgm:t>
    </dgm:pt>
    <dgm:pt modelId="{EC9E7B3C-7702-4D3F-9767-577165BAB073}" type="pres">
      <dgm:prSet presAssocID="{C3AB032E-52E6-4D0B-8174-6CA9AED3FBEE}" presName="sibTrans" presStyleLbl="sibTrans2D1" presStyleIdx="0" presStyleCnt="2"/>
      <dgm:spPr/>
      <dgm:t>
        <a:bodyPr/>
        <a:lstStyle/>
        <a:p>
          <a:endParaRPr lang="zh-CN" altLang="en-US"/>
        </a:p>
      </dgm:t>
    </dgm:pt>
    <dgm:pt modelId="{D1D1B9B4-0FD0-4FD1-B0D7-3CF065C54A89}" type="pres">
      <dgm:prSet presAssocID="{C3AB032E-52E6-4D0B-8174-6CA9AED3FBEE}" presName="connectorText" presStyleLbl="sibTrans2D1" presStyleIdx="0" presStyleCnt="2"/>
      <dgm:spPr/>
      <dgm:t>
        <a:bodyPr/>
        <a:lstStyle/>
        <a:p>
          <a:endParaRPr lang="zh-CN" altLang="en-US"/>
        </a:p>
      </dgm:t>
    </dgm:pt>
    <dgm:pt modelId="{60856077-A9FA-4932-B95F-8BC930D86476}" type="pres">
      <dgm:prSet presAssocID="{BBD159A7-48D1-49A9-AC1A-B04AE5BC56FB}" presName="node" presStyleLbl="node1" presStyleIdx="1" presStyleCnt="3">
        <dgm:presLayoutVars>
          <dgm:bulletEnabled val="1"/>
        </dgm:presLayoutVars>
      </dgm:prSet>
      <dgm:spPr/>
      <dgm:t>
        <a:bodyPr/>
        <a:lstStyle/>
        <a:p>
          <a:endParaRPr lang="zh-CN" altLang="en-US"/>
        </a:p>
      </dgm:t>
    </dgm:pt>
    <dgm:pt modelId="{F701B16E-2BAC-4979-901C-2FD3D539A043}" type="pres">
      <dgm:prSet presAssocID="{EBA87CD0-0136-4597-B2FF-467E9FD978F0}" presName="sibTrans" presStyleLbl="sibTrans2D1" presStyleIdx="1" presStyleCnt="2"/>
      <dgm:spPr/>
      <dgm:t>
        <a:bodyPr/>
        <a:lstStyle/>
        <a:p>
          <a:endParaRPr lang="zh-CN" altLang="en-US"/>
        </a:p>
      </dgm:t>
    </dgm:pt>
    <dgm:pt modelId="{0CA49DA7-63F5-4917-9809-164A489D72B9}" type="pres">
      <dgm:prSet presAssocID="{EBA87CD0-0136-4597-B2FF-467E9FD978F0}" presName="connectorText" presStyleLbl="sibTrans2D1" presStyleIdx="1" presStyleCnt="2"/>
      <dgm:spPr/>
      <dgm:t>
        <a:bodyPr/>
        <a:lstStyle/>
        <a:p>
          <a:endParaRPr lang="zh-CN" altLang="en-US"/>
        </a:p>
      </dgm:t>
    </dgm:pt>
    <dgm:pt modelId="{4F5CFA20-65AD-4DA8-ADDC-C67734D157F0}" type="pres">
      <dgm:prSet presAssocID="{32652995-0D09-4B10-A14B-728B5D611039}" presName="node" presStyleLbl="node1" presStyleIdx="2" presStyleCnt="3">
        <dgm:presLayoutVars>
          <dgm:bulletEnabled val="1"/>
        </dgm:presLayoutVars>
      </dgm:prSet>
      <dgm:spPr/>
      <dgm:t>
        <a:bodyPr/>
        <a:lstStyle/>
        <a:p>
          <a:endParaRPr lang="zh-CN" altLang="en-US"/>
        </a:p>
      </dgm:t>
    </dgm:pt>
  </dgm:ptLst>
  <dgm:cxnLst>
    <dgm:cxn modelId="{BBBD418D-6BF2-4336-A501-588B3129725C}" type="presOf" srcId="{C3AB032E-52E6-4D0B-8174-6CA9AED3FBEE}" destId="{EC9E7B3C-7702-4D3F-9767-577165BAB073}" srcOrd="0" destOrd="0" presId="urn:microsoft.com/office/officeart/2005/8/layout/process1"/>
    <dgm:cxn modelId="{04DD176A-E828-45B8-90BA-589136965C21}" srcId="{91AB3DFF-A340-4D3A-95F0-C4E47A732916}" destId="{AEC948D9-956F-4708-8D9D-2D327A4E2DBB}" srcOrd="0" destOrd="0" parTransId="{DB11675B-D88A-4573-AED7-F33B31F1ED7D}" sibTransId="{C3AB032E-52E6-4D0B-8174-6CA9AED3FBEE}"/>
    <dgm:cxn modelId="{DE40E896-2E3D-4294-9DD6-43C4D85BED10}" type="presOf" srcId="{91AB3DFF-A340-4D3A-95F0-C4E47A732916}" destId="{9E167BF8-EA72-4042-B9FC-917E449C6D37}" srcOrd="0" destOrd="0" presId="urn:microsoft.com/office/officeart/2005/8/layout/process1"/>
    <dgm:cxn modelId="{347B513F-9B6D-4B57-AC42-F1F5D8E21586}" srcId="{91AB3DFF-A340-4D3A-95F0-C4E47A732916}" destId="{32652995-0D09-4B10-A14B-728B5D611039}" srcOrd="2" destOrd="0" parTransId="{B6ECF925-B988-4DAA-9F14-67B67302AAC1}" sibTransId="{916FECA3-1939-4E23-9807-E24B541A2D95}"/>
    <dgm:cxn modelId="{76364194-8DF4-44F4-B9A1-DFC3395DB967}" type="presOf" srcId="{32652995-0D09-4B10-A14B-728B5D611039}" destId="{4F5CFA20-65AD-4DA8-ADDC-C67734D157F0}" srcOrd="0" destOrd="0" presId="urn:microsoft.com/office/officeart/2005/8/layout/process1"/>
    <dgm:cxn modelId="{054DB0C0-C32C-4838-B619-9AD2E57F49F2}" srcId="{91AB3DFF-A340-4D3A-95F0-C4E47A732916}" destId="{BBD159A7-48D1-49A9-AC1A-B04AE5BC56FB}" srcOrd="1" destOrd="0" parTransId="{717B8B21-FCDF-46EB-93D0-99CBF771DAF3}" sibTransId="{EBA87CD0-0136-4597-B2FF-467E9FD978F0}"/>
    <dgm:cxn modelId="{6B6A113B-7A74-42B8-9F9A-A842B0FB26C9}" type="presOf" srcId="{EBA87CD0-0136-4597-B2FF-467E9FD978F0}" destId="{0CA49DA7-63F5-4917-9809-164A489D72B9}" srcOrd="1" destOrd="0" presId="urn:microsoft.com/office/officeart/2005/8/layout/process1"/>
    <dgm:cxn modelId="{74F44F5C-388E-4BC2-BBA1-AD61A05F5BC0}" type="presOf" srcId="{AEC948D9-956F-4708-8D9D-2D327A4E2DBB}" destId="{FD1D024E-477C-4F14-A6E3-5C45828406CE}" srcOrd="0" destOrd="0" presId="urn:microsoft.com/office/officeart/2005/8/layout/process1"/>
    <dgm:cxn modelId="{A78A79C1-4346-42E6-B1FB-B274FAD3C375}" type="presOf" srcId="{C3AB032E-52E6-4D0B-8174-6CA9AED3FBEE}" destId="{D1D1B9B4-0FD0-4FD1-B0D7-3CF065C54A89}" srcOrd="1" destOrd="0" presId="urn:microsoft.com/office/officeart/2005/8/layout/process1"/>
    <dgm:cxn modelId="{A6B18E20-355E-48D4-907C-A2BFD683576C}" type="presOf" srcId="{EBA87CD0-0136-4597-B2FF-467E9FD978F0}" destId="{F701B16E-2BAC-4979-901C-2FD3D539A043}" srcOrd="0" destOrd="0" presId="urn:microsoft.com/office/officeart/2005/8/layout/process1"/>
    <dgm:cxn modelId="{41C159AE-03A8-4098-80D0-17FC636902BC}" type="presOf" srcId="{BBD159A7-48D1-49A9-AC1A-B04AE5BC56FB}" destId="{60856077-A9FA-4932-B95F-8BC930D86476}" srcOrd="0" destOrd="0" presId="urn:microsoft.com/office/officeart/2005/8/layout/process1"/>
    <dgm:cxn modelId="{939EA2AE-79A6-48E0-997A-E4FD88346961}" type="presParOf" srcId="{9E167BF8-EA72-4042-B9FC-917E449C6D37}" destId="{FD1D024E-477C-4F14-A6E3-5C45828406CE}" srcOrd="0" destOrd="0" presId="urn:microsoft.com/office/officeart/2005/8/layout/process1"/>
    <dgm:cxn modelId="{AEFA4159-503E-4585-9DF6-64226BB361B4}" type="presParOf" srcId="{9E167BF8-EA72-4042-B9FC-917E449C6D37}" destId="{EC9E7B3C-7702-4D3F-9767-577165BAB073}" srcOrd="1" destOrd="0" presId="urn:microsoft.com/office/officeart/2005/8/layout/process1"/>
    <dgm:cxn modelId="{BA44BAE4-72F2-4D6B-A1CD-B1BBF0C33885}" type="presParOf" srcId="{EC9E7B3C-7702-4D3F-9767-577165BAB073}" destId="{D1D1B9B4-0FD0-4FD1-B0D7-3CF065C54A89}" srcOrd="0" destOrd="0" presId="urn:microsoft.com/office/officeart/2005/8/layout/process1"/>
    <dgm:cxn modelId="{044D3088-EB6A-4A80-89BB-605038A82E1F}" type="presParOf" srcId="{9E167BF8-EA72-4042-B9FC-917E449C6D37}" destId="{60856077-A9FA-4932-B95F-8BC930D86476}" srcOrd="2" destOrd="0" presId="urn:microsoft.com/office/officeart/2005/8/layout/process1"/>
    <dgm:cxn modelId="{F0862B03-4172-4263-8732-5EF298046D8B}" type="presParOf" srcId="{9E167BF8-EA72-4042-B9FC-917E449C6D37}" destId="{F701B16E-2BAC-4979-901C-2FD3D539A043}" srcOrd="3" destOrd="0" presId="urn:microsoft.com/office/officeart/2005/8/layout/process1"/>
    <dgm:cxn modelId="{8F08EC6A-4529-49A9-9971-9B9E39121655}" type="presParOf" srcId="{F701B16E-2BAC-4979-901C-2FD3D539A043}" destId="{0CA49DA7-63F5-4917-9809-164A489D72B9}" srcOrd="0" destOrd="0" presId="urn:microsoft.com/office/officeart/2005/8/layout/process1"/>
    <dgm:cxn modelId="{044540BB-17DF-4120-B120-8A0A20EEFD85}" type="presParOf" srcId="{9E167BF8-EA72-4042-B9FC-917E449C6D37}" destId="{4F5CFA20-65AD-4DA8-ADDC-C67734D157F0}"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6B1085-DA2D-4648-AF14-AEDC62D8AE63}">
      <dsp:nvSpPr>
        <dsp:cNvPr id="0" name=""/>
        <dsp:cNvSpPr/>
      </dsp:nvSpPr>
      <dsp:spPr>
        <a:xfrm>
          <a:off x="0" y="508501"/>
          <a:ext cx="5256583" cy="1216800"/>
        </a:xfrm>
        <a:prstGeom prst="roundRect">
          <a:avLst/>
        </a:prstGeom>
        <a:solidFill>
          <a:schemeClr val="tx2">
            <a:lumMod val="40000"/>
            <a:lumOff val="60000"/>
            <a:alpha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zh-CN" altLang="en-US" sz="2800" b="1" kern="1200" noProof="1">
              <a:latin typeface="黑体" panose="02010609060101010101" pitchFamily="49" charset="-122"/>
              <a:ea typeface="黑体" panose="02010609060101010101" pitchFamily="49" charset="-122"/>
            </a:rPr>
            <a:t>一、国土空间规划的三大主题</a:t>
          </a:r>
          <a:endParaRPr lang="zh-CN" altLang="en-US" sz="2800" b="1" kern="1200" dirty="0">
            <a:latin typeface="黑体" panose="02010609060101010101" pitchFamily="49" charset="-122"/>
            <a:ea typeface="黑体" panose="02010609060101010101" pitchFamily="49" charset="-122"/>
          </a:endParaRPr>
        </a:p>
      </dsp:txBody>
      <dsp:txXfrm>
        <a:off x="59399" y="567900"/>
        <a:ext cx="5137785" cy="1098002"/>
      </dsp:txXfrm>
    </dsp:sp>
    <dsp:sp modelId="{69047769-3104-462D-9BB8-24C99A76C857}">
      <dsp:nvSpPr>
        <dsp:cNvPr id="0" name=""/>
        <dsp:cNvSpPr/>
      </dsp:nvSpPr>
      <dsp:spPr>
        <a:xfrm>
          <a:off x="0" y="1910532"/>
          <a:ext cx="5256583" cy="1216800"/>
        </a:xfrm>
        <a:prstGeom prst="roundRect">
          <a:avLst/>
        </a:prstGeom>
        <a:solidFill>
          <a:schemeClr val="accent1">
            <a:lumMod val="40000"/>
            <a:lumOff val="60000"/>
            <a:alpha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zh-CN" altLang="en-US" sz="2800" b="1" kern="1200" noProof="1">
              <a:latin typeface="黑体" panose="02010600030101010101" pitchFamily="49" charset="-122"/>
              <a:ea typeface="黑体" panose="02010600030101010101" pitchFamily="49" charset="-122"/>
            </a:rPr>
            <a:t>二、国土空间规划的十个策略</a:t>
          </a:r>
          <a:endParaRPr lang="zh-CN" altLang="en-US" sz="2800" b="1" kern="1200" dirty="0">
            <a:latin typeface="细等线体" pitchFamily="65" charset="-122"/>
            <a:ea typeface="细等线体" pitchFamily="65" charset="-122"/>
          </a:endParaRPr>
        </a:p>
      </dsp:txBody>
      <dsp:txXfrm>
        <a:off x="59399" y="1969931"/>
        <a:ext cx="5137785"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1D024E-477C-4F14-A6E3-5C45828406CE}">
      <dsp:nvSpPr>
        <dsp:cNvPr id="0" name=""/>
        <dsp:cNvSpPr/>
      </dsp:nvSpPr>
      <dsp:spPr>
        <a:xfrm>
          <a:off x="1276" y="93929"/>
          <a:ext cx="1990914" cy="1343775"/>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a:latin typeface="黑体" panose="02010609060101010101" pitchFamily="49" charset="-122"/>
              <a:ea typeface="黑体" panose="02010609060101010101" pitchFamily="49" charset="-122"/>
            </a:rPr>
            <a:t>营造空间</a:t>
          </a:r>
        </a:p>
      </dsp:txBody>
      <dsp:txXfrm>
        <a:off x="40634" y="133287"/>
        <a:ext cx="1912198" cy="1265059"/>
      </dsp:txXfrm>
    </dsp:sp>
    <dsp:sp modelId="{EC9E7B3C-7702-4D3F-9767-577165BAB073}">
      <dsp:nvSpPr>
        <dsp:cNvPr id="0" name=""/>
        <dsp:cNvSpPr/>
      </dsp:nvSpPr>
      <dsp:spPr>
        <a:xfrm>
          <a:off x="2216154" y="488103"/>
          <a:ext cx="474800" cy="555427"/>
        </a:xfrm>
        <a:prstGeom prst="rightArrow">
          <a:avLst>
            <a:gd name="adj1" fmla="val 60000"/>
            <a:gd name="adj2" fmla="val 50000"/>
          </a:avLst>
        </a:prstGeom>
        <a:solidFill>
          <a:schemeClr val="accent6">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just" defTabSz="533400">
            <a:lnSpc>
              <a:spcPct val="90000"/>
            </a:lnSpc>
            <a:spcBef>
              <a:spcPct val="0"/>
            </a:spcBef>
            <a:spcAft>
              <a:spcPct val="35000"/>
            </a:spcAft>
          </a:pPr>
          <a:endParaRPr lang="zh-CN" altLang="en-US" sz="1200" kern="1200">
            <a:latin typeface="黑体" panose="02010609060101010101" pitchFamily="49" charset="-122"/>
            <a:ea typeface="黑体" panose="02010609060101010101" pitchFamily="49" charset="-122"/>
          </a:endParaRPr>
        </a:p>
      </dsp:txBody>
      <dsp:txXfrm>
        <a:off x="2216154" y="599188"/>
        <a:ext cx="332360" cy="333257"/>
      </dsp:txXfrm>
    </dsp:sp>
    <dsp:sp modelId="{60856077-A9FA-4932-B95F-8BC930D86476}">
      <dsp:nvSpPr>
        <dsp:cNvPr id="0" name=""/>
        <dsp:cNvSpPr/>
      </dsp:nvSpPr>
      <dsp:spPr>
        <a:xfrm>
          <a:off x="2888041" y="93929"/>
          <a:ext cx="2239625" cy="1343775"/>
        </a:xfrm>
        <a:prstGeom prst="roundRect">
          <a:avLst>
            <a:gd name="adj" fmla="val 10000"/>
          </a:avLst>
        </a:prstGeom>
        <a:solidFill>
          <a:srgbClr val="75A99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a:latin typeface="黑体" panose="02010609060101010101" pitchFamily="49" charset="-122"/>
              <a:ea typeface="黑体" panose="02010609060101010101" pitchFamily="49" charset="-122"/>
            </a:rPr>
            <a:t>优化空间</a:t>
          </a:r>
        </a:p>
      </dsp:txBody>
      <dsp:txXfrm>
        <a:off x="2927399" y="133287"/>
        <a:ext cx="2160909" cy="1265059"/>
      </dsp:txXfrm>
    </dsp:sp>
    <dsp:sp modelId="{F701B16E-2BAC-4979-901C-2FD3D539A043}">
      <dsp:nvSpPr>
        <dsp:cNvPr id="0" name=""/>
        <dsp:cNvSpPr/>
      </dsp:nvSpPr>
      <dsp:spPr>
        <a:xfrm>
          <a:off x="5351629" y="488103"/>
          <a:ext cx="474800" cy="555427"/>
        </a:xfrm>
        <a:prstGeom prst="rightArrow">
          <a:avLst>
            <a:gd name="adj1" fmla="val 60000"/>
            <a:gd name="adj2" fmla="val 50000"/>
          </a:avLst>
        </a:prstGeom>
        <a:solidFill>
          <a:srgbClr val="75A99C"/>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just" defTabSz="533400">
            <a:lnSpc>
              <a:spcPct val="90000"/>
            </a:lnSpc>
            <a:spcBef>
              <a:spcPct val="0"/>
            </a:spcBef>
            <a:spcAft>
              <a:spcPct val="35000"/>
            </a:spcAft>
          </a:pPr>
          <a:endParaRPr lang="zh-CN" altLang="en-US" sz="1200" kern="1200">
            <a:latin typeface="黑体" panose="02010609060101010101" pitchFamily="49" charset="-122"/>
            <a:ea typeface="黑体" panose="02010609060101010101" pitchFamily="49" charset="-122"/>
          </a:endParaRPr>
        </a:p>
      </dsp:txBody>
      <dsp:txXfrm>
        <a:off x="5351629" y="599188"/>
        <a:ext cx="332360" cy="333257"/>
      </dsp:txXfrm>
    </dsp:sp>
    <dsp:sp modelId="{4F5CFA20-65AD-4DA8-ADDC-C67734D157F0}">
      <dsp:nvSpPr>
        <dsp:cNvPr id="0" name=""/>
        <dsp:cNvSpPr/>
      </dsp:nvSpPr>
      <dsp:spPr>
        <a:xfrm>
          <a:off x="6023517" y="93929"/>
          <a:ext cx="2239625" cy="1343775"/>
        </a:xfrm>
        <a:prstGeom prst="roundRect">
          <a:avLst>
            <a:gd name="adj" fmla="val 10000"/>
          </a:avLst>
        </a:prstGeom>
        <a:solidFill>
          <a:srgbClr val="68978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a:latin typeface="黑体" panose="02010609060101010101" pitchFamily="49" charset="-122"/>
              <a:ea typeface="黑体" panose="02010609060101010101" pitchFamily="49" charset="-122"/>
            </a:rPr>
            <a:t>共享空间</a:t>
          </a:r>
        </a:p>
      </dsp:txBody>
      <dsp:txXfrm>
        <a:off x="6062875" y="133287"/>
        <a:ext cx="2160909" cy="126505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CB1716-714E-4780-8E8C-A4ED6BE2FA8B}" type="datetime2">
              <a:rPr lang="zh-CN" altLang="en-US" smtClean="0"/>
              <a:t>2019年10月29日</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597FE79-3622-48EA-96DA-894426A4C78F}" type="slidenum">
              <a:rPr lang="zh-CN" altLang="en-US" smtClean="0"/>
              <a:pPr/>
              <a:t>‹#›</a:t>
            </a:fld>
            <a:endParaRPr lang="zh-CN" altLang="en-US"/>
          </a:p>
        </p:txBody>
      </p:sp>
    </p:spTree>
    <p:extLst>
      <p:ext uri="{BB962C8B-B14F-4D97-AF65-F5344CB8AC3E}">
        <p14:creationId xmlns:p14="http://schemas.microsoft.com/office/powerpoint/2010/main" val="880759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681E33-F45A-4E9E-91CD-E3B6DA0ED15C}" type="datetime2">
              <a:rPr lang="zh-CN" altLang="en-US" smtClean="0"/>
              <a:t>2019年10月29日</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F61446-3CE1-4660-A7AF-C52CE734F13D}" type="slidenum">
              <a:rPr lang="zh-CN" altLang="en-US" smtClean="0"/>
              <a:pPr/>
              <a:t>‹#›</a:t>
            </a:fld>
            <a:endParaRPr lang="zh-CN" altLang="en-US"/>
          </a:p>
        </p:txBody>
      </p:sp>
    </p:spTree>
    <p:extLst>
      <p:ext uri="{BB962C8B-B14F-4D97-AF65-F5344CB8AC3E}">
        <p14:creationId xmlns:p14="http://schemas.microsoft.com/office/powerpoint/2010/main" val="3715981569"/>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n-ea"/>
              <a:cs typeface="+mn-cs"/>
            </a:endParaRPr>
          </a:p>
        </p:txBody>
      </p:sp>
      <p:sp>
        <p:nvSpPr>
          <p:cNvPr id="5" name="日期占位符 4"/>
          <p:cNvSpPr>
            <a:spLocks noGrp="1"/>
          </p:cNvSpPr>
          <p:nvPr>
            <p:ph type="dt" idx="11"/>
          </p:nvPr>
        </p:nvSpPr>
        <p:spPr/>
        <p:txBody>
          <a:bodyPr/>
          <a:lstStyle/>
          <a:p>
            <a:fld id="{2324F462-BFF8-4A66-8A5A-75ED7360EF1A}" type="datetime2">
              <a:rPr lang="zh-CN" altLang="en-US" smtClean="0"/>
              <a:t>2019年10月29日</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2731585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22890267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3225531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1998813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3038244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4082082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345791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42691937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453682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0"/>
          </p:nvPr>
        </p:nvSpPr>
        <p:spPr/>
        <p:txBody>
          <a:bodyPr/>
          <a:lstStyle/>
          <a:p>
            <a:fld id="{33D7D508-FD62-4506-8882-51DC6FAFFF4B}" type="datetime2">
              <a:rPr lang="zh-CN" altLang="en-US" smtClean="0"/>
              <a:t>2019年10月29日</a:t>
            </a:fld>
            <a:endParaRPr lang="zh-CN" altLang="en-US"/>
          </a:p>
        </p:txBody>
      </p:sp>
    </p:spTree>
    <p:extLst>
      <p:ext uri="{BB962C8B-B14F-4D97-AF65-F5344CB8AC3E}">
        <p14:creationId xmlns:p14="http://schemas.microsoft.com/office/powerpoint/2010/main" val="2137017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3824465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0"/>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3457448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3765" rtl="0" eaLnBrk="1" fontAlgn="auto" latinLnBrk="0" hangingPunct="1">
              <a:lnSpc>
                <a:spcPct val="100000"/>
              </a:lnSpc>
              <a:spcBef>
                <a:spcPts val="0"/>
              </a:spcBef>
              <a:spcAft>
                <a:spcPts val="0"/>
              </a:spcAft>
              <a:buClrTx/>
              <a:buSzTx/>
              <a:buFontTx/>
              <a:buNone/>
              <a:defRPr/>
            </a:pPr>
            <a:endParaRPr lang="en-US" altLang="zh-CN" sz="1400" dirty="0">
              <a:solidFill>
                <a:schemeClr val="tx1"/>
              </a:solidFill>
              <a:latin typeface="微软雅黑" panose="020B0503020204020204" pitchFamily="34" charset="-122"/>
              <a:ea typeface="微软雅黑" panose="020B0503020204020204" pitchFamily="34" charset="-122"/>
            </a:endParaRPr>
          </a:p>
        </p:txBody>
      </p:sp>
      <p:sp>
        <p:nvSpPr>
          <p:cNvPr id="5" name="日期占位符 4"/>
          <p:cNvSpPr>
            <a:spLocks noGrp="1"/>
          </p:cNvSpPr>
          <p:nvPr>
            <p:ph type="dt" idx="11"/>
          </p:nvPr>
        </p:nvSpPr>
        <p:spPr/>
        <p:txBody>
          <a:bodyPr/>
          <a:lstStyle/>
          <a:p>
            <a:fld id="{13676C3C-D307-4FBE-9AB8-B1257B985FBA}" type="datetime2">
              <a:rPr lang="zh-CN" altLang="en-US" smtClean="0"/>
              <a:t>2019年10月29日</a:t>
            </a:fld>
            <a:endParaRPr lang="zh-CN" altLang="en-US"/>
          </a:p>
        </p:txBody>
      </p:sp>
    </p:spTree>
    <p:extLst>
      <p:ext uri="{BB962C8B-B14F-4D97-AF65-F5344CB8AC3E}">
        <p14:creationId xmlns:p14="http://schemas.microsoft.com/office/powerpoint/2010/main" val="2765734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2842569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397688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3557001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3765" rtl="0" eaLnBrk="1" fontAlgn="auto" latinLnBrk="0" hangingPunct="1">
              <a:lnSpc>
                <a:spcPct val="100000"/>
              </a:lnSpc>
              <a:spcBef>
                <a:spcPts val="0"/>
              </a:spcBef>
              <a:spcAft>
                <a:spcPts val="0"/>
              </a:spcAft>
              <a:buClrTx/>
              <a:buSzTx/>
              <a:buFontTx/>
              <a:buNone/>
              <a:defRPr/>
            </a:pPr>
            <a:endParaRPr lang="en-US" altLang="zh-CN" sz="1400" dirty="0">
              <a:solidFill>
                <a:schemeClr val="tx1"/>
              </a:solidFill>
              <a:latin typeface="微软雅黑" panose="020B0503020204020204" pitchFamily="34" charset="-122"/>
              <a:ea typeface="微软雅黑" panose="020B0503020204020204" pitchFamily="34" charset="-122"/>
            </a:endParaRPr>
          </a:p>
        </p:txBody>
      </p:sp>
      <p:sp>
        <p:nvSpPr>
          <p:cNvPr id="5" name="日期占位符 4"/>
          <p:cNvSpPr>
            <a:spLocks noGrp="1"/>
          </p:cNvSpPr>
          <p:nvPr>
            <p:ph type="dt" idx="11"/>
          </p:nvPr>
        </p:nvSpPr>
        <p:spPr/>
        <p:txBody>
          <a:bodyPr/>
          <a:lstStyle/>
          <a:p>
            <a:fld id="{13676C3C-D307-4FBE-9AB8-B1257B985FBA}" type="datetime2">
              <a:rPr lang="zh-CN" altLang="en-US" smtClean="0"/>
              <a:t>2019年10月29日</a:t>
            </a:fld>
            <a:endParaRPr lang="zh-CN" altLang="en-US"/>
          </a:p>
        </p:txBody>
      </p:sp>
    </p:spTree>
    <p:extLst>
      <p:ext uri="{BB962C8B-B14F-4D97-AF65-F5344CB8AC3E}">
        <p14:creationId xmlns:p14="http://schemas.microsoft.com/office/powerpoint/2010/main" val="28249517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fld id="{18681E33-F45A-4E9E-91CD-E3B6DA0ED15C}" type="datetime2">
              <a:rPr lang="zh-CN" altLang="en-US" smtClean="0"/>
              <a:t>2019年10月29日</a:t>
            </a:fld>
            <a:endParaRPr lang="zh-CN" altLang="en-US"/>
          </a:p>
        </p:txBody>
      </p:sp>
    </p:spTree>
    <p:extLst>
      <p:ext uri="{BB962C8B-B14F-4D97-AF65-F5344CB8AC3E}">
        <p14:creationId xmlns:p14="http://schemas.microsoft.com/office/powerpoint/2010/main" val="2291052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extLst>
      <p:ext uri="{BB962C8B-B14F-4D97-AF65-F5344CB8AC3E}">
        <p14:creationId xmlns:p14="http://schemas.microsoft.com/office/powerpoint/2010/main" val="466685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69BB71C-73BD-4454-8D49-232C3DB0B4B5}" type="slidenum">
              <a:rPr lang="zh-CN" altLang="en-US" smtClean="0"/>
              <a:pPr/>
              <a:t>‹#›</a:t>
            </a:fld>
            <a:endParaRPr lang="zh-CN" altLang="en-US"/>
          </a:p>
        </p:txBody>
      </p:sp>
      <p:sp>
        <p:nvSpPr>
          <p:cNvPr id="10" name="标题 9"/>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9BB71C-73BD-4454-8D49-232C3DB0B4B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9BB71C-73BD-4454-8D49-232C3DB0B4B5}" type="slidenum">
              <a:rPr lang="zh-CN" altLang="en-US" smtClean="0"/>
              <a:pPr/>
              <a:t>‹#›</a:t>
            </a:fld>
            <a:endParaRPr lang="zh-CN" altLang="en-US"/>
          </a:p>
        </p:txBody>
      </p:sp>
      <p:pic>
        <p:nvPicPr>
          <p:cNvPr id="1026" name="Picture 2" descr="C:\Users\Administrator\Desktop\国家土地科学研究中心-logo.jpg"/>
          <p:cNvPicPr>
            <a:picLocks noChangeAspect="1" noChangeArrowheads="1"/>
          </p:cNvPicPr>
          <p:nvPr userDrawn="1"/>
        </p:nvPicPr>
        <p:blipFill>
          <a:blip r:embed="rId14" cstate="print"/>
          <a:srcRect/>
          <a:stretch>
            <a:fillRect/>
          </a:stretch>
        </p:blipFill>
        <p:spPr bwMode="auto">
          <a:xfrm>
            <a:off x="179512" y="169072"/>
            <a:ext cx="5976664" cy="871657"/>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94193" y="4609570"/>
            <a:ext cx="6400800" cy="625272"/>
          </a:xfrm>
        </p:spPr>
        <p:txBody>
          <a:bodyPr>
            <a:normAutofit/>
          </a:bodyPr>
          <a:lstStyle/>
          <a:p>
            <a:pPr>
              <a:lnSpc>
                <a:spcPct val="150000"/>
              </a:lnSpc>
            </a:pPr>
            <a:r>
              <a:rPr lang="zh-CN" altLang="en-US" sz="2000" b="1" spc="100" dirty="0">
                <a:solidFill>
                  <a:schemeClr val="tx2"/>
                </a:solidFill>
                <a:latin typeface="微软雅黑" panose="020B0503020204020204" pitchFamily="34" charset="-122"/>
                <a:ea typeface="微软雅黑" panose="020B0503020204020204" pitchFamily="34" charset="-122"/>
              </a:rPr>
              <a:t>中国科学院大学国家土地科学研究中心  董祚继</a:t>
            </a:r>
            <a:endParaRPr lang="en-US" altLang="zh-CN" sz="2000" b="1" spc="100" dirty="0">
              <a:solidFill>
                <a:schemeClr val="tx2"/>
              </a:solidFill>
              <a:latin typeface="微软雅黑" panose="020B0503020204020204" pitchFamily="34" charset="-122"/>
              <a:ea typeface="微软雅黑" panose="020B0503020204020204" pitchFamily="34" charset="-122"/>
            </a:endParaRPr>
          </a:p>
        </p:txBody>
      </p:sp>
      <p:grpSp>
        <p:nvGrpSpPr>
          <p:cNvPr id="2" name="组合 14"/>
          <p:cNvGrpSpPr/>
          <p:nvPr/>
        </p:nvGrpSpPr>
        <p:grpSpPr>
          <a:xfrm>
            <a:off x="467544" y="4334783"/>
            <a:ext cx="773423" cy="711796"/>
            <a:chOff x="-25577" y="-3482974"/>
            <a:chExt cx="1031096" cy="711796"/>
          </a:xfrm>
        </p:grpSpPr>
        <p:sp>
          <p:nvSpPr>
            <p:cNvPr id="16" name="Oval 16"/>
            <p:cNvSpPr>
              <a:spLocks noChangeArrowheads="1"/>
            </p:cNvSpPr>
            <p:nvPr/>
          </p:nvSpPr>
          <p:spPr bwMode="auto">
            <a:xfrm>
              <a:off x="-25577" y="-3482974"/>
              <a:ext cx="295999" cy="295999"/>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17" name="Oval 17"/>
            <p:cNvSpPr>
              <a:spLocks noChangeArrowheads="1"/>
            </p:cNvSpPr>
            <p:nvPr/>
          </p:nvSpPr>
          <p:spPr bwMode="auto">
            <a:xfrm>
              <a:off x="394471" y="-3225259"/>
              <a:ext cx="454081" cy="454081"/>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18" name="Oval 3"/>
            <p:cNvSpPr>
              <a:spLocks noChangeArrowheads="1"/>
            </p:cNvSpPr>
            <p:nvPr/>
          </p:nvSpPr>
          <p:spPr bwMode="auto">
            <a:xfrm>
              <a:off x="684883" y="-3400884"/>
              <a:ext cx="320636" cy="320636"/>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grpSp>
      <p:sp>
        <p:nvSpPr>
          <p:cNvPr id="25" name="文本框 27"/>
          <p:cNvSpPr txBox="1"/>
          <p:nvPr/>
        </p:nvSpPr>
        <p:spPr>
          <a:xfrm>
            <a:off x="303442" y="1773857"/>
            <a:ext cx="2796032" cy="246221"/>
          </a:xfrm>
          <a:prstGeom prst="rect">
            <a:avLst/>
          </a:prstGeom>
          <a:noFill/>
        </p:spPr>
        <p:txBody>
          <a:bodyPr wrap="square" rtlCol="0">
            <a:spAutoFit/>
          </a:bodyPr>
          <a:lstStyle/>
          <a:p>
            <a:pPr algn="dist"/>
            <a:r>
              <a:rPr lang="en-US" altLang="zh-CN" sz="1000" dirty="0">
                <a:solidFill>
                  <a:schemeClr val="bg1"/>
                </a:solidFill>
                <a:latin typeface="Times New Roman" pitchFamily="18" charset="0"/>
                <a:cs typeface="Times New Roman" pitchFamily="18" charset="0"/>
              </a:rPr>
              <a:t>Territorial Spatial Planning</a:t>
            </a:r>
            <a:endParaRPr lang="zh-CN" altLang="en-US" sz="1000" dirty="0">
              <a:solidFill>
                <a:schemeClr val="bg1"/>
              </a:solidFill>
              <a:latin typeface="Times New Roman" pitchFamily="18" charset="0"/>
              <a:cs typeface="Times New Roman" pitchFamily="18" charset="0"/>
            </a:endParaRPr>
          </a:p>
        </p:txBody>
      </p:sp>
      <p:sp>
        <p:nvSpPr>
          <p:cNvPr id="27" name="矩形 26"/>
          <p:cNvSpPr/>
          <p:nvPr/>
        </p:nvSpPr>
        <p:spPr>
          <a:xfrm>
            <a:off x="-27890" y="1476335"/>
            <a:ext cx="297369" cy="423764"/>
          </a:xfrm>
          <a:prstGeom prst="rect">
            <a:avLst/>
          </a:prstGeom>
          <a:solidFill>
            <a:schemeClr val="bg1">
              <a:lumMod val="9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grpSp>
        <p:nvGrpSpPr>
          <p:cNvPr id="4" name="组合 28"/>
          <p:cNvGrpSpPr/>
          <p:nvPr/>
        </p:nvGrpSpPr>
        <p:grpSpPr>
          <a:xfrm>
            <a:off x="18524" y="5598882"/>
            <a:ext cx="9144000" cy="105177"/>
            <a:chOff x="0" y="532828"/>
            <a:chExt cx="759125" cy="568897"/>
          </a:xfrm>
        </p:grpSpPr>
        <p:sp>
          <p:nvSpPr>
            <p:cNvPr id="30" name="矩形 29"/>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42"/>
          <p:cNvSpPr txBox="1">
            <a:spLocks noChangeArrowheads="1"/>
          </p:cNvSpPr>
          <p:nvPr/>
        </p:nvSpPr>
        <p:spPr bwMode="auto">
          <a:xfrm>
            <a:off x="364256" y="2988178"/>
            <a:ext cx="8517030" cy="707886"/>
          </a:xfrm>
          <a:prstGeom prst="rect">
            <a:avLst/>
          </a:prstGeom>
          <a:noFill/>
          <a:ln>
            <a:noFill/>
          </a:ln>
        </p:spPr>
        <p:txBody>
          <a:bodyPr wrap="square">
            <a:spAutoFit/>
          </a:bodyPr>
          <a:lstStyle>
            <a:defPPr>
              <a:defRPr lang="zh-CN"/>
            </a:defPPr>
            <a:lvl1pPr eaLnBrk="1" hangingPunct="1">
              <a:defRPr sz="8000">
                <a:solidFill>
                  <a:schemeClr val="bg1"/>
                </a:solidFill>
                <a:latin typeface="BrushScript BT" panose="03060802040406070304" pitchFamily="66"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defRPr/>
            </a:pPr>
            <a:r>
              <a:rPr lang="zh-CN" altLang="en-US" sz="4000" b="1" dirty="0">
                <a:solidFill>
                  <a:schemeClr val="tx1"/>
                </a:solidFill>
                <a:latin typeface="黑体" panose="02010609060101010101" pitchFamily="49" charset="-122"/>
                <a:ea typeface="黑体" panose="02010609060101010101" pitchFamily="49" charset="-122"/>
                <a:cs typeface="Arial" panose="020B0604020202020204" pitchFamily="34" charset="0"/>
              </a:rPr>
              <a:t>国土空间规划的主题和策略</a:t>
            </a:r>
            <a:endParaRPr lang="en-US" altLang="zh-CN" sz="40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
        <p:nvSpPr>
          <p:cNvPr id="19" name="日期占位符 21">
            <a:extLst>
              <a:ext uri="{FF2B5EF4-FFF2-40B4-BE49-F238E27FC236}">
                <a16:creationId xmlns:a16="http://schemas.microsoft.com/office/drawing/2014/main" id="{532A468C-6B25-4D76-96BF-156A5E0CB995}"/>
              </a:ext>
            </a:extLst>
          </p:cNvPr>
          <p:cNvSpPr>
            <a:spLocks noGrp="1"/>
          </p:cNvSpPr>
          <p:nvPr>
            <p:ph type="dt" sz="half" idx="10"/>
          </p:nvPr>
        </p:nvSpPr>
        <p:spPr>
          <a:xfrm>
            <a:off x="2699792" y="6027744"/>
            <a:ext cx="3816424" cy="365125"/>
          </a:xfrm>
        </p:spPr>
        <p:txBody>
          <a:bodyPr/>
          <a:lstStyle/>
          <a:p>
            <a:pPr algn="ctr"/>
            <a:r>
              <a:rPr lang="en-US" altLang="zh-CN" sz="2000" b="1" spc="100" dirty="0">
                <a:solidFill>
                  <a:schemeClr val="tx2"/>
                </a:solidFill>
                <a:latin typeface="微软雅黑" panose="020B0503020204020204" pitchFamily="34" charset="-122"/>
                <a:ea typeface="微软雅黑" panose="020B0503020204020204" pitchFamily="34" charset="-122"/>
              </a:rPr>
              <a:t>2019</a:t>
            </a:r>
            <a:r>
              <a:rPr lang="zh-CN" altLang="en-US" sz="2000" b="1" spc="100" dirty="0">
                <a:solidFill>
                  <a:schemeClr val="tx2"/>
                </a:solidFill>
                <a:latin typeface="微软雅黑" panose="020B0503020204020204" pitchFamily="34" charset="-122"/>
                <a:ea typeface="微软雅黑" panose="020B0503020204020204" pitchFamily="34" charset="-122"/>
              </a:rPr>
              <a:t>年</a:t>
            </a:r>
            <a:r>
              <a:rPr lang="en-US" altLang="zh-CN" sz="2000" b="1" spc="100" dirty="0">
                <a:solidFill>
                  <a:schemeClr val="tx2"/>
                </a:solidFill>
                <a:latin typeface="微软雅黑" panose="020B0503020204020204" pitchFamily="34" charset="-122"/>
                <a:ea typeface="微软雅黑" panose="020B0503020204020204" pitchFamily="34" charset="-122"/>
              </a:rPr>
              <a:t>10</a:t>
            </a:r>
            <a:r>
              <a:rPr lang="zh-CN" altLang="en-US" sz="2000" b="1" spc="100" dirty="0" smtClean="0">
                <a:solidFill>
                  <a:schemeClr val="tx2"/>
                </a:solidFill>
                <a:latin typeface="微软雅黑" panose="020B0503020204020204" pitchFamily="34" charset="-122"/>
                <a:ea typeface="微软雅黑" panose="020B0503020204020204" pitchFamily="34" charset="-122"/>
              </a:rPr>
              <a:t>月</a:t>
            </a:r>
            <a:r>
              <a:rPr lang="en-US" altLang="zh-CN" sz="2000" b="1" spc="100" dirty="0" smtClean="0">
                <a:solidFill>
                  <a:schemeClr val="tx2"/>
                </a:solidFill>
                <a:latin typeface="微软雅黑" panose="020B0503020204020204" pitchFamily="34" charset="-122"/>
                <a:ea typeface="微软雅黑" panose="020B0503020204020204" pitchFamily="34" charset="-122"/>
              </a:rPr>
              <a:t>31</a:t>
            </a:r>
            <a:r>
              <a:rPr lang="zh-CN" altLang="en-US" sz="2000" b="1" spc="100" dirty="0" smtClean="0">
                <a:solidFill>
                  <a:schemeClr val="tx2"/>
                </a:solidFill>
                <a:latin typeface="微软雅黑" panose="020B0503020204020204" pitchFamily="34" charset="-122"/>
                <a:ea typeface="微软雅黑" panose="020B0503020204020204" pitchFamily="34" charset="-122"/>
              </a:rPr>
              <a:t>日，</a:t>
            </a:r>
            <a:r>
              <a:rPr lang="zh-CN" altLang="en-US" sz="2000" b="1" spc="100" dirty="0">
                <a:solidFill>
                  <a:schemeClr val="tx2"/>
                </a:solidFill>
                <a:latin typeface="微软雅黑" panose="020B0503020204020204" pitchFamily="34" charset="-122"/>
                <a:ea typeface="微软雅黑" panose="020B0503020204020204" pitchFamily="34" charset="-122"/>
              </a:rPr>
              <a:t>呼和浩特</a:t>
            </a:r>
            <a:endParaRPr lang="en-US" altLang="zh-CN" sz="2000" b="1" spc="100" dirty="0">
              <a:solidFill>
                <a:schemeClr val="tx2"/>
              </a:solidFill>
              <a:latin typeface="微软雅黑" panose="020B0503020204020204" pitchFamily="34" charset="-122"/>
              <a:ea typeface="微软雅黑" panose="020B0503020204020204" pitchFamily="34" charset="-122"/>
            </a:endParaRPr>
          </a:p>
        </p:txBody>
      </p:sp>
      <p:grpSp>
        <p:nvGrpSpPr>
          <p:cNvPr id="36" name="组合 2">
            <a:extLst>
              <a:ext uri="{FF2B5EF4-FFF2-40B4-BE49-F238E27FC236}">
                <a16:creationId xmlns:a16="http://schemas.microsoft.com/office/drawing/2014/main" id="{B42E8812-5F4D-4C44-8D07-9EA4ADD6309F}"/>
              </a:ext>
            </a:extLst>
          </p:cNvPr>
          <p:cNvGrpSpPr>
            <a:grpSpLocks/>
          </p:cNvGrpSpPr>
          <p:nvPr/>
        </p:nvGrpSpPr>
        <p:grpSpPr bwMode="auto">
          <a:xfrm>
            <a:off x="0" y="1125523"/>
            <a:ext cx="9144000" cy="1439862"/>
            <a:chOff x="669600" y="3016800"/>
            <a:chExt cx="8097706" cy="1440000"/>
          </a:xfrm>
        </p:grpSpPr>
        <p:pic>
          <p:nvPicPr>
            <p:cNvPr id="38" name="Picture 2" descr="D:\2013年国土规划\20130517文本图\图5-1 多中心网络型开发格局.jpg">
              <a:extLst>
                <a:ext uri="{FF2B5EF4-FFF2-40B4-BE49-F238E27FC236}">
                  <a16:creationId xmlns:a16="http://schemas.microsoft.com/office/drawing/2014/main" id="{51A7CBBD-D349-4977-993A-F2ED648CC5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600" y="3016800"/>
              <a:ext cx="2035494"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descr="D:\2013年国土规划\20130517文本图\图5-3 分类保护格局.jpg">
              <a:extLst>
                <a:ext uri="{FF2B5EF4-FFF2-40B4-BE49-F238E27FC236}">
                  <a16:creationId xmlns:a16="http://schemas.microsoft.com/office/drawing/2014/main" id="{B23EC35D-7596-4FBE-ADD6-66B4E98F5D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3016800"/>
              <a:ext cx="2035066"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4" descr="D:\2013年国土规划\20130517文本图\图5-4 综合整治布局.jpg">
              <a:extLst>
                <a:ext uri="{FF2B5EF4-FFF2-40B4-BE49-F238E27FC236}">
                  <a16:creationId xmlns:a16="http://schemas.microsoft.com/office/drawing/2014/main" id="{53970A76-656E-492D-A593-16385F3997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16" y="3016800"/>
              <a:ext cx="2035066"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5" descr="D:\2013年国土规划\20130517文本图\图2-3 优质耕地集中区分布.jpg">
              <a:extLst>
                <a:ext uri="{FF2B5EF4-FFF2-40B4-BE49-F238E27FC236}">
                  <a16:creationId xmlns:a16="http://schemas.microsoft.com/office/drawing/2014/main" id="{23C89281-E0F5-48CE-83A5-4A19974792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2240" y="3016800"/>
              <a:ext cx="2035066"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18115" y="2204864"/>
            <a:ext cx="8168685" cy="4516610"/>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10</a:t>
            </a:fld>
            <a:endParaRPr lang="zh-CN" altLang="en-US"/>
          </a:p>
        </p:txBody>
      </p:sp>
      <p:sp>
        <p:nvSpPr>
          <p:cNvPr id="6" name="矩形 5"/>
          <p:cNvSpPr/>
          <p:nvPr/>
        </p:nvSpPr>
        <p:spPr>
          <a:xfrm>
            <a:off x="518115" y="2636912"/>
            <a:ext cx="8077355" cy="3416320"/>
          </a:xfrm>
          <a:prstGeom prst="rect">
            <a:avLst/>
          </a:prstGeom>
        </p:spPr>
        <p:txBody>
          <a:bodyPr wrap="square">
            <a:spAutoFit/>
          </a:bodyPr>
          <a:lstStyle/>
          <a:p>
            <a:r>
              <a:rPr lang="en-US" altLang="zh-CN" sz="2400" dirty="0"/>
              <a:t>        </a:t>
            </a:r>
            <a:r>
              <a:rPr lang="zh-CN" altLang="zh-CN" sz="2400" dirty="0"/>
              <a:t>我国经济发展的空间结构正在发生深刻变化，中心城市和城市群成为承载发展要素的主要空间形式。</a:t>
            </a:r>
            <a:r>
              <a:rPr lang="en-US" altLang="zh-CN" sz="2400" dirty="0"/>
              <a:t>2019</a:t>
            </a:r>
            <a:r>
              <a:rPr lang="zh-CN" altLang="zh-CN" sz="2400" dirty="0"/>
              <a:t>年</a:t>
            </a:r>
            <a:r>
              <a:rPr lang="en-US" altLang="zh-CN" sz="2400" dirty="0"/>
              <a:t>2</a:t>
            </a:r>
            <a:r>
              <a:rPr lang="zh-CN" altLang="zh-CN" sz="2400" dirty="0"/>
              <a:t>月，国家发改委发布</a:t>
            </a:r>
            <a:r>
              <a:rPr lang="zh-CN" altLang="zh-CN" sz="2400" dirty="0">
                <a:solidFill>
                  <a:srgbClr val="FF0000"/>
                </a:solidFill>
              </a:rPr>
              <a:t>《关于培育发展现代化都市圈的指导意见》</a:t>
            </a:r>
            <a:r>
              <a:rPr lang="zh-CN" altLang="zh-CN" sz="2400" dirty="0"/>
              <a:t>，提出以促进中心城市与周边城市（镇）同城化发展为方向，</a:t>
            </a:r>
            <a:r>
              <a:rPr lang="zh-CN" altLang="zh-CN" sz="2400" dirty="0">
                <a:solidFill>
                  <a:srgbClr val="FF0000"/>
                </a:solidFill>
              </a:rPr>
              <a:t>培育发展一批现代化都市圈</a:t>
            </a:r>
            <a:r>
              <a:rPr lang="zh-CN" altLang="zh-CN" sz="2400" dirty="0"/>
              <a:t>。</a:t>
            </a:r>
            <a:endParaRPr lang="en-US" altLang="zh-CN" sz="2400" dirty="0"/>
          </a:p>
          <a:p>
            <a:r>
              <a:rPr lang="en-US" altLang="zh-CN" sz="2400" dirty="0"/>
              <a:t>        </a:t>
            </a:r>
            <a:r>
              <a:rPr lang="zh-CN" altLang="zh-CN" sz="2400" dirty="0"/>
              <a:t>近</a:t>
            </a:r>
            <a:r>
              <a:rPr lang="zh-CN" altLang="en-US" sz="2400" dirty="0"/>
              <a:t>期</a:t>
            </a:r>
            <a:r>
              <a:rPr lang="zh-CN" altLang="zh-CN" sz="2400" dirty="0"/>
              <a:t>召开的</a:t>
            </a:r>
            <a:r>
              <a:rPr lang="zh-CN" altLang="zh-CN" sz="2400" dirty="0">
                <a:solidFill>
                  <a:srgbClr val="FF0000"/>
                </a:solidFill>
              </a:rPr>
              <a:t>中央财经委第五次会议</a:t>
            </a:r>
            <a:r>
              <a:rPr lang="zh-CN" altLang="zh-CN" sz="2400" dirty="0"/>
              <a:t>强调，加快构建高质量发展的动力系统，增强中心城市和城市群等经济发展优势区域的经济和人口承载能力，并明确要求</a:t>
            </a:r>
            <a:r>
              <a:rPr lang="zh-CN" altLang="zh-CN" sz="2400" dirty="0">
                <a:solidFill>
                  <a:srgbClr val="FF0000"/>
                </a:solidFill>
              </a:rPr>
              <a:t>改革土地管理制度，增强土地管理灵活性，使优势地区有更大发展空间</a:t>
            </a:r>
            <a:r>
              <a:rPr lang="zh-CN" altLang="zh-CN" sz="2400" dirty="0"/>
              <a:t>。</a:t>
            </a:r>
            <a:endParaRPr lang="zh-CN" altLang="zh-CN" sz="2400" dirty="0">
              <a:latin typeface="楷体" panose="02010609060101010101" pitchFamily="49" charset="-122"/>
              <a:ea typeface="楷体" panose="02010609060101010101" pitchFamily="49" charset="-122"/>
            </a:endParaRPr>
          </a:p>
        </p:txBody>
      </p:sp>
      <p:grpSp>
        <p:nvGrpSpPr>
          <p:cNvPr id="7" name="组合 6"/>
          <p:cNvGrpSpPr/>
          <p:nvPr/>
        </p:nvGrpSpPr>
        <p:grpSpPr>
          <a:xfrm>
            <a:off x="673177" y="914990"/>
            <a:ext cx="8013624" cy="1243264"/>
            <a:chOff x="0" y="1962443"/>
            <a:chExt cx="4204643" cy="722102"/>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86621" y="1962443"/>
              <a:ext cx="4118022" cy="722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defTabSz="800100">
                <a:lnSpc>
                  <a:spcPct val="90000"/>
                </a:lnSpc>
                <a:spcBef>
                  <a:spcPct val="0"/>
                </a:spcBef>
                <a:spcAft>
                  <a:spcPct val="35000"/>
                </a:spcAft>
              </a:pPr>
              <a:r>
                <a:rPr lang="zh-CN" altLang="en-US" sz="2400" noProof="1">
                  <a:latin typeface="黑体" panose="02010600030101010101" pitchFamily="49" charset="-122"/>
                  <a:ea typeface="黑体" panose="02010600030101010101" pitchFamily="49" charset="-122"/>
                </a:rPr>
                <a:t>（一）空间总体策略</a:t>
              </a:r>
              <a:r>
                <a:rPr lang="zh-CN" altLang="zh-CN" sz="2400" b="1" dirty="0"/>
                <a:t>——在城市群</a:t>
              </a:r>
              <a:r>
                <a:rPr lang="zh-CN" altLang="en-US" sz="2400" b="1" dirty="0"/>
                <a:t>和都市圈</a:t>
              </a:r>
              <a:r>
                <a:rPr lang="zh-CN" altLang="zh-CN" sz="2400" b="1" dirty="0"/>
                <a:t>发展中凸显责任担当，做大做优做强国土发展空间</a:t>
              </a:r>
              <a:endParaRPr lang="zh-CN" altLang="en-US" sz="2400" b="1" kern="1200" dirty="0">
                <a:latin typeface="细等线体" pitchFamily="65" charset="-122"/>
                <a:ea typeface="细等线体" pitchFamily="65" charset="-122"/>
              </a:endParaRPr>
            </a:p>
          </p:txBody>
        </p:sp>
      </p:grpSp>
    </p:spTree>
    <p:extLst>
      <p:ext uri="{BB962C8B-B14F-4D97-AF65-F5344CB8AC3E}">
        <p14:creationId xmlns:p14="http://schemas.microsoft.com/office/powerpoint/2010/main" val="666781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81847" y="2348880"/>
            <a:ext cx="8168685" cy="4372595"/>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11</a:t>
            </a:fld>
            <a:endParaRPr lang="zh-CN" altLang="en-US"/>
          </a:p>
        </p:txBody>
      </p:sp>
      <p:sp>
        <p:nvSpPr>
          <p:cNvPr id="6" name="矩形 5"/>
          <p:cNvSpPr/>
          <p:nvPr/>
        </p:nvSpPr>
        <p:spPr>
          <a:xfrm>
            <a:off x="673177" y="3212976"/>
            <a:ext cx="8077355" cy="3046988"/>
          </a:xfrm>
          <a:prstGeom prst="rect">
            <a:avLst/>
          </a:prstGeom>
        </p:spPr>
        <p:txBody>
          <a:bodyPr wrap="square">
            <a:spAutoFit/>
          </a:bodyPr>
          <a:lstStyle/>
          <a:p>
            <a:r>
              <a:rPr lang="en-US" altLang="zh-CN" sz="2400" dirty="0"/>
              <a:t>         </a:t>
            </a:r>
            <a:r>
              <a:rPr lang="zh-CN" altLang="zh-CN" sz="2400" dirty="0"/>
              <a:t>现阶段我国国土空间开发，应当坚持集聚开发与均衡发展相协调。</a:t>
            </a:r>
            <a:r>
              <a:rPr lang="zh-CN" altLang="zh-CN" sz="2400" dirty="0">
                <a:solidFill>
                  <a:srgbClr val="FF0000"/>
                </a:solidFill>
              </a:rPr>
              <a:t>集聚开发</a:t>
            </a:r>
            <a:r>
              <a:rPr lang="zh-CN" altLang="zh-CN" sz="2400" dirty="0"/>
              <a:t>就是继续支持自然和经济条件适宜地区集中、集约、集聚发展，促进生产力合理布局，最大限度发挥要素集聚效益，增强国土综合竞争力；</a:t>
            </a:r>
            <a:r>
              <a:rPr lang="zh-CN" altLang="zh-CN" sz="2400" dirty="0">
                <a:solidFill>
                  <a:srgbClr val="FF0000"/>
                </a:solidFill>
              </a:rPr>
              <a:t>均衡发展</a:t>
            </a:r>
            <a:r>
              <a:rPr lang="zh-CN" altLang="zh-CN" sz="2400" dirty="0"/>
              <a:t>就是兼顾效率与公平，统筹配置基础设施和公共资源，支持特色发展、错位发展，实现均衡发展、共同富裕。</a:t>
            </a:r>
            <a:r>
              <a:rPr lang="zh-CN" altLang="en-US" sz="2400" dirty="0">
                <a:solidFill>
                  <a:srgbClr val="FF0000"/>
                </a:solidFill>
              </a:rPr>
              <a:t>新时代区域空间发展策略，概括而言就是“不均衡开发均衡发展”</a:t>
            </a:r>
            <a:r>
              <a:rPr lang="zh-CN" altLang="en-US" sz="2400" dirty="0"/>
              <a:t>。</a:t>
            </a:r>
            <a:endParaRPr lang="zh-CN" altLang="zh-CN" sz="2400" dirty="0"/>
          </a:p>
        </p:txBody>
      </p:sp>
      <p:grpSp>
        <p:nvGrpSpPr>
          <p:cNvPr id="7" name="组合 6"/>
          <p:cNvGrpSpPr/>
          <p:nvPr/>
        </p:nvGrpSpPr>
        <p:grpSpPr>
          <a:xfrm>
            <a:off x="595645" y="1105616"/>
            <a:ext cx="8013624" cy="1243264"/>
            <a:chOff x="0" y="1885544"/>
            <a:chExt cx="4204643" cy="722102"/>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86621" y="1885544"/>
              <a:ext cx="4118022" cy="722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zh-CN" altLang="zh-CN" sz="2400" b="1" dirty="0"/>
                <a:t>（二）区域空间策略——立足国土集聚开发和均衡发展，重塑区域发展空间格局</a:t>
              </a:r>
            </a:p>
          </p:txBody>
        </p:sp>
      </p:grpSp>
    </p:spTree>
    <p:extLst>
      <p:ext uri="{BB962C8B-B14F-4D97-AF65-F5344CB8AC3E}">
        <p14:creationId xmlns:p14="http://schemas.microsoft.com/office/powerpoint/2010/main" val="2902887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0215" y="2398533"/>
            <a:ext cx="8168685" cy="4335797"/>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12</a:t>
            </a:fld>
            <a:endParaRPr lang="zh-CN" altLang="en-US"/>
          </a:p>
        </p:txBody>
      </p:sp>
      <p:sp>
        <p:nvSpPr>
          <p:cNvPr id="6" name="矩形 5"/>
          <p:cNvSpPr/>
          <p:nvPr/>
        </p:nvSpPr>
        <p:spPr>
          <a:xfrm>
            <a:off x="646324" y="2447587"/>
            <a:ext cx="8077355" cy="4154984"/>
          </a:xfrm>
          <a:prstGeom prst="rect">
            <a:avLst/>
          </a:prstGeom>
        </p:spPr>
        <p:txBody>
          <a:bodyPr wrap="square">
            <a:spAutoFit/>
          </a:bodyPr>
          <a:lstStyle/>
          <a:p>
            <a:r>
              <a:rPr lang="en-US" altLang="zh-CN" dirty="0"/>
              <a:t>            </a:t>
            </a:r>
            <a:r>
              <a:rPr lang="zh-CN" altLang="zh-CN" sz="2400" dirty="0">
                <a:solidFill>
                  <a:srgbClr val="FF0000"/>
                </a:solidFill>
              </a:rPr>
              <a:t>深入实施创新驱动战略</a:t>
            </a:r>
            <a:r>
              <a:rPr lang="zh-CN" altLang="en-US" sz="2400" dirty="0">
                <a:solidFill>
                  <a:srgbClr val="FF0000"/>
                </a:solidFill>
              </a:rPr>
              <a:t>。</a:t>
            </a:r>
            <a:r>
              <a:rPr lang="zh-CN" altLang="zh-CN" sz="2400" dirty="0"/>
              <a:t>以实体经济为重点，以智能化改造为引领，</a:t>
            </a:r>
            <a:r>
              <a:rPr lang="zh-CN" altLang="en-US" sz="2400" dirty="0"/>
              <a:t>积极</a:t>
            </a:r>
            <a:r>
              <a:rPr lang="zh-CN" altLang="zh-CN" sz="2400" dirty="0"/>
              <a:t>培育先进制造业集群，推动产业集聚区向高质量发展转变，构建现代化经济体系。</a:t>
            </a:r>
            <a:endParaRPr lang="en-US" altLang="zh-CN" sz="2400" dirty="0"/>
          </a:p>
          <a:p>
            <a:r>
              <a:rPr lang="en-US" altLang="zh-CN" sz="2400" dirty="0"/>
              <a:t>        </a:t>
            </a:r>
            <a:r>
              <a:rPr lang="zh-CN" altLang="zh-CN" sz="2400" dirty="0">
                <a:solidFill>
                  <a:srgbClr val="FF0000"/>
                </a:solidFill>
              </a:rPr>
              <a:t>大力发展高端高新产业。</a:t>
            </a:r>
            <a:r>
              <a:rPr lang="zh-CN" altLang="zh-CN" sz="2400" dirty="0"/>
              <a:t>重点发展新一代信息技术产业，如物联网、大数据、云计算、人工智能、工业互联网、网络安全等；发展现代生命科学和生物技术产业，如细胞治疗、基因工程、高性能医疗器械制造、重大疾病新药创制、健康大数据与健康服务推广等产业；发展新材料产业，包括新型能源、高技术信息、生物医学等新材料产业。</a:t>
            </a:r>
            <a:endParaRPr lang="en-US" altLang="zh-CN" sz="2400" dirty="0"/>
          </a:p>
          <a:p>
            <a:r>
              <a:rPr lang="en-US" altLang="zh-CN" sz="2400" dirty="0"/>
              <a:t>        </a:t>
            </a:r>
            <a:r>
              <a:rPr lang="zh-CN" altLang="en-US" sz="2400" dirty="0">
                <a:solidFill>
                  <a:srgbClr val="FF0000"/>
                </a:solidFill>
              </a:rPr>
              <a:t>着力发展地区</a:t>
            </a:r>
            <a:r>
              <a:rPr lang="zh-CN" altLang="zh-CN" sz="2400" dirty="0">
                <a:solidFill>
                  <a:srgbClr val="FF0000"/>
                </a:solidFill>
              </a:rPr>
              <a:t>传统优势产业</a:t>
            </a:r>
            <a:r>
              <a:rPr lang="zh-CN" altLang="en-US" sz="2400" dirty="0">
                <a:solidFill>
                  <a:srgbClr val="FF0000"/>
                </a:solidFill>
              </a:rPr>
              <a:t>。</a:t>
            </a:r>
            <a:r>
              <a:rPr lang="zh-CN" altLang="zh-CN" sz="2400" dirty="0"/>
              <a:t>积极发展</a:t>
            </a:r>
            <a:r>
              <a:rPr lang="zh-CN" altLang="en-US" sz="2400" dirty="0"/>
              <a:t>先进</a:t>
            </a:r>
            <a:r>
              <a:rPr lang="zh-CN" altLang="zh-CN" sz="2400" dirty="0"/>
              <a:t>制造业，有序发展高端服务业，</a:t>
            </a:r>
            <a:r>
              <a:rPr lang="zh-CN" altLang="en-US" sz="2400" dirty="0"/>
              <a:t>优先</a:t>
            </a:r>
            <a:r>
              <a:rPr lang="zh-CN" altLang="zh-CN" sz="2400" dirty="0"/>
              <a:t>发展绿色生态农业</a:t>
            </a:r>
            <a:r>
              <a:rPr lang="zh-CN" altLang="en-US" sz="2400" dirty="0"/>
              <a:t>和文化产业</a:t>
            </a:r>
            <a:r>
              <a:rPr lang="zh-CN" altLang="zh-CN" sz="2400" dirty="0"/>
              <a:t>。</a:t>
            </a:r>
            <a:endParaRPr lang="zh-CN" altLang="zh-CN" dirty="0"/>
          </a:p>
        </p:txBody>
      </p:sp>
      <p:grpSp>
        <p:nvGrpSpPr>
          <p:cNvPr id="7" name="组合 6"/>
          <p:cNvGrpSpPr/>
          <p:nvPr/>
        </p:nvGrpSpPr>
        <p:grpSpPr>
          <a:xfrm>
            <a:off x="595645" y="1105616"/>
            <a:ext cx="8013624" cy="1243264"/>
            <a:chOff x="0" y="1885544"/>
            <a:chExt cx="4204643" cy="722102"/>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86621" y="1885544"/>
              <a:ext cx="4118022" cy="722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zh-CN" altLang="zh-CN" sz="2400" b="1" dirty="0"/>
                <a:t>（三）产业</a:t>
              </a:r>
              <a:r>
                <a:rPr lang="zh-CN" altLang="en-US" sz="2400" b="1" dirty="0"/>
                <a:t>空间</a:t>
              </a:r>
              <a:r>
                <a:rPr lang="zh-CN" altLang="zh-CN" sz="2400" b="1" dirty="0"/>
                <a:t>策略——面向国家重大战略</a:t>
              </a:r>
              <a:r>
                <a:rPr lang="zh-CN" altLang="en-US" sz="2400" b="1" dirty="0"/>
                <a:t>需要</a:t>
              </a:r>
              <a:r>
                <a:rPr lang="zh-CN" altLang="zh-CN" sz="2400" b="1" dirty="0"/>
                <a:t>和区域产业协作需求，高起点布局发展高新产业和地区优势产业。</a:t>
              </a:r>
            </a:p>
          </p:txBody>
        </p:sp>
      </p:grpSp>
    </p:spTree>
    <p:extLst>
      <p:ext uri="{BB962C8B-B14F-4D97-AF65-F5344CB8AC3E}">
        <p14:creationId xmlns:p14="http://schemas.microsoft.com/office/powerpoint/2010/main" val="2993220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70204" y="2348880"/>
            <a:ext cx="8168685" cy="4516610"/>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13</a:t>
            </a:fld>
            <a:endParaRPr lang="zh-CN" altLang="en-US"/>
          </a:p>
        </p:txBody>
      </p:sp>
      <p:sp>
        <p:nvSpPr>
          <p:cNvPr id="6" name="矩形 5"/>
          <p:cNvSpPr/>
          <p:nvPr/>
        </p:nvSpPr>
        <p:spPr>
          <a:xfrm>
            <a:off x="661534" y="2426017"/>
            <a:ext cx="8077355" cy="4431983"/>
          </a:xfrm>
          <a:prstGeom prst="rect">
            <a:avLst/>
          </a:prstGeom>
        </p:spPr>
        <p:txBody>
          <a:bodyPr wrap="square">
            <a:spAutoFit/>
          </a:bodyPr>
          <a:lstStyle/>
          <a:p>
            <a:r>
              <a:rPr lang="en-US" altLang="zh-CN" sz="2400" dirty="0"/>
              <a:t>        </a:t>
            </a:r>
            <a:r>
              <a:rPr lang="zh-CN" altLang="zh-CN" sz="2400" dirty="0">
                <a:solidFill>
                  <a:srgbClr val="FF0000"/>
                </a:solidFill>
              </a:rPr>
              <a:t>打造科学合理的城镇空间格局是国土空间规划的重中之重。</a:t>
            </a:r>
            <a:r>
              <a:rPr lang="zh-CN" altLang="zh-CN" sz="2400" dirty="0"/>
              <a:t>要适应城市群和</a:t>
            </a:r>
            <a:r>
              <a:rPr lang="zh-CN" altLang="en-US" sz="2400" dirty="0"/>
              <a:t>城市圈</a:t>
            </a:r>
            <a:r>
              <a:rPr lang="zh-CN" altLang="zh-CN" sz="2400" dirty="0"/>
              <a:t>发展态势，加快打造大中小城市和小城镇协调发展的城镇化空间格局。</a:t>
            </a:r>
            <a:endParaRPr lang="en-US" altLang="zh-CN" sz="2400" dirty="0"/>
          </a:p>
          <a:p>
            <a:r>
              <a:rPr lang="en-US" altLang="zh-CN" sz="2400" dirty="0">
                <a:solidFill>
                  <a:srgbClr val="FF0000"/>
                </a:solidFill>
              </a:rPr>
              <a:t>        </a:t>
            </a:r>
            <a:r>
              <a:rPr lang="zh-CN" altLang="zh-CN" sz="2400" dirty="0">
                <a:solidFill>
                  <a:srgbClr val="FF0000"/>
                </a:solidFill>
              </a:rPr>
              <a:t>塑造高品质生活的城镇空间。</a:t>
            </a:r>
            <a:r>
              <a:rPr lang="zh-CN" altLang="en-US" sz="2400" dirty="0"/>
              <a:t>主要目标：</a:t>
            </a:r>
            <a:r>
              <a:rPr lang="zh-CN" altLang="zh-CN" sz="2400" dirty="0">
                <a:solidFill>
                  <a:srgbClr val="FF0000"/>
                </a:solidFill>
              </a:rPr>
              <a:t>安全，</a:t>
            </a:r>
            <a:r>
              <a:rPr lang="zh-CN" altLang="zh-CN" sz="2400" dirty="0"/>
              <a:t>确保水安全，保障公共安全，保证能源安全</a:t>
            </a:r>
            <a:r>
              <a:rPr lang="zh-CN" altLang="en-US" sz="2400" dirty="0"/>
              <a:t>；</a:t>
            </a:r>
            <a:r>
              <a:rPr lang="zh-CN" altLang="zh-CN" sz="2400" dirty="0">
                <a:solidFill>
                  <a:srgbClr val="FF0000"/>
                </a:solidFill>
              </a:rPr>
              <a:t>便利，</a:t>
            </a:r>
            <a:r>
              <a:rPr lang="zh-CN" altLang="zh-CN" sz="2400" dirty="0"/>
              <a:t>形成紧凑的空间格局、便捷的交通出行、便利的生活和工作、便利的公共服务</a:t>
            </a:r>
            <a:r>
              <a:rPr lang="zh-CN" altLang="en-US" sz="2400" dirty="0"/>
              <a:t>；</a:t>
            </a:r>
            <a:r>
              <a:rPr lang="zh-CN" altLang="zh-CN" sz="2400" dirty="0">
                <a:solidFill>
                  <a:srgbClr val="FF0000"/>
                </a:solidFill>
              </a:rPr>
              <a:t>舒适，</a:t>
            </a:r>
            <a:r>
              <a:rPr lang="zh-CN" altLang="zh-CN" sz="2400" dirty="0"/>
              <a:t>打造富有生气的街区，营造共享的开放空间</a:t>
            </a:r>
            <a:r>
              <a:rPr lang="zh-CN" altLang="en-US" sz="2400" dirty="0"/>
              <a:t>；</a:t>
            </a:r>
            <a:r>
              <a:rPr lang="zh-CN" altLang="zh-CN" sz="2400" dirty="0">
                <a:solidFill>
                  <a:srgbClr val="FF0000"/>
                </a:solidFill>
              </a:rPr>
              <a:t>优美，</a:t>
            </a:r>
            <a:r>
              <a:rPr lang="zh-CN" altLang="zh-CN" sz="2400" dirty="0"/>
              <a:t>塑造具有特色的城市风貌，传承历史文脉，营造宜人景观</a:t>
            </a:r>
            <a:r>
              <a:rPr lang="zh-CN" altLang="en-US" sz="2400" dirty="0"/>
              <a:t>；</a:t>
            </a:r>
            <a:r>
              <a:rPr lang="zh-CN" altLang="zh-CN" sz="2400" dirty="0">
                <a:solidFill>
                  <a:srgbClr val="FF0000"/>
                </a:solidFill>
              </a:rPr>
              <a:t>活力，</a:t>
            </a:r>
            <a:r>
              <a:rPr lang="zh-CN" altLang="zh-CN" sz="2400" dirty="0"/>
              <a:t>发挥大城市集聚效应，打造“小而全”“小而精”的特色小城镇</a:t>
            </a:r>
            <a:r>
              <a:rPr lang="zh-CN" altLang="en-US" sz="2400" dirty="0"/>
              <a:t>；</a:t>
            </a:r>
            <a:r>
              <a:rPr lang="zh-CN" altLang="zh-CN" sz="2400" dirty="0">
                <a:solidFill>
                  <a:srgbClr val="FF0000"/>
                </a:solidFill>
              </a:rPr>
              <a:t>集约，</a:t>
            </a:r>
            <a:r>
              <a:rPr lang="zh-CN" altLang="zh-CN" sz="2400" dirty="0"/>
              <a:t>推动</a:t>
            </a:r>
            <a:r>
              <a:rPr lang="en-US" altLang="zh-CN" sz="2400" dirty="0"/>
              <a:t> </a:t>
            </a:r>
            <a:r>
              <a:rPr lang="zh-CN" altLang="en-US" sz="2400" dirty="0"/>
              <a:t>自然资源</a:t>
            </a:r>
            <a:r>
              <a:rPr lang="zh-CN" altLang="zh-CN" sz="2400" dirty="0"/>
              <a:t>由单一粗放的利用方式向高效复合的利用方式转变。</a:t>
            </a:r>
          </a:p>
          <a:p>
            <a:endParaRPr lang="zh-CN" altLang="zh-CN" dirty="0"/>
          </a:p>
        </p:txBody>
      </p:sp>
      <p:grpSp>
        <p:nvGrpSpPr>
          <p:cNvPr id="7" name="组合 6"/>
          <p:cNvGrpSpPr/>
          <p:nvPr/>
        </p:nvGrpSpPr>
        <p:grpSpPr>
          <a:xfrm>
            <a:off x="595645" y="1105616"/>
            <a:ext cx="8013624" cy="1243264"/>
            <a:chOff x="0" y="1885544"/>
            <a:chExt cx="4204643" cy="722102"/>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86621" y="1885544"/>
              <a:ext cx="4118022" cy="722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zh-CN" altLang="zh-CN" sz="2400" b="1" dirty="0"/>
                <a:t>（四）城镇空间策略——立足</a:t>
              </a:r>
              <a:r>
                <a:rPr lang="zh-CN" altLang="en-US" sz="2400" b="1" dirty="0"/>
                <a:t>新型城镇化</a:t>
              </a:r>
              <a:r>
                <a:rPr lang="zh-CN" altLang="zh-CN" sz="2400" b="1" dirty="0"/>
                <a:t>发展要求，构筑</a:t>
              </a:r>
              <a:r>
                <a:rPr lang="zh-CN" altLang="en-US" sz="2400" b="1" dirty="0"/>
                <a:t>城市圈和城镇内部</a:t>
              </a:r>
              <a:r>
                <a:rPr lang="zh-CN" altLang="zh-CN" sz="2400" b="1" dirty="0"/>
                <a:t>空间格局</a:t>
              </a:r>
            </a:p>
          </p:txBody>
        </p:sp>
      </p:grpSp>
    </p:spTree>
    <p:extLst>
      <p:ext uri="{BB962C8B-B14F-4D97-AF65-F5344CB8AC3E}">
        <p14:creationId xmlns:p14="http://schemas.microsoft.com/office/powerpoint/2010/main" val="934926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79295" y="2468815"/>
            <a:ext cx="8168685" cy="4252660"/>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14</a:t>
            </a:fld>
            <a:endParaRPr lang="zh-CN" altLang="en-US"/>
          </a:p>
        </p:txBody>
      </p:sp>
      <p:sp>
        <p:nvSpPr>
          <p:cNvPr id="6" name="矩形 5"/>
          <p:cNvSpPr/>
          <p:nvPr/>
        </p:nvSpPr>
        <p:spPr>
          <a:xfrm>
            <a:off x="760736" y="2876590"/>
            <a:ext cx="8077355" cy="2677656"/>
          </a:xfrm>
          <a:prstGeom prst="rect">
            <a:avLst/>
          </a:prstGeom>
        </p:spPr>
        <p:txBody>
          <a:bodyPr wrap="square">
            <a:spAutoFit/>
          </a:bodyPr>
          <a:lstStyle/>
          <a:p>
            <a:r>
              <a:rPr lang="en-US" altLang="zh-CN" sz="2400" dirty="0"/>
              <a:t>        </a:t>
            </a:r>
            <a:r>
              <a:rPr lang="zh-CN" altLang="zh-CN" sz="2400" dirty="0">
                <a:solidFill>
                  <a:srgbClr val="FF0000"/>
                </a:solidFill>
              </a:rPr>
              <a:t>农业农村是国土空间的主形态，</a:t>
            </a:r>
            <a:r>
              <a:rPr lang="zh-CN" altLang="zh-CN" sz="2400" dirty="0"/>
              <a:t>在实施乡村振兴战略的重大决策背景下，合理规划农业农村发展空间极为重要。</a:t>
            </a:r>
            <a:endParaRPr lang="en-US" altLang="zh-CN" sz="2400" dirty="0"/>
          </a:p>
          <a:p>
            <a:r>
              <a:rPr lang="en-US" altLang="zh-CN" sz="2400" dirty="0">
                <a:solidFill>
                  <a:srgbClr val="FF0000"/>
                </a:solidFill>
              </a:rPr>
              <a:t>        </a:t>
            </a:r>
            <a:r>
              <a:rPr lang="zh-CN" altLang="zh-CN" sz="2400" dirty="0">
                <a:solidFill>
                  <a:srgbClr val="FF0000"/>
                </a:solidFill>
              </a:rPr>
              <a:t>要根据乡村多样化、乡土化、分散化特点，着力打造与乡村振兴相适应的农业农村空间。</a:t>
            </a:r>
            <a:r>
              <a:rPr lang="zh-CN" altLang="zh-CN" sz="2400" dirty="0"/>
              <a:t>重点打造美丽乡村生活圈，塑造诗情画意的乡村生活空间；推进农业现代化，塑造绿色可持续的乡村生产空间。</a:t>
            </a:r>
          </a:p>
          <a:p>
            <a:endParaRPr lang="zh-CN" altLang="zh-CN" sz="2400" dirty="0"/>
          </a:p>
        </p:txBody>
      </p:sp>
      <p:grpSp>
        <p:nvGrpSpPr>
          <p:cNvPr id="7" name="组合 6"/>
          <p:cNvGrpSpPr/>
          <p:nvPr/>
        </p:nvGrpSpPr>
        <p:grpSpPr>
          <a:xfrm>
            <a:off x="595645" y="1105616"/>
            <a:ext cx="8013624" cy="1243264"/>
            <a:chOff x="0" y="1885544"/>
            <a:chExt cx="4204643" cy="722102"/>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86621" y="1885544"/>
              <a:ext cx="4118022" cy="722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zh-CN" altLang="zh-CN" sz="2400" b="1" dirty="0"/>
                <a:t>（五）乡村空间策略——立足农村一二三产业融合发展，</a:t>
              </a:r>
              <a:r>
                <a:rPr lang="zh-CN" altLang="en-US" sz="2400" b="1" dirty="0"/>
                <a:t>调整优化</a:t>
              </a:r>
              <a:r>
                <a:rPr lang="zh-CN" altLang="zh-CN" sz="2400" b="1" dirty="0"/>
                <a:t>现代农业农村空间格局</a:t>
              </a:r>
            </a:p>
          </p:txBody>
        </p:sp>
      </p:grpSp>
    </p:spTree>
    <p:extLst>
      <p:ext uri="{BB962C8B-B14F-4D97-AF65-F5344CB8AC3E}">
        <p14:creationId xmlns:p14="http://schemas.microsoft.com/office/powerpoint/2010/main" val="26391366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18115" y="2392741"/>
            <a:ext cx="8168685" cy="4328734"/>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15</a:t>
            </a:fld>
            <a:endParaRPr lang="zh-CN" altLang="en-US"/>
          </a:p>
        </p:txBody>
      </p:sp>
      <p:sp>
        <p:nvSpPr>
          <p:cNvPr id="6" name="矩形 5"/>
          <p:cNvSpPr/>
          <p:nvPr/>
        </p:nvSpPr>
        <p:spPr>
          <a:xfrm>
            <a:off x="664533" y="2435741"/>
            <a:ext cx="8077355" cy="3785652"/>
          </a:xfrm>
          <a:prstGeom prst="rect">
            <a:avLst/>
          </a:prstGeom>
        </p:spPr>
        <p:txBody>
          <a:bodyPr wrap="square">
            <a:spAutoFit/>
          </a:bodyPr>
          <a:lstStyle/>
          <a:p>
            <a:r>
              <a:rPr lang="en-US" altLang="zh-CN" sz="2400" dirty="0"/>
              <a:t>        </a:t>
            </a:r>
            <a:r>
              <a:rPr lang="zh-CN" altLang="zh-CN" sz="2400" dirty="0"/>
              <a:t>保护和修复山清水秀的生态空间，包括优化生态安全格局、改善生态功能、增加优质生态产品供给等，是新时代国土空间规划的重大创新。</a:t>
            </a:r>
            <a:endParaRPr lang="en-US" altLang="zh-CN" sz="2400" dirty="0"/>
          </a:p>
          <a:p>
            <a:r>
              <a:rPr lang="zh-CN" altLang="en-US" sz="2400" dirty="0"/>
              <a:t>        要在生态空间容量和适宜性评价基础上，</a:t>
            </a:r>
            <a:r>
              <a:rPr lang="zh-CN" altLang="en-US" sz="2400" dirty="0">
                <a:solidFill>
                  <a:srgbClr val="FF0000"/>
                </a:solidFill>
              </a:rPr>
              <a:t>合理</a:t>
            </a:r>
            <a:r>
              <a:rPr lang="zh-CN" altLang="zh-CN" sz="2400" dirty="0">
                <a:solidFill>
                  <a:srgbClr val="FF0000"/>
                </a:solidFill>
              </a:rPr>
              <a:t>划分自然生态空间</a:t>
            </a:r>
            <a:r>
              <a:rPr lang="zh-CN" altLang="en-US" sz="2400" dirty="0"/>
              <a:t>以及</a:t>
            </a:r>
            <a:r>
              <a:rPr lang="zh-CN" altLang="zh-CN" sz="2400" dirty="0"/>
              <a:t>核心生态保护区、生态保护修复区、自然保留区等主导功能分区</a:t>
            </a:r>
            <a:r>
              <a:rPr lang="zh-CN" altLang="en-US" sz="2400" dirty="0"/>
              <a:t>；</a:t>
            </a:r>
            <a:r>
              <a:rPr lang="zh-CN" altLang="en-US" sz="2400" dirty="0">
                <a:solidFill>
                  <a:srgbClr val="FF0000"/>
                </a:solidFill>
              </a:rPr>
              <a:t>严格</a:t>
            </a:r>
            <a:r>
              <a:rPr lang="zh-CN" altLang="zh-CN" sz="2400" dirty="0">
                <a:solidFill>
                  <a:srgbClr val="FF0000"/>
                </a:solidFill>
              </a:rPr>
              <a:t>生态保护</a:t>
            </a:r>
            <a:r>
              <a:rPr lang="zh-CN" altLang="en-US" sz="2400" dirty="0">
                <a:solidFill>
                  <a:srgbClr val="FF0000"/>
                </a:solidFill>
              </a:rPr>
              <a:t>，</a:t>
            </a:r>
            <a:r>
              <a:rPr lang="zh-CN" altLang="zh-CN" sz="2400" dirty="0"/>
              <a:t>按照</a:t>
            </a:r>
            <a:r>
              <a:rPr lang="zh-CN" altLang="en-US" sz="2400" dirty="0"/>
              <a:t>系统</a:t>
            </a:r>
            <a:r>
              <a:rPr lang="zh-CN" altLang="zh-CN" sz="2400" dirty="0"/>
              <a:t>性、连续性和开放性原则，优化形成由生态屏障、生态空间、生态隔离带、生态廊道构成的生态网络体系</a:t>
            </a:r>
            <a:r>
              <a:rPr lang="zh-CN" altLang="en-US" sz="2400" dirty="0"/>
              <a:t>，严格划定</a:t>
            </a:r>
            <a:r>
              <a:rPr lang="zh-CN" altLang="zh-CN" sz="2400" dirty="0"/>
              <a:t>生态保护红线等控制线</a:t>
            </a:r>
            <a:r>
              <a:rPr lang="zh-CN" altLang="en-US" sz="2400" dirty="0"/>
              <a:t>；</a:t>
            </a:r>
            <a:r>
              <a:rPr lang="zh-CN" altLang="en-US" sz="2400" dirty="0">
                <a:solidFill>
                  <a:srgbClr val="FF0000"/>
                </a:solidFill>
              </a:rPr>
              <a:t>推进全域国土整治</a:t>
            </a:r>
            <a:r>
              <a:rPr lang="zh-CN" altLang="zh-CN" sz="2400" dirty="0">
                <a:solidFill>
                  <a:srgbClr val="FF0000"/>
                </a:solidFill>
              </a:rPr>
              <a:t>与生态修复</a:t>
            </a:r>
            <a:r>
              <a:rPr lang="zh-CN" altLang="en-US" sz="2400" dirty="0">
                <a:solidFill>
                  <a:srgbClr val="FF0000"/>
                </a:solidFill>
              </a:rPr>
              <a:t>，</a:t>
            </a:r>
            <a:r>
              <a:rPr lang="zh-CN" altLang="en-US" sz="2400" dirty="0"/>
              <a:t>着力实施山水林田湖草系统修复工程。</a:t>
            </a:r>
            <a:endParaRPr lang="zh-CN" altLang="zh-CN" sz="2400" dirty="0"/>
          </a:p>
        </p:txBody>
      </p:sp>
      <p:grpSp>
        <p:nvGrpSpPr>
          <p:cNvPr id="7" name="组合 6"/>
          <p:cNvGrpSpPr/>
          <p:nvPr/>
        </p:nvGrpSpPr>
        <p:grpSpPr>
          <a:xfrm>
            <a:off x="595645" y="1123734"/>
            <a:ext cx="8031833" cy="1243264"/>
            <a:chOff x="0" y="1896067"/>
            <a:chExt cx="4214197" cy="722102"/>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96175" y="1896067"/>
              <a:ext cx="4118022" cy="722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zh-CN" altLang="zh-CN" sz="2400" b="1" dirty="0"/>
                <a:t>（六）生态空间策略——全面加强生态保护和生态修复，</a:t>
              </a:r>
              <a:r>
                <a:rPr lang="zh-CN" altLang="en-US" sz="2400" b="1" dirty="0"/>
                <a:t>推动绿水青山成为金山银山</a:t>
              </a:r>
              <a:endParaRPr lang="zh-CN" altLang="zh-CN" sz="2400" b="1" dirty="0"/>
            </a:p>
          </p:txBody>
        </p:sp>
      </p:grpSp>
    </p:spTree>
    <p:extLst>
      <p:ext uri="{BB962C8B-B14F-4D97-AF65-F5344CB8AC3E}">
        <p14:creationId xmlns:p14="http://schemas.microsoft.com/office/powerpoint/2010/main" val="2601605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18115" y="2501496"/>
            <a:ext cx="8168685" cy="4219979"/>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16</a:t>
            </a:fld>
            <a:endParaRPr lang="zh-CN" altLang="en-US"/>
          </a:p>
        </p:txBody>
      </p:sp>
      <p:sp>
        <p:nvSpPr>
          <p:cNvPr id="6" name="矩形 5"/>
          <p:cNvSpPr/>
          <p:nvPr/>
        </p:nvSpPr>
        <p:spPr>
          <a:xfrm>
            <a:off x="747772" y="2619044"/>
            <a:ext cx="8077355" cy="4524315"/>
          </a:xfrm>
          <a:prstGeom prst="rect">
            <a:avLst/>
          </a:prstGeom>
        </p:spPr>
        <p:txBody>
          <a:bodyPr wrap="square">
            <a:spAutoFit/>
          </a:bodyPr>
          <a:lstStyle/>
          <a:p>
            <a:r>
              <a:rPr lang="en-US" altLang="zh-CN" sz="2400" dirty="0"/>
              <a:t>        </a:t>
            </a:r>
            <a:r>
              <a:rPr lang="zh-CN" altLang="zh-CN" sz="2400" dirty="0"/>
              <a:t>土地是经济社会发展不可替代的物质基础，是城镇、农业、生态空间的基本载体</a:t>
            </a:r>
            <a:r>
              <a:rPr lang="zh-CN" altLang="en-US" sz="2400" dirty="0"/>
              <a:t>。</a:t>
            </a:r>
            <a:r>
              <a:rPr lang="zh-CN" altLang="zh-CN" sz="2400" dirty="0">
                <a:solidFill>
                  <a:srgbClr val="FF0000"/>
                </a:solidFill>
              </a:rPr>
              <a:t>解决好土地供需矛盾问题</a:t>
            </a:r>
            <a:r>
              <a:rPr lang="zh-CN" altLang="en-US" sz="2400" dirty="0">
                <a:solidFill>
                  <a:srgbClr val="FF0000"/>
                </a:solidFill>
              </a:rPr>
              <a:t>，始终是国土空间规划的基础和核心问题</a:t>
            </a:r>
            <a:r>
              <a:rPr lang="zh-CN" altLang="zh-CN" sz="2400" dirty="0">
                <a:solidFill>
                  <a:srgbClr val="FF0000"/>
                </a:solidFill>
              </a:rPr>
              <a:t>。</a:t>
            </a:r>
            <a:endParaRPr lang="en-US" altLang="zh-CN" sz="2400" dirty="0">
              <a:solidFill>
                <a:srgbClr val="FF0000"/>
              </a:solidFill>
            </a:endParaRPr>
          </a:p>
          <a:p>
            <a:r>
              <a:rPr lang="en-US" altLang="zh-CN" sz="2400" dirty="0"/>
              <a:t>        </a:t>
            </a:r>
            <a:r>
              <a:rPr lang="zh-CN" altLang="zh-CN" sz="2400" dirty="0">
                <a:solidFill>
                  <a:srgbClr val="FF0000"/>
                </a:solidFill>
              </a:rPr>
              <a:t>坚持增量、存量、流量、容量全面施策，多渠道解决空间发展的用地需求。</a:t>
            </a:r>
            <a:r>
              <a:rPr lang="zh-CN" altLang="zh-CN" sz="2400" dirty="0"/>
              <a:t>要结合 “四化”发展需要，合理测算用地需求，</a:t>
            </a:r>
            <a:r>
              <a:rPr lang="zh-CN" altLang="en-US" sz="2400" dirty="0"/>
              <a:t>适当安排</a:t>
            </a:r>
            <a:r>
              <a:rPr lang="zh-CN" altLang="zh-CN" sz="2400" dirty="0"/>
              <a:t>增量用地空间，确保建设发展的必要用地。要加大存量土地挖潜力度，</a:t>
            </a:r>
            <a:r>
              <a:rPr lang="zh-CN" altLang="en-US" sz="2400" dirty="0"/>
              <a:t>城镇中心区</a:t>
            </a:r>
            <a:r>
              <a:rPr lang="zh-CN" altLang="zh-CN" sz="2400" dirty="0"/>
              <a:t>重点实施城市更新，实行“增存挂钩”；工业园区重点盘活存量低效用地，落实以“亩产论英雄”；农村大力实施“增减挂钩”，腾退闲置、空闲农村居民点用地，增加新功能、新业态、惠农服务用地。</a:t>
            </a:r>
          </a:p>
          <a:p>
            <a:endParaRPr lang="zh-CN" altLang="zh-CN" sz="2400" dirty="0"/>
          </a:p>
        </p:txBody>
      </p:sp>
      <p:grpSp>
        <p:nvGrpSpPr>
          <p:cNvPr id="7" name="组合 6"/>
          <p:cNvGrpSpPr/>
          <p:nvPr/>
        </p:nvGrpSpPr>
        <p:grpSpPr>
          <a:xfrm>
            <a:off x="595645" y="1123734"/>
            <a:ext cx="8031833" cy="1243264"/>
            <a:chOff x="0" y="1896067"/>
            <a:chExt cx="4214197" cy="722102"/>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96175" y="1896067"/>
              <a:ext cx="4118022" cy="722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zh-CN" altLang="zh-CN" sz="2400" b="1" dirty="0"/>
                <a:t>（七）土地利用策略——增量、存量、流量、容量全方位精准施策，为实现高质量</a:t>
              </a:r>
              <a:r>
                <a:rPr lang="zh-CN" altLang="en-US" sz="2400" b="1" dirty="0"/>
                <a:t>可持续</a:t>
              </a:r>
              <a:r>
                <a:rPr lang="zh-CN" altLang="zh-CN" sz="2400" b="1" dirty="0"/>
                <a:t>发展提供用地解决方案</a:t>
              </a:r>
            </a:p>
          </p:txBody>
        </p:sp>
      </p:grpSp>
    </p:spTree>
    <p:extLst>
      <p:ext uri="{BB962C8B-B14F-4D97-AF65-F5344CB8AC3E}">
        <p14:creationId xmlns:p14="http://schemas.microsoft.com/office/powerpoint/2010/main" val="36629810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49288" y="2373325"/>
            <a:ext cx="8168685" cy="4348150"/>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17</a:t>
            </a:fld>
            <a:endParaRPr lang="zh-CN" altLang="en-US"/>
          </a:p>
        </p:txBody>
      </p:sp>
      <p:sp>
        <p:nvSpPr>
          <p:cNvPr id="6" name="矩形 5"/>
          <p:cNvSpPr/>
          <p:nvPr/>
        </p:nvSpPr>
        <p:spPr>
          <a:xfrm>
            <a:off x="778945" y="2355457"/>
            <a:ext cx="8077355" cy="4524315"/>
          </a:xfrm>
          <a:prstGeom prst="rect">
            <a:avLst/>
          </a:prstGeom>
        </p:spPr>
        <p:txBody>
          <a:bodyPr wrap="square">
            <a:spAutoFit/>
          </a:bodyPr>
          <a:lstStyle/>
          <a:p>
            <a:r>
              <a:rPr lang="en-US" altLang="zh-CN" sz="2400" dirty="0"/>
              <a:t>        </a:t>
            </a:r>
            <a:r>
              <a:rPr lang="zh-CN" altLang="zh-CN" sz="2400" dirty="0"/>
              <a:t>实现空间的高品质塑造、高质量发展，要把握产业集聚与运输成本之间的互动机制，</a:t>
            </a:r>
            <a:r>
              <a:rPr lang="zh-CN" altLang="zh-CN" sz="2400" dirty="0">
                <a:solidFill>
                  <a:srgbClr val="FF0000"/>
                </a:solidFill>
              </a:rPr>
              <a:t>理顺产业集聚规律、空间结构优化与综合交通体系之间的协同关系，做到交通、产业和空间三要素的高度协同，全面提升产业组织和空间组织的效率和竞争力，</a:t>
            </a:r>
            <a:r>
              <a:rPr lang="zh-CN" altLang="zh-CN" sz="2400" dirty="0"/>
              <a:t>让产业从绝对优势、比较优势走向可持续的竞争优势。</a:t>
            </a:r>
          </a:p>
          <a:p>
            <a:r>
              <a:rPr lang="en-US" altLang="zh-CN" sz="2400" dirty="0"/>
              <a:t>         </a:t>
            </a:r>
            <a:r>
              <a:rPr lang="zh-CN" altLang="zh-CN" sz="2400" dirty="0"/>
              <a:t>要聚焦影响地区交通发展的突出矛盾和瓶颈制约，创新综合交通运输体系规划理念，</a:t>
            </a:r>
            <a:r>
              <a:rPr lang="zh-CN" altLang="en-US" sz="2400" dirty="0"/>
              <a:t>谋划好</a:t>
            </a:r>
            <a:r>
              <a:rPr lang="zh-CN" altLang="zh-CN" sz="2400" dirty="0"/>
              <a:t>交通基础设施的关键通道、关键节点和重点工程，推动综合性、立体式基础设施建设，强化铁路网、公路网、水运网等多网融合发展</a:t>
            </a:r>
            <a:r>
              <a:rPr lang="zh-CN" altLang="en-US" sz="2400" dirty="0"/>
              <a:t>，</a:t>
            </a:r>
            <a:r>
              <a:rPr lang="zh-CN" altLang="zh-CN" sz="2400" dirty="0"/>
              <a:t>构建智慧通达的交通基础网络空间。</a:t>
            </a:r>
          </a:p>
          <a:p>
            <a:endParaRPr lang="zh-CN" altLang="zh-CN" sz="2400" dirty="0"/>
          </a:p>
        </p:txBody>
      </p:sp>
      <p:grpSp>
        <p:nvGrpSpPr>
          <p:cNvPr id="7" name="组合 6"/>
          <p:cNvGrpSpPr/>
          <p:nvPr/>
        </p:nvGrpSpPr>
        <p:grpSpPr>
          <a:xfrm>
            <a:off x="595645" y="1123734"/>
            <a:ext cx="8031833" cy="1243264"/>
            <a:chOff x="0" y="1896067"/>
            <a:chExt cx="4214197" cy="722102"/>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96175" y="1896067"/>
              <a:ext cx="4118022" cy="722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zh-CN" altLang="zh-CN" sz="2400" b="1" dirty="0"/>
                <a:t>（八）综合交通策略——坚持交通与产业、空间协同规划，提升区域交通支撑能力和水平</a:t>
              </a:r>
            </a:p>
          </p:txBody>
        </p:sp>
      </p:grpSp>
    </p:spTree>
    <p:extLst>
      <p:ext uri="{BB962C8B-B14F-4D97-AF65-F5344CB8AC3E}">
        <p14:creationId xmlns:p14="http://schemas.microsoft.com/office/powerpoint/2010/main" val="435427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18115" y="2636912"/>
            <a:ext cx="8168685" cy="4084563"/>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18</a:t>
            </a:fld>
            <a:endParaRPr lang="zh-CN" altLang="en-US"/>
          </a:p>
        </p:txBody>
      </p:sp>
      <p:sp>
        <p:nvSpPr>
          <p:cNvPr id="6" name="矩形 5"/>
          <p:cNvSpPr/>
          <p:nvPr/>
        </p:nvSpPr>
        <p:spPr>
          <a:xfrm>
            <a:off x="609445" y="2636912"/>
            <a:ext cx="8077355" cy="4893647"/>
          </a:xfrm>
          <a:prstGeom prst="rect">
            <a:avLst/>
          </a:prstGeom>
        </p:spPr>
        <p:txBody>
          <a:bodyPr wrap="square">
            <a:spAutoFit/>
          </a:bodyPr>
          <a:lstStyle/>
          <a:p>
            <a:r>
              <a:rPr lang="en-US" altLang="zh-CN" sz="2400" dirty="0">
                <a:solidFill>
                  <a:srgbClr val="FF0000"/>
                </a:solidFill>
              </a:rPr>
              <a:t>        </a:t>
            </a:r>
            <a:r>
              <a:rPr lang="zh-CN" altLang="zh-CN" sz="2400" dirty="0">
                <a:solidFill>
                  <a:srgbClr val="FF0000"/>
                </a:solidFill>
              </a:rPr>
              <a:t>打造均衡共享、优质特色的公共服务体系。</a:t>
            </a:r>
            <a:r>
              <a:rPr lang="zh-CN" altLang="zh-CN" sz="2400" dirty="0"/>
              <a:t>促进教育资源均衡配置，优化高校规划布局。大力发展社区健康服务中心，促进医疗资源布局均衡化发展。</a:t>
            </a:r>
            <a:r>
              <a:rPr lang="zh-CN" altLang="en-US" sz="2400" dirty="0"/>
              <a:t>以</a:t>
            </a:r>
            <a:r>
              <a:rPr lang="zh-CN" altLang="zh-CN" sz="2400" dirty="0"/>
              <a:t>城市枢纽为核心，构建富有竞争力和可持续发展的综合交通体系，构建区域协同、开放共享的市政设施体系。培育社区中心，差异化配置基本公共服务设施，构建环境友好、设施完善、活力多元的十五分钟社区生活圈。完善住房保障体系。</a:t>
            </a:r>
            <a:endParaRPr lang="en-US" altLang="zh-CN" sz="2400" dirty="0"/>
          </a:p>
          <a:p>
            <a:r>
              <a:rPr lang="en-US" altLang="zh-CN" sz="2400" dirty="0"/>
              <a:t>        </a:t>
            </a:r>
            <a:r>
              <a:rPr lang="zh-CN" altLang="zh-CN" sz="2400" dirty="0">
                <a:solidFill>
                  <a:srgbClr val="FF0000"/>
                </a:solidFill>
              </a:rPr>
              <a:t>打造高品质城市开敞空间。</a:t>
            </a:r>
            <a:r>
              <a:rPr lang="zh-CN" altLang="zh-CN" sz="2400" dirty="0"/>
              <a:t>完善“自然公园</a:t>
            </a:r>
            <a:r>
              <a:rPr lang="en-US" altLang="zh-CN" sz="2400" dirty="0"/>
              <a:t>-</a:t>
            </a:r>
            <a:r>
              <a:rPr lang="zh-CN" altLang="zh-CN" sz="2400" dirty="0"/>
              <a:t>城市公园</a:t>
            </a:r>
            <a:r>
              <a:rPr lang="en-US" altLang="zh-CN" sz="2400" dirty="0"/>
              <a:t>-</a:t>
            </a:r>
            <a:r>
              <a:rPr lang="zh-CN" altLang="zh-CN" sz="2400" dirty="0"/>
              <a:t>社区公园”三级公园体系</a:t>
            </a:r>
            <a:r>
              <a:rPr lang="zh-CN" altLang="en-US" sz="2400" dirty="0"/>
              <a:t>，推动“城市公园” 转向“公园城市” 。</a:t>
            </a:r>
            <a:r>
              <a:rPr lang="zh-CN" altLang="zh-CN" sz="2400" dirty="0"/>
              <a:t>加强开敞空间连通度，进一步提升公园绿地、广场等开敞空间的可达性和便民性，提升开敞空间品质。</a:t>
            </a:r>
          </a:p>
          <a:p>
            <a:endParaRPr lang="zh-CN" altLang="zh-CN" sz="2400" dirty="0"/>
          </a:p>
          <a:p>
            <a:endParaRPr lang="zh-CN" altLang="zh-CN" sz="2400" dirty="0"/>
          </a:p>
        </p:txBody>
      </p:sp>
      <p:grpSp>
        <p:nvGrpSpPr>
          <p:cNvPr id="7" name="组合 6"/>
          <p:cNvGrpSpPr/>
          <p:nvPr/>
        </p:nvGrpSpPr>
        <p:grpSpPr>
          <a:xfrm>
            <a:off x="595645" y="1123734"/>
            <a:ext cx="8031833" cy="1243264"/>
            <a:chOff x="0" y="1896067"/>
            <a:chExt cx="4214197" cy="722102"/>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96175" y="1896067"/>
              <a:ext cx="4118022" cy="722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zh-CN" altLang="zh-CN" sz="2400" b="1" dirty="0"/>
                <a:t>（</a:t>
              </a:r>
              <a:r>
                <a:rPr lang="zh-CN" altLang="en-US" sz="2400" b="1" dirty="0"/>
                <a:t>九</a:t>
              </a:r>
              <a:r>
                <a:rPr lang="zh-CN" altLang="zh-CN" sz="2400" b="1" dirty="0"/>
                <a:t>）品质生活策略——坚持以人民为中心，</a:t>
              </a:r>
              <a:r>
                <a:rPr lang="zh-CN" altLang="en-US" sz="2400" b="1" dirty="0"/>
                <a:t>夯实</a:t>
              </a:r>
              <a:r>
                <a:rPr lang="zh-CN" altLang="zh-CN" sz="2400" b="1" dirty="0"/>
                <a:t>民生幸福</a:t>
              </a:r>
              <a:r>
                <a:rPr lang="zh-CN" altLang="en-US" sz="2400" b="1" dirty="0"/>
                <a:t>空间基础</a:t>
              </a:r>
              <a:endParaRPr lang="zh-CN" altLang="zh-CN" sz="2400" b="1" dirty="0"/>
            </a:p>
          </p:txBody>
        </p:sp>
      </p:grpSp>
    </p:spTree>
    <p:extLst>
      <p:ext uri="{BB962C8B-B14F-4D97-AF65-F5344CB8AC3E}">
        <p14:creationId xmlns:p14="http://schemas.microsoft.com/office/powerpoint/2010/main" val="1266361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87657" y="2422514"/>
            <a:ext cx="8168685" cy="4298961"/>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19</a:t>
            </a:fld>
            <a:endParaRPr lang="zh-CN" altLang="en-US"/>
          </a:p>
        </p:txBody>
      </p:sp>
      <p:sp>
        <p:nvSpPr>
          <p:cNvPr id="6" name="矩形 5"/>
          <p:cNvSpPr/>
          <p:nvPr/>
        </p:nvSpPr>
        <p:spPr>
          <a:xfrm>
            <a:off x="518843" y="2972659"/>
            <a:ext cx="8077355" cy="3416320"/>
          </a:xfrm>
          <a:prstGeom prst="rect">
            <a:avLst/>
          </a:prstGeom>
        </p:spPr>
        <p:txBody>
          <a:bodyPr wrap="square">
            <a:spAutoFit/>
          </a:bodyPr>
          <a:lstStyle/>
          <a:p>
            <a:r>
              <a:rPr lang="en-US" altLang="zh-CN" sz="2400" dirty="0"/>
              <a:t>        </a:t>
            </a:r>
            <a:r>
              <a:rPr lang="zh-CN" altLang="zh-CN" sz="2400" dirty="0"/>
              <a:t>文化是城市</a:t>
            </a:r>
            <a:r>
              <a:rPr lang="zh-CN" altLang="en-US" sz="2400" dirty="0"/>
              <a:t>和乡村</a:t>
            </a:r>
            <a:r>
              <a:rPr lang="zh-CN" altLang="zh-CN" sz="2400" dirty="0"/>
              <a:t>的灵魂，是一座城市</a:t>
            </a:r>
            <a:r>
              <a:rPr lang="zh-CN" altLang="en-US" sz="2400" dirty="0"/>
              <a:t>、一个村镇</a:t>
            </a:r>
            <a:r>
              <a:rPr lang="zh-CN" altLang="zh-CN" sz="2400" dirty="0"/>
              <a:t>的品质展现和魅力所在。要加强城</a:t>
            </a:r>
            <a:r>
              <a:rPr lang="zh-CN" altLang="en-US" sz="2400" dirty="0"/>
              <a:t>乡</a:t>
            </a:r>
            <a:r>
              <a:rPr lang="zh-CN" altLang="zh-CN" sz="2400" dirty="0"/>
              <a:t>文化研究，塑造城</a:t>
            </a:r>
            <a:r>
              <a:rPr lang="zh-CN" altLang="en-US" sz="2400" dirty="0"/>
              <a:t>乡</a:t>
            </a:r>
            <a:r>
              <a:rPr lang="zh-CN" altLang="zh-CN" sz="2400" dirty="0"/>
              <a:t>特色，保护历史文化，提升建设品位。</a:t>
            </a:r>
          </a:p>
          <a:p>
            <a:r>
              <a:rPr lang="en-US" altLang="zh-CN" sz="2400" dirty="0"/>
              <a:t>         </a:t>
            </a:r>
            <a:r>
              <a:rPr lang="zh-CN" altLang="zh-CN" sz="2400" dirty="0"/>
              <a:t>加强重大文旅项目建设</a:t>
            </a:r>
            <a:r>
              <a:rPr lang="zh-CN" altLang="en-US" sz="2400" dirty="0"/>
              <a:t>，搭建文化建设空间平台。</a:t>
            </a:r>
            <a:r>
              <a:rPr lang="zh-CN" altLang="zh-CN" sz="2400" dirty="0"/>
              <a:t>规划一批兼具区域特色和高水平的标志性重大文体设施，打造一批体现城市影响力的地标性公共文化建筑精品</a:t>
            </a:r>
            <a:r>
              <a:rPr lang="zh-CN" altLang="en-US" sz="2400" dirty="0"/>
              <a:t>，</a:t>
            </a:r>
            <a:r>
              <a:rPr lang="zh-CN" altLang="zh-CN" sz="2400" dirty="0">
                <a:solidFill>
                  <a:srgbClr val="FF0000"/>
                </a:solidFill>
              </a:rPr>
              <a:t>塑造具有</a:t>
            </a:r>
            <a:r>
              <a:rPr lang="zh-CN" altLang="en-US" sz="2400" dirty="0">
                <a:solidFill>
                  <a:srgbClr val="FF0000"/>
                </a:solidFill>
              </a:rPr>
              <a:t>区域</a:t>
            </a:r>
            <a:r>
              <a:rPr lang="zh-CN" altLang="zh-CN" sz="2400" dirty="0">
                <a:solidFill>
                  <a:srgbClr val="FF0000"/>
                </a:solidFill>
              </a:rPr>
              <a:t>特质、体现时代特征的人文精神，使之成为引领</a:t>
            </a:r>
            <a:r>
              <a:rPr lang="zh-CN" altLang="en-US" sz="2400" dirty="0">
                <a:solidFill>
                  <a:srgbClr val="FF0000"/>
                </a:solidFill>
              </a:rPr>
              <a:t>区域发展</a:t>
            </a:r>
            <a:r>
              <a:rPr lang="zh-CN" altLang="zh-CN" sz="2400" dirty="0">
                <a:solidFill>
                  <a:srgbClr val="FF0000"/>
                </a:solidFill>
              </a:rPr>
              <a:t>的强劲引擎。</a:t>
            </a:r>
            <a:endParaRPr lang="en-US" altLang="zh-CN" sz="2400" dirty="0">
              <a:solidFill>
                <a:srgbClr val="FF0000"/>
              </a:solidFill>
            </a:endParaRPr>
          </a:p>
          <a:p>
            <a:r>
              <a:rPr lang="en-US" altLang="zh-CN" sz="2400" dirty="0"/>
              <a:t>        </a:t>
            </a:r>
            <a:endParaRPr lang="zh-CN" altLang="zh-CN" sz="2400" dirty="0"/>
          </a:p>
        </p:txBody>
      </p:sp>
      <p:grpSp>
        <p:nvGrpSpPr>
          <p:cNvPr id="7" name="组合 6"/>
          <p:cNvGrpSpPr/>
          <p:nvPr/>
        </p:nvGrpSpPr>
        <p:grpSpPr>
          <a:xfrm>
            <a:off x="595645" y="1123734"/>
            <a:ext cx="8031833" cy="1243264"/>
            <a:chOff x="0" y="1896067"/>
            <a:chExt cx="4214197" cy="722102"/>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96175" y="1896067"/>
              <a:ext cx="4118022" cy="722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r>
                <a:rPr lang="zh-CN" altLang="zh-CN" sz="2400" b="1" dirty="0"/>
                <a:t>（</a:t>
              </a:r>
              <a:r>
                <a:rPr lang="zh-CN" altLang="en-US" sz="2400" b="1" dirty="0"/>
                <a:t>十</a:t>
              </a:r>
              <a:r>
                <a:rPr lang="zh-CN" altLang="zh-CN" sz="2400" b="1" dirty="0"/>
                <a:t>）文化</a:t>
              </a:r>
              <a:r>
                <a:rPr lang="zh-CN" altLang="en-US" sz="2400" b="1" dirty="0"/>
                <a:t>建设</a:t>
              </a:r>
              <a:r>
                <a:rPr lang="zh-CN" altLang="zh-CN" sz="2400" b="1" dirty="0"/>
                <a:t>策略——弘扬人文</a:t>
              </a:r>
              <a:r>
                <a:rPr lang="zh-CN" altLang="en-US" sz="2400" b="1" dirty="0"/>
                <a:t>传统</a:t>
              </a:r>
              <a:r>
                <a:rPr lang="zh-CN" altLang="zh-CN" sz="2400" b="1" dirty="0"/>
                <a:t>，塑造具有</a:t>
              </a:r>
              <a:r>
                <a:rPr lang="zh-CN" altLang="en-US" sz="2400" b="1" dirty="0"/>
                <a:t>地方</a:t>
              </a:r>
              <a:r>
                <a:rPr lang="zh-CN" altLang="zh-CN" sz="2400" b="1" dirty="0"/>
                <a:t>特色的现代</a:t>
              </a:r>
              <a:r>
                <a:rPr lang="zh-CN" altLang="en-US" sz="2400" b="1" dirty="0"/>
                <a:t>城乡</a:t>
              </a:r>
              <a:r>
                <a:rPr lang="zh-CN" altLang="zh-CN" sz="2400" b="1" dirty="0"/>
                <a:t>文明</a:t>
              </a:r>
            </a:p>
          </p:txBody>
        </p:sp>
      </p:grpSp>
    </p:spTree>
    <p:extLst>
      <p:ext uri="{BB962C8B-B14F-4D97-AF65-F5344CB8AC3E}">
        <p14:creationId xmlns:p14="http://schemas.microsoft.com/office/powerpoint/2010/main" val="2790492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756228" y="2459058"/>
            <a:ext cx="7641829" cy="3898803"/>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2</a:t>
            </a:fld>
            <a:endParaRPr lang="zh-CN" altLang="en-US"/>
          </a:p>
        </p:txBody>
      </p:sp>
      <p:sp>
        <p:nvSpPr>
          <p:cNvPr id="4" name="矩形 3"/>
          <p:cNvSpPr/>
          <p:nvPr/>
        </p:nvSpPr>
        <p:spPr>
          <a:xfrm>
            <a:off x="815163" y="2376379"/>
            <a:ext cx="7641829" cy="4062651"/>
          </a:xfrm>
          <a:prstGeom prst="rect">
            <a:avLst/>
          </a:prstGeom>
        </p:spPr>
        <p:txBody>
          <a:bodyPr wrap="square">
            <a:spAutoFit/>
          </a:bodyPr>
          <a:lstStyle/>
          <a:p>
            <a:pPr defTabSz="913765">
              <a:defRPr/>
            </a:pPr>
            <a:r>
              <a:rPr lang="en-US" altLang="zh-CN" dirty="0"/>
              <a:t>         </a:t>
            </a:r>
            <a:endParaRPr lang="en-US" altLang="zh-CN" sz="2400" dirty="0">
              <a:latin typeface="楷体" panose="02010609060101010101" pitchFamily="49" charset="-122"/>
              <a:ea typeface="楷体" panose="02010609060101010101" pitchFamily="49" charset="-122"/>
            </a:endParaRPr>
          </a:p>
          <a:p>
            <a:pPr defTabSz="913765">
              <a:defRPr/>
            </a:pPr>
            <a:r>
              <a:rPr lang="en-US" altLang="zh-CN" sz="2400" dirty="0">
                <a:ln w="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    </a:t>
            </a:r>
            <a:r>
              <a:rPr lang="zh-CN" altLang="zh-CN" sz="2400" dirty="0">
                <a:ln w="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建立全国统一、责权清晰、科学高效的国土空间规划体系，完善新时代国土空间开发保护制度，优化国土空间开发保护格局，科学布局生产空间、生活空间、生态空间，是加快形成绿色生产方式和生活方式、推进生态文明建设、建设美丽中国的关键举措，是坚持以人民为中心、实现高质量发展和高品质生活、建设美好家园的重要手段，是保障国家战略有效实施、促进国家治理体系和治理能力现代化、实现“两个一百年”奋斗目标和中华民族伟大复兴梦的必然要求。</a:t>
            </a:r>
          </a:p>
          <a:p>
            <a:pPr lvl="0" defTabSz="913765">
              <a:defRPr/>
            </a:pPr>
            <a:r>
              <a:rPr lang="en-US" altLang="zh-CN" sz="2400" dirty="0">
                <a:ln w="0"/>
                <a:solidFill>
                  <a:schemeClr val="accent1"/>
                </a:solidFill>
                <a:effectLst>
                  <a:outerShdw blurRad="38100" dist="25400" dir="5400000" algn="ctr" rotWithShape="0">
                    <a:srgbClr val="6E747A">
                      <a:alpha val="43000"/>
                    </a:srgbClr>
                  </a:outerShdw>
                </a:effectLst>
              </a:rPr>
              <a:t>         </a:t>
            </a:r>
            <a:endParaRPr lang="zh-CN" altLang="en-US" sz="2400" dirty="0">
              <a:ln w="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6" name="圆角矩形 4"/>
          <p:cNvSpPr txBox="1"/>
          <p:nvPr/>
        </p:nvSpPr>
        <p:spPr>
          <a:xfrm>
            <a:off x="900599" y="1362420"/>
            <a:ext cx="7344817" cy="10139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2400" noProof="1">
                <a:solidFill>
                  <a:srgbClr val="FF0000"/>
                </a:solidFill>
                <a:latin typeface="黑体" panose="02010600030101010101" pitchFamily="49" charset="-122"/>
                <a:ea typeface="黑体" panose="02010600030101010101" pitchFamily="49" charset="-122"/>
              </a:rPr>
              <a:t>中共中央 国务院关于建立国土空间规划体系</a:t>
            </a:r>
            <a:endParaRPr lang="en-US" altLang="zh-CN" sz="2400" noProof="1">
              <a:solidFill>
                <a:srgbClr val="FF0000"/>
              </a:solidFill>
              <a:latin typeface="黑体" panose="02010600030101010101" pitchFamily="49" charset="-122"/>
              <a:ea typeface="黑体" panose="02010600030101010101" pitchFamily="49" charset="-122"/>
            </a:endParaRPr>
          </a:p>
          <a:p>
            <a:pPr lvl="0" algn="ctr" defTabSz="800100">
              <a:lnSpc>
                <a:spcPct val="90000"/>
              </a:lnSpc>
              <a:spcBef>
                <a:spcPct val="0"/>
              </a:spcBef>
              <a:spcAft>
                <a:spcPct val="35000"/>
              </a:spcAft>
            </a:pPr>
            <a:r>
              <a:rPr lang="zh-CN" altLang="en-US" sz="2400" noProof="1">
                <a:solidFill>
                  <a:srgbClr val="FF0000"/>
                </a:solidFill>
                <a:latin typeface="黑体" panose="02010600030101010101" pitchFamily="49" charset="-122"/>
                <a:ea typeface="黑体" panose="02010600030101010101" pitchFamily="49" charset="-122"/>
              </a:rPr>
              <a:t>             并监督实施的若干意见</a:t>
            </a:r>
            <a:r>
              <a:rPr lang="zh-CN" altLang="zh-CN" sz="2400" dirty="0">
                <a:latin typeface="楷体" panose="02010609060101010101" pitchFamily="49" charset="-122"/>
                <a:ea typeface="楷体" panose="02010609060101010101" pitchFamily="49" charset="-122"/>
              </a:rPr>
              <a:t> 《中</a:t>
            </a:r>
            <a:r>
              <a:rPr lang="zh-CN" altLang="zh-CN" dirty="0">
                <a:latin typeface="楷体" panose="02010609060101010101" pitchFamily="49" charset="-122"/>
                <a:ea typeface="楷体" panose="02010609060101010101" pitchFamily="49" charset="-122"/>
              </a:rPr>
              <a:t>央 国务院关于建立国土空间规划体系并监督实施的若干意见》</a:t>
            </a:r>
            <a:endParaRPr lang="zh-CN" altLang="en-US" sz="1800" b="1" kern="1200" dirty="0">
              <a:solidFill>
                <a:srgbClr val="FF0000"/>
              </a:solidFill>
              <a:latin typeface="细等线体" pitchFamily="65" charset="-122"/>
              <a:ea typeface="细等线体" pitchFamily="65" charset="-122"/>
            </a:endParaRPr>
          </a:p>
        </p:txBody>
      </p:sp>
    </p:spTree>
    <p:extLst>
      <p:ext uri="{BB962C8B-B14F-4D97-AF65-F5344CB8AC3E}">
        <p14:creationId xmlns:p14="http://schemas.microsoft.com/office/powerpoint/2010/main" val="3314298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169BB71C-73BD-4454-8D49-232C3DB0B4B5}" type="slidenum">
              <a:rPr lang="zh-CN" altLang="en-US" smtClean="0"/>
              <a:pPr/>
              <a:t>20</a:t>
            </a:fld>
            <a:endParaRPr lang="zh-CN" altLang="en-US"/>
          </a:p>
        </p:txBody>
      </p:sp>
      <p:grpSp>
        <p:nvGrpSpPr>
          <p:cNvPr id="6" name="组合 28"/>
          <p:cNvGrpSpPr/>
          <p:nvPr/>
        </p:nvGrpSpPr>
        <p:grpSpPr>
          <a:xfrm>
            <a:off x="107504" y="6057170"/>
            <a:ext cx="9144000" cy="105177"/>
            <a:chOff x="0" y="532828"/>
            <a:chExt cx="759125" cy="568897"/>
          </a:xfrm>
        </p:grpSpPr>
        <p:sp>
          <p:nvSpPr>
            <p:cNvPr id="7" name="矩形 6"/>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4"/>
          <p:cNvGrpSpPr/>
          <p:nvPr/>
        </p:nvGrpSpPr>
        <p:grpSpPr>
          <a:xfrm>
            <a:off x="251520" y="4869160"/>
            <a:ext cx="773423" cy="711796"/>
            <a:chOff x="-25577" y="-3482974"/>
            <a:chExt cx="1031096" cy="711796"/>
          </a:xfrm>
        </p:grpSpPr>
        <p:sp>
          <p:nvSpPr>
            <p:cNvPr id="17" name="Oval 16"/>
            <p:cNvSpPr>
              <a:spLocks noChangeArrowheads="1"/>
            </p:cNvSpPr>
            <p:nvPr/>
          </p:nvSpPr>
          <p:spPr bwMode="auto">
            <a:xfrm>
              <a:off x="-25577" y="-3482974"/>
              <a:ext cx="295999" cy="295999"/>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18" name="Oval 17"/>
            <p:cNvSpPr>
              <a:spLocks noChangeArrowheads="1"/>
            </p:cNvSpPr>
            <p:nvPr/>
          </p:nvSpPr>
          <p:spPr bwMode="auto">
            <a:xfrm>
              <a:off x="394471" y="-3225259"/>
              <a:ext cx="454081" cy="454081"/>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19" name="Oval 3"/>
            <p:cNvSpPr>
              <a:spLocks noChangeArrowheads="1"/>
            </p:cNvSpPr>
            <p:nvPr/>
          </p:nvSpPr>
          <p:spPr bwMode="auto">
            <a:xfrm>
              <a:off x="684883" y="-3400884"/>
              <a:ext cx="320636" cy="320636"/>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grpSp>
      <p:sp>
        <p:nvSpPr>
          <p:cNvPr id="3" name="矩形 2"/>
          <p:cNvSpPr/>
          <p:nvPr/>
        </p:nvSpPr>
        <p:spPr>
          <a:xfrm>
            <a:off x="3113943" y="3573893"/>
            <a:ext cx="3330266" cy="120032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谢  谢！</a:t>
            </a:r>
          </a:p>
        </p:txBody>
      </p:sp>
      <p:sp>
        <p:nvSpPr>
          <p:cNvPr id="20" name="文本框 27">
            <a:extLst>
              <a:ext uri="{FF2B5EF4-FFF2-40B4-BE49-F238E27FC236}">
                <a16:creationId xmlns:a16="http://schemas.microsoft.com/office/drawing/2014/main" id="{CC227089-3A48-4938-AC14-BD50CB3A8BD7}"/>
              </a:ext>
            </a:extLst>
          </p:cNvPr>
          <p:cNvSpPr txBox="1"/>
          <p:nvPr/>
        </p:nvSpPr>
        <p:spPr>
          <a:xfrm>
            <a:off x="303442" y="1773857"/>
            <a:ext cx="2796032" cy="246221"/>
          </a:xfrm>
          <a:prstGeom prst="rect">
            <a:avLst/>
          </a:prstGeom>
          <a:noFill/>
        </p:spPr>
        <p:txBody>
          <a:bodyPr wrap="square" rtlCol="0">
            <a:spAutoFit/>
          </a:bodyPr>
          <a:lstStyle/>
          <a:p>
            <a:pPr algn="dist"/>
            <a:r>
              <a:rPr lang="en-US" altLang="zh-CN" sz="1000" dirty="0">
                <a:solidFill>
                  <a:schemeClr val="bg1"/>
                </a:solidFill>
                <a:latin typeface="Times New Roman" pitchFamily="18" charset="0"/>
                <a:cs typeface="Times New Roman" pitchFamily="18" charset="0"/>
              </a:rPr>
              <a:t>Territorial Spatial Planning</a:t>
            </a:r>
            <a:endParaRPr lang="zh-CN" altLang="en-US" sz="1000" dirty="0">
              <a:solidFill>
                <a:schemeClr val="bg1"/>
              </a:solidFill>
              <a:latin typeface="Times New Roman" pitchFamily="18" charset="0"/>
              <a:cs typeface="Times New Roman" pitchFamily="18" charset="0"/>
            </a:endParaRPr>
          </a:p>
        </p:txBody>
      </p:sp>
      <p:grpSp>
        <p:nvGrpSpPr>
          <p:cNvPr id="21" name="组合 2">
            <a:extLst>
              <a:ext uri="{FF2B5EF4-FFF2-40B4-BE49-F238E27FC236}">
                <a16:creationId xmlns:a16="http://schemas.microsoft.com/office/drawing/2014/main" id="{271094E6-E27B-423C-839D-7EC1798F5DD7}"/>
              </a:ext>
            </a:extLst>
          </p:cNvPr>
          <p:cNvGrpSpPr>
            <a:grpSpLocks/>
          </p:cNvGrpSpPr>
          <p:nvPr/>
        </p:nvGrpSpPr>
        <p:grpSpPr bwMode="auto">
          <a:xfrm>
            <a:off x="0" y="1385442"/>
            <a:ext cx="9171890" cy="1439862"/>
            <a:chOff x="669600" y="3016800"/>
            <a:chExt cx="8097706" cy="1440000"/>
          </a:xfrm>
        </p:grpSpPr>
        <p:pic>
          <p:nvPicPr>
            <p:cNvPr id="22" name="Picture 2" descr="D:\2013年国土规划\20130517文本图\图5-1 多中心网络型开发格局.jpg">
              <a:extLst>
                <a:ext uri="{FF2B5EF4-FFF2-40B4-BE49-F238E27FC236}">
                  <a16:creationId xmlns:a16="http://schemas.microsoft.com/office/drawing/2014/main" id="{EE9EFB3B-FACE-43DD-A9C5-B2002B8643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600" y="3016800"/>
              <a:ext cx="2035494"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 descr="D:\2013年国土规划\20130517文本图\图5-3 分类保护格局.jpg">
              <a:extLst>
                <a:ext uri="{FF2B5EF4-FFF2-40B4-BE49-F238E27FC236}">
                  <a16:creationId xmlns:a16="http://schemas.microsoft.com/office/drawing/2014/main" id="{DF6F0E88-29E6-4318-A66F-8FFAE34D39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3016800"/>
              <a:ext cx="2035066"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 descr="D:\2013年国土规划\20130517文本图\图5-4 综合整治布局.jpg">
              <a:extLst>
                <a:ext uri="{FF2B5EF4-FFF2-40B4-BE49-F238E27FC236}">
                  <a16:creationId xmlns:a16="http://schemas.microsoft.com/office/drawing/2014/main" id="{306E3526-99CB-41F3-A8A6-353AEA9E9D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16" y="3016800"/>
              <a:ext cx="2035066"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5" descr="D:\2013年国土规划\20130517文本图\图2-3 优质耕地集中区分布.jpg">
              <a:extLst>
                <a:ext uri="{FF2B5EF4-FFF2-40B4-BE49-F238E27FC236}">
                  <a16:creationId xmlns:a16="http://schemas.microsoft.com/office/drawing/2014/main" id="{25EBCCD3-7D39-49D8-97C5-35A9CDC32D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2240" y="3016800"/>
              <a:ext cx="2035066"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90113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3854139682"/>
              </p:ext>
            </p:extLst>
          </p:nvPr>
        </p:nvGraphicFramePr>
        <p:xfrm>
          <a:off x="1979712" y="2372712"/>
          <a:ext cx="5256584" cy="3792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p:cNvSpPr/>
          <p:nvPr/>
        </p:nvSpPr>
        <p:spPr>
          <a:xfrm>
            <a:off x="3923928" y="1556792"/>
            <a:ext cx="2031325" cy="651140"/>
          </a:xfrm>
          <a:prstGeom prst="rect">
            <a:avLst/>
          </a:prstGeom>
        </p:spPr>
        <p:txBody>
          <a:bodyPr wrap="none">
            <a:spAutoFit/>
          </a:bodyPr>
          <a:lstStyle/>
          <a:p>
            <a:pPr fontAlgn="auto">
              <a:lnSpc>
                <a:spcPts val="5000"/>
              </a:lnSpc>
              <a:defRPr/>
            </a:pPr>
            <a:r>
              <a:rPr lang="zh-CN" altLang="en-US" sz="3600" noProof="1">
                <a:solidFill>
                  <a:srgbClr val="FF0000"/>
                </a:solidFill>
                <a:latin typeface="黑体" panose="02010600030101010101" pitchFamily="49" charset="-122"/>
                <a:ea typeface="黑体" panose="02010600030101010101" pitchFamily="49" charset="-122"/>
              </a:rPr>
              <a:t>报告提纲</a:t>
            </a:r>
          </a:p>
        </p:txBody>
      </p:sp>
    </p:spTree>
    <p:extLst>
      <p:ext uri="{BB962C8B-B14F-4D97-AF65-F5344CB8AC3E}">
        <p14:creationId xmlns:p14="http://schemas.microsoft.com/office/powerpoint/2010/main" val="1834820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 y="1789500"/>
            <a:ext cx="9143999" cy="10801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5" name="MH_Entry_1"/>
          <p:cNvSpPr/>
          <p:nvPr>
            <p:custDataLst>
              <p:tags r:id="rId1"/>
            </p:custDataLst>
          </p:nvPr>
        </p:nvSpPr>
        <p:spPr>
          <a:xfrm>
            <a:off x="2114504" y="1830056"/>
            <a:ext cx="5625848" cy="80791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nSpc>
                <a:spcPct val="200000"/>
              </a:lnSpc>
            </a:pPr>
            <a:r>
              <a:rPr lang="zh-CN" altLang="en-US" sz="3200" dirty="0">
                <a:latin typeface="黑体" pitchFamily="49" charset="-122"/>
                <a:ea typeface="黑体" pitchFamily="49" charset="-122"/>
              </a:rPr>
              <a:t>一、国土空间规划的三大主题</a:t>
            </a:r>
          </a:p>
        </p:txBody>
      </p:sp>
      <p:sp>
        <p:nvSpPr>
          <p:cNvPr id="3" name="灯片编号占位符 2"/>
          <p:cNvSpPr>
            <a:spLocks noGrp="1"/>
          </p:cNvSpPr>
          <p:nvPr>
            <p:ph type="sldNum" sz="quarter" idx="12"/>
          </p:nvPr>
        </p:nvSpPr>
        <p:spPr>
          <a:xfrm>
            <a:off x="6553200" y="6356350"/>
            <a:ext cx="2133600" cy="365125"/>
          </a:xfrm>
        </p:spPr>
        <p:txBody>
          <a:bodyPr/>
          <a:lstStyle/>
          <a:p>
            <a:fld id="{169BB71C-73BD-4454-8D49-232C3DB0B4B5}" type="slidenum">
              <a:rPr lang="zh-CN" altLang="en-US" smtClean="0"/>
              <a:pPr/>
              <a:t>4</a:t>
            </a:fld>
            <a:endParaRPr lang="zh-CN" altLang="en-US"/>
          </a:p>
        </p:txBody>
      </p:sp>
      <p:pic>
        <p:nvPicPr>
          <p:cNvPr id="6" name="图片 5">
            <a:extLst>
              <a:ext uri="{FF2B5EF4-FFF2-40B4-BE49-F238E27FC236}">
                <a16:creationId xmlns:a16="http://schemas.microsoft.com/office/drawing/2014/main" id="{DD019E4C-2190-4701-BDF9-705FA62B97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4" y="1381087"/>
            <a:ext cx="1347829" cy="1896945"/>
          </a:xfrm>
          <a:prstGeom prst="rect">
            <a:avLst/>
          </a:prstGeom>
        </p:spPr>
      </p:pic>
      <p:grpSp>
        <p:nvGrpSpPr>
          <p:cNvPr id="7" name="组合 6"/>
          <p:cNvGrpSpPr/>
          <p:nvPr/>
        </p:nvGrpSpPr>
        <p:grpSpPr>
          <a:xfrm>
            <a:off x="2499281" y="3148200"/>
            <a:ext cx="4491619" cy="561600"/>
            <a:chOff x="0" y="2000625"/>
            <a:chExt cx="4145437" cy="561600"/>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27415" y="2028040"/>
              <a:ext cx="4090607" cy="5067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sz="2400" kern="1200" noProof="1">
                  <a:solidFill>
                    <a:srgbClr val="FF0000"/>
                  </a:solidFill>
                  <a:latin typeface="黑体" panose="02010600030101010101" pitchFamily="49" charset="-122"/>
                  <a:ea typeface="黑体" panose="02010600030101010101" pitchFamily="49" charset="-122"/>
                </a:rPr>
                <a:t>（一）营造空间</a:t>
              </a:r>
              <a:endParaRPr lang="zh-CN" altLang="en-US" sz="2400" b="1" kern="1200" dirty="0">
                <a:solidFill>
                  <a:srgbClr val="FF0000"/>
                </a:solidFill>
                <a:latin typeface="细等线体" pitchFamily="65" charset="-122"/>
                <a:ea typeface="细等线体" pitchFamily="65" charset="-122"/>
              </a:endParaRPr>
            </a:p>
          </p:txBody>
        </p:sp>
      </p:grpSp>
      <p:grpSp>
        <p:nvGrpSpPr>
          <p:cNvPr id="10" name="组合 9"/>
          <p:cNvGrpSpPr/>
          <p:nvPr/>
        </p:nvGrpSpPr>
        <p:grpSpPr>
          <a:xfrm>
            <a:off x="2526696" y="3927779"/>
            <a:ext cx="4434499" cy="561600"/>
            <a:chOff x="0" y="2000625"/>
            <a:chExt cx="4145437" cy="561600"/>
          </a:xfrm>
        </p:grpSpPr>
        <p:sp>
          <p:nvSpPr>
            <p:cNvPr id="11" name="圆角矩形 10"/>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12" name="圆角矩形 4"/>
            <p:cNvSpPr txBox="1"/>
            <p:nvPr/>
          </p:nvSpPr>
          <p:spPr>
            <a:xfrm>
              <a:off x="54830" y="2035895"/>
              <a:ext cx="4090607" cy="5067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sz="2400" noProof="1">
                  <a:solidFill>
                    <a:srgbClr val="FF0000"/>
                  </a:solidFill>
                  <a:latin typeface="黑体" panose="02010600030101010101" pitchFamily="49" charset="-122"/>
                  <a:ea typeface="黑体" panose="02010600030101010101" pitchFamily="49" charset="-122"/>
                </a:rPr>
                <a:t>（二）优化空间</a:t>
              </a:r>
              <a:endParaRPr lang="zh-CN" altLang="en-US" sz="2400" b="1" kern="1200" dirty="0">
                <a:solidFill>
                  <a:srgbClr val="FF0000"/>
                </a:solidFill>
                <a:latin typeface="细等线体" pitchFamily="65" charset="-122"/>
                <a:ea typeface="细等线体" pitchFamily="65" charset="-122"/>
              </a:endParaRPr>
            </a:p>
          </p:txBody>
        </p:sp>
      </p:grpSp>
      <p:grpSp>
        <p:nvGrpSpPr>
          <p:cNvPr id="13" name="组合 12"/>
          <p:cNvGrpSpPr/>
          <p:nvPr/>
        </p:nvGrpSpPr>
        <p:grpSpPr>
          <a:xfrm>
            <a:off x="2525084" y="4723441"/>
            <a:ext cx="4436111" cy="561600"/>
            <a:chOff x="0" y="2000625"/>
            <a:chExt cx="4145437" cy="561600"/>
          </a:xfrm>
        </p:grpSpPr>
        <p:sp>
          <p:nvSpPr>
            <p:cNvPr id="14" name="圆角矩形 13"/>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16" name="圆角矩形 4"/>
            <p:cNvSpPr txBox="1"/>
            <p:nvPr/>
          </p:nvSpPr>
          <p:spPr>
            <a:xfrm>
              <a:off x="27415" y="2028040"/>
              <a:ext cx="4090607" cy="5067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sz="2400" kern="1200" noProof="1">
                  <a:solidFill>
                    <a:srgbClr val="FF0000"/>
                  </a:solidFill>
                  <a:latin typeface="黑体" panose="02010600030101010101" pitchFamily="49" charset="-122"/>
                  <a:ea typeface="黑体" panose="02010600030101010101" pitchFamily="49" charset="-122"/>
                </a:rPr>
                <a:t>（三）共享空间</a:t>
              </a:r>
              <a:endParaRPr lang="zh-CN" altLang="en-US" sz="2400" b="1" kern="1200" dirty="0">
                <a:solidFill>
                  <a:srgbClr val="FF0000"/>
                </a:solidFill>
                <a:latin typeface="细等线体" pitchFamily="65" charset="-122"/>
                <a:ea typeface="细等线体" pitchFamily="65" charset="-122"/>
              </a:endParaRPr>
            </a:p>
          </p:txBody>
        </p:sp>
      </p:grpSp>
    </p:spTree>
    <p:extLst>
      <p:ext uri="{BB962C8B-B14F-4D97-AF65-F5344CB8AC3E}">
        <p14:creationId xmlns:p14="http://schemas.microsoft.com/office/powerpoint/2010/main" val="1030377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48850DF-5E1B-46FC-A80A-086684E868D4}"/>
              </a:ext>
            </a:extLst>
          </p:cNvPr>
          <p:cNvSpPr/>
          <p:nvPr/>
        </p:nvSpPr>
        <p:spPr>
          <a:xfrm>
            <a:off x="1907704" y="1816673"/>
            <a:ext cx="5466592" cy="523220"/>
          </a:xfrm>
          <a:prstGeom prst="rect">
            <a:avLst/>
          </a:prstGeom>
        </p:spPr>
        <p:txBody>
          <a:bodyPr wrap="square">
            <a:spAutoFit/>
          </a:bodyPr>
          <a:lstStyle/>
          <a:p>
            <a:r>
              <a:rPr lang="zh-CN" altLang="en-US" sz="2800" b="1" dirty="0">
                <a:latin typeface="细等线体" pitchFamily="65" charset="-122"/>
                <a:ea typeface="细等线体" pitchFamily="65" charset="-122"/>
              </a:rPr>
              <a:t>新时代国土空间规划的三大主题</a:t>
            </a:r>
          </a:p>
        </p:txBody>
      </p:sp>
      <p:sp>
        <p:nvSpPr>
          <p:cNvPr id="15" name="object 6">
            <a:extLst>
              <a:ext uri="{FF2B5EF4-FFF2-40B4-BE49-F238E27FC236}">
                <a16:creationId xmlns:a16="http://schemas.microsoft.com/office/drawing/2014/main" id="{8923FC01-641D-4928-A02E-40C4212EF4E2}"/>
              </a:ext>
            </a:extLst>
          </p:cNvPr>
          <p:cNvSpPr txBox="1"/>
          <p:nvPr/>
        </p:nvSpPr>
        <p:spPr>
          <a:xfrm>
            <a:off x="924054" y="5013176"/>
            <a:ext cx="7433892" cy="431978"/>
          </a:xfrm>
          <a:prstGeom prst="rect">
            <a:avLst/>
          </a:prstGeom>
          <a:ln w="12700">
            <a:solidFill>
              <a:schemeClr val="bg1">
                <a:lumMod val="65000"/>
              </a:schemeClr>
            </a:solidFill>
            <a:prstDash val="dash"/>
          </a:ln>
        </p:spPr>
        <p:txBody>
          <a:bodyPr vert="horz" wrap="square" lIns="0" tIns="0" rIns="0" bIns="0" rtlCol="0">
            <a:spAutoFit/>
          </a:bodyPr>
          <a:lstStyle>
            <a:defPPr>
              <a:defRPr lang="zh-CN"/>
            </a:defPPr>
            <a:lvl1pPr>
              <a:lnSpc>
                <a:spcPct val="125000"/>
              </a:lnSpc>
              <a:defRPr sz="2000" b="1">
                <a:solidFill>
                  <a:srgbClr val="2F6B75"/>
                </a:solidFill>
                <a:latin typeface="细等线体" pitchFamily="65" charset="-122"/>
                <a:ea typeface="细等线体" pitchFamily="65" charset="-122"/>
              </a:defRPr>
            </a:lvl1pPr>
          </a:lstStyle>
          <a:p>
            <a:pPr marL="54000" indent="342900"/>
            <a:r>
              <a:rPr lang="zh-CN" altLang="en-US" sz="2400" b="0" dirty="0">
                <a:solidFill>
                  <a:srgbClr val="FF0000"/>
                </a:solidFill>
                <a:latin typeface="华文楷体" panose="02010600040101010101" pitchFamily="2" charset="-122"/>
                <a:ea typeface="华文楷体" panose="02010600040101010101" pitchFamily="2" charset="-122"/>
              </a:rPr>
              <a:t>构建安全和谐、富有竞争力和可持续发展的美丽国土</a:t>
            </a:r>
            <a:endParaRPr sz="2400" b="0" dirty="0">
              <a:solidFill>
                <a:srgbClr val="FF0000"/>
              </a:solidFill>
              <a:latin typeface="华文楷体" panose="02010600040101010101" pitchFamily="2" charset="-122"/>
              <a:ea typeface="华文楷体" panose="02010600040101010101" pitchFamily="2" charset="-122"/>
            </a:endParaRPr>
          </a:p>
        </p:txBody>
      </p:sp>
      <p:graphicFrame>
        <p:nvGraphicFramePr>
          <p:cNvPr id="17" name="图示 16">
            <a:extLst>
              <a:ext uri="{FF2B5EF4-FFF2-40B4-BE49-F238E27FC236}">
                <a16:creationId xmlns:a16="http://schemas.microsoft.com/office/drawing/2014/main" id="{E0DE47C4-3848-40A6-B66D-90D70CB392FC}"/>
              </a:ext>
            </a:extLst>
          </p:cNvPr>
          <p:cNvGraphicFramePr/>
          <p:nvPr>
            <p:extLst>
              <p:ext uri="{D42A27DB-BD31-4B8C-83A1-F6EECF244321}">
                <p14:modId xmlns:p14="http://schemas.microsoft.com/office/powerpoint/2010/main" val="1264543937"/>
              </p:ext>
            </p:extLst>
          </p:nvPr>
        </p:nvGraphicFramePr>
        <p:xfrm>
          <a:off x="323528" y="2924944"/>
          <a:ext cx="8264419" cy="15316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7053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Graphic spid="1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18115" y="1700807"/>
            <a:ext cx="8168685" cy="5020667"/>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6</a:t>
            </a:fld>
            <a:endParaRPr lang="zh-CN" altLang="en-US"/>
          </a:p>
        </p:txBody>
      </p:sp>
      <p:sp>
        <p:nvSpPr>
          <p:cNvPr id="6" name="矩形 5"/>
          <p:cNvSpPr/>
          <p:nvPr/>
        </p:nvSpPr>
        <p:spPr>
          <a:xfrm>
            <a:off x="550963" y="1856197"/>
            <a:ext cx="8136904" cy="5016758"/>
          </a:xfrm>
          <a:prstGeom prst="rect">
            <a:avLst/>
          </a:prstGeom>
        </p:spPr>
        <p:txBody>
          <a:bodyPr wrap="square">
            <a:spAutoFit/>
          </a:bodyPr>
          <a:lstStyle/>
          <a:p>
            <a:r>
              <a:rPr lang="en-US" altLang="zh-CN" sz="2000" dirty="0">
                <a:latin typeface="楷体" panose="02010609060101010101" pitchFamily="49" charset="-122"/>
                <a:ea typeface="楷体" panose="02010609060101010101" pitchFamily="49" charset="-122"/>
              </a:rPr>
              <a:t>  </a:t>
            </a:r>
            <a:r>
              <a:rPr lang="en-US" altLang="zh-CN" sz="2000" dirty="0">
                <a:solidFill>
                  <a:srgbClr val="FF0000"/>
                </a:solidFill>
                <a:latin typeface="楷体" panose="02010609060101010101" pitchFamily="49" charset="-122"/>
                <a:ea typeface="楷体" panose="02010609060101010101" pitchFamily="49" charset="-122"/>
              </a:rPr>
              <a:t>  </a:t>
            </a:r>
            <a:r>
              <a:rPr lang="en-US" altLang="zh-CN" sz="2000" b="1" dirty="0">
                <a:solidFill>
                  <a:srgbClr val="FF0000"/>
                </a:solidFill>
              </a:rPr>
              <a:t>1.</a:t>
            </a:r>
            <a:r>
              <a:rPr lang="zh-CN" altLang="zh-CN" sz="2000" b="1" dirty="0">
                <a:solidFill>
                  <a:srgbClr val="FF0000"/>
                </a:solidFill>
              </a:rPr>
              <a:t>增量规划与存量规划并重</a:t>
            </a:r>
            <a:r>
              <a:rPr lang="zh-CN" altLang="en-US" sz="2000" b="1" dirty="0">
                <a:solidFill>
                  <a:srgbClr val="FF0000"/>
                </a:solidFill>
              </a:rPr>
              <a:t>。</a:t>
            </a:r>
            <a:r>
              <a:rPr lang="zh-CN" altLang="zh-CN" sz="2000" dirty="0"/>
              <a:t>增量规划是以新增建设用地为对象，着力通过用地规模扩大和建设空间扩张来推动发展的规划。存量规划是以存量建设用地为对象，着力通过建设空间的盘活利用和功能提升来推动发展的规划</a:t>
            </a:r>
          </a:p>
          <a:p>
            <a:r>
              <a:rPr lang="en-US" altLang="zh-CN" sz="2000" b="1" dirty="0"/>
              <a:t>         </a:t>
            </a:r>
            <a:r>
              <a:rPr lang="en-US" altLang="zh-CN" sz="2000" b="1" dirty="0">
                <a:solidFill>
                  <a:srgbClr val="FF0000"/>
                </a:solidFill>
              </a:rPr>
              <a:t>2.</a:t>
            </a:r>
            <a:r>
              <a:rPr lang="zh-CN" altLang="zh-CN" sz="2000" b="1" dirty="0">
                <a:solidFill>
                  <a:srgbClr val="FF0000"/>
                </a:solidFill>
              </a:rPr>
              <a:t>开发</a:t>
            </a:r>
            <a:r>
              <a:rPr lang="zh-CN" altLang="en-US" sz="2000" b="1" dirty="0">
                <a:solidFill>
                  <a:srgbClr val="FF0000"/>
                </a:solidFill>
              </a:rPr>
              <a:t>规划</a:t>
            </a:r>
            <a:r>
              <a:rPr lang="zh-CN" altLang="zh-CN" sz="2000" b="1" dirty="0">
                <a:solidFill>
                  <a:srgbClr val="FF0000"/>
                </a:solidFill>
              </a:rPr>
              <a:t>与修复</a:t>
            </a:r>
            <a:r>
              <a:rPr lang="zh-CN" altLang="en-US" sz="2000" b="1" dirty="0">
                <a:solidFill>
                  <a:srgbClr val="FF0000"/>
                </a:solidFill>
              </a:rPr>
              <a:t>规划</a:t>
            </a:r>
            <a:r>
              <a:rPr lang="zh-CN" altLang="zh-CN" sz="2000" b="1" dirty="0">
                <a:solidFill>
                  <a:srgbClr val="FF0000"/>
                </a:solidFill>
              </a:rPr>
              <a:t>并重</a:t>
            </a:r>
            <a:r>
              <a:rPr lang="zh-CN" altLang="en-US" sz="2000" b="1" dirty="0">
                <a:solidFill>
                  <a:srgbClr val="FF0000"/>
                </a:solidFill>
              </a:rPr>
              <a:t>。</a:t>
            </a:r>
            <a:r>
              <a:rPr lang="zh-CN" altLang="zh-CN" sz="2000" dirty="0"/>
              <a:t>一方面，适应新型工业化、信息化、城镇化和农业现代化发展的客观需要，继续把国土空间向纵深开发作为国土空间发展的重点，科学规划国土空间开发规模、结构、布局和时序；另一方面，适应经济从高速增长向高质量发展转型的战略要求，加强自然生态空间修复、农业农村空间整治和城镇工业空间更新，提高国土空间的承载能力，支撑经济社会更高质量、更高效率、更可持续发展。</a:t>
            </a:r>
          </a:p>
          <a:p>
            <a:r>
              <a:rPr lang="en-US" altLang="zh-CN" sz="2000" b="1" dirty="0"/>
              <a:t>         </a:t>
            </a:r>
            <a:r>
              <a:rPr lang="en-US" altLang="zh-CN" sz="2000" b="1" dirty="0">
                <a:solidFill>
                  <a:srgbClr val="FF0000"/>
                </a:solidFill>
              </a:rPr>
              <a:t>3.</a:t>
            </a:r>
            <a:r>
              <a:rPr lang="zh-CN" altLang="zh-CN" sz="2000" b="1" dirty="0">
                <a:solidFill>
                  <a:srgbClr val="FF0000"/>
                </a:solidFill>
              </a:rPr>
              <a:t>资源规划与资产规划并重</a:t>
            </a:r>
            <a:r>
              <a:rPr lang="zh-CN" altLang="en-US" sz="2000" b="1" dirty="0">
                <a:solidFill>
                  <a:srgbClr val="FF0000"/>
                </a:solidFill>
              </a:rPr>
              <a:t>。</a:t>
            </a:r>
            <a:r>
              <a:rPr lang="zh-CN" altLang="zh-CN" sz="2000" dirty="0"/>
              <a:t>随着自然资源产权保护制度和国土空间用途管制制度的建立完善，国土空间资源的资产价值日益显化</a:t>
            </a:r>
            <a:r>
              <a:rPr lang="zh-CN" altLang="en-US" sz="2000" dirty="0"/>
              <a:t>。</a:t>
            </a:r>
            <a:r>
              <a:rPr lang="zh-CN" altLang="zh-CN" sz="2000" dirty="0"/>
              <a:t>资源规划主要遵循自然规律，依据资源环境承载力评价和国土空间适宜性评价来确定空间结构和土地用途；资产规划主要遵循经济规律，依据空间经济分析确定土地用途和开发方式，保障国土空间资源资产保值增值。</a:t>
            </a:r>
          </a:p>
          <a:p>
            <a:endParaRPr lang="zh-CN" altLang="zh-CN" sz="2000" dirty="0">
              <a:latin typeface="楷体" panose="02010609060101010101" pitchFamily="49" charset="-122"/>
              <a:ea typeface="楷体" panose="02010609060101010101" pitchFamily="49" charset="-122"/>
            </a:endParaRPr>
          </a:p>
        </p:txBody>
      </p:sp>
      <p:grpSp>
        <p:nvGrpSpPr>
          <p:cNvPr id="7" name="组合 6"/>
          <p:cNvGrpSpPr/>
          <p:nvPr/>
        </p:nvGrpSpPr>
        <p:grpSpPr>
          <a:xfrm>
            <a:off x="683568" y="1061512"/>
            <a:ext cx="2129460" cy="561600"/>
            <a:chOff x="0" y="2000625"/>
            <a:chExt cx="4145437" cy="561600"/>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27415" y="2028040"/>
              <a:ext cx="4118022" cy="5067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noProof="1">
                  <a:latin typeface="黑体" panose="02010600030101010101" pitchFamily="49" charset="-122"/>
                  <a:ea typeface="黑体" panose="02010600030101010101" pitchFamily="49" charset="-122"/>
                </a:rPr>
                <a:t>（一）营造空间</a:t>
              </a:r>
              <a:endParaRPr lang="zh-CN" altLang="en-US" sz="1800" b="1" kern="1200" dirty="0">
                <a:latin typeface="细等线体" pitchFamily="65" charset="-122"/>
                <a:ea typeface="细等线体" pitchFamily="65" charset="-122"/>
              </a:endParaRPr>
            </a:p>
          </p:txBody>
        </p:sp>
      </p:grpSp>
    </p:spTree>
    <p:extLst>
      <p:ext uri="{BB962C8B-B14F-4D97-AF65-F5344CB8AC3E}">
        <p14:creationId xmlns:p14="http://schemas.microsoft.com/office/powerpoint/2010/main" val="1197227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18115" y="2204864"/>
            <a:ext cx="8168685" cy="4516610"/>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7</a:t>
            </a:fld>
            <a:endParaRPr lang="zh-CN" altLang="en-US"/>
          </a:p>
        </p:txBody>
      </p:sp>
      <p:sp>
        <p:nvSpPr>
          <p:cNvPr id="6" name="矩形 5"/>
          <p:cNvSpPr/>
          <p:nvPr/>
        </p:nvSpPr>
        <p:spPr>
          <a:xfrm>
            <a:off x="697651" y="2582011"/>
            <a:ext cx="7886700" cy="3785652"/>
          </a:xfrm>
          <a:prstGeom prst="rect">
            <a:avLst/>
          </a:prstGeom>
        </p:spPr>
        <p:txBody>
          <a:bodyPr wrap="square">
            <a:spAutoFit/>
          </a:bodyPr>
          <a:lstStyle/>
          <a:p>
            <a:r>
              <a:rPr lang="en-US" altLang="zh-CN" sz="2000" dirty="0">
                <a:latin typeface="楷体" panose="02010609060101010101" pitchFamily="49" charset="-122"/>
                <a:ea typeface="楷体" panose="02010609060101010101" pitchFamily="49" charset="-122"/>
              </a:rPr>
              <a:t>    </a:t>
            </a:r>
            <a:r>
              <a:rPr lang="en-US" altLang="zh-CN" sz="2000" b="1" dirty="0">
                <a:solidFill>
                  <a:srgbClr val="FF0000"/>
                </a:solidFill>
              </a:rPr>
              <a:t>1</a:t>
            </a:r>
            <a:r>
              <a:rPr lang="zh-CN" altLang="zh-CN" sz="2000" b="1" dirty="0">
                <a:solidFill>
                  <a:srgbClr val="FF0000"/>
                </a:solidFill>
              </a:rPr>
              <a:t>．优化生产、生活、生态空间</a:t>
            </a:r>
            <a:r>
              <a:rPr lang="zh-CN" altLang="en-US" sz="2000" b="1" dirty="0">
                <a:solidFill>
                  <a:srgbClr val="FF0000"/>
                </a:solidFill>
              </a:rPr>
              <a:t>。</a:t>
            </a:r>
            <a:r>
              <a:rPr lang="zh-CN" altLang="en-US" sz="2000" dirty="0"/>
              <a:t>调整生产用地</a:t>
            </a:r>
            <a:r>
              <a:rPr lang="zh-CN" altLang="zh-CN" sz="2000" dirty="0"/>
              <a:t>，</a:t>
            </a:r>
            <a:r>
              <a:rPr lang="zh-CN" altLang="en-US" sz="2000" dirty="0"/>
              <a:t>增加生活用地，扩大生态用地，</a:t>
            </a:r>
            <a:r>
              <a:rPr lang="zh-CN" altLang="zh-CN" sz="2000" dirty="0"/>
              <a:t>打造安全高效的生产空间、舒适宜居的生活空间、碧水蓝天的生态空间，推动绿水青山变为金山银山。</a:t>
            </a:r>
          </a:p>
          <a:p>
            <a:r>
              <a:rPr lang="en-US" altLang="zh-CN" sz="2000" b="1" dirty="0"/>
              <a:t>        </a:t>
            </a:r>
            <a:r>
              <a:rPr lang="en-US" altLang="zh-CN" sz="2000" b="1" dirty="0">
                <a:solidFill>
                  <a:srgbClr val="FF0000"/>
                </a:solidFill>
              </a:rPr>
              <a:t> 2</a:t>
            </a:r>
            <a:r>
              <a:rPr lang="zh-CN" altLang="zh-CN" sz="2000" b="1" dirty="0">
                <a:solidFill>
                  <a:srgbClr val="FF0000"/>
                </a:solidFill>
              </a:rPr>
              <a:t>．统筹城镇、农业、生态空间</a:t>
            </a:r>
            <a:r>
              <a:rPr lang="zh-CN" altLang="en-US" sz="2000" b="1" dirty="0">
                <a:solidFill>
                  <a:srgbClr val="FF0000"/>
                </a:solidFill>
              </a:rPr>
              <a:t>。</a:t>
            </a:r>
            <a:r>
              <a:rPr lang="zh-CN" altLang="zh-CN" sz="2000" dirty="0"/>
              <a:t>落实“三生”空间优化理念，</a:t>
            </a:r>
            <a:r>
              <a:rPr lang="zh-CN" altLang="en-US" sz="2000" dirty="0"/>
              <a:t>适度增加城镇空间，努力稳定农业空间，不断扩大生态空间，因地制宜</a:t>
            </a:r>
            <a:r>
              <a:rPr lang="zh-CN" altLang="zh-CN" sz="2000" dirty="0"/>
              <a:t>划分城镇空间、农业空间和生态空间，划定生态保护红线、永久基本农田和城镇开发边界</a:t>
            </a:r>
            <a:r>
              <a:rPr lang="zh-CN" altLang="en-US" sz="2000" dirty="0"/>
              <a:t>，</a:t>
            </a:r>
            <a:r>
              <a:rPr lang="zh-CN" altLang="zh-CN" sz="2000" dirty="0"/>
              <a:t>形成科学合理的国土空间开发保护格局。</a:t>
            </a:r>
          </a:p>
          <a:p>
            <a:r>
              <a:rPr lang="en-US" altLang="zh-CN" sz="2000" b="1" dirty="0"/>
              <a:t>         </a:t>
            </a:r>
            <a:r>
              <a:rPr lang="en-US" altLang="zh-CN" sz="2000" b="1" dirty="0">
                <a:solidFill>
                  <a:srgbClr val="FF0000"/>
                </a:solidFill>
              </a:rPr>
              <a:t>3</a:t>
            </a:r>
            <a:r>
              <a:rPr lang="zh-CN" altLang="zh-CN" sz="2000" b="1" dirty="0">
                <a:solidFill>
                  <a:srgbClr val="FF0000"/>
                </a:solidFill>
              </a:rPr>
              <a:t>．调整优化</a:t>
            </a:r>
            <a:r>
              <a:rPr lang="zh-CN" altLang="en-US" sz="2000" b="1" dirty="0">
                <a:solidFill>
                  <a:srgbClr val="FF0000"/>
                </a:solidFill>
              </a:rPr>
              <a:t>一二三</a:t>
            </a:r>
            <a:r>
              <a:rPr lang="zh-CN" altLang="zh-CN" sz="2000" b="1" dirty="0">
                <a:solidFill>
                  <a:srgbClr val="FF0000"/>
                </a:solidFill>
              </a:rPr>
              <a:t>产业空间</a:t>
            </a:r>
            <a:r>
              <a:rPr lang="zh-CN" altLang="en-US" sz="2000" b="1" dirty="0">
                <a:solidFill>
                  <a:srgbClr val="FF0000"/>
                </a:solidFill>
              </a:rPr>
              <a:t>。</a:t>
            </a:r>
            <a:r>
              <a:rPr lang="zh-CN" altLang="zh-CN" sz="2000" dirty="0"/>
              <a:t>坚持把产业发展作为国土空间规划保障服务的重点，围绕动能转换和产业链水平提升、传统产业转型升级和新兴产业培育发展，合理调整产业发展空间，完善产业园区布局，加快产业向集群化、高端化发展。</a:t>
            </a:r>
          </a:p>
          <a:p>
            <a:endParaRPr lang="zh-CN" altLang="zh-CN" sz="2000" dirty="0">
              <a:latin typeface="楷体" panose="02010609060101010101" pitchFamily="49" charset="-122"/>
              <a:ea typeface="楷体" panose="02010609060101010101" pitchFamily="49" charset="-122"/>
            </a:endParaRPr>
          </a:p>
        </p:txBody>
      </p:sp>
      <p:grpSp>
        <p:nvGrpSpPr>
          <p:cNvPr id="7" name="组合 6"/>
          <p:cNvGrpSpPr/>
          <p:nvPr/>
        </p:nvGrpSpPr>
        <p:grpSpPr>
          <a:xfrm>
            <a:off x="683568" y="1124744"/>
            <a:ext cx="2129460" cy="561600"/>
            <a:chOff x="0" y="2000625"/>
            <a:chExt cx="4145437" cy="561600"/>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27415" y="2028040"/>
              <a:ext cx="4118022" cy="5067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noProof="1">
                  <a:latin typeface="黑体" panose="02010600030101010101" pitchFamily="49" charset="-122"/>
                  <a:ea typeface="黑体" panose="02010600030101010101" pitchFamily="49" charset="-122"/>
                </a:rPr>
                <a:t>（二）优化空间</a:t>
              </a:r>
              <a:endParaRPr lang="zh-CN" altLang="en-US" sz="1800" b="1" kern="1200" dirty="0">
                <a:latin typeface="细等线体" pitchFamily="65" charset="-122"/>
                <a:ea typeface="细等线体" pitchFamily="65" charset="-122"/>
              </a:endParaRPr>
            </a:p>
          </p:txBody>
        </p:sp>
      </p:grpSp>
    </p:spTree>
    <p:extLst>
      <p:ext uri="{BB962C8B-B14F-4D97-AF65-F5344CB8AC3E}">
        <p14:creationId xmlns:p14="http://schemas.microsoft.com/office/powerpoint/2010/main" val="4139568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18115" y="2060848"/>
            <a:ext cx="8168685" cy="4660626"/>
          </a:xfrm>
          <a:prstGeom prst="rect">
            <a:avLst/>
          </a:prstGeom>
          <a:noFill/>
          <a:ln w="19050">
            <a:solidFill>
              <a:schemeClr val="bg1">
                <a:lumMod val="65000"/>
              </a:schemeClr>
            </a:solidFill>
            <a:prstDash val="lgDashDot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169BB71C-73BD-4454-8D49-232C3DB0B4B5}" type="slidenum">
              <a:rPr lang="zh-CN" altLang="en-US" smtClean="0"/>
              <a:pPr/>
              <a:t>8</a:t>
            </a:fld>
            <a:endParaRPr lang="zh-CN" altLang="en-US"/>
          </a:p>
        </p:txBody>
      </p:sp>
      <p:sp>
        <p:nvSpPr>
          <p:cNvPr id="6" name="矩形 5"/>
          <p:cNvSpPr/>
          <p:nvPr/>
        </p:nvSpPr>
        <p:spPr>
          <a:xfrm>
            <a:off x="562472" y="2233869"/>
            <a:ext cx="8136904" cy="4278094"/>
          </a:xfrm>
          <a:prstGeom prst="rect">
            <a:avLst/>
          </a:prstGeom>
        </p:spPr>
        <p:txBody>
          <a:bodyPr wrap="square">
            <a:spAutoFit/>
          </a:bodyPr>
          <a:lstStyle/>
          <a:p>
            <a:r>
              <a:rPr lang="en-US" altLang="zh-CN" sz="2000" dirty="0">
                <a:latin typeface="楷体" panose="02010609060101010101" pitchFamily="49" charset="-122"/>
                <a:ea typeface="楷体" panose="02010609060101010101" pitchFamily="49" charset="-122"/>
              </a:rPr>
              <a:t>    </a:t>
            </a:r>
            <a:r>
              <a:rPr lang="en-US" altLang="zh-CN" b="1" dirty="0">
                <a:solidFill>
                  <a:srgbClr val="FF0000"/>
                </a:solidFill>
              </a:rPr>
              <a:t>1.</a:t>
            </a:r>
            <a:r>
              <a:rPr lang="zh-CN" altLang="zh-CN" b="1" dirty="0">
                <a:solidFill>
                  <a:srgbClr val="FF0000"/>
                </a:solidFill>
              </a:rPr>
              <a:t>推动</a:t>
            </a:r>
            <a:r>
              <a:rPr lang="zh-CN" altLang="en-US" b="1" dirty="0">
                <a:solidFill>
                  <a:srgbClr val="FF0000"/>
                </a:solidFill>
              </a:rPr>
              <a:t>区域</a:t>
            </a:r>
            <a:r>
              <a:rPr lang="zh-CN" altLang="zh-CN" b="1" dirty="0">
                <a:solidFill>
                  <a:srgbClr val="FF0000"/>
                </a:solidFill>
              </a:rPr>
              <a:t>一体化发展</a:t>
            </a:r>
            <a:r>
              <a:rPr lang="zh-CN" altLang="en-US" b="1" dirty="0">
                <a:solidFill>
                  <a:srgbClr val="FF0000"/>
                </a:solidFill>
              </a:rPr>
              <a:t>。</a:t>
            </a:r>
            <a:r>
              <a:rPr lang="zh-CN" altLang="zh-CN" dirty="0"/>
              <a:t>区域一体化以消除边界壁垒、促进要素合理流动为基础，以规模经济、成本节约和产业链衍伸形成的高效率为优势，正在成为引领国家经济发展的新载体。要在全面推动基础设施、产业发展、市场培育、科技创新等一体化发展的同时，着力打造一体化发展平台，推动空间共享。</a:t>
            </a:r>
          </a:p>
          <a:p>
            <a:r>
              <a:rPr lang="en-US" altLang="zh-CN" b="1" dirty="0"/>
              <a:t>        </a:t>
            </a:r>
            <a:r>
              <a:rPr lang="en-US" altLang="zh-CN" b="1" dirty="0">
                <a:solidFill>
                  <a:srgbClr val="FF0000"/>
                </a:solidFill>
              </a:rPr>
              <a:t>2.</a:t>
            </a:r>
            <a:r>
              <a:rPr lang="zh-CN" altLang="zh-CN" b="1" dirty="0">
                <a:solidFill>
                  <a:srgbClr val="FF0000"/>
                </a:solidFill>
              </a:rPr>
              <a:t>推动城乡一体化发展</a:t>
            </a:r>
            <a:r>
              <a:rPr lang="zh-CN" altLang="en-US" b="1" dirty="0">
                <a:solidFill>
                  <a:srgbClr val="FF0000"/>
                </a:solidFill>
              </a:rPr>
              <a:t>。</a:t>
            </a:r>
            <a:r>
              <a:rPr lang="zh-CN" altLang="zh-CN" dirty="0"/>
              <a:t>推动城乡基础设施、产业发展、市场培育、生态环境保护、社会事业发展等一体化，改变城乡二元结构，是国家现代化发展进入新阶段的根本要求，是新型城镇化与乡村振兴的必由之路。要强化城乡一体化发展理念，以城乡空间一体化布局为引领，以土地市场一体化建设为基础，促进城乡要素平等交换和公共资源均衡配置，实现以工促农、以城带乡、工农互惠、城乡一体。</a:t>
            </a:r>
          </a:p>
          <a:p>
            <a:r>
              <a:rPr lang="en-US" altLang="zh-CN" b="1" dirty="0"/>
              <a:t>        </a:t>
            </a:r>
            <a:r>
              <a:rPr lang="en-US" altLang="zh-CN" b="1" dirty="0">
                <a:solidFill>
                  <a:srgbClr val="FF0000"/>
                </a:solidFill>
              </a:rPr>
              <a:t>3.</a:t>
            </a:r>
            <a:r>
              <a:rPr lang="zh-CN" altLang="zh-CN" b="1" dirty="0">
                <a:solidFill>
                  <a:srgbClr val="FF0000"/>
                </a:solidFill>
              </a:rPr>
              <a:t>推动空间多功能混合利用</a:t>
            </a:r>
            <a:r>
              <a:rPr lang="zh-CN" altLang="en-US" b="1" dirty="0">
                <a:solidFill>
                  <a:srgbClr val="FF0000"/>
                </a:solidFill>
              </a:rPr>
              <a:t>。</a:t>
            </a:r>
            <a:r>
              <a:rPr lang="zh-CN" altLang="zh-CN" dirty="0"/>
              <a:t>城镇生活空间，要着力推进多样化、体系化、复合化布局，以人为核心打造社区生活圈，建设具有凝聚力的社区中心；城镇生产空间，要着力推进就业空间与居住空间的平衡布局；城镇游憩空间，要着力推进从“城市公园”走向“公园城市”；农业农村空间和自然生态空间，要着力推进功能混合、立体开发、复合利用</a:t>
            </a:r>
            <a:r>
              <a:rPr lang="zh-CN" altLang="en-US" dirty="0"/>
              <a:t>，</a:t>
            </a:r>
            <a:r>
              <a:rPr lang="zh-CN" altLang="zh-CN" dirty="0"/>
              <a:t>提升国土的人口和经济承载规模。 </a:t>
            </a:r>
            <a:r>
              <a:rPr lang="en-US" altLang="zh-CN" dirty="0"/>
              <a:t>   </a:t>
            </a:r>
            <a:endParaRPr lang="zh-CN" altLang="zh-CN" sz="2000" dirty="0">
              <a:latin typeface="楷体" panose="02010609060101010101" pitchFamily="49" charset="-122"/>
              <a:ea typeface="楷体" panose="02010609060101010101" pitchFamily="49" charset="-122"/>
            </a:endParaRPr>
          </a:p>
        </p:txBody>
      </p:sp>
      <p:grpSp>
        <p:nvGrpSpPr>
          <p:cNvPr id="7" name="组合 6"/>
          <p:cNvGrpSpPr/>
          <p:nvPr/>
        </p:nvGrpSpPr>
        <p:grpSpPr>
          <a:xfrm>
            <a:off x="683568" y="1061512"/>
            <a:ext cx="2129460" cy="561600"/>
            <a:chOff x="0" y="2000625"/>
            <a:chExt cx="4145437" cy="561600"/>
          </a:xfrm>
        </p:grpSpPr>
        <p:sp>
          <p:nvSpPr>
            <p:cNvPr id="8" name="圆角矩形 7"/>
            <p:cNvSpPr/>
            <p:nvPr/>
          </p:nvSpPr>
          <p:spPr>
            <a:xfrm>
              <a:off x="0" y="2000625"/>
              <a:ext cx="4145437" cy="561600"/>
            </a:xfrm>
            <a:prstGeom prst="roundRect">
              <a:avLst/>
            </a:prstGeom>
            <a:solidFill>
              <a:schemeClr val="accent1">
                <a:lumMod val="60000"/>
                <a:lumOff val="40000"/>
                <a:alpha val="75000"/>
              </a:schemeClr>
            </a:solidFill>
          </p:spPr>
          <p:style>
            <a:lnRef idx="2">
              <a:schemeClr val="lt1">
                <a:hueOff val="0"/>
                <a:satOff val="0"/>
                <a:lumOff val="0"/>
                <a:alphaOff val="0"/>
              </a:schemeClr>
            </a:lnRef>
            <a:fillRef idx="1">
              <a:scrgbClr r="0" g="0" b="0"/>
            </a:fillRef>
            <a:effectRef idx="0">
              <a:schemeClr val="accent1">
                <a:alpha val="90000"/>
                <a:hueOff val="0"/>
                <a:satOff val="0"/>
                <a:lumOff val="0"/>
                <a:alphaOff val="-40000"/>
              </a:schemeClr>
            </a:effectRef>
            <a:fontRef idx="minor">
              <a:schemeClr val="lt1"/>
            </a:fontRef>
          </p:style>
        </p:sp>
        <p:sp>
          <p:nvSpPr>
            <p:cNvPr id="9" name="圆角矩形 4"/>
            <p:cNvSpPr txBox="1"/>
            <p:nvPr/>
          </p:nvSpPr>
          <p:spPr>
            <a:xfrm>
              <a:off x="27415" y="2028040"/>
              <a:ext cx="4118022" cy="5067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noProof="1">
                  <a:latin typeface="黑体" panose="02010600030101010101" pitchFamily="49" charset="-122"/>
                  <a:ea typeface="黑体" panose="02010600030101010101" pitchFamily="49" charset="-122"/>
                </a:rPr>
                <a:t>（三）共享空间</a:t>
              </a:r>
              <a:endParaRPr lang="zh-CN" altLang="en-US" sz="1800" b="1" kern="1200" dirty="0">
                <a:latin typeface="细等线体" pitchFamily="65" charset="-122"/>
                <a:ea typeface="细等线体" pitchFamily="65" charset="-122"/>
              </a:endParaRPr>
            </a:p>
          </p:txBody>
        </p:sp>
      </p:grpSp>
    </p:spTree>
    <p:extLst>
      <p:ext uri="{BB962C8B-B14F-4D97-AF65-F5344CB8AC3E}">
        <p14:creationId xmlns:p14="http://schemas.microsoft.com/office/powerpoint/2010/main" val="3350816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2911558"/>
            <a:ext cx="9143999" cy="10801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15" name="MH_Entry_1"/>
          <p:cNvSpPr/>
          <p:nvPr>
            <p:custDataLst>
              <p:tags r:id="rId1"/>
            </p:custDataLst>
          </p:nvPr>
        </p:nvSpPr>
        <p:spPr>
          <a:xfrm>
            <a:off x="2123728" y="2869414"/>
            <a:ext cx="5625848" cy="80791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nSpc>
                <a:spcPct val="200000"/>
              </a:lnSpc>
            </a:pPr>
            <a:r>
              <a:rPr lang="zh-CN" altLang="en-US" sz="3200" dirty="0">
                <a:latin typeface="黑体" pitchFamily="49" charset="-122"/>
                <a:ea typeface="黑体" pitchFamily="49" charset="-122"/>
              </a:rPr>
              <a:t>二、国土空间规划的十个策略</a:t>
            </a:r>
          </a:p>
        </p:txBody>
      </p:sp>
      <p:sp>
        <p:nvSpPr>
          <p:cNvPr id="3" name="灯片编号占位符 2"/>
          <p:cNvSpPr>
            <a:spLocks noGrp="1"/>
          </p:cNvSpPr>
          <p:nvPr>
            <p:ph type="sldNum" sz="quarter" idx="12"/>
          </p:nvPr>
        </p:nvSpPr>
        <p:spPr>
          <a:xfrm>
            <a:off x="6553200" y="6356350"/>
            <a:ext cx="2133600" cy="365125"/>
          </a:xfrm>
        </p:spPr>
        <p:txBody>
          <a:bodyPr/>
          <a:lstStyle/>
          <a:p>
            <a:fld id="{169BB71C-73BD-4454-8D49-232C3DB0B4B5}" type="slidenum">
              <a:rPr lang="zh-CN" altLang="en-US" smtClean="0"/>
              <a:pPr/>
              <a:t>9</a:t>
            </a:fld>
            <a:endParaRPr lang="zh-CN" altLang="en-US"/>
          </a:p>
        </p:txBody>
      </p:sp>
      <p:pic>
        <p:nvPicPr>
          <p:cNvPr id="6" name="图片 5">
            <a:extLst>
              <a:ext uri="{FF2B5EF4-FFF2-40B4-BE49-F238E27FC236}">
                <a16:creationId xmlns:a16="http://schemas.microsoft.com/office/drawing/2014/main" id="{DD019E4C-2190-4701-BDF9-705FA62B97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4" y="2420888"/>
            <a:ext cx="1347829" cy="1896945"/>
          </a:xfrm>
          <a:prstGeom prst="rect">
            <a:avLst/>
          </a:prstGeom>
        </p:spPr>
      </p:pic>
    </p:spTree>
    <p:extLst>
      <p:ext uri="{BB962C8B-B14F-4D97-AF65-F5344CB8AC3E}">
        <p14:creationId xmlns:p14="http://schemas.microsoft.com/office/powerpoint/2010/main" val="8733105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Slice</Template>
  <TotalTime>1625</TotalTime>
  <Words>2469</Words>
  <Application>Microsoft Office PowerPoint</Application>
  <PresentationFormat>全屏显示(4:3)</PresentationFormat>
  <Paragraphs>103</Paragraphs>
  <Slides>20</Slides>
  <Notes>19</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汉仪菱心体简</vt:lpstr>
      <vt:lpstr>黑体</vt:lpstr>
      <vt:lpstr>华文楷体</vt:lpstr>
      <vt:lpstr>楷体</vt:lpstr>
      <vt:lpstr>宋体</vt:lpstr>
      <vt:lpstr>微软雅黑</vt:lpstr>
      <vt:lpstr>细等线体</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George</cp:lastModifiedBy>
  <cp:revision>269</cp:revision>
  <dcterms:created xsi:type="dcterms:W3CDTF">2019-03-24T09:27:23Z</dcterms:created>
  <dcterms:modified xsi:type="dcterms:W3CDTF">2019-10-29T03:04:45Z</dcterms:modified>
</cp:coreProperties>
</file>