
<file path=[Content_Types].xml><?xml version="1.0" encoding="utf-8"?>
<Types xmlns="http://schemas.openxmlformats.org/package/2006/content-types">
  <Default Extension="jpeg" ContentType="image/jpeg"/>
  <Default Extension="JPG" ContentType="image/.jpg"/>
  <Default Extension="png" ContentType="image/png"/>
  <Default Extension="tiff" ContentType="image/tiff"/>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media/image1.svg" ContentType="image/svg+xml"/>
  <Override PartName="/ppt/media/image2.svg" ContentType="image/svg+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bookmarkIdSeed="67">
  <p:sldMasterIdLst>
    <p:sldMasterId id="2147483648" r:id="rId1"/>
  </p:sldMasterIdLst>
  <p:notesMasterIdLst>
    <p:notesMasterId r:id="rId40"/>
  </p:notesMasterIdLst>
  <p:sldIdLst>
    <p:sldId id="289" r:id="rId3"/>
    <p:sldId id="594" r:id="rId4"/>
    <p:sldId id="625" r:id="rId5"/>
    <p:sldId id="626" r:id="rId6"/>
    <p:sldId id="595" r:id="rId7"/>
    <p:sldId id="628" r:id="rId8"/>
    <p:sldId id="629" r:id="rId9"/>
    <p:sldId id="593" r:id="rId10"/>
    <p:sldId id="568" r:id="rId11"/>
    <p:sldId id="569" r:id="rId12"/>
    <p:sldId id="570" r:id="rId13"/>
    <p:sldId id="571" r:id="rId14"/>
    <p:sldId id="572" r:id="rId15"/>
    <p:sldId id="576" r:id="rId16"/>
    <p:sldId id="631" r:id="rId17"/>
    <p:sldId id="574" r:id="rId18"/>
    <p:sldId id="632" r:id="rId19"/>
    <p:sldId id="577" r:id="rId20"/>
    <p:sldId id="578" r:id="rId21"/>
    <p:sldId id="579" r:id="rId22"/>
    <p:sldId id="580" r:id="rId23"/>
    <p:sldId id="633" r:id="rId24"/>
    <p:sldId id="581" r:id="rId25"/>
    <p:sldId id="582" r:id="rId26"/>
    <p:sldId id="583" r:id="rId27"/>
    <p:sldId id="584" r:id="rId28"/>
    <p:sldId id="585" r:id="rId29"/>
    <p:sldId id="586" r:id="rId30"/>
    <p:sldId id="587" r:id="rId31"/>
    <p:sldId id="588" r:id="rId32"/>
    <p:sldId id="589" r:id="rId33"/>
    <p:sldId id="634" r:id="rId34"/>
    <p:sldId id="590" r:id="rId35"/>
    <p:sldId id="591" r:id="rId36"/>
    <p:sldId id="592" r:id="rId37"/>
    <p:sldId id="630" r:id="rId38"/>
    <p:sldId id="444" r:id="rId3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Windows 用户" initials="W用" lastIdx="6"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927" autoAdjust="0"/>
    <p:restoredTop sz="99415" autoAdjust="0"/>
  </p:normalViewPr>
  <p:slideViewPr>
    <p:cSldViewPr>
      <p:cViewPr varScale="1">
        <p:scale>
          <a:sx n="72" d="100"/>
          <a:sy n="72" d="100"/>
        </p:scale>
        <p:origin x="1146" y="5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4" Type="http://schemas.openxmlformats.org/officeDocument/2006/relationships/commentAuthors" Target="commentAuthors.xml"/><Relationship Id="rId43" Type="http://schemas.openxmlformats.org/officeDocument/2006/relationships/tableStyles" Target="tableStyles.xml"/><Relationship Id="rId42" Type="http://schemas.openxmlformats.org/officeDocument/2006/relationships/viewProps" Target="viewProps.xml"/><Relationship Id="rId41" Type="http://schemas.openxmlformats.org/officeDocument/2006/relationships/presProps" Target="presProps.xml"/><Relationship Id="rId40" Type="http://schemas.openxmlformats.org/officeDocument/2006/relationships/notesMaster" Target="notesMasters/notesMaster1.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801EA5C-137F-4303-B0AE-9EC3D1C32BF5}"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3EC72C9-5650-4A0D-A16F-98E97900337A}"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
        <p:nvSpPr>
          <p:cNvPr id="7" name="Rectangle 13"/>
          <p:cNvSpPr>
            <a:spLocks noChangeArrowheads="1"/>
          </p:cNvSpPr>
          <p:nvPr userDrawn="1"/>
        </p:nvSpPr>
        <p:spPr bwMode="auto">
          <a:xfrm rot="10800000">
            <a:off x="1436722" y="714356"/>
            <a:ext cx="7993062" cy="71437"/>
          </a:xfrm>
          <a:prstGeom prst="rect">
            <a:avLst/>
          </a:prstGeom>
          <a:gradFill flip="none" rotWithShape="1">
            <a:gsLst>
              <a:gs pos="0">
                <a:srgbClr val="FF9933">
                  <a:alpha val="0"/>
                </a:srgbClr>
              </a:gs>
              <a:gs pos="100000">
                <a:srgbClr val="FF9933"/>
              </a:gs>
            </a:gsLst>
            <a:lin ang="0" scaled="1"/>
            <a:tileRect/>
          </a:gradFill>
          <a:ln w="19050">
            <a:noFill/>
            <a:miter lim="800000"/>
          </a:ln>
          <a:effectLst/>
        </p:spPr>
        <p:txBody>
          <a:bodyPr anchor="ctr">
            <a:spAutoFit/>
          </a:bodyPr>
          <a:lstStyle/>
          <a:p>
            <a:pPr algn="ctr" eaLnBrk="1" hangingPunct="1">
              <a:lnSpc>
                <a:spcPct val="110000"/>
              </a:lnSpc>
              <a:spcBef>
                <a:spcPct val="50000"/>
              </a:spcBef>
              <a:buClr>
                <a:schemeClr val="folHlink"/>
              </a:buClr>
              <a:buFont typeface="Arial" panose="020B0604020202020204" pitchFamily="34" charset="0"/>
              <a:buChar char="►"/>
            </a:pPr>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2">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svg"/><Relationship Id="rId1" Type="http://schemas.openxmlformats.org/officeDocument/2006/relationships/image" Target="../media/image3.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GIF"/></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svg"/><Relationship Id="rId2" Type="http://schemas.openxmlformats.org/officeDocument/2006/relationships/image" Target="../media/image6.png"/><Relationship Id="rId1" Type="http://schemas.openxmlformats.org/officeDocument/2006/relationships/image" Target="../media/image5.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image" Target="../media/image7.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GI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GIF"/></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tif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3" name="Rectangle 1"/>
          <p:cNvSpPr>
            <a:spLocks noChangeArrowheads="1"/>
          </p:cNvSpPr>
          <p:nvPr/>
        </p:nvSpPr>
        <p:spPr bwMode="auto">
          <a:xfrm>
            <a:off x="1331640" y="1772816"/>
            <a:ext cx="5724644" cy="156966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sz="4800" i="0" u="none" strike="noStrike" cap="none" normalizeH="0" baseline="0" dirty="0">
                <a:ln>
                  <a:noFill/>
                </a:ln>
                <a:solidFill>
                  <a:schemeClr val="bg1"/>
                </a:solidFill>
                <a:effectLst/>
                <a:latin typeface="华文琥珀" panose="02010800040101010101" pitchFamily="2" charset="-122"/>
                <a:ea typeface="华文琥珀" panose="02010800040101010101" pitchFamily="2" charset="-122"/>
                <a:cs typeface="Times New Roman" panose="02020603050405020304" pitchFamily="18" charset="0"/>
              </a:rPr>
              <a:t>第三次全国土地调查</a:t>
            </a:r>
            <a:endParaRPr kumimoji="0" lang="en-US" altLang="zh-CN" sz="4800" i="0" u="none" strike="noStrike" cap="none" normalizeH="0" baseline="0" dirty="0">
              <a:ln>
                <a:noFill/>
              </a:ln>
              <a:solidFill>
                <a:schemeClr val="bg1"/>
              </a:solidFill>
              <a:effectLst/>
              <a:latin typeface="华文琥珀" panose="02010800040101010101" pitchFamily="2" charset="-122"/>
              <a:ea typeface="华文琥珀" panose="02010800040101010101" pitchFamily="2" charset="-122"/>
              <a:cs typeface="Times New Roman" panose="02020603050405020304" pitchFamily="18" charset="0"/>
            </a:endParaRPr>
          </a:p>
          <a:p>
            <a:pPr marL="0" marR="0" lvl="0" indent="0" algn="r" defTabSz="914400" rtl="0" eaLnBrk="1" fontAlgn="base" latinLnBrk="0" hangingPunct="1">
              <a:lnSpc>
                <a:spcPct val="100000"/>
              </a:lnSpc>
              <a:spcBef>
                <a:spcPct val="0"/>
              </a:spcBef>
              <a:spcAft>
                <a:spcPct val="0"/>
              </a:spcAft>
              <a:buClrTx/>
              <a:buSzTx/>
              <a:buFontTx/>
              <a:buNone/>
            </a:pPr>
            <a:r>
              <a:rPr lang="zh-CN" altLang="en-US" sz="4800" dirty="0">
                <a:solidFill>
                  <a:schemeClr val="bg1"/>
                </a:solidFill>
                <a:latin typeface="华文琥珀" panose="02010800040101010101" pitchFamily="2" charset="-122"/>
                <a:ea typeface="华文琥珀" panose="02010800040101010101" pitchFamily="2" charset="-122"/>
                <a:cs typeface="Times New Roman" panose="02020603050405020304" pitchFamily="18" charset="0"/>
              </a:rPr>
              <a:t>实施方案</a:t>
            </a:r>
            <a:endParaRPr kumimoji="0" lang="zh-CN" sz="4800" i="0" u="none" strike="noStrike" cap="none" normalizeH="0" baseline="0" dirty="0">
              <a:ln>
                <a:noFill/>
              </a:ln>
              <a:solidFill>
                <a:schemeClr val="bg1"/>
              </a:solidFill>
              <a:effectLst/>
              <a:latin typeface="华文琥珀" panose="02010800040101010101" pitchFamily="2" charset="-122"/>
              <a:ea typeface="华文琥珀" panose="02010800040101010101" pitchFamily="2" charset="-122"/>
              <a:cs typeface="宋体" panose="02010600030101010101" pitchFamily="2" charset="-122"/>
            </a:endParaRPr>
          </a:p>
        </p:txBody>
      </p:sp>
      <p:sp>
        <p:nvSpPr>
          <p:cNvPr id="5" name="矩形 4"/>
          <p:cNvSpPr/>
          <p:nvPr/>
        </p:nvSpPr>
        <p:spPr>
          <a:xfrm>
            <a:off x="3995936" y="6381328"/>
            <a:ext cx="5057795" cy="400110"/>
          </a:xfrm>
          <a:prstGeom prst="rect">
            <a:avLst/>
          </a:prstGeom>
        </p:spPr>
        <p:txBody>
          <a:bodyPr wrap="none">
            <a:spAutoFit/>
          </a:bodyPr>
          <a:lstStyle/>
          <a:p>
            <a:r>
              <a:rPr lang="zh-CN" altLang="en-US" sz="2000" b="1" dirty="0">
                <a:solidFill>
                  <a:schemeClr val="bg1"/>
                </a:solidFill>
                <a:latin typeface="华文楷体" panose="02010600040101010101" pitchFamily="2" charset="-122"/>
                <a:ea typeface="华文楷体" panose="02010600040101010101" pitchFamily="2" charset="-122"/>
              </a:rPr>
              <a:t>国务院第三次全国土地调查领导小组办公室</a:t>
            </a:r>
            <a:endParaRPr lang="zh-CN" altLang="en-US" sz="2000" b="1" dirty="0">
              <a:solidFill>
                <a:schemeClr val="bg1"/>
              </a:solidFill>
              <a:latin typeface="华文楷体" panose="02010600040101010101" pitchFamily="2" charset="-122"/>
              <a:ea typeface="华文楷体" panose="020106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05059" y="77926"/>
            <a:ext cx="6286544" cy="581057"/>
          </a:xfrm>
          <a:prstGeom prst="rect">
            <a:avLst/>
          </a:prstGeom>
          <a:ln>
            <a:noFill/>
          </a:ln>
        </p:spPr>
        <p:txBody>
          <a:bodyPr wrap="square">
            <a:spAutoFit/>
          </a:bodyPr>
          <a:lstStyle/>
          <a:p>
            <a:pPr>
              <a:lnSpc>
                <a:spcPct val="150000"/>
              </a:lnSpc>
            </a:pPr>
            <a:r>
              <a:rPr lang="zh-CN" altLang="en-US" sz="2400" b="1" dirty="0">
                <a:solidFill>
                  <a:schemeClr val="bg1"/>
                </a:solidFill>
                <a:latin typeface="微软雅黑" panose="020B0503020204020204" pitchFamily="34" charset="-122"/>
                <a:ea typeface="微软雅黑" panose="020B0503020204020204" pitchFamily="34" charset="-122"/>
              </a:rPr>
              <a:t>二、实施原则</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2" name="矩形 1"/>
          <p:cNvSpPr/>
          <p:nvPr/>
        </p:nvSpPr>
        <p:spPr>
          <a:xfrm>
            <a:off x="2987824" y="5695526"/>
            <a:ext cx="4572000" cy="369332"/>
          </a:xfrm>
          <a:prstGeom prst="rect">
            <a:avLst/>
          </a:prstGeom>
        </p:spPr>
        <p:txBody>
          <a:bodyPr>
            <a:spAutoFit/>
          </a:bodyPr>
          <a:lstStyle/>
          <a:p>
            <a:r>
              <a:rPr lang="zh-CN" altLang="en-US" b="1" dirty="0">
                <a:latin typeface="楷体_GB2312" panose="02010609030101010101" pitchFamily="49" charset="-122"/>
                <a:ea typeface="楷体_GB2312" panose="02010609030101010101" pitchFamily="49" charset="-122"/>
              </a:rPr>
              <a:t>（三）统筹部署，分步实施。</a:t>
            </a:r>
            <a:endParaRPr lang="zh-CN" altLang="en-US" b="1" dirty="0">
              <a:latin typeface="楷体_GB2312" panose="02010609030101010101" pitchFamily="49" charset="-122"/>
              <a:ea typeface="楷体_GB2312" panose="02010609030101010101" pitchFamily="49" charset="-122"/>
            </a:endParaRPr>
          </a:p>
        </p:txBody>
      </p:sp>
      <p:sp>
        <p:nvSpPr>
          <p:cNvPr id="3" name="矩形 2"/>
          <p:cNvSpPr/>
          <p:nvPr/>
        </p:nvSpPr>
        <p:spPr>
          <a:xfrm>
            <a:off x="839485" y="1408063"/>
            <a:ext cx="4572000" cy="369332"/>
          </a:xfrm>
          <a:prstGeom prst="rect">
            <a:avLst/>
          </a:prstGeom>
        </p:spPr>
        <p:txBody>
          <a:bodyPr>
            <a:spAutoFit/>
          </a:bodyPr>
          <a:lstStyle/>
          <a:p>
            <a:r>
              <a:rPr lang="zh-CN" altLang="en-US" b="1" dirty="0">
                <a:latin typeface="楷体_GB2312" panose="02010609030101010101" pitchFamily="49" charset="-122"/>
                <a:ea typeface="楷体_GB2312" panose="02010609030101010101" pitchFamily="49" charset="-122"/>
              </a:rPr>
              <a:t>（一）统一领导，各负其责。</a:t>
            </a:r>
            <a:endParaRPr lang="zh-CN" altLang="en-US" b="1" dirty="0">
              <a:latin typeface="楷体_GB2312" panose="02010609030101010101" pitchFamily="49" charset="-122"/>
              <a:ea typeface="楷体_GB2312" panose="02010609030101010101" pitchFamily="49" charset="-122"/>
            </a:endParaRPr>
          </a:p>
        </p:txBody>
      </p:sp>
      <p:sp>
        <p:nvSpPr>
          <p:cNvPr id="5" name="矩形 4"/>
          <p:cNvSpPr/>
          <p:nvPr/>
        </p:nvSpPr>
        <p:spPr>
          <a:xfrm>
            <a:off x="2008382" y="4000689"/>
            <a:ext cx="6092010" cy="1477328"/>
          </a:xfrm>
          <a:prstGeom prst="rect">
            <a:avLst/>
          </a:prstGeom>
        </p:spPr>
        <p:txBody>
          <a:bodyPr wrap="square">
            <a:spAutoFit/>
          </a:bodyPr>
          <a:lstStyle/>
          <a:p>
            <a:pPr indent="457200"/>
            <a:r>
              <a:rPr lang="zh-CN" altLang="en-US" dirty="0">
                <a:latin typeface="楷体_GB2312" panose="02010609030101010101" pitchFamily="49" charset="-122"/>
                <a:ea typeface="楷体_GB2312" panose="02010609030101010101" pitchFamily="49" charset="-122"/>
              </a:rPr>
              <a:t>全国土地调查办统一制定并发布三调技术标准、统一调查和建库的程序、方法、成果、精度和验收要求。</a:t>
            </a:r>
            <a:endParaRPr lang="zh-CN" altLang="en-US" dirty="0">
              <a:latin typeface="楷体_GB2312" panose="02010609030101010101" pitchFamily="49" charset="-122"/>
              <a:ea typeface="楷体_GB2312" panose="02010609030101010101" pitchFamily="49" charset="-122"/>
            </a:endParaRPr>
          </a:p>
          <a:p>
            <a:pPr indent="457200"/>
            <a:r>
              <a:rPr lang="zh-CN" altLang="en-US" dirty="0">
                <a:latin typeface="楷体_GB2312" panose="02010609030101010101" pitchFamily="49" charset="-122"/>
                <a:ea typeface="楷体_GB2312" panose="02010609030101010101" pitchFamily="49" charset="-122"/>
              </a:rPr>
              <a:t>充分利用已有的国土资源管理资料和调查成果，保持调查工作的连续性。协调农业、林业、水利等相关部门并参考各部门的调查资料，保证调查成果的适用性。</a:t>
            </a:r>
            <a:endParaRPr lang="zh-CN" altLang="en-US" dirty="0">
              <a:latin typeface="楷体_GB2312" panose="02010609030101010101" pitchFamily="49" charset="-122"/>
              <a:ea typeface="楷体_GB2312" panose="02010609030101010101" pitchFamily="49" charset="-122"/>
            </a:endParaRPr>
          </a:p>
        </p:txBody>
      </p:sp>
      <p:sp>
        <p:nvSpPr>
          <p:cNvPr id="6" name="矩形 5"/>
          <p:cNvSpPr/>
          <p:nvPr/>
        </p:nvSpPr>
        <p:spPr>
          <a:xfrm>
            <a:off x="971599" y="1908082"/>
            <a:ext cx="6020003" cy="1477328"/>
          </a:xfrm>
          <a:prstGeom prst="rect">
            <a:avLst/>
          </a:prstGeom>
        </p:spPr>
        <p:txBody>
          <a:bodyPr wrap="square">
            <a:spAutoFit/>
          </a:bodyPr>
          <a:lstStyle/>
          <a:p>
            <a:pPr indent="457200"/>
            <a:r>
              <a:rPr lang="zh-CN" altLang="en-US" dirty="0">
                <a:latin typeface="楷体_GB2312" panose="02010609030101010101" pitchFamily="49" charset="-122"/>
                <a:ea typeface="楷体_GB2312" panose="02010609030101010101" pitchFamily="49" charset="-122"/>
              </a:rPr>
              <a:t>国务院第三次全国土地调查领导小组办公室，负责调查工作的组织和领导，协调解决重大问题。各省（区、市）、市（地）、县（区、市）成立相应的领导小组和办公室，制定实施方案和细则，负责本地区调查工作的组织和实施。</a:t>
            </a:r>
            <a:endParaRPr lang="zh-CN" altLang="en-US" dirty="0">
              <a:latin typeface="楷体_GB2312" panose="02010609030101010101" pitchFamily="49" charset="-122"/>
              <a:ea typeface="楷体_GB2312" panose="02010609030101010101" pitchFamily="49" charset="-122"/>
            </a:endParaRPr>
          </a:p>
        </p:txBody>
      </p:sp>
      <p:sp>
        <p:nvSpPr>
          <p:cNvPr id="7" name="矩形 6"/>
          <p:cNvSpPr/>
          <p:nvPr/>
        </p:nvSpPr>
        <p:spPr>
          <a:xfrm>
            <a:off x="1914811" y="3498193"/>
            <a:ext cx="3206327" cy="369332"/>
          </a:xfrm>
          <a:prstGeom prst="rect">
            <a:avLst/>
          </a:prstGeom>
        </p:spPr>
        <p:txBody>
          <a:bodyPr wrap="none">
            <a:spAutoFit/>
          </a:bodyPr>
          <a:lstStyle/>
          <a:p>
            <a:r>
              <a:rPr lang="zh-CN" altLang="en-US" b="1" dirty="0">
                <a:latin typeface="楷体_GB2312" panose="02010609030101010101" pitchFamily="49" charset="-122"/>
                <a:ea typeface="楷体_GB2312" panose="02010609030101010101" pitchFamily="49" charset="-122"/>
              </a:rPr>
              <a:t>（二）统一标准，整合资源。</a:t>
            </a:r>
            <a:endParaRPr lang="zh-CN" altLang="en-US" b="1" dirty="0">
              <a:latin typeface="楷体_GB2312" panose="02010609030101010101" pitchFamily="49" charset="-122"/>
              <a:ea typeface="楷体_GB2312" panose="02010609030101010101" pitchFamily="49" charset="-122"/>
            </a:endParaRPr>
          </a:p>
        </p:txBody>
      </p:sp>
      <p:grpSp>
        <p:nvGrpSpPr>
          <p:cNvPr id="49" name="组合 48"/>
          <p:cNvGrpSpPr/>
          <p:nvPr/>
        </p:nvGrpSpPr>
        <p:grpSpPr>
          <a:xfrm>
            <a:off x="467544" y="1408063"/>
            <a:ext cx="465440" cy="374177"/>
            <a:chOff x="976313" y="4519613"/>
            <a:chExt cx="485775" cy="390525"/>
          </a:xfrm>
          <a:solidFill>
            <a:schemeClr val="tx2">
              <a:lumMod val="60000"/>
              <a:lumOff val="40000"/>
            </a:schemeClr>
          </a:solidFill>
        </p:grpSpPr>
        <p:sp>
          <p:nvSpPr>
            <p:cNvPr id="50" name="Freeform 11"/>
            <p:cNvSpPr>
              <a:spLocks noEditPoints="1"/>
            </p:cNvSpPr>
            <p:nvPr/>
          </p:nvSpPr>
          <p:spPr bwMode="auto">
            <a:xfrm>
              <a:off x="1271588" y="4519613"/>
              <a:ext cx="190500" cy="190500"/>
            </a:xfrm>
            <a:custGeom>
              <a:avLst/>
              <a:gdLst>
                <a:gd name="T0" fmla="*/ 220 w 440"/>
                <a:gd name="T1" fmla="*/ 288 h 440"/>
                <a:gd name="T2" fmla="*/ 152 w 440"/>
                <a:gd name="T3" fmla="*/ 220 h 440"/>
                <a:gd name="T4" fmla="*/ 220 w 440"/>
                <a:gd name="T5" fmla="*/ 152 h 440"/>
                <a:gd name="T6" fmla="*/ 288 w 440"/>
                <a:gd name="T7" fmla="*/ 220 h 440"/>
                <a:gd name="T8" fmla="*/ 220 w 440"/>
                <a:gd name="T9" fmla="*/ 288 h 440"/>
                <a:gd name="T10" fmla="*/ 428 w 440"/>
                <a:gd name="T11" fmla="*/ 180 h 440"/>
                <a:gd name="T12" fmla="*/ 362 w 440"/>
                <a:gd name="T13" fmla="*/ 168 h 440"/>
                <a:gd name="T14" fmla="*/ 357 w 440"/>
                <a:gd name="T15" fmla="*/ 156 h 440"/>
                <a:gd name="T16" fmla="*/ 395 w 440"/>
                <a:gd name="T17" fmla="*/ 101 h 440"/>
                <a:gd name="T18" fmla="*/ 393 w 440"/>
                <a:gd name="T19" fmla="*/ 82 h 440"/>
                <a:gd name="T20" fmla="*/ 357 w 440"/>
                <a:gd name="T21" fmla="*/ 46 h 440"/>
                <a:gd name="T22" fmla="*/ 339 w 440"/>
                <a:gd name="T23" fmla="*/ 45 h 440"/>
                <a:gd name="T24" fmla="*/ 283 w 440"/>
                <a:gd name="T25" fmla="*/ 82 h 440"/>
                <a:gd name="T26" fmla="*/ 271 w 440"/>
                <a:gd name="T27" fmla="*/ 77 h 440"/>
                <a:gd name="T28" fmla="*/ 259 w 440"/>
                <a:gd name="T29" fmla="*/ 11 h 440"/>
                <a:gd name="T30" fmla="*/ 245 w 440"/>
                <a:gd name="T31" fmla="*/ 0 h 440"/>
                <a:gd name="T32" fmla="*/ 194 w 440"/>
                <a:gd name="T33" fmla="*/ 0 h 440"/>
                <a:gd name="T34" fmla="*/ 180 w 440"/>
                <a:gd name="T35" fmla="*/ 11 h 440"/>
                <a:gd name="T36" fmla="*/ 168 w 440"/>
                <a:gd name="T37" fmla="*/ 77 h 440"/>
                <a:gd name="T38" fmla="*/ 156 w 440"/>
                <a:gd name="T39" fmla="*/ 82 h 440"/>
                <a:gd name="T40" fmla="*/ 100 w 440"/>
                <a:gd name="T41" fmla="*/ 45 h 440"/>
                <a:gd name="T42" fmla="*/ 82 w 440"/>
                <a:gd name="T43" fmla="*/ 46 h 440"/>
                <a:gd name="T44" fmla="*/ 46 w 440"/>
                <a:gd name="T45" fmla="*/ 82 h 440"/>
                <a:gd name="T46" fmla="*/ 44 w 440"/>
                <a:gd name="T47" fmla="*/ 101 h 440"/>
                <a:gd name="T48" fmla="*/ 82 w 440"/>
                <a:gd name="T49" fmla="*/ 156 h 440"/>
                <a:gd name="T50" fmla="*/ 77 w 440"/>
                <a:gd name="T51" fmla="*/ 168 h 440"/>
                <a:gd name="T52" fmla="*/ 11 w 440"/>
                <a:gd name="T53" fmla="*/ 180 h 440"/>
                <a:gd name="T54" fmla="*/ 0 w 440"/>
                <a:gd name="T55" fmla="*/ 194 h 440"/>
                <a:gd name="T56" fmla="*/ 0 w 440"/>
                <a:gd name="T57" fmla="*/ 245 h 440"/>
                <a:gd name="T58" fmla="*/ 11 w 440"/>
                <a:gd name="T59" fmla="*/ 259 h 440"/>
                <a:gd name="T60" fmla="*/ 77 w 440"/>
                <a:gd name="T61" fmla="*/ 271 h 440"/>
                <a:gd name="T62" fmla="*/ 82 w 440"/>
                <a:gd name="T63" fmla="*/ 283 h 440"/>
                <a:gd name="T64" fmla="*/ 44 w 440"/>
                <a:gd name="T65" fmla="*/ 339 h 440"/>
                <a:gd name="T66" fmla="*/ 46 w 440"/>
                <a:gd name="T67" fmla="*/ 357 h 440"/>
                <a:gd name="T68" fmla="*/ 82 w 440"/>
                <a:gd name="T69" fmla="*/ 393 h 440"/>
                <a:gd name="T70" fmla="*/ 100 w 440"/>
                <a:gd name="T71" fmla="*/ 395 h 440"/>
                <a:gd name="T72" fmla="*/ 156 w 440"/>
                <a:gd name="T73" fmla="*/ 358 h 440"/>
                <a:gd name="T74" fmla="*/ 168 w 440"/>
                <a:gd name="T75" fmla="*/ 363 h 440"/>
                <a:gd name="T76" fmla="*/ 180 w 440"/>
                <a:gd name="T77" fmla="*/ 428 h 440"/>
                <a:gd name="T78" fmla="*/ 194 w 440"/>
                <a:gd name="T79" fmla="*/ 440 h 440"/>
                <a:gd name="T80" fmla="*/ 245 w 440"/>
                <a:gd name="T81" fmla="*/ 440 h 440"/>
                <a:gd name="T82" fmla="*/ 259 w 440"/>
                <a:gd name="T83" fmla="*/ 428 h 440"/>
                <a:gd name="T84" fmla="*/ 271 w 440"/>
                <a:gd name="T85" fmla="*/ 363 h 440"/>
                <a:gd name="T86" fmla="*/ 283 w 440"/>
                <a:gd name="T87" fmla="*/ 358 h 440"/>
                <a:gd name="T88" fmla="*/ 339 w 440"/>
                <a:gd name="T89" fmla="*/ 395 h 440"/>
                <a:gd name="T90" fmla="*/ 357 w 440"/>
                <a:gd name="T91" fmla="*/ 393 h 440"/>
                <a:gd name="T92" fmla="*/ 393 w 440"/>
                <a:gd name="T93" fmla="*/ 357 h 440"/>
                <a:gd name="T94" fmla="*/ 395 w 440"/>
                <a:gd name="T95" fmla="*/ 339 h 440"/>
                <a:gd name="T96" fmla="*/ 357 w 440"/>
                <a:gd name="T97" fmla="*/ 283 h 440"/>
                <a:gd name="T98" fmla="*/ 362 w 440"/>
                <a:gd name="T99" fmla="*/ 271 h 440"/>
                <a:gd name="T100" fmla="*/ 428 w 440"/>
                <a:gd name="T101" fmla="*/ 259 h 440"/>
                <a:gd name="T102" fmla="*/ 440 w 440"/>
                <a:gd name="T103" fmla="*/ 245 h 440"/>
                <a:gd name="T104" fmla="*/ 440 w 440"/>
                <a:gd name="T105" fmla="*/ 194 h 440"/>
                <a:gd name="T106" fmla="*/ 428 w 440"/>
                <a:gd name="T107" fmla="*/ 18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40" h="440">
                  <a:moveTo>
                    <a:pt x="220" y="288"/>
                  </a:moveTo>
                  <a:cubicBezTo>
                    <a:pt x="182" y="288"/>
                    <a:pt x="152" y="258"/>
                    <a:pt x="152" y="220"/>
                  </a:cubicBezTo>
                  <a:cubicBezTo>
                    <a:pt x="152" y="182"/>
                    <a:pt x="182" y="152"/>
                    <a:pt x="220" y="152"/>
                  </a:cubicBezTo>
                  <a:cubicBezTo>
                    <a:pt x="258" y="152"/>
                    <a:pt x="288" y="182"/>
                    <a:pt x="288" y="220"/>
                  </a:cubicBezTo>
                  <a:cubicBezTo>
                    <a:pt x="288" y="258"/>
                    <a:pt x="258" y="288"/>
                    <a:pt x="220" y="288"/>
                  </a:cubicBezTo>
                  <a:close/>
                  <a:moveTo>
                    <a:pt x="428" y="180"/>
                  </a:moveTo>
                  <a:lnTo>
                    <a:pt x="362" y="168"/>
                  </a:lnTo>
                  <a:cubicBezTo>
                    <a:pt x="356" y="167"/>
                    <a:pt x="354" y="162"/>
                    <a:pt x="357" y="156"/>
                  </a:cubicBezTo>
                  <a:lnTo>
                    <a:pt x="395" y="101"/>
                  </a:lnTo>
                  <a:cubicBezTo>
                    <a:pt x="399" y="95"/>
                    <a:pt x="398" y="87"/>
                    <a:pt x="393" y="82"/>
                  </a:cubicBezTo>
                  <a:lnTo>
                    <a:pt x="357" y="46"/>
                  </a:lnTo>
                  <a:cubicBezTo>
                    <a:pt x="353" y="42"/>
                    <a:pt x="344" y="41"/>
                    <a:pt x="339" y="45"/>
                  </a:cubicBezTo>
                  <a:lnTo>
                    <a:pt x="283" y="82"/>
                  </a:lnTo>
                  <a:cubicBezTo>
                    <a:pt x="278" y="86"/>
                    <a:pt x="272" y="84"/>
                    <a:pt x="271" y="77"/>
                  </a:cubicBezTo>
                  <a:lnTo>
                    <a:pt x="259" y="11"/>
                  </a:lnTo>
                  <a:cubicBezTo>
                    <a:pt x="258" y="5"/>
                    <a:pt x="252" y="0"/>
                    <a:pt x="245" y="0"/>
                  </a:cubicBezTo>
                  <a:lnTo>
                    <a:pt x="194" y="0"/>
                  </a:lnTo>
                  <a:cubicBezTo>
                    <a:pt x="188" y="0"/>
                    <a:pt x="181" y="5"/>
                    <a:pt x="180" y="11"/>
                  </a:cubicBezTo>
                  <a:lnTo>
                    <a:pt x="168" y="77"/>
                  </a:lnTo>
                  <a:cubicBezTo>
                    <a:pt x="167" y="84"/>
                    <a:pt x="162" y="86"/>
                    <a:pt x="156" y="82"/>
                  </a:cubicBezTo>
                  <a:lnTo>
                    <a:pt x="100" y="45"/>
                  </a:lnTo>
                  <a:cubicBezTo>
                    <a:pt x="95" y="41"/>
                    <a:pt x="87" y="42"/>
                    <a:pt x="82" y="46"/>
                  </a:cubicBezTo>
                  <a:lnTo>
                    <a:pt x="46" y="82"/>
                  </a:lnTo>
                  <a:cubicBezTo>
                    <a:pt x="41" y="87"/>
                    <a:pt x="41" y="95"/>
                    <a:pt x="44" y="101"/>
                  </a:cubicBezTo>
                  <a:lnTo>
                    <a:pt x="82" y="156"/>
                  </a:lnTo>
                  <a:cubicBezTo>
                    <a:pt x="86" y="162"/>
                    <a:pt x="83" y="167"/>
                    <a:pt x="77" y="168"/>
                  </a:cubicBezTo>
                  <a:lnTo>
                    <a:pt x="11" y="180"/>
                  </a:lnTo>
                  <a:cubicBezTo>
                    <a:pt x="5" y="182"/>
                    <a:pt x="0" y="188"/>
                    <a:pt x="0" y="194"/>
                  </a:cubicBezTo>
                  <a:lnTo>
                    <a:pt x="0" y="245"/>
                  </a:lnTo>
                  <a:cubicBezTo>
                    <a:pt x="0" y="252"/>
                    <a:pt x="5" y="258"/>
                    <a:pt x="11" y="259"/>
                  </a:cubicBezTo>
                  <a:lnTo>
                    <a:pt x="77" y="271"/>
                  </a:lnTo>
                  <a:cubicBezTo>
                    <a:pt x="83" y="273"/>
                    <a:pt x="86" y="278"/>
                    <a:pt x="82" y="283"/>
                  </a:cubicBezTo>
                  <a:lnTo>
                    <a:pt x="44" y="339"/>
                  </a:lnTo>
                  <a:cubicBezTo>
                    <a:pt x="41" y="345"/>
                    <a:pt x="41" y="353"/>
                    <a:pt x="46" y="357"/>
                  </a:cubicBezTo>
                  <a:lnTo>
                    <a:pt x="82" y="393"/>
                  </a:lnTo>
                  <a:cubicBezTo>
                    <a:pt x="87" y="398"/>
                    <a:pt x="95" y="399"/>
                    <a:pt x="100" y="395"/>
                  </a:cubicBezTo>
                  <a:lnTo>
                    <a:pt x="156" y="358"/>
                  </a:lnTo>
                  <a:cubicBezTo>
                    <a:pt x="162" y="354"/>
                    <a:pt x="167" y="356"/>
                    <a:pt x="168" y="363"/>
                  </a:cubicBezTo>
                  <a:lnTo>
                    <a:pt x="180" y="428"/>
                  </a:lnTo>
                  <a:cubicBezTo>
                    <a:pt x="181" y="435"/>
                    <a:pt x="188" y="440"/>
                    <a:pt x="194" y="440"/>
                  </a:cubicBezTo>
                  <a:lnTo>
                    <a:pt x="245" y="440"/>
                  </a:lnTo>
                  <a:cubicBezTo>
                    <a:pt x="252" y="440"/>
                    <a:pt x="258" y="435"/>
                    <a:pt x="259" y="428"/>
                  </a:cubicBezTo>
                  <a:lnTo>
                    <a:pt x="271" y="363"/>
                  </a:lnTo>
                  <a:cubicBezTo>
                    <a:pt x="272" y="356"/>
                    <a:pt x="278" y="354"/>
                    <a:pt x="283" y="358"/>
                  </a:cubicBezTo>
                  <a:lnTo>
                    <a:pt x="339" y="395"/>
                  </a:lnTo>
                  <a:cubicBezTo>
                    <a:pt x="344" y="399"/>
                    <a:pt x="353" y="398"/>
                    <a:pt x="357" y="393"/>
                  </a:cubicBezTo>
                  <a:lnTo>
                    <a:pt x="393" y="357"/>
                  </a:lnTo>
                  <a:cubicBezTo>
                    <a:pt x="398" y="353"/>
                    <a:pt x="399" y="345"/>
                    <a:pt x="395" y="339"/>
                  </a:cubicBezTo>
                  <a:lnTo>
                    <a:pt x="357" y="283"/>
                  </a:lnTo>
                  <a:cubicBezTo>
                    <a:pt x="354" y="278"/>
                    <a:pt x="356" y="273"/>
                    <a:pt x="362" y="271"/>
                  </a:cubicBezTo>
                  <a:lnTo>
                    <a:pt x="428" y="259"/>
                  </a:lnTo>
                  <a:cubicBezTo>
                    <a:pt x="434" y="258"/>
                    <a:pt x="440" y="252"/>
                    <a:pt x="440" y="245"/>
                  </a:cubicBezTo>
                  <a:lnTo>
                    <a:pt x="440" y="194"/>
                  </a:lnTo>
                  <a:cubicBezTo>
                    <a:pt x="440" y="188"/>
                    <a:pt x="434" y="182"/>
                    <a:pt x="428" y="1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latin typeface="+mn-lt"/>
                <a:ea typeface="+mn-ea"/>
              </a:endParaRPr>
            </a:p>
          </p:txBody>
        </p:sp>
        <p:sp>
          <p:nvSpPr>
            <p:cNvPr id="51" name="Freeform 12"/>
            <p:cNvSpPr>
              <a:spLocks noEditPoints="1"/>
            </p:cNvSpPr>
            <p:nvPr/>
          </p:nvSpPr>
          <p:spPr bwMode="auto">
            <a:xfrm>
              <a:off x="976313" y="4586288"/>
              <a:ext cx="325437" cy="323850"/>
            </a:xfrm>
            <a:custGeom>
              <a:avLst/>
              <a:gdLst>
                <a:gd name="T0" fmla="*/ 376 w 751"/>
                <a:gd name="T1" fmla="*/ 512 h 751"/>
                <a:gd name="T2" fmla="*/ 240 w 751"/>
                <a:gd name="T3" fmla="*/ 376 h 751"/>
                <a:gd name="T4" fmla="*/ 376 w 751"/>
                <a:gd name="T5" fmla="*/ 240 h 751"/>
                <a:gd name="T6" fmla="*/ 511 w 751"/>
                <a:gd name="T7" fmla="*/ 376 h 751"/>
                <a:gd name="T8" fmla="*/ 376 w 751"/>
                <a:gd name="T9" fmla="*/ 512 h 751"/>
                <a:gd name="T10" fmla="*/ 731 w 751"/>
                <a:gd name="T11" fmla="*/ 308 h 751"/>
                <a:gd name="T12" fmla="*/ 619 w 751"/>
                <a:gd name="T13" fmla="*/ 288 h 751"/>
                <a:gd name="T14" fmla="*/ 611 w 751"/>
                <a:gd name="T15" fmla="*/ 267 h 751"/>
                <a:gd name="T16" fmla="*/ 675 w 751"/>
                <a:gd name="T17" fmla="*/ 172 h 751"/>
                <a:gd name="T18" fmla="*/ 672 w 751"/>
                <a:gd name="T19" fmla="*/ 141 h 751"/>
                <a:gd name="T20" fmla="*/ 610 w 751"/>
                <a:gd name="T21" fmla="*/ 79 h 751"/>
                <a:gd name="T22" fmla="*/ 579 w 751"/>
                <a:gd name="T23" fmla="*/ 76 h 751"/>
                <a:gd name="T24" fmla="*/ 484 w 751"/>
                <a:gd name="T25" fmla="*/ 141 h 751"/>
                <a:gd name="T26" fmla="*/ 464 w 751"/>
                <a:gd name="T27" fmla="*/ 132 h 751"/>
                <a:gd name="T28" fmla="*/ 443 w 751"/>
                <a:gd name="T29" fmla="*/ 20 h 751"/>
                <a:gd name="T30" fmla="*/ 419 w 751"/>
                <a:gd name="T31" fmla="*/ 0 h 751"/>
                <a:gd name="T32" fmla="*/ 332 w 751"/>
                <a:gd name="T33" fmla="*/ 0 h 751"/>
                <a:gd name="T34" fmla="*/ 308 w 751"/>
                <a:gd name="T35" fmla="*/ 20 h 751"/>
                <a:gd name="T36" fmla="*/ 288 w 751"/>
                <a:gd name="T37" fmla="*/ 132 h 751"/>
                <a:gd name="T38" fmla="*/ 267 w 751"/>
                <a:gd name="T39" fmla="*/ 141 h 751"/>
                <a:gd name="T40" fmla="*/ 172 w 751"/>
                <a:gd name="T41" fmla="*/ 76 h 751"/>
                <a:gd name="T42" fmla="*/ 141 w 751"/>
                <a:gd name="T43" fmla="*/ 79 h 751"/>
                <a:gd name="T44" fmla="*/ 79 w 751"/>
                <a:gd name="T45" fmla="*/ 141 h 751"/>
                <a:gd name="T46" fmla="*/ 76 w 751"/>
                <a:gd name="T47" fmla="*/ 172 h 751"/>
                <a:gd name="T48" fmla="*/ 141 w 751"/>
                <a:gd name="T49" fmla="*/ 267 h 751"/>
                <a:gd name="T50" fmla="*/ 132 w 751"/>
                <a:gd name="T51" fmla="*/ 288 h 751"/>
                <a:gd name="T52" fmla="*/ 20 w 751"/>
                <a:gd name="T53" fmla="*/ 308 h 751"/>
                <a:gd name="T54" fmla="*/ 0 w 751"/>
                <a:gd name="T55" fmla="*/ 332 h 751"/>
                <a:gd name="T56" fmla="*/ 0 w 751"/>
                <a:gd name="T57" fmla="*/ 419 h 751"/>
                <a:gd name="T58" fmla="*/ 20 w 751"/>
                <a:gd name="T59" fmla="*/ 443 h 751"/>
                <a:gd name="T60" fmla="*/ 132 w 751"/>
                <a:gd name="T61" fmla="*/ 464 h 751"/>
                <a:gd name="T62" fmla="*/ 141 w 751"/>
                <a:gd name="T63" fmla="*/ 484 h 751"/>
                <a:gd name="T64" fmla="*/ 76 w 751"/>
                <a:gd name="T65" fmla="*/ 580 h 751"/>
                <a:gd name="T66" fmla="*/ 79 w 751"/>
                <a:gd name="T67" fmla="*/ 611 h 751"/>
                <a:gd name="T68" fmla="*/ 141 w 751"/>
                <a:gd name="T69" fmla="*/ 672 h 751"/>
                <a:gd name="T70" fmla="*/ 172 w 751"/>
                <a:gd name="T71" fmla="*/ 675 h 751"/>
                <a:gd name="T72" fmla="*/ 267 w 751"/>
                <a:gd name="T73" fmla="*/ 611 h 751"/>
                <a:gd name="T74" fmla="*/ 288 w 751"/>
                <a:gd name="T75" fmla="*/ 619 h 751"/>
                <a:gd name="T76" fmla="*/ 308 w 751"/>
                <a:gd name="T77" fmla="*/ 732 h 751"/>
                <a:gd name="T78" fmla="*/ 332 w 751"/>
                <a:gd name="T79" fmla="*/ 751 h 751"/>
                <a:gd name="T80" fmla="*/ 419 w 751"/>
                <a:gd name="T81" fmla="*/ 751 h 751"/>
                <a:gd name="T82" fmla="*/ 443 w 751"/>
                <a:gd name="T83" fmla="*/ 732 h 751"/>
                <a:gd name="T84" fmla="*/ 464 w 751"/>
                <a:gd name="T85" fmla="*/ 619 h 751"/>
                <a:gd name="T86" fmla="*/ 484 w 751"/>
                <a:gd name="T87" fmla="*/ 611 h 751"/>
                <a:gd name="T88" fmla="*/ 579 w 751"/>
                <a:gd name="T89" fmla="*/ 675 h 751"/>
                <a:gd name="T90" fmla="*/ 610 w 751"/>
                <a:gd name="T91" fmla="*/ 672 h 751"/>
                <a:gd name="T92" fmla="*/ 672 w 751"/>
                <a:gd name="T93" fmla="*/ 611 h 751"/>
                <a:gd name="T94" fmla="*/ 675 w 751"/>
                <a:gd name="T95" fmla="*/ 580 h 751"/>
                <a:gd name="T96" fmla="*/ 611 w 751"/>
                <a:gd name="T97" fmla="*/ 484 h 751"/>
                <a:gd name="T98" fmla="*/ 619 w 751"/>
                <a:gd name="T99" fmla="*/ 464 h 751"/>
                <a:gd name="T100" fmla="*/ 731 w 751"/>
                <a:gd name="T101" fmla="*/ 443 h 751"/>
                <a:gd name="T102" fmla="*/ 751 w 751"/>
                <a:gd name="T103" fmla="*/ 419 h 751"/>
                <a:gd name="T104" fmla="*/ 751 w 751"/>
                <a:gd name="T105" fmla="*/ 332 h 751"/>
                <a:gd name="T106" fmla="*/ 731 w 751"/>
                <a:gd name="T107" fmla="*/ 308 h 7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51" h="751">
                  <a:moveTo>
                    <a:pt x="376" y="512"/>
                  </a:moveTo>
                  <a:cubicBezTo>
                    <a:pt x="301" y="512"/>
                    <a:pt x="240" y="451"/>
                    <a:pt x="240" y="376"/>
                  </a:cubicBezTo>
                  <a:cubicBezTo>
                    <a:pt x="240" y="301"/>
                    <a:pt x="301" y="240"/>
                    <a:pt x="376" y="240"/>
                  </a:cubicBezTo>
                  <a:cubicBezTo>
                    <a:pt x="451" y="240"/>
                    <a:pt x="511" y="301"/>
                    <a:pt x="511" y="376"/>
                  </a:cubicBezTo>
                  <a:cubicBezTo>
                    <a:pt x="511" y="451"/>
                    <a:pt x="451" y="512"/>
                    <a:pt x="376" y="512"/>
                  </a:cubicBezTo>
                  <a:close/>
                  <a:moveTo>
                    <a:pt x="731" y="308"/>
                  </a:moveTo>
                  <a:lnTo>
                    <a:pt x="619" y="288"/>
                  </a:lnTo>
                  <a:cubicBezTo>
                    <a:pt x="608" y="286"/>
                    <a:pt x="604" y="277"/>
                    <a:pt x="611" y="267"/>
                  </a:cubicBezTo>
                  <a:lnTo>
                    <a:pt x="675" y="172"/>
                  </a:lnTo>
                  <a:cubicBezTo>
                    <a:pt x="681" y="163"/>
                    <a:pt x="680" y="149"/>
                    <a:pt x="672" y="141"/>
                  </a:cubicBezTo>
                  <a:lnTo>
                    <a:pt x="610" y="79"/>
                  </a:lnTo>
                  <a:cubicBezTo>
                    <a:pt x="602" y="72"/>
                    <a:pt x="589" y="70"/>
                    <a:pt x="579" y="76"/>
                  </a:cubicBezTo>
                  <a:lnTo>
                    <a:pt x="484" y="141"/>
                  </a:lnTo>
                  <a:cubicBezTo>
                    <a:pt x="475" y="147"/>
                    <a:pt x="466" y="143"/>
                    <a:pt x="464" y="132"/>
                  </a:cubicBezTo>
                  <a:lnTo>
                    <a:pt x="443" y="20"/>
                  </a:lnTo>
                  <a:cubicBezTo>
                    <a:pt x="441" y="9"/>
                    <a:pt x="430" y="0"/>
                    <a:pt x="419" y="0"/>
                  </a:cubicBezTo>
                  <a:lnTo>
                    <a:pt x="332" y="0"/>
                  </a:lnTo>
                  <a:cubicBezTo>
                    <a:pt x="321" y="0"/>
                    <a:pt x="310" y="9"/>
                    <a:pt x="308" y="20"/>
                  </a:cubicBezTo>
                  <a:lnTo>
                    <a:pt x="288" y="132"/>
                  </a:lnTo>
                  <a:cubicBezTo>
                    <a:pt x="286" y="143"/>
                    <a:pt x="276" y="147"/>
                    <a:pt x="267" y="141"/>
                  </a:cubicBezTo>
                  <a:lnTo>
                    <a:pt x="172" y="76"/>
                  </a:lnTo>
                  <a:cubicBezTo>
                    <a:pt x="163" y="70"/>
                    <a:pt x="149" y="72"/>
                    <a:pt x="141" y="79"/>
                  </a:cubicBezTo>
                  <a:lnTo>
                    <a:pt x="79" y="141"/>
                  </a:lnTo>
                  <a:cubicBezTo>
                    <a:pt x="71" y="149"/>
                    <a:pt x="70" y="163"/>
                    <a:pt x="76" y="172"/>
                  </a:cubicBezTo>
                  <a:lnTo>
                    <a:pt x="141" y="267"/>
                  </a:lnTo>
                  <a:cubicBezTo>
                    <a:pt x="147" y="277"/>
                    <a:pt x="143" y="286"/>
                    <a:pt x="132" y="288"/>
                  </a:cubicBezTo>
                  <a:lnTo>
                    <a:pt x="20" y="308"/>
                  </a:lnTo>
                  <a:cubicBezTo>
                    <a:pt x="9" y="310"/>
                    <a:pt x="0" y="321"/>
                    <a:pt x="0" y="332"/>
                  </a:cubicBezTo>
                  <a:lnTo>
                    <a:pt x="0" y="419"/>
                  </a:lnTo>
                  <a:cubicBezTo>
                    <a:pt x="0" y="431"/>
                    <a:pt x="9" y="441"/>
                    <a:pt x="20" y="443"/>
                  </a:cubicBezTo>
                  <a:lnTo>
                    <a:pt x="132" y="464"/>
                  </a:lnTo>
                  <a:cubicBezTo>
                    <a:pt x="143" y="466"/>
                    <a:pt x="147" y="475"/>
                    <a:pt x="141" y="484"/>
                  </a:cubicBezTo>
                  <a:lnTo>
                    <a:pt x="76" y="580"/>
                  </a:lnTo>
                  <a:cubicBezTo>
                    <a:pt x="70" y="589"/>
                    <a:pt x="71" y="603"/>
                    <a:pt x="79" y="611"/>
                  </a:cubicBezTo>
                  <a:lnTo>
                    <a:pt x="141" y="672"/>
                  </a:lnTo>
                  <a:cubicBezTo>
                    <a:pt x="149" y="680"/>
                    <a:pt x="163" y="681"/>
                    <a:pt x="172" y="675"/>
                  </a:cubicBezTo>
                  <a:lnTo>
                    <a:pt x="267" y="611"/>
                  </a:lnTo>
                  <a:cubicBezTo>
                    <a:pt x="276" y="605"/>
                    <a:pt x="286" y="609"/>
                    <a:pt x="288" y="619"/>
                  </a:cubicBezTo>
                  <a:lnTo>
                    <a:pt x="308" y="732"/>
                  </a:lnTo>
                  <a:cubicBezTo>
                    <a:pt x="310" y="742"/>
                    <a:pt x="321" y="751"/>
                    <a:pt x="332" y="751"/>
                  </a:cubicBezTo>
                  <a:lnTo>
                    <a:pt x="419" y="751"/>
                  </a:lnTo>
                  <a:cubicBezTo>
                    <a:pt x="430" y="751"/>
                    <a:pt x="441" y="742"/>
                    <a:pt x="443" y="732"/>
                  </a:cubicBezTo>
                  <a:lnTo>
                    <a:pt x="464" y="619"/>
                  </a:lnTo>
                  <a:cubicBezTo>
                    <a:pt x="466" y="609"/>
                    <a:pt x="475" y="605"/>
                    <a:pt x="484" y="611"/>
                  </a:cubicBezTo>
                  <a:lnTo>
                    <a:pt x="579" y="675"/>
                  </a:lnTo>
                  <a:cubicBezTo>
                    <a:pt x="589" y="681"/>
                    <a:pt x="602" y="680"/>
                    <a:pt x="610" y="672"/>
                  </a:cubicBezTo>
                  <a:lnTo>
                    <a:pt x="672" y="611"/>
                  </a:lnTo>
                  <a:cubicBezTo>
                    <a:pt x="680" y="603"/>
                    <a:pt x="681" y="589"/>
                    <a:pt x="675" y="580"/>
                  </a:cubicBezTo>
                  <a:lnTo>
                    <a:pt x="611" y="484"/>
                  </a:lnTo>
                  <a:cubicBezTo>
                    <a:pt x="604" y="475"/>
                    <a:pt x="608" y="466"/>
                    <a:pt x="619" y="464"/>
                  </a:cubicBezTo>
                  <a:lnTo>
                    <a:pt x="731" y="443"/>
                  </a:lnTo>
                  <a:cubicBezTo>
                    <a:pt x="742" y="441"/>
                    <a:pt x="751" y="431"/>
                    <a:pt x="751" y="419"/>
                  </a:cubicBezTo>
                  <a:lnTo>
                    <a:pt x="751" y="332"/>
                  </a:lnTo>
                  <a:cubicBezTo>
                    <a:pt x="751" y="321"/>
                    <a:pt x="742" y="310"/>
                    <a:pt x="731" y="30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latin typeface="+mn-lt"/>
                <a:ea typeface="+mn-ea"/>
              </a:endParaRPr>
            </a:p>
          </p:txBody>
        </p:sp>
      </p:grpSp>
      <p:grpSp>
        <p:nvGrpSpPr>
          <p:cNvPr id="52" name="组合 51"/>
          <p:cNvGrpSpPr/>
          <p:nvPr/>
        </p:nvGrpSpPr>
        <p:grpSpPr>
          <a:xfrm>
            <a:off x="1542942" y="3511593"/>
            <a:ext cx="465440" cy="374177"/>
            <a:chOff x="976313" y="4519613"/>
            <a:chExt cx="485775" cy="390525"/>
          </a:xfrm>
          <a:solidFill>
            <a:schemeClr val="tx2">
              <a:lumMod val="60000"/>
              <a:lumOff val="40000"/>
            </a:schemeClr>
          </a:solidFill>
        </p:grpSpPr>
        <p:sp>
          <p:nvSpPr>
            <p:cNvPr id="53" name="Freeform 11"/>
            <p:cNvSpPr>
              <a:spLocks noEditPoints="1"/>
            </p:cNvSpPr>
            <p:nvPr/>
          </p:nvSpPr>
          <p:spPr bwMode="auto">
            <a:xfrm>
              <a:off x="1271588" y="4519613"/>
              <a:ext cx="190500" cy="190500"/>
            </a:xfrm>
            <a:custGeom>
              <a:avLst/>
              <a:gdLst>
                <a:gd name="T0" fmla="*/ 220 w 440"/>
                <a:gd name="T1" fmla="*/ 288 h 440"/>
                <a:gd name="T2" fmla="*/ 152 w 440"/>
                <a:gd name="T3" fmla="*/ 220 h 440"/>
                <a:gd name="T4" fmla="*/ 220 w 440"/>
                <a:gd name="T5" fmla="*/ 152 h 440"/>
                <a:gd name="T6" fmla="*/ 288 w 440"/>
                <a:gd name="T7" fmla="*/ 220 h 440"/>
                <a:gd name="T8" fmla="*/ 220 w 440"/>
                <a:gd name="T9" fmla="*/ 288 h 440"/>
                <a:gd name="T10" fmla="*/ 428 w 440"/>
                <a:gd name="T11" fmla="*/ 180 h 440"/>
                <a:gd name="T12" fmla="*/ 362 w 440"/>
                <a:gd name="T13" fmla="*/ 168 h 440"/>
                <a:gd name="T14" fmla="*/ 357 w 440"/>
                <a:gd name="T15" fmla="*/ 156 h 440"/>
                <a:gd name="T16" fmla="*/ 395 w 440"/>
                <a:gd name="T17" fmla="*/ 101 h 440"/>
                <a:gd name="T18" fmla="*/ 393 w 440"/>
                <a:gd name="T19" fmla="*/ 82 h 440"/>
                <a:gd name="T20" fmla="*/ 357 w 440"/>
                <a:gd name="T21" fmla="*/ 46 h 440"/>
                <a:gd name="T22" fmla="*/ 339 w 440"/>
                <a:gd name="T23" fmla="*/ 45 h 440"/>
                <a:gd name="T24" fmla="*/ 283 w 440"/>
                <a:gd name="T25" fmla="*/ 82 h 440"/>
                <a:gd name="T26" fmla="*/ 271 w 440"/>
                <a:gd name="T27" fmla="*/ 77 h 440"/>
                <a:gd name="T28" fmla="*/ 259 w 440"/>
                <a:gd name="T29" fmla="*/ 11 h 440"/>
                <a:gd name="T30" fmla="*/ 245 w 440"/>
                <a:gd name="T31" fmla="*/ 0 h 440"/>
                <a:gd name="T32" fmla="*/ 194 w 440"/>
                <a:gd name="T33" fmla="*/ 0 h 440"/>
                <a:gd name="T34" fmla="*/ 180 w 440"/>
                <a:gd name="T35" fmla="*/ 11 h 440"/>
                <a:gd name="T36" fmla="*/ 168 w 440"/>
                <a:gd name="T37" fmla="*/ 77 h 440"/>
                <a:gd name="T38" fmla="*/ 156 w 440"/>
                <a:gd name="T39" fmla="*/ 82 h 440"/>
                <a:gd name="T40" fmla="*/ 100 w 440"/>
                <a:gd name="T41" fmla="*/ 45 h 440"/>
                <a:gd name="T42" fmla="*/ 82 w 440"/>
                <a:gd name="T43" fmla="*/ 46 h 440"/>
                <a:gd name="T44" fmla="*/ 46 w 440"/>
                <a:gd name="T45" fmla="*/ 82 h 440"/>
                <a:gd name="T46" fmla="*/ 44 w 440"/>
                <a:gd name="T47" fmla="*/ 101 h 440"/>
                <a:gd name="T48" fmla="*/ 82 w 440"/>
                <a:gd name="T49" fmla="*/ 156 h 440"/>
                <a:gd name="T50" fmla="*/ 77 w 440"/>
                <a:gd name="T51" fmla="*/ 168 h 440"/>
                <a:gd name="T52" fmla="*/ 11 w 440"/>
                <a:gd name="T53" fmla="*/ 180 h 440"/>
                <a:gd name="T54" fmla="*/ 0 w 440"/>
                <a:gd name="T55" fmla="*/ 194 h 440"/>
                <a:gd name="T56" fmla="*/ 0 w 440"/>
                <a:gd name="T57" fmla="*/ 245 h 440"/>
                <a:gd name="T58" fmla="*/ 11 w 440"/>
                <a:gd name="T59" fmla="*/ 259 h 440"/>
                <a:gd name="T60" fmla="*/ 77 w 440"/>
                <a:gd name="T61" fmla="*/ 271 h 440"/>
                <a:gd name="T62" fmla="*/ 82 w 440"/>
                <a:gd name="T63" fmla="*/ 283 h 440"/>
                <a:gd name="T64" fmla="*/ 44 w 440"/>
                <a:gd name="T65" fmla="*/ 339 h 440"/>
                <a:gd name="T66" fmla="*/ 46 w 440"/>
                <a:gd name="T67" fmla="*/ 357 h 440"/>
                <a:gd name="T68" fmla="*/ 82 w 440"/>
                <a:gd name="T69" fmla="*/ 393 h 440"/>
                <a:gd name="T70" fmla="*/ 100 w 440"/>
                <a:gd name="T71" fmla="*/ 395 h 440"/>
                <a:gd name="T72" fmla="*/ 156 w 440"/>
                <a:gd name="T73" fmla="*/ 358 h 440"/>
                <a:gd name="T74" fmla="*/ 168 w 440"/>
                <a:gd name="T75" fmla="*/ 363 h 440"/>
                <a:gd name="T76" fmla="*/ 180 w 440"/>
                <a:gd name="T77" fmla="*/ 428 h 440"/>
                <a:gd name="T78" fmla="*/ 194 w 440"/>
                <a:gd name="T79" fmla="*/ 440 h 440"/>
                <a:gd name="T80" fmla="*/ 245 w 440"/>
                <a:gd name="T81" fmla="*/ 440 h 440"/>
                <a:gd name="T82" fmla="*/ 259 w 440"/>
                <a:gd name="T83" fmla="*/ 428 h 440"/>
                <a:gd name="T84" fmla="*/ 271 w 440"/>
                <a:gd name="T85" fmla="*/ 363 h 440"/>
                <a:gd name="T86" fmla="*/ 283 w 440"/>
                <a:gd name="T87" fmla="*/ 358 h 440"/>
                <a:gd name="T88" fmla="*/ 339 w 440"/>
                <a:gd name="T89" fmla="*/ 395 h 440"/>
                <a:gd name="T90" fmla="*/ 357 w 440"/>
                <a:gd name="T91" fmla="*/ 393 h 440"/>
                <a:gd name="T92" fmla="*/ 393 w 440"/>
                <a:gd name="T93" fmla="*/ 357 h 440"/>
                <a:gd name="T94" fmla="*/ 395 w 440"/>
                <a:gd name="T95" fmla="*/ 339 h 440"/>
                <a:gd name="T96" fmla="*/ 357 w 440"/>
                <a:gd name="T97" fmla="*/ 283 h 440"/>
                <a:gd name="T98" fmla="*/ 362 w 440"/>
                <a:gd name="T99" fmla="*/ 271 h 440"/>
                <a:gd name="T100" fmla="*/ 428 w 440"/>
                <a:gd name="T101" fmla="*/ 259 h 440"/>
                <a:gd name="T102" fmla="*/ 440 w 440"/>
                <a:gd name="T103" fmla="*/ 245 h 440"/>
                <a:gd name="T104" fmla="*/ 440 w 440"/>
                <a:gd name="T105" fmla="*/ 194 h 440"/>
                <a:gd name="T106" fmla="*/ 428 w 440"/>
                <a:gd name="T107" fmla="*/ 18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40" h="440">
                  <a:moveTo>
                    <a:pt x="220" y="288"/>
                  </a:moveTo>
                  <a:cubicBezTo>
                    <a:pt x="182" y="288"/>
                    <a:pt x="152" y="258"/>
                    <a:pt x="152" y="220"/>
                  </a:cubicBezTo>
                  <a:cubicBezTo>
                    <a:pt x="152" y="182"/>
                    <a:pt x="182" y="152"/>
                    <a:pt x="220" y="152"/>
                  </a:cubicBezTo>
                  <a:cubicBezTo>
                    <a:pt x="258" y="152"/>
                    <a:pt x="288" y="182"/>
                    <a:pt x="288" y="220"/>
                  </a:cubicBezTo>
                  <a:cubicBezTo>
                    <a:pt x="288" y="258"/>
                    <a:pt x="258" y="288"/>
                    <a:pt x="220" y="288"/>
                  </a:cubicBezTo>
                  <a:close/>
                  <a:moveTo>
                    <a:pt x="428" y="180"/>
                  </a:moveTo>
                  <a:lnTo>
                    <a:pt x="362" y="168"/>
                  </a:lnTo>
                  <a:cubicBezTo>
                    <a:pt x="356" y="167"/>
                    <a:pt x="354" y="162"/>
                    <a:pt x="357" y="156"/>
                  </a:cubicBezTo>
                  <a:lnTo>
                    <a:pt x="395" y="101"/>
                  </a:lnTo>
                  <a:cubicBezTo>
                    <a:pt x="399" y="95"/>
                    <a:pt x="398" y="87"/>
                    <a:pt x="393" y="82"/>
                  </a:cubicBezTo>
                  <a:lnTo>
                    <a:pt x="357" y="46"/>
                  </a:lnTo>
                  <a:cubicBezTo>
                    <a:pt x="353" y="42"/>
                    <a:pt x="344" y="41"/>
                    <a:pt x="339" y="45"/>
                  </a:cubicBezTo>
                  <a:lnTo>
                    <a:pt x="283" y="82"/>
                  </a:lnTo>
                  <a:cubicBezTo>
                    <a:pt x="278" y="86"/>
                    <a:pt x="272" y="84"/>
                    <a:pt x="271" y="77"/>
                  </a:cubicBezTo>
                  <a:lnTo>
                    <a:pt x="259" y="11"/>
                  </a:lnTo>
                  <a:cubicBezTo>
                    <a:pt x="258" y="5"/>
                    <a:pt x="252" y="0"/>
                    <a:pt x="245" y="0"/>
                  </a:cubicBezTo>
                  <a:lnTo>
                    <a:pt x="194" y="0"/>
                  </a:lnTo>
                  <a:cubicBezTo>
                    <a:pt x="188" y="0"/>
                    <a:pt x="181" y="5"/>
                    <a:pt x="180" y="11"/>
                  </a:cubicBezTo>
                  <a:lnTo>
                    <a:pt x="168" y="77"/>
                  </a:lnTo>
                  <a:cubicBezTo>
                    <a:pt x="167" y="84"/>
                    <a:pt x="162" y="86"/>
                    <a:pt x="156" y="82"/>
                  </a:cubicBezTo>
                  <a:lnTo>
                    <a:pt x="100" y="45"/>
                  </a:lnTo>
                  <a:cubicBezTo>
                    <a:pt x="95" y="41"/>
                    <a:pt x="87" y="42"/>
                    <a:pt x="82" y="46"/>
                  </a:cubicBezTo>
                  <a:lnTo>
                    <a:pt x="46" y="82"/>
                  </a:lnTo>
                  <a:cubicBezTo>
                    <a:pt x="41" y="87"/>
                    <a:pt x="41" y="95"/>
                    <a:pt x="44" y="101"/>
                  </a:cubicBezTo>
                  <a:lnTo>
                    <a:pt x="82" y="156"/>
                  </a:lnTo>
                  <a:cubicBezTo>
                    <a:pt x="86" y="162"/>
                    <a:pt x="83" y="167"/>
                    <a:pt x="77" y="168"/>
                  </a:cubicBezTo>
                  <a:lnTo>
                    <a:pt x="11" y="180"/>
                  </a:lnTo>
                  <a:cubicBezTo>
                    <a:pt x="5" y="182"/>
                    <a:pt x="0" y="188"/>
                    <a:pt x="0" y="194"/>
                  </a:cubicBezTo>
                  <a:lnTo>
                    <a:pt x="0" y="245"/>
                  </a:lnTo>
                  <a:cubicBezTo>
                    <a:pt x="0" y="252"/>
                    <a:pt x="5" y="258"/>
                    <a:pt x="11" y="259"/>
                  </a:cubicBezTo>
                  <a:lnTo>
                    <a:pt x="77" y="271"/>
                  </a:lnTo>
                  <a:cubicBezTo>
                    <a:pt x="83" y="273"/>
                    <a:pt x="86" y="278"/>
                    <a:pt x="82" y="283"/>
                  </a:cubicBezTo>
                  <a:lnTo>
                    <a:pt x="44" y="339"/>
                  </a:lnTo>
                  <a:cubicBezTo>
                    <a:pt x="41" y="345"/>
                    <a:pt x="41" y="353"/>
                    <a:pt x="46" y="357"/>
                  </a:cubicBezTo>
                  <a:lnTo>
                    <a:pt x="82" y="393"/>
                  </a:lnTo>
                  <a:cubicBezTo>
                    <a:pt x="87" y="398"/>
                    <a:pt x="95" y="399"/>
                    <a:pt x="100" y="395"/>
                  </a:cubicBezTo>
                  <a:lnTo>
                    <a:pt x="156" y="358"/>
                  </a:lnTo>
                  <a:cubicBezTo>
                    <a:pt x="162" y="354"/>
                    <a:pt x="167" y="356"/>
                    <a:pt x="168" y="363"/>
                  </a:cubicBezTo>
                  <a:lnTo>
                    <a:pt x="180" y="428"/>
                  </a:lnTo>
                  <a:cubicBezTo>
                    <a:pt x="181" y="435"/>
                    <a:pt x="188" y="440"/>
                    <a:pt x="194" y="440"/>
                  </a:cubicBezTo>
                  <a:lnTo>
                    <a:pt x="245" y="440"/>
                  </a:lnTo>
                  <a:cubicBezTo>
                    <a:pt x="252" y="440"/>
                    <a:pt x="258" y="435"/>
                    <a:pt x="259" y="428"/>
                  </a:cubicBezTo>
                  <a:lnTo>
                    <a:pt x="271" y="363"/>
                  </a:lnTo>
                  <a:cubicBezTo>
                    <a:pt x="272" y="356"/>
                    <a:pt x="278" y="354"/>
                    <a:pt x="283" y="358"/>
                  </a:cubicBezTo>
                  <a:lnTo>
                    <a:pt x="339" y="395"/>
                  </a:lnTo>
                  <a:cubicBezTo>
                    <a:pt x="344" y="399"/>
                    <a:pt x="353" y="398"/>
                    <a:pt x="357" y="393"/>
                  </a:cubicBezTo>
                  <a:lnTo>
                    <a:pt x="393" y="357"/>
                  </a:lnTo>
                  <a:cubicBezTo>
                    <a:pt x="398" y="353"/>
                    <a:pt x="399" y="345"/>
                    <a:pt x="395" y="339"/>
                  </a:cubicBezTo>
                  <a:lnTo>
                    <a:pt x="357" y="283"/>
                  </a:lnTo>
                  <a:cubicBezTo>
                    <a:pt x="354" y="278"/>
                    <a:pt x="356" y="273"/>
                    <a:pt x="362" y="271"/>
                  </a:cubicBezTo>
                  <a:lnTo>
                    <a:pt x="428" y="259"/>
                  </a:lnTo>
                  <a:cubicBezTo>
                    <a:pt x="434" y="258"/>
                    <a:pt x="440" y="252"/>
                    <a:pt x="440" y="245"/>
                  </a:cubicBezTo>
                  <a:lnTo>
                    <a:pt x="440" y="194"/>
                  </a:lnTo>
                  <a:cubicBezTo>
                    <a:pt x="440" y="188"/>
                    <a:pt x="434" y="182"/>
                    <a:pt x="428" y="1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latin typeface="+mn-lt"/>
                <a:ea typeface="+mn-ea"/>
              </a:endParaRPr>
            </a:p>
          </p:txBody>
        </p:sp>
        <p:sp>
          <p:nvSpPr>
            <p:cNvPr id="54" name="Freeform 12"/>
            <p:cNvSpPr>
              <a:spLocks noEditPoints="1"/>
            </p:cNvSpPr>
            <p:nvPr/>
          </p:nvSpPr>
          <p:spPr bwMode="auto">
            <a:xfrm>
              <a:off x="976313" y="4586288"/>
              <a:ext cx="325437" cy="323850"/>
            </a:xfrm>
            <a:custGeom>
              <a:avLst/>
              <a:gdLst>
                <a:gd name="T0" fmla="*/ 376 w 751"/>
                <a:gd name="T1" fmla="*/ 512 h 751"/>
                <a:gd name="T2" fmla="*/ 240 w 751"/>
                <a:gd name="T3" fmla="*/ 376 h 751"/>
                <a:gd name="T4" fmla="*/ 376 w 751"/>
                <a:gd name="T5" fmla="*/ 240 h 751"/>
                <a:gd name="T6" fmla="*/ 511 w 751"/>
                <a:gd name="T7" fmla="*/ 376 h 751"/>
                <a:gd name="T8" fmla="*/ 376 w 751"/>
                <a:gd name="T9" fmla="*/ 512 h 751"/>
                <a:gd name="T10" fmla="*/ 731 w 751"/>
                <a:gd name="T11" fmla="*/ 308 h 751"/>
                <a:gd name="T12" fmla="*/ 619 w 751"/>
                <a:gd name="T13" fmla="*/ 288 h 751"/>
                <a:gd name="T14" fmla="*/ 611 w 751"/>
                <a:gd name="T15" fmla="*/ 267 h 751"/>
                <a:gd name="T16" fmla="*/ 675 w 751"/>
                <a:gd name="T17" fmla="*/ 172 h 751"/>
                <a:gd name="T18" fmla="*/ 672 w 751"/>
                <a:gd name="T19" fmla="*/ 141 h 751"/>
                <a:gd name="T20" fmla="*/ 610 w 751"/>
                <a:gd name="T21" fmla="*/ 79 h 751"/>
                <a:gd name="T22" fmla="*/ 579 w 751"/>
                <a:gd name="T23" fmla="*/ 76 h 751"/>
                <a:gd name="T24" fmla="*/ 484 w 751"/>
                <a:gd name="T25" fmla="*/ 141 h 751"/>
                <a:gd name="T26" fmla="*/ 464 w 751"/>
                <a:gd name="T27" fmla="*/ 132 h 751"/>
                <a:gd name="T28" fmla="*/ 443 w 751"/>
                <a:gd name="T29" fmla="*/ 20 h 751"/>
                <a:gd name="T30" fmla="*/ 419 w 751"/>
                <a:gd name="T31" fmla="*/ 0 h 751"/>
                <a:gd name="T32" fmla="*/ 332 w 751"/>
                <a:gd name="T33" fmla="*/ 0 h 751"/>
                <a:gd name="T34" fmla="*/ 308 w 751"/>
                <a:gd name="T35" fmla="*/ 20 h 751"/>
                <a:gd name="T36" fmla="*/ 288 w 751"/>
                <a:gd name="T37" fmla="*/ 132 h 751"/>
                <a:gd name="T38" fmla="*/ 267 w 751"/>
                <a:gd name="T39" fmla="*/ 141 h 751"/>
                <a:gd name="T40" fmla="*/ 172 w 751"/>
                <a:gd name="T41" fmla="*/ 76 h 751"/>
                <a:gd name="T42" fmla="*/ 141 w 751"/>
                <a:gd name="T43" fmla="*/ 79 h 751"/>
                <a:gd name="T44" fmla="*/ 79 w 751"/>
                <a:gd name="T45" fmla="*/ 141 h 751"/>
                <a:gd name="T46" fmla="*/ 76 w 751"/>
                <a:gd name="T47" fmla="*/ 172 h 751"/>
                <a:gd name="T48" fmla="*/ 141 w 751"/>
                <a:gd name="T49" fmla="*/ 267 h 751"/>
                <a:gd name="T50" fmla="*/ 132 w 751"/>
                <a:gd name="T51" fmla="*/ 288 h 751"/>
                <a:gd name="T52" fmla="*/ 20 w 751"/>
                <a:gd name="T53" fmla="*/ 308 h 751"/>
                <a:gd name="T54" fmla="*/ 0 w 751"/>
                <a:gd name="T55" fmla="*/ 332 h 751"/>
                <a:gd name="T56" fmla="*/ 0 w 751"/>
                <a:gd name="T57" fmla="*/ 419 h 751"/>
                <a:gd name="T58" fmla="*/ 20 w 751"/>
                <a:gd name="T59" fmla="*/ 443 h 751"/>
                <a:gd name="T60" fmla="*/ 132 w 751"/>
                <a:gd name="T61" fmla="*/ 464 h 751"/>
                <a:gd name="T62" fmla="*/ 141 w 751"/>
                <a:gd name="T63" fmla="*/ 484 h 751"/>
                <a:gd name="T64" fmla="*/ 76 w 751"/>
                <a:gd name="T65" fmla="*/ 580 h 751"/>
                <a:gd name="T66" fmla="*/ 79 w 751"/>
                <a:gd name="T67" fmla="*/ 611 h 751"/>
                <a:gd name="T68" fmla="*/ 141 w 751"/>
                <a:gd name="T69" fmla="*/ 672 h 751"/>
                <a:gd name="T70" fmla="*/ 172 w 751"/>
                <a:gd name="T71" fmla="*/ 675 h 751"/>
                <a:gd name="T72" fmla="*/ 267 w 751"/>
                <a:gd name="T73" fmla="*/ 611 h 751"/>
                <a:gd name="T74" fmla="*/ 288 w 751"/>
                <a:gd name="T75" fmla="*/ 619 h 751"/>
                <a:gd name="T76" fmla="*/ 308 w 751"/>
                <a:gd name="T77" fmla="*/ 732 h 751"/>
                <a:gd name="T78" fmla="*/ 332 w 751"/>
                <a:gd name="T79" fmla="*/ 751 h 751"/>
                <a:gd name="T80" fmla="*/ 419 w 751"/>
                <a:gd name="T81" fmla="*/ 751 h 751"/>
                <a:gd name="T82" fmla="*/ 443 w 751"/>
                <a:gd name="T83" fmla="*/ 732 h 751"/>
                <a:gd name="T84" fmla="*/ 464 w 751"/>
                <a:gd name="T85" fmla="*/ 619 h 751"/>
                <a:gd name="T86" fmla="*/ 484 w 751"/>
                <a:gd name="T87" fmla="*/ 611 h 751"/>
                <a:gd name="T88" fmla="*/ 579 w 751"/>
                <a:gd name="T89" fmla="*/ 675 h 751"/>
                <a:gd name="T90" fmla="*/ 610 w 751"/>
                <a:gd name="T91" fmla="*/ 672 h 751"/>
                <a:gd name="T92" fmla="*/ 672 w 751"/>
                <a:gd name="T93" fmla="*/ 611 h 751"/>
                <a:gd name="T94" fmla="*/ 675 w 751"/>
                <a:gd name="T95" fmla="*/ 580 h 751"/>
                <a:gd name="T96" fmla="*/ 611 w 751"/>
                <a:gd name="T97" fmla="*/ 484 h 751"/>
                <a:gd name="T98" fmla="*/ 619 w 751"/>
                <a:gd name="T99" fmla="*/ 464 h 751"/>
                <a:gd name="T100" fmla="*/ 731 w 751"/>
                <a:gd name="T101" fmla="*/ 443 h 751"/>
                <a:gd name="T102" fmla="*/ 751 w 751"/>
                <a:gd name="T103" fmla="*/ 419 h 751"/>
                <a:gd name="T104" fmla="*/ 751 w 751"/>
                <a:gd name="T105" fmla="*/ 332 h 751"/>
                <a:gd name="T106" fmla="*/ 731 w 751"/>
                <a:gd name="T107" fmla="*/ 308 h 7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51" h="751">
                  <a:moveTo>
                    <a:pt x="376" y="512"/>
                  </a:moveTo>
                  <a:cubicBezTo>
                    <a:pt x="301" y="512"/>
                    <a:pt x="240" y="451"/>
                    <a:pt x="240" y="376"/>
                  </a:cubicBezTo>
                  <a:cubicBezTo>
                    <a:pt x="240" y="301"/>
                    <a:pt x="301" y="240"/>
                    <a:pt x="376" y="240"/>
                  </a:cubicBezTo>
                  <a:cubicBezTo>
                    <a:pt x="451" y="240"/>
                    <a:pt x="511" y="301"/>
                    <a:pt x="511" y="376"/>
                  </a:cubicBezTo>
                  <a:cubicBezTo>
                    <a:pt x="511" y="451"/>
                    <a:pt x="451" y="512"/>
                    <a:pt x="376" y="512"/>
                  </a:cubicBezTo>
                  <a:close/>
                  <a:moveTo>
                    <a:pt x="731" y="308"/>
                  </a:moveTo>
                  <a:lnTo>
                    <a:pt x="619" y="288"/>
                  </a:lnTo>
                  <a:cubicBezTo>
                    <a:pt x="608" y="286"/>
                    <a:pt x="604" y="277"/>
                    <a:pt x="611" y="267"/>
                  </a:cubicBezTo>
                  <a:lnTo>
                    <a:pt x="675" y="172"/>
                  </a:lnTo>
                  <a:cubicBezTo>
                    <a:pt x="681" y="163"/>
                    <a:pt x="680" y="149"/>
                    <a:pt x="672" y="141"/>
                  </a:cubicBezTo>
                  <a:lnTo>
                    <a:pt x="610" y="79"/>
                  </a:lnTo>
                  <a:cubicBezTo>
                    <a:pt x="602" y="72"/>
                    <a:pt x="589" y="70"/>
                    <a:pt x="579" y="76"/>
                  </a:cubicBezTo>
                  <a:lnTo>
                    <a:pt x="484" y="141"/>
                  </a:lnTo>
                  <a:cubicBezTo>
                    <a:pt x="475" y="147"/>
                    <a:pt x="466" y="143"/>
                    <a:pt x="464" y="132"/>
                  </a:cubicBezTo>
                  <a:lnTo>
                    <a:pt x="443" y="20"/>
                  </a:lnTo>
                  <a:cubicBezTo>
                    <a:pt x="441" y="9"/>
                    <a:pt x="430" y="0"/>
                    <a:pt x="419" y="0"/>
                  </a:cubicBezTo>
                  <a:lnTo>
                    <a:pt x="332" y="0"/>
                  </a:lnTo>
                  <a:cubicBezTo>
                    <a:pt x="321" y="0"/>
                    <a:pt x="310" y="9"/>
                    <a:pt x="308" y="20"/>
                  </a:cubicBezTo>
                  <a:lnTo>
                    <a:pt x="288" y="132"/>
                  </a:lnTo>
                  <a:cubicBezTo>
                    <a:pt x="286" y="143"/>
                    <a:pt x="276" y="147"/>
                    <a:pt x="267" y="141"/>
                  </a:cubicBezTo>
                  <a:lnTo>
                    <a:pt x="172" y="76"/>
                  </a:lnTo>
                  <a:cubicBezTo>
                    <a:pt x="163" y="70"/>
                    <a:pt x="149" y="72"/>
                    <a:pt x="141" y="79"/>
                  </a:cubicBezTo>
                  <a:lnTo>
                    <a:pt x="79" y="141"/>
                  </a:lnTo>
                  <a:cubicBezTo>
                    <a:pt x="71" y="149"/>
                    <a:pt x="70" y="163"/>
                    <a:pt x="76" y="172"/>
                  </a:cubicBezTo>
                  <a:lnTo>
                    <a:pt x="141" y="267"/>
                  </a:lnTo>
                  <a:cubicBezTo>
                    <a:pt x="147" y="277"/>
                    <a:pt x="143" y="286"/>
                    <a:pt x="132" y="288"/>
                  </a:cubicBezTo>
                  <a:lnTo>
                    <a:pt x="20" y="308"/>
                  </a:lnTo>
                  <a:cubicBezTo>
                    <a:pt x="9" y="310"/>
                    <a:pt x="0" y="321"/>
                    <a:pt x="0" y="332"/>
                  </a:cubicBezTo>
                  <a:lnTo>
                    <a:pt x="0" y="419"/>
                  </a:lnTo>
                  <a:cubicBezTo>
                    <a:pt x="0" y="431"/>
                    <a:pt x="9" y="441"/>
                    <a:pt x="20" y="443"/>
                  </a:cubicBezTo>
                  <a:lnTo>
                    <a:pt x="132" y="464"/>
                  </a:lnTo>
                  <a:cubicBezTo>
                    <a:pt x="143" y="466"/>
                    <a:pt x="147" y="475"/>
                    <a:pt x="141" y="484"/>
                  </a:cubicBezTo>
                  <a:lnTo>
                    <a:pt x="76" y="580"/>
                  </a:lnTo>
                  <a:cubicBezTo>
                    <a:pt x="70" y="589"/>
                    <a:pt x="71" y="603"/>
                    <a:pt x="79" y="611"/>
                  </a:cubicBezTo>
                  <a:lnTo>
                    <a:pt x="141" y="672"/>
                  </a:lnTo>
                  <a:cubicBezTo>
                    <a:pt x="149" y="680"/>
                    <a:pt x="163" y="681"/>
                    <a:pt x="172" y="675"/>
                  </a:cubicBezTo>
                  <a:lnTo>
                    <a:pt x="267" y="611"/>
                  </a:lnTo>
                  <a:cubicBezTo>
                    <a:pt x="276" y="605"/>
                    <a:pt x="286" y="609"/>
                    <a:pt x="288" y="619"/>
                  </a:cubicBezTo>
                  <a:lnTo>
                    <a:pt x="308" y="732"/>
                  </a:lnTo>
                  <a:cubicBezTo>
                    <a:pt x="310" y="742"/>
                    <a:pt x="321" y="751"/>
                    <a:pt x="332" y="751"/>
                  </a:cubicBezTo>
                  <a:lnTo>
                    <a:pt x="419" y="751"/>
                  </a:lnTo>
                  <a:cubicBezTo>
                    <a:pt x="430" y="751"/>
                    <a:pt x="441" y="742"/>
                    <a:pt x="443" y="732"/>
                  </a:cubicBezTo>
                  <a:lnTo>
                    <a:pt x="464" y="619"/>
                  </a:lnTo>
                  <a:cubicBezTo>
                    <a:pt x="466" y="609"/>
                    <a:pt x="475" y="605"/>
                    <a:pt x="484" y="611"/>
                  </a:cubicBezTo>
                  <a:lnTo>
                    <a:pt x="579" y="675"/>
                  </a:lnTo>
                  <a:cubicBezTo>
                    <a:pt x="589" y="681"/>
                    <a:pt x="602" y="680"/>
                    <a:pt x="610" y="672"/>
                  </a:cubicBezTo>
                  <a:lnTo>
                    <a:pt x="672" y="611"/>
                  </a:lnTo>
                  <a:cubicBezTo>
                    <a:pt x="680" y="603"/>
                    <a:pt x="681" y="589"/>
                    <a:pt x="675" y="580"/>
                  </a:cubicBezTo>
                  <a:lnTo>
                    <a:pt x="611" y="484"/>
                  </a:lnTo>
                  <a:cubicBezTo>
                    <a:pt x="604" y="475"/>
                    <a:pt x="608" y="466"/>
                    <a:pt x="619" y="464"/>
                  </a:cubicBezTo>
                  <a:lnTo>
                    <a:pt x="731" y="443"/>
                  </a:lnTo>
                  <a:cubicBezTo>
                    <a:pt x="742" y="441"/>
                    <a:pt x="751" y="431"/>
                    <a:pt x="751" y="419"/>
                  </a:cubicBezTo>
                  <a:lnTo>
                    <a:pt x="751" y="332"/>
                  </a:lnTo>
                  <a:cubicBezTo>
                    <a:pt x="751" y="321"/>
                    <a:pt x="742" y="310"/>
                    <a:pt x="731" y="30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latin typeface="+mn-lt"/>
                <a:ea typeface="+mn-ea"/>
              </a:endParaRPr>
            </a:p>
          </p:txBody>
        </p:sp>
      </p:grpSp>
      <p:grpSp>
        <p:nvGrpSpPr>
          <p:cNvPr id="55" name="组合 54"/>
          <p:cNvGrpSpPr/>
          <p:nvPr/>
        </p:nvGrpSpPr>
        <p:grpSpPr>
          <a:xfrm>
            <a:off x="2522384" y="5719119"/>
            <a:ext cx="465440" cy="374177"/>
            <a:chOff x="976313" y="4519613"/>
            <a:chExt cx="485775" cy="390525"/>
          </a:xfrm>
          <a:solidFill>
            <a:schemeClr val="tx2">
              <a:lumMod val="60000"/>
              <a:lumOff val="40000"/>
            </a:schemeClr>
          </a:solidFill>
        </p:grpSpPr>
        <p:sp>
          <p:nvSpPr>
            <p:cNvPr id="56" name="Freeform 11"/>
            <p:cNvSpPr>
              <a:spLocks noEditPoints="1"/>
            </p:cNvSpPr>
            <p:nvPr/>
          </p:nvSpPr>
          <p:spPr bwMode="auto">
            <a:xfrm>
              <a:off x="1271588" y="4519613"/>
              <a:ext cx="190500" cy="190500"/>
            </a:xfrm>
            <a:custGeom>
              <a:avLst/>
              <a:gdLst>
                <a:gd name="T0" fmla="*/ 220 w 440"/>
                <a:gd name="T1" fmla="*/ 288 h 440"/>
                <a:gd name="T2" fmla="*/ 152 w 440"/>
                <a:gd name="T3" fmla="*/ 220 h 440"/>
                <a:gd name="T4" fmla="*/ 220 w 440"/>
                <a:gd name="T5" fmla="*/ 152 h 440"/>
                <a:gd name="T6" fmla="*/ 288 w 440"/>
                <a:gd name="T7" fmla="*/ 220 h 440"/>
                <a:gd name="T8" fmla="*/ 220 w 440"/>
                <a:gd name="T9" fmla="*/ 288 h 440"/>
                <a:gd name="T10" fmla="*/ 428 w 440"/>
                <a:gd name="T11" fmla="*/ 180 h 440"/>
                <a:gd name="T12" fmla="*/ 362 w 440"/>
                <a:gd name="T13" fmla="*/ 168 h 440"/>
                <a:gd name="T14" fmla="*/ 357 w 440"/>
                <a:gd name="T15" fmla="*/ 156 h 440"/>
                <a:gd name="T16" fmla="*/ 395 w 440"/>
                <a:gd name="T17" fmla="*/ 101 h 440"/>
                <a:gd name="T18" fmla="*/ 393 w 440"/>
                <a:gd name="T19" fmla="*/ 82 h 440"/>
                <a:gd name="T20" fmla="*/ 357 w 440"/>
                <a:gd name="T21" fmla="*/ 46 h 440"/>
                <a:gd name="T22" fmla="*/ 339 w 440"/>
                <a:gd name="T23" fmla="*/ 45 h 440"/>
                <a:gd name="T24" fmla="*/ 283 w 440"/>
                <a:gd name="T25" fmla="*/ 82 h 440"/>
                <a:gd name="T26" fmla="*/ 271 w 440"/>
                <a:gd name="T27" fmla="*/ 77 h 440"/>
                <a:gd name="T28" fmla="*/ 259 w 440"/>
                <a:gd name="T29" fmla="*/ 11 h 440"/>
                <a:gd name="T30" fmla="*/ 245 w 440"/>
                <a:gd name="T31" fmla="*/ 0 h 440"/>
                <a:gd name="T32" fmla="*/ 194 w 440"/>
                <a:gd name="T33" fmla="*/ 0 h 440"/>
                <a:gd name="T34" fmla="*/ 180 w 440"/>
                <a:gd name="T35" fmla="*/ 11 h 440"/>
                <a:gd name="T36" fmla="*/ 168 w 440"/>
                <a:gd name="T37" fmla="*/ 77 h 440"/>
                <a:gd name="T38" fmla="*/ 156 w 440"/>
                <a:gd name="T39" fmla="*/ 82 h 440"/>
                <a:gd name="T40" fmla="*/ 100 w 440"/>
                <a:gd name="T41" fmla="*/ 45 h 440"/>
                <a:gd name="T42" fmla="*/ 82 w 440"/>
                <a:gd name="T43" fmla="*/ 46 h 440"/>
                <a:gd name="T44" fmla="*/ 46 w 440"/>
                <a:gd name="T45" fmla="*/ 82 h 440"/>
                <a:gd name="T46" fmla="*/ 44 w 440"/>
                <a:gd name="T47" fmla="*/ 101 h 440"/>
                <a:gd name="T48" fmla="*/ 82 w 440"/>
                <a:gd name="T49" fmla="*/ 156 h 440"/>
                <a:gd name="T50" fmla="*/ 77 w 440"/>
                <a:gd name="T51" fmla="*/ 168 h 440"/>
                <a:gd name="T52" fmla="*/ 11 w 440"/>
                <a:gd name="T53" fmla="*/ 180 h 440"/>
                <a:gd name="T54" fmla="*/ 0 w 440"/>
                <a:gd name="T55" fmla="*/ 194 h 440"/>
                <a:gd name="T56" fmla="*/ 0 w 440"/>
                <a:gd name="T57" fmla="*/ 245 h 440"/>
                <a:gd name="T58" fmla="*/ 11 w 440"/>
                <a:gd name="T59" fmla="*/ 259 h 440"/>
                <a:gd name="T60" fmla="*/ 77 w 440"/>
                <a:gd name="T61" fmla="*/ 271 h 440"/>
                <a:gd name="T62" fmla="*/ 82 w 440"/>
                <a:gd name="T63" fmla="*/ 283 h 440"/>
                <a:gd name="T64" fmla="*/ 44 w 440"/>
                <a:gd name="T65" fmla="*/ 339 h 440"/>
                <a:gd name="T66" fmla="*/ 46 w 440"/>
                <a:gd name="T67" fmla="*/ 357 h 440"/>
                <a:gd name="T68" fmla="*/ 82 w 440"/>
                <a:gd name="T69" fmla="*/ 393 h 440"/>
                <a:gd name="T70" fmla="*/ 100 w 440"/>
                <a:gd name="T71" fmla="*/ 395 h 440"/>
                <a:gd name="T72" fmla="*/ 156 w 440"/>
                <a:gd name="T73" fmla="*/ 358 h 440"/>
                <a:gd name="T74" fmla="*/ 168 w 440"/>
                <a:gd name="T75" fmla="*/ 363 h 440"/>
                <a:gd name="T76" fmla="*/ 180 w 440"/>
                <a:gd name="T77" fmla="*/ 428 h 440"/>
                <a:gd name="T78" fmla="*/ 194 w 440"/>
                <a:gd name="T79" fmla="*/ 440 h 440"/>
                <a:gd name="T80" fmla="*/ 245 w 440"/>
                <a:gd name="T81" fmla="*/ 440 h 440"/>
                <a:gd name="T82" fmla="*/ 259 w 440"/>
                <a:gd name="T83" fmla="*/ 428 h 440"/>
                <a:gd name="T84" fmla="*/ 271 w 440"/>
                <a:gd name="T85" fmla="*/ 363 h 440"/>
                <a:gd name="T86" fmla="*/ 283 w 440"/>
                <a:gd name="T87" fmla="*/ 358 h 440"/>
                <a:gd name="T88" fmla="*/ 339 w 440"/>
                <a:gd name="T89" fmla="*/ 395 h 440"/>
                <a:gd name="T90" fmla="*/ 357 w 440"/>
                <a:gd name="T91" fmla="*/ 393 h 440"/>
                <a:gd name="T92" fmla="*/ 393 w 440"/>
                <a:gd name="T93" fmla="*/ 357 h 440"/>
                <a:gd name="T94" fmla="*/ 395 w 440"/>
                <a:gd name="T95" fmla="*/ 339 h 440"/>
                <a:gd name="T96" fmla="*/ 357 w 440"/>
                <a:gd name="T97" fmla="*/ 283 h 440"/>
                <a:gd name="T98" fmla="*/ 362 w 440"/>
                <a:gd name="T99" fmla="*/ 271 h 440"/>
                <a:gd name="T100" fmla="*/ 428 w 440"/>
                <a:gd name="T101" fmla="*/ 259 h 440"/>
                <a:gd name="T102" fmla="*/ 440 w 440"/>
                <a:gd name="T103" fmla="*/ 245 h 440"/>
                <a:gd name="T104" fmla="*/ 440 w 440"/>
                <a:gd name="T105" fmla="*/ 194 h 440"/>
                <a:gd name="T106" fmla="*/ 428 w 440"/>
                <a:gd name="T107" fmla="*/ 18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40" h="440">
                  <a:moveTo>
                    <a:pt x="220" y="288"/>
                  </a:moveTo>
                  <a:cubicBezTo>
                    <a:pt x="182" y="288"/>
                    <a:pt x="152" y="258"/>
                    <a:pt x="152" y="220"/>
                  </a:cubicBezTo>
                  <a:cubicBezTo>
                    <a:pt x="152" y="182"/>
                    <a:pt x="182" y="152"/>
                    <a:pt x="220" y="152"/>
                  </a:cubicBezTo>
                  <a:cubicBezTo>
                    <a:pt x="258" y="152"/>
                    <a:pt x="288" y="182"/>
                    <a:pt x="288" y="220"/>
                  </a:cubicBezTo>
                  <a:cubicBezTo>
                    <a:pt x="288" y="258"/>
                    <a:pt x="258" y="288"/>
                    <a:pt x="220" y="288"/>
                  </a:cubicBezTo>
                  <a:close/>
                  <a:moveTo>
                    <a:pt x="428" y="180"/>
                  </a:moveTo>
                  <a:lnTo>
                    <a:pt x="362" y="168"/>
                  </a:lnTo>
                  <a:cubicBezTo>
                    <a:pt x="356" y="167"/>
                    <a:pt x="354" y="162"/>
                    <a:pt x="357" y="156"/>
                  </a:cubicBezTo>
                  <a:lnTo>
                    <a:pt x="395" y="101"/>
                  </a:lnTo>
                  <a:cubicBezTo>
                    <a:pt x="399" y="95"/>
                    <a:pt x="398" y="87"/>
                    <a:pt x="393" y="82"/>
                  </a:cubicBezTo>
                  <a:lnTo>
                    <a:pt x="357" y="46"/>
                  </a:lnTo>
                  <a:cubicBezTo>
                    <a:pt x="353" y="42"/>
                    <a:pt x="344" y="41"/>
                    <a:pt x="339" y="45"/>
                  </a:cubicBezTo>
                  <a:lnTo>
                    <a:pt x="283" y="82"/>
                  </a:lnTo>
                  <a:cubicBezTo>
                    <a:pt x="278" y="86"/>
                    <a:pt x="272" y="84"/>
                    <a:pt x="271" y="77"/>
                  </a:cubicBezTo>
                  <a:lnTo>
                    <a:pt x="259" y="11"/>
                  </a:lnTo>
                  <a:cubicBezTo>
                    <a:pt x="258" y="5"/>
                    <a:pt x="252" y="0"/>
                    <a:pt x="245" y="0"/>
                  </a:cubicBezTo>
                  <a:lnTo>
                    <a:pt x="194" y="0"/>
                  </a:lnTo>
                  <a:cubicBezTo>
                    <a:pt x="188" y="0"/>
                    <a:pt x="181" y="5"/>
                    <a:pt x="180" y="11"/>
                  </a:cubicBezTo>
                  <a:lnTo>
                    <a:pt x="168" y="77"/>
                  </a:lnTo>
                  <a:cubicBezTo>
                    <a:pt x="167" y="84"/>
                    <a:pt x="162" y="86"/>
                    <a:pt x="156" y="82"/>
                  </a:cubicBezTo>
                  <a:lnTo>
                    <a:pt x="100" y="45"/>
                  </a:lnTo>
                  <a:cubicBezTo>
                    <a:pt x="95" y="41"/>
                    <a:pt x="87" y="42"/>
                    <a:pt x="82" y="46"/>
                  </a:cubicBezTo>
                  <a:lnTo>
                    <a:pt x="46" y="82"/>
                  </a:lnTo>
                  <a:cubicBezTo>
                    <a:pt x="41" y="87"/>
                    <a:pt x="41" y="95"/>
                    <a:pt x="44" y="101"/>
                  </a:cubicBezTo>
                  <a:lnTo>
                    <a:pt x="82" y="156"/>
                  </a:lnTo>
                  <a:cubicBezTo>
                    <a:pt x="86" y="162"/>
                    <a:pt x="83" y="167"/>
                    <a:pt x="77" y="168"/>
                  </a:cubicBezTo>
                  <a:lnTo>
                    <a:pt x="11" y="180"/>
                  </a:lnTo>
                  <a:cubicBezTo>
                    <a:pt x="5" y="182"/>
                    <a:pt x="0" y="188"/>
                    <a:pt x="0" y="194"/>
                  </a:cubicBezTo>
                  <a:lnTo>
                    <a:pt x="0" y="245"/>
                  </a:lnTo>
                  <a:cubicBezTo>
                    <a:pt x="0" y="252"/>
                    <a:pt x="5" y="258"/>
                    <a:pt x="11" y="259"/>
                  </a:cubicBezTo>
                  <a:lnTo>
                    <a:pt x="77" y="271"/>
                  </a:lnTo>
                  <a:cubicBezTo>
                    <a:pt x="83" y="273"/>
                    <a:pt x="86" y="278"/>
                    <a:pt x="82" y="283"/>
                  </a:cubicBezTo>
                  <a:lnTo>
                    <a:pt x="44" y="339"/>
                  </a:lnTo>
                  <a:cubicBezTo>
                    <a:pt x="41" y="345"/>
                    <a:pt x="41" y="353"/>
                    <a:pt x="46" y="357"/>
                  </a:cubicBezTo>
                  <a:lnTo>
                    <a:pt x="82" y="393"/>
                  </a:lnTo>
                  <a:cubicBezTo>
                    <a:pt x="87" y="398"/>
                    <a:pt x="95" y="399"/>
                    <a:pt x="100" y="395"/>
                  </a:cubicBezTo>
                  <a:lnTo>
                    <a:pt x="156" y="358"/>
                  </a:lnTo>
                  <a:cubicBezTo>
                    <a:pt x="162" y="354"/>
                    <a:pt x="167" y="356"/>
                    <a:pt x="168" y="363"/>
                  </a:cubicBezTo>
                  <a:lnTo>
                    <a:pt x="180" y="428"/>
                  </a:lnTo>
                  <a:cubicBezTo>
                    <a:pt x="181" y="435"/>
                    <a:pt x="188" y="440"/>
                    <a:pt x="194" y="440"/>
                  </a:cubicBezTo>
                  <a:lnTo>
                    <a:pt x="245" y="440"/>
                  </a:lnTo>
                  <a:cubicBezTo>
                    <a:pt x="252" y="440"/>
                    <a:pt x="258" y="435"/>
                    <a:pt x="259" y="428"/>
                  </a:cubicBezTo>
                  <a:lnTo>
                    <a:pt x="271" y="363"/>
                  </a:lnTo>
                  <a:cubicBezTo>
                    <a:pt x="272" y="356"/>
                    <a:pt x="278" y="354"/>
                    <a:pt x="283" y="358"/>
                  </a:cubicBezTo>
                  <a:lnTo>
                    <a:pt x="339" y="395"/>
                  </a:lnTo>
                  <a:cubicBezTo>
                    <a:pt x="344" y="399"/>
                    <a:pt x="353" y="398"/>
                    <a:pt x="357" y="393"/>
                  </a:cubicBezTo>
                  <a:lnTo>
                    <a:pt x="393" y="357"/>
                  </a:lnTo>
                  <a:cubicBezTo>
                    <a:pt x="398" y="353"/>
                    <a:pt x="399" y="345"/>
                    <a:pt x="395" y="339"/>
                  </a:cubicBezTo>
                  <a:lnTo>
                    <a:pt x="357" y="283"/>
                  </a:lnTo>
                  <a:cubicBezTo>
                    <a:pt x="354" y="278"/>
                    <a:pt x="356" y="273"/>
                    <a:pt x="362" y="271"/>
                  </a:cubicBezTo>
                  <a:lnTo>
                    <a:pt x="428" y="259"/>
                  </a:lnTo>
                  <a:cubicBezTo>
                    <a:pt x="434" y="258"/>
                    <a:pt x="440" y="252"/>
                    <a:pt x="440" y="245"/>
                  </a:cubicBezTo>
                  <a:lnTo>
                    <a:pt x="440" y="194"/>
                  </a:lnTo>
                  <a:cubicBezTo>
                    <a:pt x="440" y="188"/>
                    <a:pt x="434" y="182"/>
                    <a:pt x="428" y="1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latin typeface="+mn-lt"/>
                <a:ea typeface="+mn-ea"/>
              </a:endParaRPr>
            </a:p>
          </p:txBody>
        </p:sp>
        <p:sp>
          <p:nvSpPr>
            <p:cNvPr id="57" name="Freeform 12"/>
            <p:cNvSpPr>
              <a:spLocks noEditPoints="1"/>
            </p:cNvSpPr>
            <p:nvPr/>
          </p:nvSpPr>
          <p:spPr bwMode="auto">
            <a:xfrm>
              <a:off x="976313" y="4586288"/>
              <a:ext cx="325437" cy="323850"/>
            </a:xfrm>
            <a:custGeom>
              <a:avLst/>
              <a:gdLst>
                <a:gd name="T0" fmla="*/ 376 w 751"/>
                <a:gd name="T1" fmla="*/ 512 h 751"/>
                <a:gd name="T2" fmla="*/ 240 w 751"/>
                <a:gd name="T3" fmla="*/ 376 h 751"/>
                <a:gd name="T4" fmla="*/ 376 w 751"/>
                <a:gd name="T5" fmla="*/ 240 h 751"/>
                <a:gd name="T6" fmla="*/ 511 w 751"/>
                <a:gd name="T7" fmla="*/ 376 h 751"/>
                <a:gd name="T8" fmla="*/ 376 w 751"/>
                <a:gd name="T9" fmla="*/ 512 h 751"/>
                <a:gd name="T10" fmla="*/ 731 w 751"/>
                <a:gd name="T11" fmla="*/ 308 h 751"/>
                <a:gd name="T12" fmla="*/ 619 w 751"/>
                <a:gd name="T13" fmla="*/ 288 h 751"/>
                <a:gd name="T14" fmla="*/ 611 w 751"/>
                <a:gd name="T15" fmla="*/ 267 h 751"/>
                <a:gd name="T16" fmla="*/ 675 w 751"/>
                <a:gd name="T17" fmla="*/ 172 h 751"/>
                <a:gd name="T18" fmla="*/ 672 w 751"/>
                <a:gd name="T19" fmla="*/ 141 h 751"/>
                <a:gd name="T20" fmla="*/ 610 w 751"/>
                <a:gd name="T21" fmla="*/ 79 h 751"/>
                <a:gd name="T22" fmla="*/ 579 w 751"/>
                <a:gd name="T23" fmla="*/ 76 h 751"/>
                <a:gd name="T24" fmla="*/ 484 w 751"/>
                <a:gd name="T25" fmla="*/ 141 h 751"/>
                <a:gd name="T26" fmla="*/ 464 w 751"/>
                <a:gd name="T27" fmla="*/ 132 h 751"/>
                <a:gd name="T28" fmla="*/ 443 w 751"/>
                <a:gd name="T29" fmla="*/ 20 h 751"/>
                <a:gd name="T30" fmla="*/ 419 w 751"/>
                <a:gd name="T31" fmla="*/ 0 h 751"/>
                <a:gd name="T32" fmla="*/ 332 w 751"/>
                <a:gd name="T33" fmla="*/ 0 h 751"/>
                <a:gd name="T34" fmla="*/ 308 w 751"/>
                <a:gd name="T35" fmla="*/ 20 h 751"/>
                <a:gd name="T36" fmla="*/ 288 w 751"/>
                <a:gd name="T37" fmla="*/ 132 h 751"/>
                <a:gd name="T38" fmla="*/ 267 w 751"/>
                <a:gd name="T39" fmla="*/ 141 h 751"/>
                <a:gd name="T40" fmla="*/ 172 w 751"/>
                <a:gd name="T41" fmla="*/ 76 h 751"/>
                <a:gd name="T42" fmla="*/ 141 w 751"/>
                <a:gd name="T43" fmla="*/ 79 h 751"/>
                <a:gd name="T44" fmla="*/ 79 w 751"/>
                <a:gd name="T45" fmla="*/ 141 h 751"/>
                <a:gd name="T46" fmla="*/ 76 w 751"/>
                <a:gd name="T47" fmla="*/ 172 h 751"/>
                <a:gd name="T48" fmla="*/ 141 w 751"/>
                <a:gd name="T49" fmla="*/ 267 h 751"/>
                <a:gd name="T50" fmla="*/ 132 w 751"/>
                <a:gd name="T51" fmla="*/ 288 h 751"/>
                <a:gd name="T52" fmla="*/ 20 w 751"/>
                <a:gd name="T53" fmla="*/ 308 h 751"/>
                <a:gd name="T54" fmla="*/ 0 w 751"/>
                <a:gd name="T55" fmla="*/ 332 h 751"/>
                <a:gd name="T56" fmla="*/ 0 w 751"/>
                <a:gd name="T57" fmla="*/ 419 h 751"/>
                <a:gd name="T58" fmla="*/ 20 w 751"/>
                <a:gd name="T59" fmla="*/ 443 h 751"/>
                <a:gd name="T60" fmla="*/ 132 w 751"/>
                <a:gd name="T61" fmla="*/ 464 h 751"/>
                <a:gd name="T62" fmla="*/ 141 w 751"/>
                <a:gd name="T63" fmla="*/ 484 h 751"/>
                <a:gd name="T64" fmla="*/ 76 w 751"/>
                <a:gd name="T65" fmla="*/ 580 h 751"/>
                <a:gd name="T66" fmla="*/ 79 w 751"/>
                <a:gd name="T67" fmla="*/ 611 h 751"/>
                <a:gd name="T68" fmla="*/ 141 w 751"/>
                <a:gd name="T69" fmla="*/ 672 h 751"/>
                <a:gd name="T70" fmla="*/ 172 w 751"/>
                <a:gd name="T71" fmla="*/ 675 h 751"/>
                <a:gd name="T72" fmla="*/ 267 w 751"/>
                <a:gd name="T73" fmla="*/ 611 h 751"/>
                <a:gd name="T74" fmla="*/ 288 w 751"/>
                <a:gd name="T75" fmla="*/ 619 h 751"/>
                <a:gd name="T76" fmla="*/ 308 w 751"/>
                <a:gd name="T77" fmla="*/ 732 h 751"/>
                <a:gd name="T78" fmla="*/ 332 w 751"/>
                <a:gd name="T79" fmla="*/ 751 h 751"/>
                <a:gd name="T80" fmla="*/ 419 w 751"/>
                <a:gd name="T81" fmla="*/ 751 h 751"/>
                <a:gd name="T82" fmla="*/ 443 w 751"/>
                <a:gd name="T83" fmla="*/ 732 h 751"/>
                <a:gd name="T84" fmla="*/ 464 w 751"/>
                <a:gd name="T85" fmla="*/ 619 h 751"/>
                <a:gd name="T86" fmla="*/ 484 w 751"/>
                <a:gd name="T87" fmla="*/ 611 h 751"/>
                <a:gd name="T88" fmla="*/ 579 w 751"/>
                <a:gd name="T89" fmla="*/ 675 h 751"/>
                <a:gd name="T90" fmla="*/ 610 w 751"/>
                <a:gd name="T91" fmla="*/ 672 h 751"/>
                <a:gd name="T92" fmla="*/ 672 w 751"/>
                <a:gd name="T93" fmla="*/ 611 h 751"/>
                <a:gd name="T94" fmla="*/ 675 w 751"/>
                <a:gd name="T95" fmla="*/ 580 h 751"/>
                <a:gd name="T96" fmla="*/ 611 w 751"/>
                <a:gd name="T97" fmla="*/ 484 h 751"/>
                <a:gd name="T98" fmla="*/ 619 w 751"/>
                <a:gd name="T99" fmla="*/ 464 h 751"/>
                <a:gd name="T100" fmla="*/ 731 w 751"/>
                <a:gd name="T101" fmla="*/ 443 h 751"/>
                <a:gd name="T102" fmla="*/ 751 w 751"/>
                <a:gd name="T103" fmla="*/ 419 h 751"/>
                <a:gd name="T104" fmla="*/ 751 w 751"/>
                <a:gd name="T105" fmla="*/ 332 h 751"/>
                <a:gd name="T106" fmla="*/ 731 w 751"/>
                <a:gd name="T107" fmla="*/ 308 h 7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51" h="751">
                  <a:moveTo>
                    <a:pt x="376" y="512"/>
                  </a:moveTo>
                  <a:cubicBezTo>
                    <a:pt x="301" y="512"/>
                    <a:pt x="240" y="451"/>
                    <a:pt x="240" y="376"/>
                  </a:cubicBezTo>
                  <a:cubicBezTo>
                    <a:pt x="240" y="301"/>
                    <a:pt x="301" y="240"/>
                    <a:pt x="376" y="240"/>
                  </a:cubicBezTo>
                  <a:cubicBezTo>
                    <a:pt x="451" y="240"/>
                    <a:pt x="511" y="301"/>
                    <a:pt x="511" y="376"/>
                  </a:cubicBezTo>
                  <a:cubicBezTo>
                    <a:pt x="511" y="451"/>
                    <a:pt x="451" y="512"/>
                    <a:pt x="376" y="512"/>
                  </a:cubicBezTo>
                  <a:close/>
                  <a:moveTo>
                    <a:pt x="731" y="308"/>
                  </a:moveTo>
                  <a:lnTo>
                    <a:pt x="619" y="288"/>
                  </a:lnTo>
                  <a:cubicBezTo>
                    <a:pt x="608" y="286"/>
                    <a:pt x="604" y="277"/>
                    <a:pt x="611" y="267"/>
                  </a:cubicBezTo>
                  <a:lnTo>
                    <a:pt x="675" y="172"/>
                  </a:lnTo>
                  <a:cubicBezTo>
                    <a:pt x="681" y="163"/>
                    <a:pt x="680" y="149"/>
                    <a:pt x="672" y="141"/>
                  </a:cubicBezTo>
                  <a:lnTo>
                    <a:pt x="610" y="79"/>
                  </a:lnTo>
                  <a:cubicBezTo>
                    <a:pt x="602" y="72"/>
                    <a:pt x="589" y="70"/>
                    <a:pt x="579" y="76"/>
                  </a:cubicBezTo>
                  <a:lnTo>
                    <a:pt x="484" y="141"/>
                  </a:lnTo>
                  <a:cubicBezTo>
                    <a:pt x="475" y="147"/>
                    <a:pt x="466" y="143"/>
                    <a:pt x="464" y="132"/>
                  </a:cubicBezTo>
                  <a:lnTo>
                    <a:pt x="443" y="20"/>
                  </a:lnTo>
                  <a:cubicBezTo>
                    <a:pt x="441" y="9"/>
                    <a:pt x="430" y="0"/>
                    <a:pt x="419" y="0"/>
                  </a:cubicBezTo>
                  <a:lnTo>
                    <a:pt x="332" y="0"/>
                  </a:lnTo>
                  <a:cubicBezTo>
                    <a:pt x="321" y="0"/>
                    <a:pt x="310" y="9"/>
                    <a:pt x="308" y="20"/>
                  </a:cubicBezTo>
                  <a:lnTo>
                    <a:pt x="288" y="132"/>
                  </a:lnTo>
                  <a:cubicBezTo>
                    <a:pt x="286" y="143"/>
                    <a:pt x="276" y="147"/>
                    <a:pt x="267" y="141"/>
                  </a:cubicBezTo>
                  <a:lnTo>
                    <a:pt x="172" y="76"/>
                  </a:lnTo>
                  <a:cubicBezTo>
                    <a:pt x="163" y="70"/>
                    <a:pt x="149" y="72"/>
                    <a:pt x="141" y="79"/>
                  </a:cubicBezTo>
                  <a:lnTo>
                    <a:pt x="79" y="141"/>
                  </a:lnTo>
                  <a:cubicBezTo>
                    <a:pt x="71" y="149"/>
                    <a:pt x="70" y="163"/>
                    <a:pt x="76" y="172"/>
                  </a:cubicBezTo>
                  <a:lnTo>
                    <a:pt x="141" y="267"/>
                  </a:lnTo>
                  <a:cubicBezTo>
                    <a:pt x="147" y="277"/>
                    <a:pt x="143" y="286"/>
                    <a:pt x="132" y="288"/>
                  </a:cubicBezTo>
                  <a:lnTo>
                    <a:pt x="20" y="308"/>
                  </a:lnTo>
                  <a:cubicBezTo>
                    <a:pt x="9" y="310"/>
                    <a:pt x="0" y="321"/>
                    <a:pt x="0" y="332"/>
                  </a:cubicBezTo>
                  <a:lnTo>
                    <a:pt x="0" y="419"/>
                  </a:lnTo>
                  <a:cubicBezTo>
                    <a:pt x="0" y="431"/>
                    <a:pt x="9" y="441"/>
                    <a:pt x="20" y="443"/>
                  </a:cubicBezTo>
                  <a:lnTo>
                    <a:pt x="132" y="464"/>
                  </a:lnTo>
                  <a:cubicBezTo>
                    <a:pt x="143" y="466"/>
                    <a:pt x="147" y="475"/>
                    <a:pt x="141" y="484"/>
                  </a:cubicBezTo>
                  <a:lnTo>
                    <a:pt x="76" y="580"/>
                  </a:lnTo>
                  <a:cubicBezTo>
                    <a:pt x="70" y="589"/>
                    <a:pt x="71" y="603"/>
                    <a:pt x="79" y="611"/>
                  </a:cubicBezTo>
                  <a:lnTo>
                    <a:pt x="141" y="672"/>
                  </a:lnTo>
                  <a:cubicBezTo>
                    <a:pt x="149" y="680"/>
                    <a:pt x="163" y="681"/>
                    <a:pt x="172" y="675"/>
                  </a:cubicBezTo>
                  <a:lnTo>
                    <a:pt x="267" y="611"/>
                  </a:lnTo>
                  <a:cubicBezTo>
                    <a:pt x="276" y="605"/>
                    <a:pt x="286" y="609"/>
                    <a:pt x="288" y="619"/>
                  </a:cubicBezTo>
                  <a:lnTo>
                    <a:pt x="308" y="732"/>
                  </a:lnTo>
                  <a:cubicBezTo>
                    <a:pt x="310" y="742"/>
                    <a:pt x="321" y="751"/>
                    <a:pt x="332" y="751"/>
                  </a:cubicBezTo>
                  <a:lnTo>
                    <a:pt x="419" y="751"/>
                  </a:lnTo>
                  <a:cubicBezTo>
                    <a:pt x="430" y="751"/>
                    <a:pt x="441" y="742"/>
                    <a:pt x="443" y="732"/>
                  </a:cubicBezTo>
                  <a:lnTo>
                    <a:pt x="464" y="619"/>
                  </a:lnTo>
                  <a:cubicBezTo>
                    <a:pt x="466" y="609"/>
                    <a:pt x="475" y="605"/>
                    <a:pt x="484" y="611"/>
                  </a:cubicBezTo>
                  <a:lnTo>
                    <a:pt x="579" y="675"/>
                  </a:lnTo>
                  <a:cubicBezTo>
                    <a:pt x="589" y="681"/>
                    <a:pt x="602" y="680"/>
                    <a:pt x="610" y="672"/>
                  </a:cubicBezTo>
                  <a:lnTo>
                    <a:pt x="672" y="611"/>
                  </a:lnTo>
                  <a:cubicBezTo>
                    <a:pt x="680" y="603"/>
                    <a:pt x="681" y="589"/>
                    <a:pt x="675" y="580"/>
                  </a:cubicBezTo>
                  <a:lnTo>
                    <a:pt x="611" y="484"/>
                  </a:lnTo>
                  <a:cubicBezTo>
                    <a:pt x="604" y="475"/>
                    <a:pt x="608" y="466"/>
                    <a:pt x="619" y="464"/>
                  </a:cubicBezTo>
                  <a:lnTo>
                    <a:pt x="731" y="443"/>
                  </a:lnTo>
                  <a:cubicBezTo>
                    <a:pt x="742" y="441"/>
                    <a:pt x="751" y="431"/>
                    <a:pt x="751" y="419"/>
                  </a:cubicBezTo>
                  <a:lnTo>
                    <a:pt x="751" y="332"/>
                  </a:lnTo>
                  <a:cubicBezTo>
                    <a:pt x="751" y="321"/>
                    <a:pt x="742" y="310"/>
                    <a:pt x="731" y="30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latin typeface="+mn-lt"/>
                <a:ea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p:cTn id="7" dur="500" fill="hold"/>
                                        <p:tgtEl>
                                          <p:spTgt spid="49"/>
                                        </p:tgtEl>
                                        <p:attrNameLst>
                                          <p:attrName>ppt_w</p:attrName>
                                        </p:attrNameLst>
                                      </p:cBhvr>
                                      <p:tavLst>
                                        <p:tav tm="0">
                                          <p:val>
                                            <p:fltVal val="0"/>
                                          </p:val>
                                        </p:tav>
                                        <p:tav tm="100000">
                                          <p:val>
                                            <p:strVal val="#ppt_w"/>
                                          </p:val>
                                        </p:tav>
                                      </p:tavLst>
                                    </p:anim>
                                    <p:anim calcmode="lin" valueType="num">
                                      <p:cBhvr>
                                        <p:cTn id="8" dur="500" fill="hold"/>
                                        <p:tgtEl>
                                          <p:spTgt spid="49"/>
                                        </p:tgtEl>
                                        <p:attrNameLst>
                                          <p:attrName>ppt_h</p:attrName>
                                        </p:attrNameLst>
                                      </p:cBhvr>
                                      <p:tavLst>
                                        <p:tav tm="0">
                                          <p:val>
                                            <p:fltVal val="0"/>
                                          </p:val>
                                        </p:tav>
                                        <p:tav tm="100000">
                                          <p:val>
                                            <p:strVal val="#ppt_h"/>
                                          </p:val>
                                        </p:tav>
                                      </p:tavLst>
                                    </p:anim>
                                    <p:animEffect transition="in" filter="fade">
                                      <p:cBhvr>
                                        <p:cTn id="9" dur="500"/>
                                        <p:tgtEl>
                                          <p:spTgt spid="49"/>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anim calcmode="lin" valueType="num">
                                      <p:cBhvr>
                                        <p:cTn id="18" dur="500" fill="hold"/>
                                        <p:tgtEl>
                                          <p:spTgt spid="6"/>
                                        </p:tgtEl>
                                        <p:attrNameLst>
                                          <p:attrName>ppt_x</p:attrName>
                                        </p:attrNameLst>
                                      </p:cBhvr>
                                      <p:tavLst>
                                        <p:tav tm="0">
                                          <p:val>
                                            <p:strVal val="#ppt_x"/>
                                          </p:val>
                                        </p:tav>
                                        <p:tav tm="100000">
                                          <p:val>
                                            <p:strVal val="#ppt_x"/>
                                          </p:val>
                                        </p:tav>
                                      </p:tavLst>
                                    </p:anim>
                                    <p:anim calcmode="lin" valueType="num">
                                      <p:cBhvr>
                                        <p:cTn id="19" dur="5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52"/>
                                        </p:tgtEl>
                                        <p:attrNameLst>
                                          <p:attrName>style.visibility</p:attrName>
                                        </p:attrNameLst>
                                      </p:cBhvr>
                                      <p:to>
                                        <p:strVal val="visible"/>
                                      </p:to>
                                    </p:set>
                                    <p:anim calcmode="lin" valueType="num">
                                      <p:cBhvr>
                                        <p:cTn id="23" dur="500" fill="hold"/>
                                        <p:tgtEl>
                                          <p:spTgt spid="52"/>
                                        </p:tgtEl>
                                        <p:attrNameLst>
                                          <p:attrName>ppt_w</p:attrName>
                                        </p:attrNameLst>
                                      </p:cBhvr>
                                      <p:tavLst>
                                        <p:tav tm="0">
                                          <p:val>
                                            <p:fltVal val="0"/>
                                          </p:val>
                                        </p:tav>
                                        <p:tav tm="100000">
                                          <p:val>
                                            <p:strVal val="#ppt_w"/>
                                          </p:val>
                                        </p:tav>
                                      </p:tavLst>
                                    </p:anim>
                                    <p:anim calcmode="lin" valueType="num">
                                      <p:cBhvr>
                                        <p:cTn id="24" dur="500" fill="hold"/>
                                        <p:tgtEl>
                                          <p:spTgt spid="52"/>
                                        </p:tgtEl>
                                        <p:attrNameLst>
                                          <p:attrName>ppt_h</p:attrName>
                                        </p:attrNameLst>
                                      </p:cBhvr>
                                      <p:tavLst>
                                        <p:tav tm="0">
                                          <p:val>
                                            <p:fltVal val="0"/>
                                          </p:val>
                                        </p:tav>
                                        <p:tav tm="100000">
                                          <p:val>
                                            <p:strVal val="#ppt_h"/>
                                          </p:val>
                                        </p:tav>
                                      </p:tavLst>
                                    </p:anim>
                                    <p:animEffect transition="in" filter="fade">
                                      <p:cBhvr>
                                        <p:cTn id="25" dur="500"/>
                                        <p:tgtEl>
                                          <p:spTgt spid="52"/>
                                        </p:tgtEl>
                                      </p:cBhvr>
                                    </p:animEffect>
                                  </p:childTnLst>
                                </p:cTn>
                              </p:par>
                            </p:childTnLst>
                          </p:cTn>
                        </p:par>
                        <p:par>
                          <p:cTn id="26" fill="hold">
                            <p:stCondLst>
                              <p:cond delay="2000"/>
                            </p:stCondLst>
                            <p:childTnLst>
                              <p:par>
                                <p:cTn id="27" presetID="22" presetClass="entr" presetSubtype="8"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left)">
                                      <p:cBhvr>
                                        <p:cTn id="29" dur="500"/>
                                        <p:tgtEl>
                                          <p:spTgt spid="7"/>
                                        </p:tgtEl>
                                      </p:cBhvr>
                                    </p:animEffect>
                                  </p:childTnLst>
                                </p:cTn>
                              </p:par>
                            </p:childTnLst>
                          </p:cTn>
                        </p:par>
                        <p:par>
                          <p:cTn id="30" fill="hold">
                            <p:stCondLst>
                              <p:cond delay="2500"/>
                            </p:stCondLst>
                            <p:childTnLst>
                              <p:par>
                                <p:cTn id="31" presetID="42" presetClass="entr" presetSubtype="0" fill="hold" grpId="0" nodeType="after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fade">
                                      <p:cBhvr>
                                        <p:cTn id="33" dur="500"/>
                                        <p:tgtEl>
                                          <p:spTgt spid="5"/>
                                        </p:tgtEl>
                                      </p:cBhvr>
                                    </p:animEffect>
                                    <p:anim calcmode="lin" valueType="num">
                                      <p:cBhvr>
                                        <p:cTn id="34" dur="500" fill="hold"/>
                                        <p:tgtEl>
                                          <p:spTgt spid="5"/>
                                        </p:tgtEl>
                                        <p:attrNameLst>
                                          <p:attrName>ppt_x</p:attrName>
                                        </p:attrNameLst>
                                      </p:cBhvr>
                                      <p:tavLst>
                                        <p:tav tm="0">
                                          <p:val>
                                            <p:strVal val="#ppt_x"/>
                                          </p:val>
                                        </p:tav>
                                        <p:tav tm="100000">
                                          <p:val>
                                            <p:strVal val="#ppt_x"/>
                                          </p:val>
                                        </p:tav>
                                      </p:tavLst>
                                    </p:anim>
                                    <p:anim calcmode="lin" valueType="num">
                                      <p:cBhvr>
                                        <p:cTn id="35" dur="500" fill="hold"/>
                                        <p:tgtEl>
                                          <p:spTgt spid="5"/>
                                        </p:tgtEl>
                                        <p:attrNameLst>
                                          <p:attrName>ppt_y</p:attrName>
                                        </p:attrNameLst>
                                      </p:cBhvr>
                                      <p:tavLst>
                                        <p:tav tm="0">
                                          <p:val>
                                            <p:strVal val="#ppt_y+.1"/>
                                          </p:val>
                                        </p:tav>
                                        <p:tav tm="100000">
                                          <p:val>
                                            <p:strVal val="#ppt_y"/>
                                          </p:val>
                                        </p:tav>
                                      </p:tavLst>
                                    </p:anim>
                                  </p:childTnLst>
                                </p:cTn>
                              </p:par>
                            </p:childTnLst>
                          </p:cTn>
                        </p:par>
                        <p:par>
                          <p:cTn id="36" fill="hold">
                            <p:stCondLst>
                              <p:cond delay="3000"/>
                            </p:stCondLst>
                            <p:childTnLst>
                              <p:par>
                                <p:cTn id="37" presetID="53" presetClass="entr" presetSubtype="16" fill="hold" nodeType="afterEffect">
                                  <p:stCondLst>
                                    <p:cond delay="0"/>
                                  </p:stCondLst>
                                  <p:childTnLst>
                                    <p:set>
                                      <p:cBhvr>
                                        <p:cTn id="38" dur="1" fill="hold">
                                          <p:stCondLst>
                                            <p:cond delay="0"/>
                                          </p:stCondLst>
                                        </p:cTn>
                                        <p:tgtEl>
                                          <p:spTgt spid="55"/>
                                        </p:tgtEl>
                                        <p:attrNameLst>
                                          <p:attrName>style.visibility</p:attrName>
                                        </p:attrNameLst>
                                      </p:cBhvr>
                                      <p:to>
                                        <p:strVal val="visible"/>
                                      </p:to>
                                    </p:set>
                                    <p:anim calcmode="lin" valueType="num">
                                      <p:cBhvr>
                                        <p:cTn id="39" dur="500" fill="hold"/>
                                        <p:tgtEl>
                                          <p:spTgt spid="55"/>
                                        </p:tgtEl>
                                        <p:attrNameLst>
                                          <p:attrName>ppt_w</p:attrName>
                                        </p:attrNameLst>
                                      </p:cBhvr>
                                      <p:tavLst>
                                        <p:tav tm="0">
                                          <p:val>
                                            <p:fltVal val="0"/>
                                          </p:val>
                                        </p:tav>
                                        <p:tav tm="100000">
                                          <p:val>
                                            <p:strVal val="#ppt_w"/>
                                          </p:val>
                                        </p:tav>
                                      </p:tavLst>
                                    </p:anim>
                                    <p:anim calcmode="lin" valueType="num">
                                      <p:cBhvr>
                                        <p:cTn id="40" dur="500" fill="hold"/>
                                        <p:tgtEl>
                                          <p:spTgt spid="55"/>
                                        </p:tgtEl>
                                        <p:attrNameLst>
                                          <p:attrName>ppt_h</p:attrName>
                                        </p:attrNameLst>
                                      </p:cBhvr>
                                      <p:tavLst>
                                        <p:tav tm="0">
                                          <p:val>
                                            <p:fltVal val="0"/>
                                          </p:val>
                                        </p:tav>
                                        <p:tav tm="100000">
                                          <p:val>
                                            <p:strVal val="#ppt_h"/>
                                          </p:val>
                                        </p:tav>
                                      </p:tavLst>
                                    </p:anim>
                                    <p:animEffect transition="in" filter="fade">
                                      <p:cBhvr>
                                        <p:cTn id="41" dur="500"/>
                                        <p:tgtEl>
                                          <p:spTgt spid="55"/>
                                        </p:tgtEl>
                                      </p:cBhvr>
                                    </p:animEffect>
                                  </p:childTnLst>
                                </p:cTn>
                              </p:par>
                            </p:childTnLst>
                          </p:cTn>
                        </p:par>
                        <p:par>
                          <p:cTn id="42" fill="hold">
                            <p:stCondLst>
                              <p:cond delay="3500"/>
                            </p:stCondLst>
                            <p:childTnLst>
                              <p:par>
                                <p:cTn id="43" presetID="22" presetClass="entr" presetSubtype="8" fill="hold" grpId="0" nodeType="afterEffect">
                                  <p:stCondLst>
                                    <p:cond delay="0"/>
                                  </p:stCondLst>
                                  <p:childTnLst>
                                    <p:set>
                                      <p:cBhvr>
                                        <p:cTn id="44" dur="1" fill="hold">
                                          <p:stCondLst>
                                            <p:cond delay="0"/>
                                          </p:stCondLst>
                                        </p:cTn>
                                        <p:tgtEl>
                                          <p:spTgt spid="2"/>
                                        </p:tgtEl>
                                        <p:attrNameLst>
                                          <p:attrName>style.visibility</p:attrName>
                                        </p:attrNameLst>
                                      </p:cBhvr>
                                      <p:to>
                                        <p:strVal val="visible"/>
                                      </p:to>
                                    </p:set>
                                    <p:animEffect transition="in" filter="wipe(left)">
                                      <p:cBhvr>
                                        <p:cTn id="4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P spid="6" grpId="0"/>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05059" y="77926"/>
            <a:ext cx="6286544" cy="580865"/>
          </a:xfrm>
          <a:prstGeom prst="rect">
            <a:avLst/>
          </a:prstGeom>
          <a:ln>
            <a:noFill/>
          </a:ln>
        </p:spPr>
        <p:txBody>
          <a:bodyPr wrap="square">
            <a:spAutoFit/>
          </a:bodyPr>
          <a:lstStyle/>
          <a:p>
            <a:pPr>
              <a:lnSpc>
                <a:spcPct val="150000"/>
              </a:lnSpc>
            </a:pPr>
            <a:r>
              <a:rPr lang="zh-CN" altLang="en-US" sz="2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三、工作内容</a:t>
            </a:r>
            <a:endParaRPr lang="en-US" altLang="zh-CN" sz="2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p:txBody>
      </p:sp>
      <p:grpSp>
        <p:nvGrpSpPr>
          <p:cNvPr id="18" name="组合 17"/>
          <p:cNvGrpSpPr/>
          <p:nvPr/>
        </p:nvGrpSpPr>
        <p:grpSpPr>
          <a:xfrm>
            <a:off x="3967895" y="2842730"/>
            <a:ext cx="1569467" cy="2924152"/>
            <a:chOff x="5311267" y="2414632"/>
            <a:chExt cx="1569466" cy="2924152"/>
          </a:xfrm>
        </p:grpSpPr>
        <p:sp>
          <p:nvSpPr>
            <p:cNvPr id="19" name="Freeform 6"/>
            <p:cNvSpPr>
              <a:spLocks noChangeArrowheads="1"/>
            </p:cNvSpPr>
            <p:nvPr/>
          </p:nvSpPr>
          <p:spPr bwMode="auto">
            <a:xfrm>
              <a:off x="5753390" y="4470684"/>
              <a:ext cx="683798" cy="868100"/>
            </a:xfrm>
            <a:custGeom>
              <a:avLst/>
              <a:gdLst>
                <a:gd name="T0" fmla="*/ 270 w 347"/>
                <a:gd name="T1" fmla="*/ 0 h 440"/>
                <a:gd name="T2" fmla="*/ 174 w 347"/>
                <a:gd name="T3" fmla="*/ 0 h 440"/>
                <a:gd name="T4" fmla="*/ 78 w 347"/>
                <a:gd name="T5" fmla="*/ 0 h 440"/>
                <a:gd name="T6" fmla="*/ 39 w 347"/>
                <a:gd name="T7" fmla="*/ 211 h 440"/>
                <a:gd name="T8" fmla="*/ 94 w 347"/>
                <a:gd name="T9" fmla="*/ 163 h 440"/>
                <a:gd name="T10" fmla="*/ 174 w 347"/>
                <a:gd name="T11" fmla="*/ 440 h 440"/>
                <a:gd name="T12" fmla="*/ 254 w 347"/>
                <a:gd name="T13" fmla="*/ 163 h 440"/>
                <a:gd name="T14" fmla="*/ 309 w 347"/>
                <a:gd name="T15" fmla="*/ 211 h 440"/>
                <a:gd name="T16" fmla="*/ 270 w 347"/>
                <a:gd name="T17" fmla="*/ 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7" h="440">
                  <a:moveTo>
                    <a:pt x="270" y="0"/>
                  </a:moveTo>
                  <a:cubicBezTo>
                    <a:pt x="174" y="0"/>
                    <a:pt x="174" y="0"/>
                    <a:pt x="174" y="0"/>
                  </a:cubicBezTo>
                  <a:cubicBezTo>
                    <a:pt x="78" y="0"/>
                    <a:pt x="78" y="0"/>
                    <a:pt x="78" y="0"/>
                  </a:cubicBezTo>
                  <a:cubicBezTo>
                    <a:pt x="78" y="0"/>
                    <a:pt x="0" y="62"/>
                    <a:pt x="39" y="211"/>
                  </a:cubicBezTo>
                  <a:cubicBezTo>
                    <a:pt x="39" y="211"/>
                    <a:pt x="61" y="148"/>
                    <a:pt x="94" y="163"/>
                  </a:cubicBezTo>
                  <a:cubicBezTo>
                    <a:pt x="94" y="163"/>
                    <a:pt x="90" y="360"/>
                    <a:pt x="174" y="440"/>
                  </a:cubicBezTo>
                  <a:cubicBezTo>
                    <a:pt x="258" y="360"/>
                    <a:pt x="254" y="163"/>
                    <a:pt x="254" y="163"/>
                  </a:cubicBezTo>
                  <a:cubicBezTo>
                    <a:pt x="287" y="148"/>
                    <a:pt x="309" y="211"/>
                    <a:pt x="309" y="211"/>
                  </a:cubicBezTo>
                  <a:cubicBezTo>
                    <a:pt x="347" y="62"/>
                    <a:pt x="270" y="0"/>
                    <a:pt x="270" y="0"/>
                  </a:cubicBezTo>
                </a:path>
              </a:pathLst>
            </a:custGeom>
            <a:solidFill>
              <a:srgbClr val="FAAF3B"/>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zh-CN" altLang="en-US">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20" name="Freeform 7"/>
            <p:cNvSpPr>
              <a:spLocks noChangeArrowheads="1"/>
            </p:cNvSpPr>
            <p:nvPr/>
          </p:nvSpPr>
          <p:spPr bwMode="auto">
            <a:xfrm>
              <a:off x="5790826" y="4470684"/>
              <a:ext cx="612718" cy="684719"/>
            </a:xfrm>
            <a:custGeom>
              <a:avLst/>
              <a:gdLst>
                <a:gd name="T0" fmla="*/ 230 w 311"/>
                <a:gd name="T1" fmla="*/ 0 h 347"/>
                <a:gd name="T2" fmla="*/ 155 w 311"/>
                <a:gd name="T3" fmla="*/ 0 h 347"/>
                <a:gd name="T4" fmla="*/ 79 w 311"/>
                <a:gd name="T5" fmla="*/ 0 h 347"/>
                <a:gd name="T6" fmla="*/ 30 w 311"/>
                <a:gd name="T7" fmla="*/ 166 h 347"/>
                <a:gd name="T8" fmla="*/ 92 w 311"/>
                <a:gd name="T9" fmla="*/ 128 h 347"/>
                <a:gd name="T10" fmla="*/ 155 w 311"/>
                <a:gd name="T11" fmla="*/ 347 h 347"/>
                <a:gd name="T12" fmla="*/ 218 w 311"/>
                <a:gd name="T13" fmla="*/ 128 h 347"/>
                <a:gd name="T14" fmla="*/ 281 w 311"/>
                <a:gd name="T15" fmla="*/ 166 h 347"/>
                <a:gd name="T16" fmla="*/ 230 w 311"/>
                <a:gd name="T17" fmla="*/ 0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1" h="347">
                  <a:moveTo>
                    <a:pt x="230" y="0"/>
                  </a:moveTo>
                  <a:cubicBezTo>
                    <a:pt x="155" y="0"/>
                    <a:pt x="155" y="0"/>
                    <a:pt x="155" y="0"/>
                  </a:cubicBezTo>
                  <a:cubicBezTo>
                    <a:pt x="79" y="0"/>
                    <a:pt x="79" y="0"/>
                    <a:pt x="79" y="0"/>
                  </a:cubicBezTo>
                  <a:cubicBezTo>
                    <a:pt x="79" y="0"/>
                    <a:pt x="0" y="49"/>
                    <a:pt x="30" y="166"/>
                  </a:cubicBezTo>
                  <a:cubicBezTo>
                    <a:pt x="30" y="166"/>
                    <a:pt x="66" y="116"/>
                    <a:pt x="92" y="128"/>
                  </a:cubicBezTo>
                  <a:cubicBezTo>
                    <a:pt x="92" y="128"/>
                    <a:pt x="89" y="284"/>
                    <a:pt x="155" y="347"/>
                  </a:cubicBezTo>
                  <a:cubicBezTo>
                    <a:pt x="221" y="284"/>
                    <a:pt x="218" y="128"/>
                    <a:pt x="218" y="128"/>
                  </a:cubicBezTo>
                  <a:cubicBezTo>
                    <a:pt x="244" y="116"/>
                    <a:pt x="281" y="166"/>
                    <a:pt x="281" y="166"/>
                  </a:cubicBezTo>
                  <a:cubicBezTo>
                    <a:pt x="311" y="49"/>
                    <a:pt x="230" y="0"/>
                    <a:pt x="230" y="0"/>
                  </a:cubicBezTo>
                </a:path>
              </a:pathLst>
            </a:custGeom>
            <a:solidFill>
              <a:srgbClr val="FBED21"/>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zh-CN" altLang="en-US">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21" name="Freeform 8"/>
            <p:cNvSpPr>
              <a:spLocks noChangeArrowheads="1"/>
            </p:cNvSpPr>
            <p:nvPr/>
          </p:nvSpPr>
          <p:spPr bwMode="auto">
            <a:xfrm>
              <a:off x="5903607" y="4470684"/>
              <a:ext cx="387628" cy="434524"/>
            </a:xfrm>
            <a:custGeom>
              <a:avLst/>
              <a:gdLst>
                <a:gd name="T0" fmla="*/ 146 w 197"/>
                <a:gd name="T1" fmla="*/ 0 h 220"/>
                <a:gd name="T2" fmla="*/ 98 w 197"/>
                <a:gd name="T3" fmla="*/ 0 h 220"/>
                <a:gd name="T4" fmla="*/ 50 w 197"/>
                <a:gd name="T5" fmla="*/ 0 h 220"/>
                <a:gd name="T6" fmla="*/ 19 w 197"/>
                <a:gd name="T7" fmla="*/ 106 h 220"/>
                <a:gd name="T8" fmla="*/ 58 w 197"/>
                <a:gd name="T9" fmla="*/ 81 h 220"/>
                <a:gd name="T10" fmla="*/ 98 w 197"/>
                <a:gd name="T11" fmla="*/ 220 h 220"/>
                <a:gd name="T12" fmla="*/ 138 w 197"/>
                <a:gd name="T13" fmla="*/ 81 h 220"/>
                <a:gd name="T14" fmla="*/ 178 w 197"/>
                <a:gd name="T15" fmla="*/ 106 h 220"/>
                <a:gd name="T16" fmla="*/ 146 w 197"/>
                <a:gd name="T17" fmla="*/ 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7" h="220">
                  <a:moveTo>
                    <a:pt x="146" y="0"/>
                  </a:moveTo>
                  <a:cubicBezTo>
                    <a:pt x="98" y="0"/>
                    <a:pt x="98" y="0"/>
                    <a:pt x="98" y="0"/>
                  </a:cubicBezTo>
                  <a:cubicBezTo>
                    <a:pt x="50" y="0"/>
                    <a:pt x="50" y="0"/>
                    <a:pt x="50" y="0"/>
                  </a:cubicBezTo>
                  <a:cubicBezTo>
                    <a:pt x="50" y="0"/>
                    <a:pt x="0" y="31"/>
                    <a:pt x="19" y="106"/>
                  </a:cubicBezTo>
                  <a:cubicBezTo>
                    <a:pt x="19" y="106"/>
                    <a:pt x="42" y="74"/>
                    <a:pt x="58" y="81"/>
                  </a:cubicBezTo>
                  <a:cubicBezTo>
                    <a:pt x="58" y="81"/>
                    <a:pt x="56" y="180"/>
                    <a:pt x="98" y="220"/>
                  </a:cubicBezTo>
                  <a:cubicBezTo>
                    <a:pt x="140" y="180"/>
                    <a:pt x="138" y="81"/>
                    <a:pt x="138" y="81"/>
                  </a:cubicBezTo>
                  <a:cubicBezTo>
                    <a:pt x="155" y="74"/>
                    <a:pt x="178" y="106"/>
                    <a:pt x="178" y="106"/>
                  </a:cubicBezTo>
                  <a:cubicBezTo>
                    <a:pt x="197" y="31"/>
                    <a:pt x="146" y="0"/>
                    <a:pt x="146" y="0"/>
                  </a:cubicBezTo>
                </a:path>
              </a:pathLst>
            </a:custGeom>
            <a:solidFill>
              <a:srgbClr val="F1F1F1"/>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zh-CN" altLang="en-US">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37" name="Rectangle 9"/>
            <p:cNvSpPr>
              <a:spLocks noChangeArrowheads="1"/>
            </p:cNvSpPr>
            <p:nvPr/>
          </p:nvSpPr>
          <p:spPr bwMode="auto">
            <a:xfrm>
              <a:off x="5885127" y="4376386"/>
              <a:ext cx="421747" cy="94297"/>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zh-CN" altLang="en-US">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38" name="Rectangle 10"/>
            <p:cNvSpPr>
              <a:spLocks noChangeArrowheads="1"/>
            </p:cNvSpPr>
            <p:nvPr/>
          </p:nvSpPr>
          <p:spPr bwMode="auto">
            <a:xfrm>
              <a:off x="5885127" y="4376386"/>
              <a:ext cx="421747" cy="94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zh-CN" altLang="en-US">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39" name="Freeform 11"/>
            <p:cNvSpPr>
              <a:spLocks noChangeArrowheads="1"/>
            </p:cNvSpPr>
            <p:nvPr/>
          </p:nvSpPr>
          <p:spPr bwMode="auto">
            <a:xfrm>
              <a:off x="5311267" y="3866046"/>
              <a:ext cx="530263" cy="900322"/>
            </a:xfrm>
            <a:custGeom>
              <a:avLst/>
              <a:gdLst>
                <a:gd name="T0" fmla="*/ 220 w 269"/>
                <a:gd name="T1" fmla="*/ 45 h 457"/>
                <a:gd name="T2" fmla="*/ 130 w 269"/>
                <a:gd name="T3" fmla="*/ 0 h 457"/>
                <a:gd name="T4" fmla="*/ 109 w 269"/>
                <a:gd name="T5" fmla="*/ 457 h 457"/>
                <a:gd name="T6" fmla="*/ 269 w 269"/>
                <a:gd name="T7" fmla="*/ 188 h 457"/>
                <a:gd name="T8" fmla="*/ 220 w 269"/>
                <a:gd name="T9" fmla="*/ 45 h 457"/>
              </a:gdLst>
              <a:ahLst/>
              <a:cxnLst>
                <a:cxn ang="0">
                  <a:pos x="T0" y="T1"/>
                </a:cxn>
                <a:cxn ang="0">
                  <a:pos x="T2" y="T3"/>
                </a:cxn>
                <a:cxn ang="0">
                  <a:pos x="T4" y="T5"/>
                </a:cxn>
                <a:cxn ang="0">
                  <a:pos x="T6" y="T7"/>
                </a:cxn>
                <a:cxn ang="0">
                  <a:pos x="T8" y="T9"/>
                </a:cxn>
              </a:cxnLst>
              <a:rect l="0" t="0" r="r" b="b"/>
              <a:pathLst>
                <a:path w="269" h="457">
                  <a:moveTo>
                    <a:pt x="220" y="45"/>
                  </a:moveTo>
                  <a:cubicBezTo>
                    <a:pt x="220" y="45"/>
                    <a:pt x="154" y="48"/>
                    <a:pt x="130" y="0"/>
                  </a:cubicBezTo>
                  <a:cubicBezTo>
                    <a:pt x="130" y="0"/>
                    <a:pt x="0" y="214"/>
                    <a:pt x="109" y="457"/>
                  </a:cubicBezTo>
                  <a:cubicBezTo>
                    <a:pt x="109" y="457"/>
                    <a:pt x="151" y="243"/>
                    <a:pt x="269" y="188"/>
                  </a:cubicBezTo>
                  <a:lnTo>
                    <a:pt x="220" y="45"/>
                  </a:lnTo>
                  <a:close/>
                </a:path>
              </a:pathLst>
            </a:custGeom>
            <a:solidFill>
              <a:srgbClr val="2B476C"/>
            </a:solidFill>
            <a:ln>
              <a:noFill/>
            </a:ln>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zh-CN" altLang="en-US">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40" name="Freeform 12"/>
            <p:cNvSpPr>
              <a:spLocks noChangeArrowheads="1"/>
            </p:cNvSpPr>
            <p:nvPr/>
          </p:nvSpPr>
          <p:spPr bwMode="auto">
            <a:xfrm>
              <a:off x="6350470" y="3866046"/>
              <a:ext cx="530263" cy="900322"/>
            </a:xfrm>
            <a:custGeom>
              <a:avLst/>
              <a:gdLst>
                <a:gd name="T0" fmla="*/ 49 w 269"/>
                <a:gd name="T1" fmla="*/ 45 h 457"/>
                <a:gd name="T2" fmla="*/ 139 w 269"/>
                <a:gd name="T3" fmla="*/ 0 h 457"/>
                <a:gd name="T4" fmla="*/ 160 w 269"/>
                <a:gd name="T5" fmla="*/ 457 h 457"/>
                <a:gd name="T6" fmla="*/ 0 w 269"/>
                <a:gd name="T7" fmla="*/ 188 h 457"/>
                <a:gd name="T8" fmla="*/ 49 w 269"/>
                <a:gd name="T9" fmla="*/ 45 h 457"/>
              </a:gdLst>
              <a:ahLst/>
              <a:cxnLst>
                <a:cxn ang="0">
                  <a:pos x="T0" y="T1"/>
                </a:cxn>
                <a:cxn ang="0">
                  <a:pos x="T2" y="T3"/>
                </a:cxn>
                <a:cxn ang="0">
                  <a:pos x="T4" y="T5"/>
                </a:cxn>
                <a:cxn ang="0">
                  <a:pos x="T6" y="T7"/>
                </a:cxn>
                <a:cxn ang="0">
                  <a:pos x="T8" y="T9"/>
                </a:cxn>
              </a:cxnLst>
              <a:rect l="0" t="0" r="r" b="b"/>
              <a:pathLst>
                <a:path w="269" h="457">
                  <a:moveTo>
                    <a:pt x="49" y="45"/>
                  </a:moveTo>
                  <a:cubicBezTo>
                    <a:pt x="49" y="45"/>
                    <a:pt x="115" y="48"/>
                    <a:pt x="139" y="0"/>
                  </a:cubicBezTo>
                  <a:cubicBezTo>
                    <a:pt x="139" y="0"/>
                    <a:pt x="269" y="214"/>
                    <a:pt x="160" y="457"/>
                  </a:cubicBezTo>
                  <a:cubicBezTo>
                    <a:pt x="160" y="457"/>
                    <a:pt x="118" y="243"/>
                    <a:pt x="0" y="188"/>
                  </a:cubicBezTo>
                  <a:cubicBezTo>
                    <a:pt x="49" y="45"/>
                    <a:pt x="49" y="45"/>
                    <a:pt x="49" y="45"/>
                  </a:cubicBezTo>
                </a:path>
              </a:pathLst>
            </a:custGeom>
            <a:solidFill>
              <a:srgbClr val="1575A8"/>
            </a:solidFill>
            <a:ln>
              <a:noFill/>
            </a:ln>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zh-CN" altLang="en-US">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41" name="Freeform 13"/>
            <p:cNvSpPr>
              <a:spLocks noChangeArrowheads="1"/>
            </p:cNvSpPr>
            <p:nvPr/>
          </p:nvSpPr>
          <p:spPr bwMode="auto">
            <a:xfrm>
              <a:off x="5715954" y="2414632"/>
              <a:ext cx="760566" cy="1962228"/>
            </a:xfrm>
            <a:custGeom>
              <a:avLst/>
              <a:gdLst>
                <a:gd name="T0" fmla="*/ 300 w 386"/>
                <a:gd name="T1" fmla="*/ 995 h 995"/>
                <a:gd name="T2" fmla="*/ 386 w 386"/>
                <a:gd name="T3" fmla="*/ 580 h 995"/>
                <a:gd name="T4" fmla="*/ 193 w 386"/>
                <a:gd name="T5" fmla="*/ 0 h 995"/>
                <a:gd name="T6" fmla="*/ 0 w 386"/>
                <a:gd name="T7" fmla="*/ 580 h 995"/>
                <a:gd name="T8" fmla="*/ 86 w 386"/>
                <a:gd name="T9" fmla="*/ 995 h 995"/>
                <a:gd name="T10" fmla="*/ 300 w 386"/>
                <a:gd name="T11" fmla="*/ 995 h 995"/>
              </a:gdLst>
              <a:ahLst/>
              <a:cxnLst>
                <a:cxn ang="0">
                  <a:pos x="T0" y="T1"/>
                </a:cxn>
                <a:cxn ang="0">
                  <a:pos x="T2" y="T3"/>
                </a:cxn>
                <a:cxn ang="0">
                  <a:pos x="T4" y="T5"/>
                </a:cxn>
                <a:cxn ang="0">
                  <a:pos x="T6" y="T7"/>
                </a:cxn>
                <a:cxn ang="0">
                  <a:pos x="T8" y="T9"/>
                </a:cxn>
                <a:cxn ang="0">
                  <a:pos x="T10" y="T11"/>
                </a:cxn>
              </a:cxnLst>
              <a:rect l="0" t="0" r="r" b="b"/>
              <a:pathLst>
                <a:path w="386" h="995">
                  <a:moveTo>
                    <a:pt x="300" y="995"/>
                  </a:moveTo>
                  <a:cubicBezTo>
                    <a:pt x="352" y="891"/>
                    <a:pt x="386" y="781"/>
                    <a:pt x="386" y="580"/>
                  </a:cubicBezTo>
                  <a:cubicBezTo>
                    <a:pt x="386" y="260"/>
                    <a:pt x="193" y="0"/>
                    <a:pt x="193" y="0"/>
                  </a:cubicBezTo>
                  <a:cubicBezTo>
                    <a:pt x="193" y="0"/>
                    <a:pt x="0" y="260"/>
                    <a:pt x="0" y="580"/>
                  </a:cubicBezTo>
                  <a:cubicBezTo>
                    <a:pt x="0" y="781"/>
                    <a:pt x="34" y="891"/>
                    <a:pt x="86" y="995"/>
                  </a:cubicBezTo>
                  <a:cubicBezTo>
                    <a:pt x="300" y="995"/>
                    <a:pt x="300" y="995"/>
                    <a:pt x="300" y="995"/>
                  </a:cubicBezTo>
                </a:path>
              </a:pathLst>
            </a:custGeom>
            <a:solidFill>
              <a:srgbClr val="D9D9D9"/>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zh-CN" altLang="en-US">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42" name="Freeform 14"/>
            <p:cNvSpPr>
              <a:spLocks noChangeArrowheads="1"/>
            </p:cNvSpPr>
            <p:nvPr/>
          </p:nvSpPr>
          <p:spPr bwMode="auto">
            <a:xfrm>
              <a:off x="5840109" y="4278299"/>
              <a:ext cx="511783" cy="98562"/>
            </a:xfrm>
            <a:custGeom>
              <a:avLst/>
              <a:gdLst>
                <a:gd name="T0" fmla="*/ 0 w 260"/>
                <a:gd name="T1" fmla="*/ 0 h 50"/>
                <a:gd name="T2" fmla="*/ 23 w 260"/>
                <a:gd name="T3" fmla="*/ 50 h 50"/>
                <a:gd name="T4" fmla="*/ 237 w 260"/>
                <a:gd name="T5" fmla="*/ 50 h 50"/>
                <a:gd name="T6" fmla="*/ 260 w 260"/>
                <a:gd name="T7" fmla="*/ 0 h 50"/>
                <a:gd name="T8" fmla="*/ 0 w 260"/>
                <a:gd name="T9" fmla="*/ 0 h 50"/>
              </a:gdLst>
              <a:ahLst/>
              <a:cxnLst>
                <a:cxn ang="0">
                  <a:pos x="T0" y="T1"/>
                </a:cxn>
                <a:cxn ang="0">
                  <a:pos x="T2" y="T3"/>
                </a:cxn>
                <a:cxn ang="0">
                  <a:pos x="T4" y="T5"/>
                </a:cxn>
                <a:cxn ang="0">
                  <a:pos x="T6" y="T7"/>
                </a:cxn>
                <a:cxn ang="0">
                  <a:pos x="T8" y="T9"/>
                </a:cxn>
              </a:cxnLst>
              <a:rect l="0" t="0" r="r" b="b"/>
              <a:pathLst>
                <a:path w="260" h="50">
                  <a:moveTo>
                    <a:pt x="0" y="0"/>
                  </a:moveTo>
                  <a:cubicBezTo>
                    <a:pt x="7" y="17"/>
                    <a:pt x="15" y="33"/>
                    <a:pt x="23" y="50"/>
                  </a:cubicBezTo>
                  <a:cubicBezTo>
                    <a:pt x="237" y="50"/>
                    <a:pt x="237" y="50"/>
                    <a:pt x="237" y="50"/>
                  </a:cubicBezTo>
                  <a:cubicBezTo>
                    <a:pt x="245" y="33"/>
                    <a:pt x="253" y="17"/>
                    <a:pt x="260" y="0"/>
                  </a:cubicBezTo>
                  <a:cubicBezTo>
                    <a:pt x="0" y="0"/>
                    <a:pt x="0" y="0"/>
                    <a:pt x="0" y="0"/>
                  </a:cubicBezTo>
                </a:path>
              </a:pathLst>
            </a:custGeom>
            <a:solidFill>
              <a:srgbClr val="004568"/>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zh-CN" altLang="en-US">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43" name="Freeform 15"/>
            <p:cNvSpPr>
              <a:spLocks noChangeArrowheads="1"/>
            </p:cNvSpPr>
            <p:nvPr/>
          </p:nvSpPr>
          <p:spPr bwMode="auto">
            <a:xfrm>
              <a:off x="5845795" y="2414632"/>
              <a:ext cx="500409" cy="479540"/>
            </a:xfrm>
            <a:custGeom>
              <a:avLst/>
              <a:gdLst>
                <a:gd name="T0" fmla="*/ 254 w 254"/>
                <a:gd name="T1" fmla="*/ 243 h 243"/>
                <a:gd name="T2" fmla="*/ 127 w 254"/>
                <a:gd name="T3" fmla="*/ 0 h 243"/>
                <a:gd name="T4" fmla="*/ 0 w 254"/>
                <a:gd name="T5" fmla="*/ 243 h 243"/>
                <a:gd name="T6" fmla="*/ 254 w 254"/>
                <a:gd name="T7" fmla="*/ 243 h 243"/>
              </a:gdLst>
              <a:ahLst/>
              <a:cxnLst>
                <a:cxn ang="0">
                  <a:pos x="T0" y="T1"/>
                </a:cxn>
                <a:cxn ang="0">
                  <a:pos x="T2" y="T3"/>
                </a:cxn>
                <a:cxn ang="0">
                  <a:pos x="T4" y="T5"/>
                </a:cxn>
                <a:cxn ang="0">
                  <a:pos x="T6" y="T7"/>
                </a:cxn>
              </a:cxnLst>
              <a:rect l="0" t="0" r="r" b="b"/>
              <a:pathLst>
                <a:path w="254" h="243">
                  <a:moveTo>
                    <a:pt x="254" y="243"/>
                  </a:moveTo>
                  <a:cubicBezTo>
                    <a:pt x="198" y="96"/>
                    <a:pt x="127" y="0"/>
                    <a:pt x="127" y="0"/>
                  </a:cubicBezTo>
                  <a:cubicBezTo>
                    <a:pt x="127" y="0"/>
                    <a:pt x="56" y="96"/>
                    <a:pt x="0" y="243"/>
                  </a:cubicBezTo>
                  <a:cubicBezTo>
                    <a:pt x="254" y="243"/>
                    <a:pt x="254" y="243"/>
                    <a:pt x="254" y="243"/>
                  </a:cubicBezTo>
                </a:path>
              </a:pathLst>
            </a:custGeom>
            <a:solidFill>
              <a:srgbClr val="2B476C"/>
            </a:solidFill>
            <a:ln>
              <a:noFill/>
            </a:ln>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zh-CN" altLang="en-US">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44" name="Freeform 16"/>
            <p:cNvSpPr>
              <a:spLocks noChangeArrowheads="1"/>
            </p:cNvSpPr>
            <p:nvPr/>
          </p:nvSpPr>
          <p:spPr bwMode="auto">
            <a:xfrm>
              <a:off x="6055247" y="3866046"/>
              <a:ext cx="84350" cy="900322"/>
            </a:xfrm>
            <a:custGeom>
              <a:avLst/>
              <a:gdLst>
                <a:gd name="T0" fmla="*/ 0 w 43"/>
                <a:gd name="T1" fmla="*/ 228 h 457"/>
                <a:gd name="T2" fmla="*/ 21 w 43"/>
                <a:gd name="T3" fmla="*/ 457 h 457"/>
                <a:gd name="T4" fmla="*/ 43 w 43"/>
                <a:gd name="T5" fmla="*/ 228 h 457"/>
                <a:gd name="T6" fmla="*/ 21 w 43"/>
                <a:gd name="T7" fmla="*/ 0 h 457"/>
                <a:gd name="T8" fmla="*/ 0 w 43"/>
                <a:gd name="T9" fmla="*/ 228 h 457"/>
              </a:gdLst>
              <a:ahLst/>
              <a:cxnLst>
                <a:cxn ang="0">
                  <a:pos x="T0" y="T1"/>
                </a:cxn>
                <a:cxn ang="0">
                  <a:pos x="T2" y="T3"/>
                </a:cxn>
                <a:cxn ang="0">
                  <a:pos x="T4" y="T5"/>
                </a:cxn>
                <a:cxn ang="0">
                  <a:pos x="T6" y="T7"/>
                </a:cxn>
                <a:cxn ang="0">
                  <a:pos x="T8" y="T9"/>
                </a:cxn>
              </a:cxnLst>
              <a:rect l="0" t="0" r="r" b="b"/>
              <a:pathLst>
                <a:path w="43" h="457">
                  <a:moveTo>
                    <a:pt x="0" y="228"/>
                  </a:moveTo>
                  <a:cubicBezTo>
                    <a:pt x="0" y="355"/>
                    <a:pt x="21" y="457"/>
                    <a:pt x="21" y="457"/>
                  </a:cubicBezTo>
                  <a:cubicBezTo>
                    <a:pt x="21" y="457"/>
                    <a:pt x="43" y="355"/>
                    <a:pt x="43" y="228"/>
                  </a:cubicBezTo>
                  <a:cubicBezTo>
                    <a:pt x="43" y="102"/>
                    <a:pt x="33" y="0"/>
                    <a:pt x="21" y="0"/>
                  </a:cubicBezTo>
                  <a:cubicBezTo>
                    <a:pt x="9" y="0"/>
                    <a:pt x="0" y="102"/>
                    <a:pt x="0" y="228"/>
                  </a:cubicBezTo>
                </a:path>
              </a:pathLst>
            </a:custGeom>
            <a:solidFill>
              <a:srgbClr val="004568"/>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zh-CN" altLang="en-US">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45" name="Oval 17"/>
            <p:cNvSpPr>
              <a:spLocks noChangeArrowheads="1"/>
            </p:cNvSpPr>
            <p:nvPr/>
          </p:nvSpPr>
          <p:spPr bwMode="auto">
            <a:xfrm>
              <a:off x="5916876" y="3100772"/>
              <a:ext cx="358721" cy="361077"/>
            </a:xfrm>
            <a:prstGeom prst="ellipse">
              <a:avLst/>
            </a:prstGeom>
            <a:solidFill>
              <a:srgbClr val="942D2E"/>
            </a:solidFill>
            <a:ln>
              <a:noFill/>
            </a:ln>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zh-CN" altLang="en-US">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46" name="Oval 18"/>
            <p:cNvSpPr>
              <a:spLocks noChangeArrowheads="1"/>
            </p:cNvSpPr>
            <p:nvPr/>
          </p:nvSpPr>
          <p:spPr bwMode="auto">
            <a:xfrm>
              <a:off x="5964263" y="3148158"/>
              <a:ext cx="264421" cy="265832"/>
            </a:xfrm>
            <a:prstGeom prst="ellipse">
              <a:avLst/>
            </a:prstGeom>
            <a:solidFill>
              <a:srgbClr val="00536E"/>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zh-CN" altLang="en-US">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47" name="Freeform 19"/>
            <p:cNvSpPr>
              <a:spLocks noChangeArrowheads="1"/>
            </p:cNvSpPr>
            <p:nvPr/>
          </p:nvSpPr>
          <p:spPr bwMode="auto">
            <a:xfrm>
              <a:off x="6133436" y="4376386"/>
              <a:ext cx="173438" cy="94297"/>
            </a:xfrm>
            <a:custGeom>
              <a:avLst/>
              <a:gdLst>
                <a:gd name="T0" fmla="*/ 208 w 208"/>
                <a:gd name="T1" fmla="*/ 0 h 113"/>
                <a:gd name="T2" fmla="*/ 208 w 208"/>
                <a:gd name="T3" fmla="*/ 0 h 113"/>
                <a:gd name="T4" fmla="*/ 208 w 208"/>
                <a:gd name="T5" fmla="*/ 113 h 113"/>
                <a:gd name="T6" fmla="*/ 0 w 208"/>
                <a:gd name="T7" fmla="*/ 113 h 113"/>
                <a:gd name="T8" fmla="*/ 0 w 208"/>
                <a:gd name="T9" fmla="*/ 113 h 113"/>
                <a:gd name="T10" fmla="*/ 208 w 208"/>
                <a:gd name="T11" fmla="*/ 113 h 113"/>
                <a:gd name="T12" fmla="*/ 208 w 208"/>
                <a:gd name="T13" fmla="*/ 0 h 113"/>
              </a:gdLst>
              <a:ahLst/>
              <a:cxnLst>
                <a:cxn ang="0">
                  <a:pos x="T0" y="T1"/>
                </a:cxn>
                <a:cxn ang="0">
                  <a:pos x="T2" y="T3"/>
                </a:cxn>
                <a:cxn ang="0">
                  <a:pos x="T4" y="T5"/>
                </a:cxn>
                <a:cxn ang="0">
                  <a:pos x="T6" y="T7"/>
                </a:cxn>
                <a:cxn ang="0">
                  <a:pos x="T8" y="T9"/>
                </a:cxn>
                <a:cxn ang="0">
                  <a:pos x="T10" y="T11"/>
                </a:cxn>
                <a:cxn ang="0">
                  <a:pos x="T12" y="T13"/>
                </a:cxn>
              </a:cxnLst>
              <a:rect l="0" t="0" r="r" b="b"/>
              <a:pathLst>
                <a:path w="208" h="113">
                  <a:moveTo>
                    <a:pt x="208" y="0"/>
                  </a:moveTo>
                  <a:lnTo>
                    <a:pt x="208" y="0"/>
                  </a:lnTo>
                  <a:lnTo>
                    <a:pt x="208" y="113"/>
                  </a:lnTo>
                  <a:lnTo>
                    <a:pt x="0" y="113"/>
                  </a:lnTo>
                  <a:lnTo>
                    <a:pt x="208" y="113"/>
                  </a:lnTo>
                  <a:lnTo>
                    <a:pt x="208" y="0"/>
                  </a:lnTo>
                  <a:close/>
                </a:path>
              </a:pathLst>
            </a:custGeom>
            <a:solidFill>
              <a:srgbClr val="808080"/>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zh-CN" altLang="en-US">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48" name="Freeform 20"/>
            <p:cNvSpPr>
              <a:spLocks noChangeArrowheads="1"/>
            </p:cNvSpPr>
            <p:nvPr/>
          </p:nvSpPr>
          <p:spPr bwMode="auto">
            <a:xfrm>
              <a:off x="6133436" y="4376386"/>
              <a:ext cx="173438" cy="94297"/>
            </a:xfrm>
            <a:custGeom>
              <a:avLst/>
              <a:gdLst>
                <a:gd name="T0" fmla="*/ 208 w 208"/>
                <a:gd name="T1" fmla="*/ 0 h 113"/>
                <a:gd name="T2" fmla="*/ 208 w 208"/>
                <a:gd name="T3" fmla="*/ 0 h 113"/>
                <a:gd name="T4" fmla="*/ 208 w 208"/>
                <a:gd name="T5" fmla="*/ 113 h 113"/>
                <a:gd name="T6" fmla="*/ 0 w 208"/>
                <a:gd name="T7" fmla="*/ 113 h 113"/>
                <a:gd name="T8" fmla="*/ 0 w 208"/>
                <a:gd name="T9" fmla="*/ 113 h 113"/>
                <a:gd name="T10" fmla="*/ 208 w 208"/>
                <a:gd name="T11" fmla="*/ 113 h 113"/>
                <a:gd name="T12" fmla="*/ 208 w 208"/>
                <a:gd name="T13" fmla="*/ 0 h 113"/>
              </a:gdLst>
              <a:ahLst/>
              <a:cxnLst>
                <a:cxn ang="0">
                  <a:pos x="T0" y="T1"/>
                </a:cxn>
                <a:cxn ang="0">
                  <a:pos x="T2" y="T3"/>
                </a:cxn>
                <a:cxn ang="0">
                  <a:pos x="T4" y="T5"/>
                </a:cxn>
                <a:cxn ang="0">
                  <a:pos x="T6" y="T7"/>
                </a:cxn>
                <a:cxn ang="0">
                  <a:pos x="T8" y="T9"/>
                </a:cxn>
                <a:cxn ang="0">
                  <a:pos x="T10" y="T11"/>
                </a:cxn>
                <a:cxn ang="0">
                  <a:pos x="T12" y="T13"/>
                </a:cxn>
              </a:cxnLst>
              <a:rect l="0" t="0" r="r" b="b"/>
              <a:pathLst>
                <a:path w="208" h="113">
                  <a:moveTo>
                    <a:pt x="208" y="0"/>
                  </a:moveTo>
                  <a:lnTo>
                    <a:pt x="208" y="0"/>
                  </a:lnTo>
                  <a:lnTo>
                    <a:pt x="208" y="113"/>
                  </a:lnTo>
                  <a:lnTo>
                    <a:pt x="0" y="113"/>
                  </a:lnTo>
                  <a:lnTo>
                    <a:pt x="208" y="113"/>
                  </a:lnTo>
                  <a:lnTo>
                    <a:pt x="20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zh-CN" altLang="en-US">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49" name="Freeform 21"/>
            <p:cNvSpPr>
              <a:spLocks noChangeArrowheads="1"/>
            </p:cNvSpPr>
            <p:nvPr/>
          </p:nvSpPr>
          <p:spPr bwMode="auto">
            <a:xfrm>
              <a:off x="6133436" y="4376386"/>
              <a:ext cx="173438" cy="94297"/>
            </a:xfrm>
            <a:custGeom>
              <a:avLst/>
              <a:gdLst>
                <a:gd name="T0" fmla="*/ 88 w 88"/>
                <a:gd name="T1" fmla="*/ 0 h 48"/>
                <a:gd name="T2" fmla="*/ 2 w 88"/>
                <a:gd name="T3" fmla="*/ 0 h 48"/>
                <a:gd name="T4" fmla="*/ 1 w 88"/>
                <a:gd name="T5" fmla="*/ 37 h 48"/>
                <a:gd name="T6" fmla="*/ 0 w 88"/>
                <a:gd name="T7" fmla="*/ 44 h 48"/>
                <a:gd name="T8" fmla="*/ 0 w 88"/>
                <a:gd name="T9" fmla="*/ 48 h 48"/>
                <a:gd name="T10" fmla="*/ 88 w 88"/>
                <a:gd name="T11" fmla="*/ 48 h 48"/>
                <a:gd name="T12" fmla="*/ 88 w 88"/>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88" h="48">
                  <a:moveTo>
                    <a:pt x="88" y="0"/>
                  </a:moveTo>
                  <a:cubicBezTo>
                    <a:pt x="2" y="0"/>
                    <a:pt x="2" y="0"/>
                    <a:pt x="2" y="0"/>
                  </a:cubicBezTo>
                  <a:cubicBezTo>
                    <a:pt x="2" y="12"/>
                    <a:pt x="1" y="25"/>
                    <a:pt x="1" y="37"/>
                  </a:cubicBezTo>
                  <a:cubicBezTo>
                    <a:pt x="0" y="39"/>
                    <a:pt x="0" y="42"/>
                    <a:pt x="0" y="44"/>
                  </a:cubicBezTo>
                  <a:cubicBezTo>
                    <a:pt x="0" y="45"/>
                    <a:pt x="0" y="47"/>
                    <a:pt x="0" y="48"/>
                  </a:cubicBezTo>
                  <a:cubicBezTo>
                    <a:pt x="88" y="48"/>
                    <a:pt x="88" y="48"/>
                    <a:pt x="88" y="48"/>
                  </a:cubicBezTo>
                  <a:cubicBezTo>
                    <a:pt x="88" y="0"/>
                    <a:pt x="88" y="0"/>
                    <a:pt x="88" y="0"/>
                  </a:cubicBezTo>
                </a:path>
              </a:pathLst>
            </a:custGeom>
            <a:solidFill>
              <a:srgbClr val="404040"/>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zh-CN" altLang="en-US">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50" name="Freeform 22"/>
            <p:cNvSpPr>
              <a:spLocks noChangeArrowheads="1"/>
            </p:cNvSpPr>
            <p:nvPr/>
          </p:nvSpPr>
          <p:spPr bwMode="auto">
            <a:xfrm>
              <a:off x="6135332" y="4376386"/>
              <a:ext cx="2369" cy="72500"/>
            </a:xfrm>
            <a:custGeom>
              <a:avLst/>
              <a:gdLst>
                <a:gd name="T0" fmla="*/ 1 w 1"/>
                <a:gd name="T1" fmla="*/ 0 h 37"/>
                <a:gd name="T2" fmla="*/ 1 w 1"/>
                <a:gd name="T3" fmla="*/ 0 h 37"/>
                <a:gd name="T4" fmla="*/ 0 w 1"/>
                <a:gd name="T5" fmla="*/ 37 h 37"/>
                <a:gd name="T6" fmla="*/ 1 w 1"/>
                <a:gd name="T7" fmla="*/ 0 h 37"/>
              </a:gdLst>
              <a:ahLst/>
              <a:cxnLst>
                <a:cxn ang="0">
                  <a:pos x="T0" y="T1"/>
                </a:cxn>
                <a:cxn ang="0">
                  <a:pos x="T2" y="T3"/>
                </a:cxn>
                <a:cxn ang="0">
                  <a:pos x="T4" y="T5"/>
                </a:cxn>
                <a:cxn ang="0">
                  <a:pos x="T6" y="T7"/>
                </a:cxn>
              </a:cxnLst>
              <a:rect l="0" t="0" r="r" b="b"/>
              <a:pathLst>
                <a:path w="1" h="37">
                  <a:moveTo>
                    <a:pt x="1" y="0"/>
                  </a:moveTo>
                  <a:cubicBezTo>
                    <a:pt x="1" y="0"/>
                    <a:pt x="1" y="0"/>
                    <a:pt x="1" y="0"/>
                  </a:cubicBezTo>
                  <a:cubicBezTo>
                    <a:pt x="1" y="12"/>
                    <a:pt x="0" y="25"/>
                    <a:pt x="0" y="37"/>
                  </a:cubicBezTo>
                  <a:cubicBezTo>
                    <a:pt x="0" y="25"/>
                    <a:pt x="1" y="12"/>
                    <a:pt x="1" y="0"/>
                  </a:cubicBezTo>
                </a:path>
              </a:pathLst>
            </a:custGeom>
            <a:solidFill>
              <a:srgbClr val="002334"/>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zh-CN" altLang="en-US">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51" name="Freeform 23"/>
            <p:cNvSpPr>
              <a:spLocks noEditPoints="1" noChangeArrowheads="1"/>
            </p:cNvSpPr>
            <p:nvPr/>
          </p:nvSpPr>
          <p:spPr bwMode="auto">
            <a:xfrm>
              <a:off x="6366107" y="4244655"/>
              <a:ext cx="386206" cy="522187"/>
            </a:xfrm>
            <a:custGeom>
              <a:avLst/>
              <a:gdLst>
                <a:gd name="T0" fmla="*/ 196 w 196"/>
                <a:gd name="T1" fmla="*/ 63 h 265"/>
                <a:gd name="T2" fmla="*/ 152 w 196"/>
                <a:gd name="T3" fmla="*/ 265 h 265"/>
                <a:gd name="T4" fmla="*/ 152 w 196"/>
                <a:gd name="T5" fmla="*/ 265 h 265"/>
                <a:gd name="T6" fmla="*/ 196 w 196"/>
                <a:gd name="T7" fmla="*/ 63 h 265"/>
                <a:gd name="T8" fmla="*/ 0 w 196"/>
                <a:gd name="T9" fmla="*/ 0 h 265"/>
                <a:gd name="T10" fmla="*/ 0 w 196"/>
                <a:gd name="T11" fmla="*/ 0 h 265"/>
                <a:gd name="T12" fmla="*/ 152 w 196"/>
                <a:gd name="T13" fmla="*/ 265 h 265"/>
                <a:gd name="T14" fmla="*/ 152 w 196"/>
                <a:gd name="T15" fmla="*/ 265 h 265"/>
                <a:gd name="T16" fmla="*/ 0 w 196"/>
                <a:gd name="T17" fmla="*/ 0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6" h="265">
                  <a:moveTo>
                    <a:pt x="196" y="63"/>
                  </a:moveTo>
                  <a:cubicBezTo>
                    <a:pt x="196" y="124"/>
                    <a:pt x="184" y="193"/>
                    <a:pt x="152" y="265"/>
                  </a:cubicBezTo>
                  <a:cubicBezTo>
                    <a:pt x="152" y="265"/>
                    <a:pt x="152" y="265"/>
                    <a:pt x="152" y="265"/>
                  </a:cubicBezTo>
                  <a:cubicBezTo>
                    <a:pt x="184" y="193"/>
                    <a:pt x="196" y="124"/>
                    <a:pt x="196" y="63"/>
                  </a:cubicBezTo>
                  <a:moveTo>
                    <a:pt x="0" y="0"/>
                  </a:moveTo>
                  <a:cubicBezTo>
                    <a:pt x="0" y="0"/>
                    <a:pt x="0" y="0"/>
                    <a:pt x="0" y="0"/>
                  </a:cubicBezTo>
                  <a:cubicBezTo>
                    <a:pt x="112" y="61"/>
                    <a:pt x="152" y="264"/>
                    <a:pt x="152" y="265"/>
                  </a:cubicBezTo>
                  <a:cubicBezTo>
                    <a:pt x="152" y="265"/>
                    <a:pt x="152" y="265"/>
                    <a:pt x="152" y="265"/>
                  </a:cubicBezTo>
                  <a:cubicBezTo>
                    <a:pt x="152" y="265"/>
                    <a:pt x="112" y="61"/>
                    <a:pt x="0" y="0"/>
                  </a:cubicBezTo>
                </a:path>
              </a:pathLst>
            </a:custGeom>
            <a:solidFill>
              <a:srgbClr val="004568"/>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zh-CN" altLang="en-US">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52" name="Freeform 24"/>
            <p:cNvSpPr>
              <a:spLocks noChangeArrowheads="1"/>
            </p:cNvSpPr>
            <p:nvPr/>
          </p:nvSpPr>
          <p:spPr bwMode="auto">
            <a:xfrm>
              <a:off x="6366107" y="3866046"/>
              <a:ext cx="386206" cy="900322"/>
            </a:xfrm>
            <a:custGeom>
              <a:avLst/>
              <a:gdLst>
                <a:gd name="T0" fmla="*/ 131 w 196"/>
                <a:gd name="T1" fmla="*/ 0 h 457"/>
                <a:gd name="T2" fmla="*/ 44 w 196"/>
                <a:gd name="T3" fmla="*/ 45 h 457"/>
                <a:gd name="T4" fmla="*/ 41 w 196"/>
                <a:gd name="T5" fmla="*/ 45 h 457"/>
                <a:gd name="T6" fmla="*/ 0 w 196"/>
                <a:gd name="T7" fmla="*/ 192 h 457"/>
                <a:gd name="T8" fmla="*/ 152 w 196"/>
                <a:gd name="T9" fmla="*/ 457 h 457"/>
                <a:gd name="T10" fmla="*/ 152 w 196"/>
                <a:gd name="T11" fmla="*/ 457 h 457"/>
                <a:gd name="T12" fmla="*/ 196 w 196"/>
                <a:gd name="T13" fmla="*/ 255 h 457"/>
                <a:gd name="T14" fmla="*/ 131 w 196"/>
                <a:gd name="T15" fmla="*/ 0 h 4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6" h="457">
                  <a:moveTo>
                    <a:pt x="131" y="0"/>
                  </a:moveTo>
                  <a:cubicBezTo>
                    <a:pt x="109" y="42"/>
                    <a:pt x="56" y="45"/>
                    <a:pt x="44" y="45"/>
                  </a:cubicBezTo>
                  <a:cubicBezTo>
                    <a:pt x="42" y="45"/>
                    <a:pt x="41" y="45"/>
                    <a:pt x="41" y="45"/>
                  </a:cubicBezTo>
                  <a:cubicBezTo>
                    <a:pt x="32" y="101"/>
                    <a:pt x="18" y="149"/>
                    <a:pt x="0" y="192"/>
                  </a:cubicBezTo>
                  <a:cubicBezTo>
                    <a:pt x="112" y="253"/>
                    <a:pt x="152" y="457"/>
                    <a:pt x="152" y="457"/>
                  </a:cubicBezTo>
                  <a:cubicBezTo>
                    <a:pt x="152" y="457"/>
                    <a:pt x="152" y="457"/>
                    <a:pt x="152" y="457"/>
                  </a:cubicBezTo>
                  <a:cubicBezTo>
                    <a:pt x="184" y="385"/>
                    <a:pt x="196" y="316"/>
                    <a:pt x="196" y="255"/>
                  </a:cubicBezTo>
                  <a:cubicBezTo>
                    <a:pt x="196" y="106"/>
                    <a:pt x="131" y="0"/>
                    <a:pt x="131" y="0"/>
                  </a:cubicBezTo>
                </a:path>
              </a:pathLst>
            </a:custGeom>
            <a:solidFill>
              <a:srgbClr val="2B476C"/>
            </a:solidFill>
            <a:ln>
              <a:noFill/>
            </a:ln>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zh-CN" altLang="en-US">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53" name="Freeform 25"/>
            <p:cNvSpPr>
              <a:spLocks noChangeArrowheads="1"/>
            </p:cNvSpPr>
            <p:nvPr/>
          </p:nvSpPr>
          <p:spPr bwMode="auto">
            <a:xfrm>
              <a:off x="6366107" y="3954656"/>
              <a:ext cx="81032" cy="289999"/>
            </a:xfrm>
            <a:custGeom>
              <a:avLst/>
              <a:gdLst>
                <a:gd name="T0" fmla="*/ 41 w 41"/>
                <a:gd name="T1" fmla="*/ 0 h 147"/>
                <a:gd name="T2" fmla="*/ 41 w 41"/>
                <a:gd name="T3" fmla="*/ 0 h 147"/>
                <a:gd name="T4" fmla="*/ 0 w 41"/>
                <a:gd name="T5" fmla="*/ 147 h 147"/>
                <a:gd name="T6" fmla="*/ 0 w 41"/>
                <a:gd name="T7" fmla="*/ 147 h 147"/>
                <a:gd name="T8" fmla="*/ 0 w 41"/>
                <a:gd name="T9" fmla="*/ 147 h 147"/>
                <a:gd name="T10" fmla="*/ 41 w 41"/>
                <a:gd name="T11" fmla="*/ 0 h 147"/>
                <a:gd name="T12" fmla="*/ 41 w 41"/>
                <a:gd name="T13" fmla="*/ 0 h 147"/>
              </a:gdLst>
              <a:ahLst/>
              <a:cxnLst>
                <a:cxn ang="0">
                  <a:pos x="T0" y="T1"/>
                </a:cxn>
                <a:cxn ang="0">
                  <a:pos x="T2" y="T3"/>
                </a:cxn>
                <a:cxn ang="0">
                  <a:pos x="T4" y="T5"/>
                </a:cxn>
                <a:cxn ang="0">
                  <a:pos x="T6" y="T7"/>
                </a:cxn>
                <a:cxn ang="0">
                  <a:pos x="T8" y="T9"/>
                </a:cxn>
                <a:cxn ang="0">
                  <a:pos x="T10" y="T11"/>
                </a:cxn>
                <a:cxn ang="0">
                  <a:pos x="T12" y="T13"/>
                </a:cxn>
              </a:cxnLst>
              <a:rect l="0" t="0" r="r" b="b"/>
              <a:pathLst>
                <a:path w="41" h="147">
                  <a:moveTo>
                    <a:pt x="41" y="0"/>
                  </a:moveTo>
                  <a:cubicBezTo>
                    <a:pt x="41" y="0"/>
                    <a:pt x="41" y="0"/>
                    <a:pt x="41" y="0"/>
                  </a:cubicBezTo>
                  <a:cubicBezTo>
                    <a:pt x="32" y="56"/>
                    <a:pt x="17" y="104"/>
                    <a:pt x="0" y="147"/>
                  </a:cubicBezTo>
                  <a:cubicBezTo>
                    <a:pt x="0" y="147"/>
                    <a:pt x="0" y="147"/>
                    <a:pt x="0" y="147"/>
                  </a:cubicBezTo>
                  <a:cubicBezTo>
                    <a:pt x="0" y="147"/>
                    <a:pt x="0" y="147"/>
                    <a:pt x="0" y="147"/>
                  </a:cubicBezTo>
                  <a:cubicBezTo>
                    <a:pt x="18" y="104"/>
                    <a:pt x="32" y="56"/>
                    <a:pt x="41" y="0"/>
                  </a:cubicBezTo>
                  <a:cubicBezTo>
                    <a:pt x="41" y="0"/>
                    <a:pt x="41" y="0"/>
                    <a:pt x="41" y="0"/>
                  </a:cubicBezTo>
                </a:path>
              </a:pathLst>
            </a:custGeom>
            <a:solidFill>
              <a:srgbClr val="004463"/>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zh-CN" altLang="en-US">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54" name="Freeform 26"/>
            <p:cNvSpPr>
              <a:spLocks noEditPoints="1" noChangeArrowheads="1"/>
            </p:cNvSpPr>
            <p:nvPr/>
          </p:nvSpPr>
          <p:spPr bwMode="auto">
            <a:xfrm>
              <a:off x="6100265" y="2421266"/>
              <a:ext cx="1896" cy="1896"/>
            </a:xfrm>
            <a:custGeom>
              <a:avLst/>
              <a:gdLst>
                <a:gd name="T0" fmla="*/ 1 w 1"/>
                <a:gd name="T1" fmla="*/ 1 h 1"/>
                <a:gd name="T2" fmla="*/ 1 w 1"/>
                <a:gd name="T3" fmla="*/ 1 h 1"/>
                <a:gd name="T4" fmla="*/ 1 w 1"/>
                <a:gd name="T5" fmla="*/ 1 h 1"/>
                <a:gd name="T6" fmla="*/ 1 w 1"/>
                <a:gd name="T7" fmla="*/ 1 h 1"/>
                <a:gd name="T8" fmla="*/ 0 w 1"/>
                <a:gd name="T9" fmla="*/ 0 h 1"/>
                <a:gd name="T10" fmla="*/ 0 w 1"/>
                <a:gd name="T11" fmla="*/ 0 h 1"/>
                <a:gd name="T12" fmla="*/ 0 w 1"/>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1" y="1"/>
                  </a:moveTo>
                  <a:cubicBezTo>
                    <a:pt x="1" y="1"/>
                    <a:pt x="1" y="1"/>
                    <a:pt x="1" y="1"/>
                  </a:cubicBezTo>
                  <a:cubicBezTo>
                    <a:pt x="1" y="1"/>
                    <a:pt x="1" y="1"/>
                    <a:pt x="1" y="1"/>
                  </a:cubicBezTo>
                  <a:cubicBezTo>
                    <a:pt x="1" y="1"/>
                    <a:pt x="1" y="1"/>
                    <a:pt x="1" y="1"/>
                  </a:cubicBezTo>
                  <a:moveTo>
                    <a:pt x="0" y="0"/>
                  </a:moveTo>
                  <a:cubicBezTo>
                    <a:pt x="0" y="0"/>
                    <a:pt x="0" y="0"/>
                    <a:pt x="0" y="0"/>
                  </a:cubicBezTo>
                  <a:cubicBezTo>
                    <a:pt x="0" y="0"/>
                    <a:pt x="0" y="0"/>
                    <a:pt x="0" y="0"/>
                  </a:cubicBezTo>
                </a:path>
              </a:pathLst>
            </a:custGeom>
            <a:solidFill>
              <a:srgbClr val="FC4B44"/>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zh-CN" altLang="en-US">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55" name="Freeform 27"/>
            <p:cNvSpPr>
              <a:spLocks noEditPoints="1" noChangeArrowheads="1"/>
            </p:cNvSpPr>
            <p:nvPr/>
          </p:nvSpPr>
          <p:spPr bwMode="auto">
            <a:xfrm>
              <a:off x="6165186" y="2521249"/>
              <a:ext cx="310860" cy="1757050"/>
            </a:xfrm>
            <a:custGeom>
              <a:avLst/>
              <a:gdLst>
                <a:gd name="T0" fmla="*/ 95 w 158"/>
                <a:gd name="T1" fmla="*/ 891 h 891"/>
                <a:gd name="T2" fmla="*/ 96 w 158"/>
                <a:gd name="T3" fmla="*/ 890 h 891"/>
                <a:gd name="T4" fmla="*/ 158 w 158"/>
                <a:gd name="T5" fmla="*/ 532 h 891"/>
                <a:gd name="T6" fmla="*/ 158 w 158"/>
                <a:gd name="T7" fmla="*/ 531 h 891"/>
                <a:gd name="T8" fmla="*/ 158 w 158"/>
                <a:gd name="T9" fmla="*/ 531 h 891"/>
                <a:gd name="T10" fmla="*/ 158 w 158"/>
                <a:gd name="T11" fmla="*/ 530 h 891"/>
                <a:gd name="T12" fmla="*/ 158 w 158"/>
                <a:gd name="T13" fmla="*/ 529 h 891"/>
                <a:gd name="T14" fmla="*/ 158 w 158"/>
                <a:gd name="T15" fmla="*/ 529 h 891"/>
                <a:gd name="T16" fmla="*/ 158 w 158"/>
                <a:gd name="T17" fmla="*/ 529 h 891"/>
                <a:gd name="T18" fmla="*/ 158 w 158"/>
                <a:gd name="T19" fmla="*/ 528 h 891"/>
                <a:gd name="T20" fmla="*/ 158 w 158"/>
                <a:gd name="T21" fmla="*/ 528 h 891"/>
                <a:gd name="T22" fmla="*/ 158 w 158"/>
                <a:gd name="T23" fmla="*/ 528 h 891"/>
                <a:gd name="T24" fmla="*/ 158 w 158"/>
                <a:gd name="T25" fmla="*/ 527 h 891"/>
                <a:gd name="T26" fmla="*/ 158 w 158"/>
                <a:gd name="T27" fmla="*/ 527 h 891"/>
                <a:gd name="T28" fmla="*/ 158 w 158"/>
                <a:gd name="T29" fmla="*/ 526 h 891"/>
                <a:gd name="T30" fmla="*/ 158 w 158"/>
                <a:gd name="T31" fmla="*/ 526 h 891"/>
                <a:gd name="T32" fmla="*/ 158 w 158"/>
                <a:gd name="T33" fmla="*/ 526 h 891"/>
                <a:gd name="T34" fmla="*/ 158 w 158"/>
                <a:gd name="T35" fmla="*/ 525 h 891"/>
                <a:gd name="T36" fmla="*/ 158 w 158"/>
                <a:gd name="T37" fmla="*/ 525 h 891"/>
                <a:gd name="T38" fmla="*/ 158 w 158"/>
                <a:gd name="T39" fmla="*/ 525 h 891"/>
                <a:gd name="T40" fmla="*/ 158 w 158"/>
                <a:gd name="T41" fmla="*/ 524 h 891"/>
                <a:gd name="T42" fmla="*/ 158 w 158"/>
                <a:gd name="T43" fmla="*/ 524 h 891"/>
                <a:gd name="T44" fmla="*/ 158 w 158"/>
                <a:gd name="T45" fmla="*/ 524 h 891"/>
                <a:gd name="T46" fmla="*/ 158 w 158"/>
                <a:gd name="T47" fmla="*/ 523 h 891"/>
                <a:gd name="T48" fmla="*/ 158 w 158"/>
                <a:gd name="T49" fmla="*/ 523 h 891"/>
                <a:gd name="T50" fmla="*/ 158 w 158"/>
                <a:gd name="T51" fmla="*/ 523 h 891"/>
                <a:gd name="T52" fmla="*/ 158 w 158"/>
                <a:gd name="T53" fmla="*/ 522 h 891"/>
                <a:gd name="T54" fmla="*/ 158 w 158"/>
                <a:gd name="T55" fmla="*/ 522 h 891"/>
                <a:gd name="T56" fmla="*/ 158 w 158"/>
                <a:gd name="T57" fmla="*/ 522 h 891"/>
                <a:gd name="T58" fmla="*/ 158 w 158"/>
                <a:gd name="T59" fmla="*/ 521 h 891"/>
                <a:gd name="T60" fmla="*/ 158 w 158"/>
                <a:gd name="T61" fmla="*/ 521 h 891"/>
                <a:gd name="T62" fmla="*/ 158 w 158"/>
                <a:gd name="T63" fmla="*/ 521 h 891"/>
                <a:gd name="T64" fmla="*/ 158 w 158"/>
                <a:gd name="T65" fmla="*/ 520 h 891"/>
                <a:gd name="T66" fmla="*/ 158 w 158"/>
                <a:gd name="T67" fmla="*/ 520 h 891"/>
                <a:gd name="T68" fmla="*/ 158 w 158"/>
                <a:gd name="T69" fmla="*/ 520 h 891"/>
                <a:gd name="T70" fmla="*/ 158 w 158"/>
                <a:gd name="T71" fmla="*/ 519 h 891"/>
                <a:gd name="T72" fmla="*/ 158 w 158"/>
                <a:gd name="T73" fmla="*/ 519 h 891"/>
                <a:gd name="T74" fmla="*/ 158 w 158"/>
                <a:gd name="T75" fmla="*/ 519 h 891"/>
                <a:gd name="T76" fmla="*/ 158 w 158"/>
                <a:gd name="T77" fmla="*/ 518 h 891"/>
                <a:gd name="T78" fmla="*/ 158 w 158"/>
                <a:gd name="T79" fmla="*/ 518 h 891"/>
                <a:gd name="T80" fmla="*/ 158 w 158"/>
                <a:gd name="T81" fmla="*/ 518 h 891"/>
                <a:gd name="T82" fmla="*/ 158 w 158"/>
                <a:gd name="T83" fmla="*/ 517 h 891"/>
                <a:gd name="T84" fmla="*/ 158 w 158"/>
                <a:gd name="T85" fmla="*/ 517 h 891"/>
                <a:gd name="T86" fmla="*/ 158 w 158"/>
                <a:gd name="T87" fmla="*/ 517 h 891"/>
                <a:gd name="T88" fmla="*/ 0 w 158"/>
                <a:gd name="T89" fmla="*/ 0 h 891"/>
                <a:gd name="T90" fmla="*/ 0 w 158"/>
                <a:gd name="T91" fmla="*/ 0 h 8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58" h="891">
                  <a:moveTo>
                    <a:pt x="96" y="890"/>
                  </a:moveTo>
                  <a:cubicBezTo>
                    <a:pt x="96" y="890"/>
                    <a:pt x="95" y="891"/>
                    <a:pt x="95" y="891"/>
                  </a:cubicBezTo>
                  <a:cubicBezTo>
                    <a:pt x="95" y="891"/>
                    <a:pt x="95" y="891"/>
                    <a:pt x="95" y="891"/>
                  </a:cubicBezTo>
                  <a:cubicBezTo>
                    <a:pt x="95" y="891"/>
                    <a:pt x="96" y="890"/>
                    <a:pt x="96" y="890"/>
                  </a:cubicBezTo>
                  <a:moveTo>
                    <a:pt x="158" y="531"/>
                  </a:moveTo>
                  <a:cubicBezTo>
                    <a:pt x="158" y="531"/>
                    <a:pt x="158" y="531"/>
                    <a:pt x="158" y="532"/>
                  </a:cubicBezTo>
                  <a:cubicBezTo>
                    <a:pt x="158" y="531"/>
                    <a:pt x="158" y="531"/>
                    <a:pt x="158" y="531"/>
                  </a:cubicBezTo>
                  <a:moveTo>
                    <a:pt x="158" y="531"/>
                  </a:moveTo>
                  <a:cubicBezTo>
                    <a:pt x="158" y="531"/>
                    <a:pt x="158" y="531"/>
                    <a:pt x="158" y="531"/>
                  </a:cubicBezTo>
                  <a:cubicBezTo>
                    <a:pt x="158" y="531"/>
                    <a:pt x="158" y="531"/>
                    <a:pt x="158" y="531"/>
                  </a:cubicBezTo>
                  <a:moveTo>
                    <a:pt x="158" y="530"/>
                  </a:moveTo>
                  <a:cubicBezTo>
                    <a:pt x="158" y="530"/>
                    <a:pt x="158" y="530"/>
                    <a:pt x="158" y="530"/>
                  </a:cubicBezTo>
                  <a:cubicBezTo>
                    <a:pt x="158" y="530"/>
                    <a:pt x="158" y="530"/>
                    <a:pt x="158" y="530"/>
                  </a:cubicBezTo>
                  <a:moveTo>
                    <a:pt x="158" y="529"/>
                  </a:moveTo>
                  <a:cubicBezTo>
                    <a:pt x="158" y="529"/>
                    <a:pt x="158" y="529"/>
                    <a:pt x="158" y="529"/>
                  </a:cubicBezTo>
                  <a:cubicBezTo>
                    <a:pt x="158" y="529"/>
                    <a:pt x="158" y="529"/>
                    <a:pt x="158" y="529"/>
                  </a:cubicBezTo>
                  <a:moveTo>
                    <a:pt x="158" y="528"/>
                  </a:moveTo>
                  <a:cubicBezTo>
                    <a:pt x="158" y="529"/>
                    <a:pt x="158" y="529"/>
                    <a:pt x="158" y="529"/>
                  </a:cubicBezTo>
                  <a:cubicBezTo>
                    <a:pt x="158" y="529"/>
                    <a:pt x="158" y="529"/>
                    <a:pt x="158" y="528"/>
                  </a:cubicBezTo>
                  <a:moveTo>
                    <a:pt x="158" y="528"/>
                  </a:moveTo>
                  <a:cubicBezTo>
                    <a:pt x="158" y="528"/>
                    <a:pt x="158" y="528"/>
                    <a:pt x="158" y="528"/>
                  </a:cubicBezTo>
                  <a:cubicBezTo>
                    <a:pt x="158" y="528"/>
                    <a:pt x="158" y="528"/>
                    <a:pt x="158" y="528"/>
                  </a:cubicBezTo>
                  <a:moveTo>
                    <a:pt x="158" y="527"/>
                  </a:moveTo>
                  <a:cubicBezTo>
                    <a:pt x="158" y="527"/>
                    <a:pt x="158" y="527"/>
                    <a:pt x="158" y="528"/>
                  </a:cubicBezTo>
                  <a:cubicBezTo>
                    <a:pt x="158" y="527"/>
                    <a:pt x="158" y="527"/>
                    <a:pt x="158" y="527"/>
                  </a:cubicBezTo>
                  <a:moveTo>
                    <a:pt x="158" y="527"/>
                  </a:moveTo>
                  <a:cubicBezTo>
                    <a:pt x="158" y="527"/>
                    <a:pt x="158" y="527"/>
                    <a:pt x="158" y="527"/>
                  </a:cubicBezTo>
                  <a:cubicBezTo>
                    <a:pt x="158" y="527"/>
                    <a:pt x="158" y="527"/>
                    <a:pt x="158" y="527"/>
                  </a:cubicBezTo>
                  <a:moveTo>
                    <a:pt x="158" y="526"/>
                  </a:moveTo>
                  <a:cubicBezTo>
                    <a:pt x="158" y="526"/>
                    <a:pt x="158" y="526"/>
                    <a:pt x="158" y="526"/>
                  </a:cubicBezTo>
                  <a:cubicBezTo>
                    <a:pt x="158" y="526"/>
                    <a:pt x="158" y="526"/>
                    <a:pt x="158" y="526"/>
                  </a:cubicBezTo>
                  <a:cubicBezTo>
                    <a:pt x="158" y="526"/>
                    <a:pt x="158" y="526"/>
                    <a:pt x="158" y="526"/>
                  </a:cubicBezTo>
                  <a:moveTo>
                    <a:pt x="158" y="525"/>
                  </a:moveTo>
                  <a:cubicBezTo>
                    <a:pt x="158" y="526"/>
                    <a:pt x="158" y="526"/>
                    <a:pt x="158" y="526"/>
                  </a:cubicBezTo>
                  <a:cubicBezTo>
                    <a:pt x="158" y="526"/>
                    <a:pt x="158" y="526"/>
                    <a:pt x="158" y="525"/>
                  </a:cubicBezTo>
                  <a:moveTo>
                    <a:pt x="158" y="525"/>
                  </a:moveTo>
                  <a:cubicBezTo>
                    <a:pt x="158" y="525"/>
                    <a:pt x="158" y="525"/>
                    <a:pt x="158" y="525"/>
                  </a:cubicBezTo>
                  <a:cubicBezTo>
                    <a:pt x="158" y="525"/>
                    <a:pt x="158" y="525"/>
                    <a:pt x="158" y="525"/>
                  </a:cubicBezTo>
                  <a:moveTo>
                    <a:pt x="158" y="525"/>
                  </a:moveTo>
                  <a:cubicBezTo>
                    <a:pt x="158" y="525"/>
                    <a:pt x="158" y="525"/>
                    <a:pt x="158" y="525"/>
                  </a:cubicBezTo>
                  <a:cubicBezTo>
                    <a:pt x="158" y="525"/>
                    <a:pt x="158" y="525"/>
                    <a:pt x="158" y="525"/>
                  </a:cubicBezTo>
                  <a:moveTo>
                    <a:pt x="158" y="524"/>
                  </a:moveTo>
                  <a:cubicBezTo>
                    <a:pt x="158" y="524"/>
                    <a:pt x="158" y="524"/>
                    <a:pt x="158" y="524"/>
                  </a:cubicBezTo>
                  <a:cubicBezTo>
                    <a:pt x="158" y="524"/>
                    <a:pt x="158" y="524"/>
                    <a:pt x="158" y="524"/>
                  </a:cubicBezTo>
                  <a:moveTo>
                    <a:pt x="158" y="524"/>
                  </a:moveTo>
                  <a:cubicBezTo>
                    <a:pt x="158" y="524"/>
                    <a:pt x="158" y="524"/>
                    <a:pt x="158" y="524"/>
                  </a:cubicBezTo>
                  <a:cubicBezTo>
                    <a:pt x="158" y="524"/>
                    <a:pt x="158" y="524"/>
                    <a:pt x="158" y="524"/>
                  </a:cubicBezTo>
                  <a:moveTo>
                    <a:pt x="158" y="523"/>
                  </a:moveTo>
                  <a:cubicBezTo>
                    <a:pt x="158" y="523"/>
                    <a:pt x="158" y="523"/>
                    <a:pt x="158" y="523"/>
                  </a:cubicBezTo>
                  <a:cubicBezTo>
                    <a:pt x="158" y="523"/>
                    <a:pt x="158" y="523"/>
                    <a:pt x="158" y="523"/>
                  </a:cubicBezTo>
                  <a:moveTo>
                    <a:pt x="158" y="523"/>
                  </a:moveTo>
                  <a:cubicBezTo>
                    <a:pt x="158" y="523"/>
                    <a:pt x="158" y="523"/>
                    <a:pt x="158" y="523"/>
                  </a:cubicBezTo>
                  <a:cubicBezTo>
                    <a:pt x="158" y="523"/>
                    <a:pt x="158" y="523"/>
                    <a:pt x="158" y="523"/>
                  </a:cubicBezTo>
                  <a:moveTo>
                    <a:pt x="158" y="522"/>
                  </a:moveTo>
                  <a:cubicBezTo>
                    <a:pt x="158" y="522"/>
                    <a:pt x="158" y="523"/>
                    <a:pt x="158" y="523"/>
                  </a:cubicBezTo>
                  <a:cubicBezTo>
                    <a:pt x="158" y="523"/>
                    <a:pt x="158" y="522"/>
                    <a:pt x="158" y="522"/>
                  </a:cubicBezTo>
                  <a:moveTo>
                    <a:pt x="158" y="522"/>
                  </a:moveTo>
                  <a:cubicBezTo>
                    <a:pt x="158" y="522"/>
                    <a:pt x="158" y="522"/>
                    <a:pt x="158" y="522"/>
                  </a:cubicBezTo>
                  <a:cubicBezTo>
                    <a:pt x="158" y="522"/>
                    <a:pt x="158" y="522"/>
                    <a:pt x="158" y="522"/>
                  </a:cubicBezTo>
                  <a:moveTo>
                    <a:pt x="158" y="521"/>
                  </a:moveTo>
                  <a:cubicBezTo>
                    <a:pt x="158" y="521"/>
                    <a:pt x="158" y="521"/>
                    <a:pt x="158" y="522"/>
                  </a:cubicBezTo>
                  <a:cubicBezTo>
                    <a:pt x="158" y="521"/>
                    <a:pt x="158" y="521"/>
                    <a:pt x="158" y="521"/>
                  </a:cubicBezTo>
                  <a:moveTo>
                    <a:pt x="158" y="521"/>
                  </a:moveTo>
                  <a:cubicBezTo>
                    <a:pt x="158" y="521"/>
                    <a:pt x="158" y="521"/>
                    <a:pt x="158" y="521"/>
                  </a:cubicBezTo>
                  <a:cubicBezTo>
                    <a:pt x="158" y="521"/>
                    <a:pt x="158" y="521"/>
                    <a:pt x="158" y="521"/>
                  </a:cubicBezTo>
                  <a:moveTo>
                    <a:pt x="158" y="520"/>
                  </a:moveTo>
                  <a:cubicBezTo>
                    <a:pt x="158" y="520"/>
                    <a:pt x="158" y="521"/>
                    <a:pt x="158" y="521"/>
                  </a:cubicBezTo>
                  <a:cubicBezTo>
                    <a:pt x="158" y="521"/>
                    <a:pt x="158" y="520"/>
                    <a:pt x="158" y="520"/>
                  </a:cubicBezTo>
                  <a:moveTo>
                    <a:pt x="158" y="520"/>
                  </a:moveTo>
                  <a:cubicBezTo>
                    <a:pt x="158" y="520"/>
                    <a:pt x="158" y="520"/>
                    <a:pt x="158" y="520"/>
                  </a:cubicBezTo>
                  <a:cubicBezTo>
                    <a:pt x="158" y="520"/>
                    <a:pt x="158" y="520"/>
                    <a:pt x="158" y="520"/>
                  </a:cubicBezTo>
                  <a:moveTo>
                    <a:pt x="158" y="519"/>
                  </a:moveTo>
                  <a:cubicBezTo>
                    <a:pt x="158" y="520"/>
                    <a:pt x="158" y="520"/>
                    <a:pt x="158" y="520"/>
                  </a:cubicBezTo>
                  <a:cubicBezTo>
                    <a:pt x="158" y="520"/>
                    <a:pt x="158" y="520"/>
                    <a:pt x="158" y="519"/>
                  </a:cubicBezTo>
                  <a:moveTo>
                    <a:pt x="158" y="519"/>
                  </a:moveTo>
                  <a:cubicBezTo>
                    <a:pt x="158" y="519"/>
                    <a:pt x="158" y="519"/>
                    <a:pt x="158" y="519"/>
                  </a:cubicBezTo>
                  <a:cubicBezTo>
                    <a:pt x="158" y="519"/>
                    <a:pt x="158" y="519"/>
                    <a:pt x="158" y="519"/>
                  </a:cubicBezTo>
                  <a:moveTo>
                    <a:pt x="158" y="518"/>
                  </a:moveTo>
                  <a:cubicBezTo>
                    <a:pt x="158" y="518"/>
                    <a:pt x="158" y="519"/>
                    <a:pt x="158" y="519"/>
                  </a:cubicBezTo>
                  <a:cubicBezTo>
                    <a:pt x="158" y="519"/>
                    <a:pt x="158" y="518"/>
                    <a:pt x="158" y="518"/>
                  </a:cubicBezTo>
                  <a:moveTo>
                    <a:pt x="158" y="518"/>
                  </a:moveTo>
                  <a:cubicBezTo>
                    <a:pt x="158" y="518"/>
                    <a:pt x="158" y="518"/>
                    <a:pt x="158" y="518"/>
                  </a:cubicBezTo>
                  <a:cubicBezTo>
                    <a:pt x="158" y="518"/>
                    <a:pt x="158" y="518"/>
                    <a:pt x="158" y="518"/>
                  </a:cubicBezTo>
                  <a:moveTo>
                    <a:pt x="158" y="517"/>
                  </a:moveTo>
                  <a:cubicBezTo>
                    <a:pt x="158" y="517"/>
                    <a:pt x="158" y="517"/>
                    <a:pt x="158" y="517"/>
                  </a:cubicBezTo>
                  <a:cubicBezTo>
                    <a:pt x="158" y="517"/>
                    <a:pt x="158" y="517"/>
                    <a:pt x="158" y="517"/>
                  </a:cubicBezTo>
                  <a:moveTo>
                    <a:pt x="158" y="517"/>
                  </a:moveTo>
                  <a:cubicBezTo>
                    <a:pt x="158" y="517"/>
                    <a:pt x="158" y="517"/>
                    <a:pt x="158" y="517"/>
                  </a:cubicBezTo>
                  <a:cubicBezTo>
                    <a:pt x="158" y="517"/>
                    <a:pt x="158" y="517"/>
                    <a:pt x="158" y="517"/>
                  </a:cubicBezTo>
                  <a:moveTo>
                    <a:pt x="0" y="0"/>
                  </a:moveTo>
                  <a:cubicBezTo>
                    <a:pt x="55" y="90"/>
                    <a:pt x="156" y="287"/>
                    <a:pt x="158" y="517"/>
                  </a:cubicBezTo>
                  <a:cubicBezTo>
                    <a:pt x="156" y="287"/>
                    <a:pt x="55" y="90"/>
                    <a:pt x="0" y="0"/>
                  </a:cubicBezTo>
                </a:path>
              </a:pathLst>
            </a:custGeom>
            <a:solidFill>
              <a:srgbClr val="FCFDF2"/>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zh-CN" altLang="en-US">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56" name="Freeform 28"/>
            <p:cNvSpPr>
              <a:spLocks noChangeArrowheads="1"/>
            </p:cNvSpPr>
            <p:nvPr/>
          </p:nvSpPr>
          <p:spPr bwMode="auto">
            <a:xfrm>
              <a:off x="6096000" y="2440220"/>
              <a:ext cx="380046" cy="1837605"/>
            </a:xfrm>
            <a:custGeom>
              <a:avLst/>
              <a:gdLst>
                <a:gd name="T0" fmla="*/ 105 w 193"/>
                <a:gd name="T1" fmla="*/ 175 h 932"/>
                <a:gd name="T2" fmla="*/ 105 w 193"/>
                <a:gd name="T3" fmla="*/ 176 h 932"/>
                <a:gd name="T4" fmla="*/ 127 w 193"/>
                <a:gd name="T5" fmla="*/ 230 h 932"/>
                <a:gd name="T6" fmla="*/ 127 w 193"/>
                <a:gd name="T7" fmla="*/ 230 h 932"/>
                <a:gd name="T8" fmla="*/ 0 w 193"/>
                <a:gd name="T9" fmla="*/ 335 h 932"/>
                <a:gd name="T10" fmla="*/ 91 w 193"/>
                <a:gd name="T11" fmla="*/ 427 h 932"/>
                <a:gd name="T12" fmla="*/ 88 w 193"/>
                <a:gd name="T13" fmla="*/ 452 h 932"/>
                <a:gd name="T14" fmla="*/ 0 w 193"/>
                <a:gd name="T15" fmla="*/ 723 h 932"/>
                <a:gd name="T16" fmla="*/ 0 w 193"/>
                <a:gd name="T17" fmla="*/ 723 h 932"/>
                <a:gd name="T18" fmla="*/ 0 w 193"/>
                <a:gd name="T19" fmla="*/ 723 h 932"/>
                <a:gd name="T20" fmla="*/ 0 w 193"/>
                <a:gd name="T21" fmla="*/ 723 h 932"/>
                <a:gd name="T22" fmla="*/ 0 w 193"/>
                <a:gd name="T23" fmla="*/ 723 h 932"/>
                <a:gd name="T24" fmla="*/ 0 w 193"/>
                <a:gd name="T25" fmla="*/ 723 h 932"/>
                <a:gd name="T26" fmla="*/ 0 w 193"/>
                <a:gd name="T27" fmla="*/ 723 h 932"/>
                <a:gd name="T28" fmla="*/ 1 w 193"/>
                <a:gd name="T29" fmla="*/ 723 h 932"/>
                <a:gd name="T30" fmla="*/ 1 w 193"/>
                <a:gd name="T31" fmla="*/ 723 h 932"/>
                <a:gd name="T32" fmla="*/ 1 w 193"/>
                <a:gd name="T33" fmla="*/ 723 h 932"/>
                <a:gd name="T34" fmla="*/ 1 w 193"/>
                <a:gd name="T35" fmla="*/ 723 h 932"/>
                <a:gd name="T36" fmla="*/ 1 w 193"/>
                <a:gd name="T37" fmla="*/ 723 h 932"/>
                <a:gd name="T38" fmla="*/ 1 w 193"/>
                <a:gd name="T39" fmla="*/ 723 h 932"/>
                <a:gd name="T40" fmla="*/ 1 w 193"/>
                <a:gd name="T41" fmla="*/ 723 h 932"/>
                <a:gd name="T42" fmla="*/ 1 w 193"/>
                <a:gd name="T43" fmla="*/ 723 h 932"/>
                <a:gd name="T44" fmla="*/ 1 w 193"/>
                <a:gd name="T45" fmla="*/ 723 h 932"/>
                <a:gd name="T46" fmla="*/ 1 w 193"/>
                <a:gd name="T47" fmla="*/ 723 h 932"/>
                <a:gd name="T48" fmla="*/ 1 w 193"/>
                <a:gd name="T49" fmla="*/ 723 h 932"/>
                <a:gd name="T50" fmla="*/ 1 w 193"/>
                <a:gd name="T51" fmla="*/ 723 h 932"/>
                <a:gd name="T52" fmla="*/ 1 w 193"/>
                <a:gd name="T53" fmla="*/ 723 h 932"/>
                <a:gd name="T54" fmla="*/ 1 w 193"/>
                <a:gd name="T55" fmla="*/ 723 h 932"/>
                <a:gd name="T56" fmla="*/ 2 w 193"/>
                <a:gd name="T57" fmla="*/ 724 h 932"/>
                <a:gd name="T58" fmla="*/ 2 w 193"/>
                <a:gd name="T59" fmla="*/ 724 h 932"/>
                <a:gd name="T60" fmla="*/ 2 w 193"/>
                <a:gd name="T61" fmla="*/ 724 h 932"/>
                <a:gd name="T62" fmla="*/ 2 w 193"/>
                <a:gd name="T63" fmla="*/ 724 h 932"/>
                <a:gd name="T64" fmla="*/ 2 w 193"/>
                <a:gd name="T65" fmla="*/ 724 h 932"/>
                <a:gd name="T66" fmla="*/ 137 w 193"/>
                <a:gd name="T67" fmla="*/ 915 h 932"/>
                <a:gd name="T68" fmla="*/ 193 w 193"/>
                <a:gd name="T69" fmla="*/ 572 h 932"/>
                <a:gd name="T70" fmla="*/ 193 w 193"/>
                <a:gd name="T71" fmla="*/ 570 h 932"/>
                <a:gd name="T72" fmla="*/ 193 w 193"/>
                <a:gd name="T73" fmla="*/ 569 h 932"/>
                <a:gd name="T74" fmla="*/ 193 w 193"/>
                <a:gd name="T75" fmla="*/ 568 h 932"/>
                <a:gd name="T76" fmla="*/ 193 w 193"/>
                <a:gd name="T77" fmla="*/ 567 h 932"/>
                <a:gd name="T78" fmla="*/ 193 w 193"/>
                <a:gd name="T79" fmla="*/ 566 h 932"/>
                <a:gd name="T80" fmla="*/ 193 w 193"/>
                <a:gd name="T81" fmla="*/ 565 h 932"/>
                <a:gd name="T82" fmla="*/ 193 w 193"/>
                <a:gd name="T83" fmla="*/ 564 h 932"/>
                <a:gd name="T84" fmla="*/ 193 w 193"/>
                <a:gd name="T85" fmla="*/ 563 h 932"/>
                <a:gd name="T86" fmla="*/ 193 w 193"/>
                <a:gd name="T87" fmla="*/ 562 h 932"/>
                <a:gd name="T88" fmla="*/ 193 w 193"/>
                <a:gd name="T89" fmla="*/ 561 h 932"/>
                <a:gd name="T90" fmla="*/ 193 w 193"/>
                <a:gd name="T91" fmla="*/ 560 h 932"/>
                <a:gd name="T92" fmla="*/ 193 w 193"/>
                <a:gd name="T93" fmla="*/ 559 h 932"/>
                <a:gd name="T94" fmla="*/ 193 w 193"/>
                <a:gd name="T95" fmla="*/ 558 h 932"/>
                <a:gd name="T96" fmla="*/ 9 w 193"/>
                <a:gd name="T97" fmla="*/ 0 h 9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93" h="932">
                  <a:moveTo>
                    <a:pt x="9" y="0"/>
                  </a:moveTo>
                  <a:cubicBezTo>
                    <a:pt x="26" y="26"/>
                    <a:pt x="66" y="88"/>
                    <a:pt x="104" y="174"/>
                  </a:cubicBezTo>
                  <a:cubicBezTo>
                    <a:pt x="104" y="175"/>
                    <a:pt x="104" y="175"/>
                    <a:pt x="104" y="175"/>
                  </a:cubicBezTo>
                  <a:cubicBezTo>
                    <a:pt x="104" y="175"/>
                    <a:pt x="105" y="175"/>
                    <a:pt x="105" y="175"/>
                  </a:cubicBezTo>
                  <a:cubicBezTo>
                    <a:pt x="105" y="175"/>
                    <a:pt x="105" y="175"/>
                    <a:pt x="105" y="175"/>
                  </a:cubicBezTo>
                  <a:cubicBezTo>
                    <a:pt x="105" y="175"/>
                    <a:pt x="105" y="175"/>
                    <a:pt x="105" y="175"/>
                  </a:cubicBezTo>
                  <a:cubicBezTo>
                    <a:pt x="105" y="175"/>
                    <a:pt x="105" y="175"/>
                    <a:pt x="105" y="175"/>
                  </a:cubicBezTo>
                  <a:cubicBezTo>
                    <a:pt x="105" y="175"/>
                    <a:pt x="105" y="175"/>
                    <a:pt x="105" y="176"/>
                  </a:cubicBezTo>
                  <a:cubicBezTo>
                    <a:pt x="105" y="176"/>
                    <a:pt x="105" y="176"/>
                    <a:pt x="105" y="176"/>
                  </a:cubicBezTo>
                  <a:cubicBezTo>
                    <a:pt x="105" y="176"/>
                    <a:pt x="105" y="176"/>
                    <a:pt x="105" y="176"/>
                  </a:cubicBezTo>
                  <a:cubicBezTo>
                    <a:pt x="113" y="193"/>
                    <a:pt x="120" y="211"/>
                    <a:pt x="127" y="230"/>
                  </a:cubicBezTo>
                  <a:cubicBezTo>
                    <a:pt x="127" y="230"/>
                    <a:pt x="127" y="230"/>
                    <a:pt x="127" y="230"/>
                  </a:cubicBezTo>
                  <a:cubicBezTo>
                    <a:pt x="127" y="230"/>
                    <a:pt x="127" y="230"/>
                    <a:pt x="127" y="230"/>
                  </a:cubicBezTo>
                  <a:cubicBezTo>
                    <a:pt x="127" y="230"/>
                    <a:pt x="127" y="230"/>
                    <a:pt x="127" y="230"/>
                  </a:cubicBezTo>
                  <a:cubicBezTo>
                    <a:pt x="127" y="230"/>
                    <a:pt x="127" y="230"/>
                    <a:pt x="127" y="230"/>
                  </a:cubicBezTo>
                  <a:cubicBezTo>
                    <a:pt x="127" y="230"/>
                    <a:pt x="127" y="230"/>
                    <a:pt x="127" y="230"/>
                  </a:cubicBezTo>
                  <a:cubicBezTo>
                    <a:pt x="127" y="230"/>
                    <a:pt x="127" y="230"/>
                    <a:pt x="127" y="230"/>
                  </a:cubicBezTo>
                  <a:cubicBezTo>
                    <a:pt x="127" y="230"/>
                    <a:pt x="127" y="230"/>
                    <a:pt x="127" y="230"/>
                  </a:cubicBezTo>
                  <a:cubicBezTo>
                    <a:pt x="0" y="230"/>
                    <a:pt x="0" y="230"/>
                    <a:pt x="0" y="230"/>
                  </a:cubicBezTo>
                  <a:cubicBezTo>
                    <a:pt x="0" y="335"/>
                    <a:pt x="0" y="335"/>
                    <a:pt x="0" y="335"/>
                  </a:cubicBezTo>
                  <a:cubicBezTo>
                    <a:pt x="0" y="335"/>
                    <a:pt x="0" y="335"/>
                    <a:pt x="0" y="335"/>
                  </a:cubicBezTo>
                  <a:cubicBezTo>
                    <a:pt x="0" y="335"/>
                    <a:pt x="0" y="335"/>
                    <a:pt x="0" y="335"/>
                  </a:cubicBezTo>
                  <a:cubicBezTo>
                    <a:pt x="50" y="335"/>
                    <a:pt x="91" y="376"/>
                    <a:pt x="91" y="427"/>
                  </a:cubicBezTo>
                  <a:cubicBezTo>
                    <a:pt x="91" y="427"/>
                    <a:pt x="91" y="427"/>
                    <a:pt x="91" y="427"/>
                  </a:cubicBezTo>
                  <a:cubicBezTo>
                    <a:pt x="91" y="427"/>
                    <a:pt x="91" y="427"/>
                    <a:pt x="91" y="427"/>
                  </a:cubicBezTo>
                  <a:cubicBezTo>
                    <a:pt x="91" y="427"/>
                    <a:pt x="91" y="427"/>
                    <a:pt x="91" y="427"/>
                  </a:cubicBezTo>
                  <a:cubicBezTo>
                    <a:pt x="91" y="427"/>
                    <a:pt x="91" y="427"/>
                    <a:pt x="91" y="427"/>
                  </a:cubicBezTo>
                  <a:cubicBezTo>
                    <a:pt x="91" y="435"/>
                    <a:pt x="90" y="444"/>
                    <a:pt x="88" y="452"/>
                  </a:cubicBezTo>
                  <a:cubicBezTo>
                    <a:pt x="77" y="490"/>
                    <a:pt x="42" y="518"/>
                    <a:pt x="0" y="518"/>
                  </a:cubicBezTo>
                  <a:cubicBezTo>
                    <a:pt x="0" y="723"/>
                    <a:pt x="0" y="723"/>
                    <a:pt x="0" y="723"/>
                  </a:cubicBezTo>
                  <a:cubicBezTo>
                    <a:pt x="0" y="723"/>
                    <a:pt x="0" y="723"/>
                    <a:pt x="0" y="723"/>
                  </a:cubicBezTo>
                  <a:cubicBezTo>
                    <a:pt x="0" y="723"/>
                    <a:pt x="0" y="723"/>
                    <a:pt x="0" y="723"/>
                  </a:cubicBezTo>
                  <a:cubicBezTo>
                    <a:pt x="0" y="723"/>
                    <a:pt x="0" y="723"/>
                    <a:pt x="0" y="723"/>
                  </a:cubicBezTo>
                  <a:cubicBezTo>
                    <a:pt x="0" y="723"/>
                    <a:pt x="0" y="723"/>
                    <a:pt x="0" y="723"/>
                  </a:cubicBezTo>
                  <a:cubicBezTo>
                    <a:pt x="0" y="723"/>
                    <a:pt x="0" y="723"/>
                    <a:pt x="0" y="723"/>
                  </a:cubicBezTo>
                  <a:cubicBezTo>
                    <a:pt x="0" y="723"/>
                    <a:pt x="0" y="723"/>
                    <a:pt x="0" y="723"/>
                  </a:cubicBezTo>
                  <a:cubicBezTo>
                    <a:pt x="0" y="723"/>
                    <a:pt x="0" y="723"/>
                    <a:pt x="0" y="723"/>
                  </a:cubicBezTo>
                  <a:cubicBezTo>
                    <a:pt x="0" y="723"/>
                    <a:pt x="0" y="723"/>
                    <a:pt x="0" y="723"/>
                  </a:cubicBezTo>
                  <a:cubicBezTo>
                    <a:pt x="0" y="723"/>
                    <a:pt x="0" y="723"/>
                    <a:pt x="0" y="723"/>
                  </a:cubicBezTo>
                  <a:cubicBezTo>
                    <a:pt x="0" y="723"/>
                    <a:pt x="0" y="723"/>
                    <a:pt x="0" y="723"/>
                  </a:cubicBezTo>
                  <a:cubicBezTo>
                    <a:pt x="0" y="723"/>
                    <a:pt x="0" y="723"/>
                    <a:pt x="0" y="723"/>
                  </a:cubicBezTo>
                  <a:cubicBezTo>
                    <a:pt x="0" y="723"/>
                    <a:pt x="0" y="723"/>
                    <a:pt x="0" y="723"/>
                  </a:cubicBezTo>
                  <a:cubicBezTo>
                    <a:pt x="0" y="723"/>
                    <a:pt x="0" y="723"/>
                    <a:pt x="0" y="723"/>
                  </a:cubicBezTo>
                  <a:cubicBezTo>
                    <a:pt x="0" y="723"/>
                    <a:pt x="0" y="723"/>
                    <a:pt x="0" y="723"/>
                  </a:cubicBezTo>
                  <a:cubicBezTo>
                    <a:pt x="0" y="723"/>
                    <a:pt x="0" y="723"/>
                    <a:pt x="0" y="723"/>
                  </a:cubicBezTo>
                  <a:cubicBezTo>
                    <a:pt x="0" y="723"/>
                    <a:pt x="0" y="723"/>
                    <a:pt x="0" y="723"/>
                  </a:cubicBezTo>
                  <a:cubicBezTo>
                    <a:pt x="0" y="723"/>
                    <a:pt x="0" y="723"/>
                    <a:pt x="0" y="723"/>
                  </a:cubicBezTo>
                  <a:cubicBezTo>
                    <a:pt x="0" y="723"/>
                    <a:pt x="0" y="723"/>
                    <a:pt x="0" y="723"/>
                  </a:cubicBezTo>
                  <a:cubicBezTo>
                    <a:pt x="0" y="723"/>
                    <a:pt x="0" y="723"/>
                    <a:pt x="0" y="723"/>
                  </a:cubicBezTo>
                  <a:cubicBezTo>
                    <a:pt x="0" y="723"/>
                    <a:pt x="0" y="723"/>
                    <a:pt x="0" y="723"/>
                  </a:cubicBezTo>
                  <a:cubicBezTo>
                    <a:pt x="0" y="723"/>
                    <a:pt x="0" y="723"/>
                    <a:pt x="0" y="723"/>
                  </a:cubicBezTo>
                  <a:cubicBezTo>
                    <a:pt x="0" y="723"/>
                    <a:pt x="0" y="723"/>
                    <a:pt x="0" y="723"/>
                  </a:cubicBezTo>
                  <a:cubicBezTo>
                    <a:pt x="0" y="723"/>
                    <a:pt x="0" y="723"/>
                    <a:pt x="0" y="723"/>
                  </a:cubicBezTo>
                  <a:cubicBezTo>
                    <a:pt x="0" y="723"/>
                    <a:pt x="0" y="723"/>
                    <a:pt x="0" y="723"/>
                  </a:cubicBezTo>
                  <a:cubicBezTo>
                    <a:pt x="0" y="723"/>
                    <a:pt x="0" y="723"/>
                    <a:pt x="0" y="723"/>
                  </a:cubicBezTo>
                  <a:cubicBezTo>
                    <a:pt x="0" y="723"/>
                    <a:pt x="0" y="723"/>
                    <a:pt x="0" y="723"/>
                  </a:cubicBezTo>
                  <a:cubicBezTo>
                    <a:pt x="0" y="723"/>
                    <a:pt x="0" y="723"/>
                    <a:pt x="0" y="723"/>
                  </a:cubicBezTo>
                  <a:cubicBezTo>
                    <a:pt x="0" y="723"/>
                    <a:pt x="1" y="723"/>
                    <a:pt x="1" y="723"/>
                  </a:cubicBezTo>
                  <a:cubicBezTo>
                    <a:pt x="1" y="723"/>
                    <a:pt x="1" y="723"/>
                    <a:pt x="1" y="723"/>
                  </a:cubicBezTo>
                  <a:cubicBezTo>
                    <a:pt x="1" y="723"/>
                    <a:pt x="1" y="723"/>
                    <a:pt x="1" y="723"/>
                  </a:cubicBezTo>
                  <a:cubicBezTo>
                    <a:pt x="1" y="723"/>
                    <a:pt x="1" y="723"/>
                    <a:pt x="1" y="723"/>
                  </a:cubicBezTo>
                  <a:cubicBezTo>
                    <a:pt x="1" y="723"/>
                    <a:pt x="1" y="723"/>
                    <a:pt x="1" y="723"/>
                  </a:cubicBezTo>
                  <a:cubicBezTo>
                    <a:pt x="1" y="723"/>
                    <a:pt x="1" y="723"/>
                    <a:pt x="1" y="723"/>
                  </a:cubicBezTo>
                  <a:cubicBezTo>
                    <a:pt x="1" y="723"/>
                    <a:pt x="1" y="723"/>
                    <a:pt x="1" y="723"/>
                  </a:cubicBezTo>
                  <a:cubicBezTo>
                    <a:pt x="1" y="723"/>
                    <a:pt x="1" y="723"/>
                    <a:pt x="1" y="723"/>
                  </a:cubicBezTo>
                  <a:cubicBezTo>
                    <a:pt x="1" y="723"/>
                    <a:pt x="1" y="723"/>
                    <a:pt x="1" y="723"/>
                  </a:cubicBezTo>
                  <a:cubicBezTo>
                    <a:pt x="1" y="723"/>
                    <a:pt x="1" y="723"/>
                    <a:pt x="1" y="723"/>
                  </a:cubicBezTo>
                  <a:cubicBezTo>
                    <a:pt x="1" y="723"/>
                    <a:pt x="1" y="723"/>
                    <a:pt x="1" y="723"/>
                  </a:cubicBezTo>
                  <a:cubicBezTo>
                    <a:pt x="1" y="723"/>
                    <a:pt x="1" y="723"/>
                    <a:pt x="1" y="723"/>
                  </a:cubicBezTo>
                  <a:cubicBezTo>
                    <a:pt x="1" y="723"/>
                    <a:pt x="1" y="723"/>
                    <a:pt x="1" y="723"/>
                  </a:cubicBezTo>
                  <a:cubicBezTo>
                    <a:pt x="1" y="723"/>
                    <a:pt x="1" y="723"/>
                    <a:pt x="1" y="723"/>
                  </a:cubicBezTo>
                  <a:cubicBezTo>
                    <a:pt x="1" y="723"/>
                    <a:pt x="1" y="723"/>
                    <a:pt x="1" y="723"/>
                  </a:cubicBezTo>
                  <a:cubicBezTo>
                    <a:pt x="1" y="723"/>
                    <a:pt x="1" y="723"/>
                    <a:pt x="1" y="723"/>
                  </a:cubicBezTo>
                  <a:cubicBezTo>
                    <a:pt x="1" y="723"/>
                    <a:pt x="1" y="723"/>
                    <a:pt x="1" y="723"/>
                  </a:cubicBezTo>
                  <a:cubicBezTo>
                    <a:pt x="1" y="723"/>
                    <a:pt x="1" y="723"/>
                    <a:pt x="1" y="723"/>
                  </a:cubicBezTo>
                  <a:cubicBezTo>
                    <a:pt x="1" y="723"/>
                    <a:pt x="1" y="723"/>
                    <a:pt x="1" y="723"/>
                  </a:cubicBezTo>
                  <a:cubicBezTo>
                    <a:pt x="1" y="723"/>
                    <a:pt x="1" y="723"/>
                    <a:pt x="1" y="723"/>
                  </a:cubicBezTo>
                  <a:cubicBezTo>
                    <a:pt x="1" y="723"/>
                    <a:pt x="1" y="723"/>
                    <a:pt x="1" y="723"/>
                  </a:cubicBezTo>
                  <a:cubicBezTo>
                    <a:pt x="1" y="723"/>
                    <a:pt x="1" y="723"/>
                    <a:pt x="1" y="723"/>
                  </a:cubicBezTo>
                  <a:cubicBezTo>
                    <a:pt x="1" y="723"/>
                    <a:pt x="1" y="723"/>
                    <a:pt x="1" y="723"/>
                  </a:cubicBezTo>
                  <a:cubicBezTo>
                    <a:pt x="1" y="723"/>
                    <a:pt x="1" y="723"/>
                    <a:pt x="1" y="723"/>
                  </a:cubicBezTo>
                  <a:cubicBezTo>
                    <a:pt x="1" y="723"/>
                    <a:pt x="1" y="723"/>
                    <a:pt x="1" y="723"/>
                  </a:cubicBezTo>
                  <a:cubicBezTo>
                    <a:pt x="1" y="723"/>
                    <a:pt x="1" y="723"/>
                    <a:pt x="1" y="723"/>
                  </a:cubicBezTo>
                  <a:cubicBezTo>
                    <a:pt x="1" y="723"/>
                    <a:pt x="1" y="723"/>
                    <a:pt x="1" y="723"/>
                  </a:cubicBezTo>
                  <a:cubicBezTo>
                    <a:pt x="1" y="723"/>
                    <a:pt x="1" y="723"/>
                    <a:pt x="1" y="723"/>
                  </a:cubicBezTo>
                  <a:cubicBezTo>
                    <a:pt x="1" y="723"/>
                    <a:pt x="1" y="723"/>
                    <a:pt x="1" y="723"/>
                  </a:cubicBezTo>
                  <a:cubicBezTo>
                    <a:pt x="1" y="723"/>
                    <a:pt x="1" y="723"/>
                    <a:pt x="1" y="723"/>
                  </a:cubicBezTo>
                  <a:cubicBezTo>
                    <a:pt x="1" y="723"/>
                    <a:pt x="1" y="723"/>
                    <a:pt x="1" y="723"/>
                  </a:cubicBezTo>
                  <a:cubicBezTo>
                    <a:pt x="1" y="723"/>
                    <a:pt x="1" y="723"/>
                    <a:pt x="1" y="723"/>
                  </a:cubicBezTo>
                  <a:cubicBezTo>
                    <a:pt x="1" y="723"/>
                    <a:pt x="1" y="723"/>
                    <a:pt x="1" y="723"/>
                  </a:cubicBezTo>
                  <a:cubicBezTo>
                    <a:pt x="1" y="723"/>
                    <a:pt x="1" y="723"/>
                    <a:pt x="1" y="723"/>
                  </a:cubicBezTo>
                  <a:cubicBezTo>
                    <a:pt x="1" y="723"/>
                    <a:pt x="1" y="723"/>
                    <a:pt x="1" y="723"/>
                  </a:cubicBezTo>
                  <a:cubicBezTo>
                    <a:pt x="1" y="723"/>
                    <a:pt x="1" y="723"/>
                    <a:pt x="1" y="723"/>
                  </a:cubicBezTo>
                  <a:cubicBezTo>
                    <a:pt x="1" y="723"/>
                    <a:pt x="1" y="723"/>
                    <a:pt x="1" y="723"/>
                  </a:cubicBezTo>
                  <a:cubicBezTo>
                    <a:pt x="1" y="723"/>
                    <a:pt x="1" y="723"/>
                    <a:pt x="1" y="723"/>
                  </a:cubicBezTo>
                  <a:cubicBezTo>
                    <a:pt x="1" y="723"/>
                    <a:pt x="1" y="723"/>
                    <a:pt x="1" y="723"/>
                  </a:cubicBezTo>
                  <a:cubicBezTo>
                    <a:pt x="1" y="723"/>
                    <a:pt x="1" y="723"/>
                    <a:pt x="1" y="723"/>
                  </a:cubicBezTo>
                  <a:cubicBezTo>
                    <a:pt x="1" y="723"/>
                    <a:pt x="1" y="723"/>
                    <a:pt x="1" y="723"/>
                  </a:cubicBezTo>
                  <a:cubicBezTo>
                    <a:pt x="1" y="723"/>
                    <a:pt x="1" y="723"/>
                    <a:pt x="1" y="723"/>
                  </a:cubicBezTo>
                  <a:cubicBezTo>
                    <a:pt x="1" y="723"/>
                    <a:pt x="1" y="723"/>
                    <a:pt x="1" y="723"/>
                  </a:cubicBezTo>
                  <a:cubicBezTo>
                    <a:pt x="1" y="723"/>
                    <a:pt x="1" y="723"/>
                    <a:pt x="1" y="723"/>
                  </a:cubicBezTo>
                  <a:cubicBezTo>
                    <a:pt x="1" y="723"/>
                    <a:pt x="1" y="723"/>
                    <a:pt x="1" y="723"/>
                  </a:cubicBezTo>
                  <a:cubicBezTo>
                    <a:pt x="1" y="723"/>
                    <a:pt x="1" y="723"/>
                    <a:pt x="1" y="723"/>
                  </a:cubicBezTo>
                  <a:cubicBezTo>
                    <a:pt x="1" y="723"/>
                    <a:pt x="1" y="723"/>
                    <a:pt x="1" y="723"/>
                  </a:cubicBezTo>
                  <a:cubicBezTo>
                    <a:pt x="1" y="723"/>
                    <a:pt x="1" y="723"/>
                    <a:pt x="1" y="723"/>
                  </a:cubicBezTo>
                  <a:cubicBezTo>
                    <a:pt x="1" y="723"/>
                    <a:pt x="1" y="723"/>
                    <a:pt x="1" y="723"/>
                  </a:cubicBezTo>
                  <a:cubicBezTo>
                    <a:pt x="1" y="723"/>
                    <a:pt x="1" y="723"/>
                    <a:pt x="1" y="723"/>
                  </a:cubicBezTo>
                  <a:cubicBezTo>
                    <a:pt x="1" y="723"/>
                    <a:pt x="1" y="723"/>
                    <a:pt x="1" y="723"/>
                  </a:cubicBezTo>
                  <a:cubicBezTo>
                    <a:pt x="1" y="723"/>
                    <a:pt x="1" y="723"/>
                    <a:pt x="1" y="723"/>
                  </a:cubicBezTo>
                  <a:cubicBezTo>
                    <a:pt x="1" y="723"/>
                    <a:pt x="1" y="723"/>
                    <a:pt x="1" y="723"/>
                  </a:cubicBezTo>
                  <a:cubicBezTo>
                    <a:pt x="1" y="723"/>
                    <a:pt x="1" y="723"/>
                    <a:pt x="1" y="723"/>
                  </a:cubicBezTo>
                  <a:cubicBezTo>
                    <a:pt x="1" y="723"/>
                    <a:pt x="1" y="723"/>
                    <a:pt x="1" y="723"/>
                  </a:cubicBezTo>
                  <a:cubicBezTo>
                    <a:pt x="1" y="723"/>
                    <a:pt x="1" y="723"/>
                    <a:pt x="1" y="723"/>
                  </a:cubicBezTo>
                  <a:cubicBezTo>
                    <a:pt x="1" y="723"/>
                    <a:pt x="2" y="723"/>
                    <a:pt x="2" y="723"/>
                  </a:cubicBezTo>
                  <a:cubicBezTo>
                    <a:pt x="2" y="723"/>
                    <a:pt x="2" y="723"/>
                    <a:pt x="2" y="724"/>
                  </a:cubicBezTo>
                  <a:cubicBezTo>
                    <a:pt x="2" y="724"/>
                    <a:pt x="2" y="724"/>
                    <a:pt x="2" y="724"/>
                  </a:cubicBezTo>
                  <a:cubicBezTo>
                    <a:pt x="2" y="724"/>
                    <a:pt x="2" y="724"/>
                    <a:pt x="2" y="724"/>
                  </a:cubicBezTo>
                  <a:cubicBezTo>
                    <a:pt x="2" y="724"/>
                    <a:pt x="2" y="724"/>
                    <a:pt x="2" y="724"/>
                  </a:cubicBezTo>
                  <a:cubicBezTo>
                    <a:pt x="2" y="724"/>
                    <a:pt x="2" y="724"/>
                    <a:pt x="2" y="724"/>
                  </a:cubicBezTo>
                  <a:cubicBezTo>
                    <a:pt x="2" y="724"/>
                    <a:pt x="2" y="724"/>
                    <a:pt x="2" y="724"/>
                  </a:cubicBezTo>
                  <a:cubicBezTo>
                    <a:pt x="2" y="724"/>
                    <a:pt x="2" y="724"/>
                    <a:pt x="2" y="724"/>
                  </a:cubicBezTo>
                  <a:cubicBezTo>
                    <a:pt x="2" y="724"/>
                    <a:pt x="2" y="724"/>
                    <a:pt x="2" y="724"/>
                  </a:cubicBezTo>
                  <a:cubicBezTo>
                    <a:pt x="2" y="724"/>
                    <a:pt x="2" y="724"/>
                    <a:pt x="2" y="724"/>
                  </a:cubicBezTo>
                  <a:cubicBezTo>
                    <a:pt x="2" y="724"/>
                    <a:pt x="2" y="724"/>
                    <a:pt x="2" y="724"/>
                  </a:cubicBezTo>
                  <a:cubicBezTo>
                    <a:pt x="2" y="724"/>
                    <a:pt x="2" y="724"/>
                    <a:pt x="2" y="724"/>
                  </a:cubicBezTo>
                  <a:cubicBezTo>
                    <a:pt x="2" y="724"/>
                    <a:pt x="2" y="724"/>
                    <a:pt x="2" y="724"/>
                  </a:cubicBezTo>
                  <a:cubicBezTo>
                    <a:pt x="2" y="724"/>
                    <a:pt x="2" y="724"/>
                    <a:pt x="2" y="724"/>
                  </a:cubicBezTo>
                  <a:cubicBezTo>
                    <a:pt x="2" y="724"/>
                    <a:pt x="2" y="724"/>
                    <a:pt x="2" y="724"/>
                  </a:cubicBezTo>
                  <a:cubicBezTo>
                    <a:pt x="2" y="724"/>
                    <a:pt x="2" y="724"/>
                    <a:pt x="2" y="724"/>
                  </a:cubicBezTo>
                  <a:cubicBezTo>
                    <a:pt x="2" y="724"/>
                    <a:pt x="2" y="724"/>
                    <a:pt x="2" y="724"/>
                  </a:cubicBezTo>
                  <a:cubicBezTo>
                    <a:pt x="2" y="724"/>
                    <a:pt x="2" y="724"/>
                    <a:pt x="2" y="724"/>
                  </a:cubicBezTo>
                  <a:cubicBezTo>
                    <a:pt x="2" y="724"/>
                    <a:pt x="2" y="724"/>
                    <a:pt x="2" y="724"/>
                  </a:cubicBezTo>
                  <a:cubicBezTo>
                    <a:pt x="12" y="733"/>
                    <a:pt x="21" y="821"/>
                    <a:pt x="21" y="932"/>
                  </a:cubicBezTo>
                  <a:cubicBezTo>
                    <a:pt x="130" y="932"/>
                    <a:pt x="130" y="932"/>
                    <a:pt x="130" y="932"/>
                  </a:cubicBezTo>
                  <a:cubicBezTo>
                    <a:pt x="130" y="932"/>
                    <a:pt x="131" y="931"/>
                    <a:pt x="131" y="931"/>
                  </a:cubicBezTo>
                  <a:cubicBezTo>
                    <a:pt x="133" y="926"/>
                    <a:pt x="135" y="920"/>
                    <a:pt x="137" y="915"/>
                  </a:cubicBezTo>
                  <a:cubicBezTo>
                    <a:pt x="154" y="872"/>
                    <a:pt x="169" y="824"/>
                    <a:pt x="178" y="768"/>
                  </a:cubicBezTo>
                  <a:cubicBezTo>
                    <a:pt x="188" y="713"/>
                    <a:pt x="193" y="650"/>
                    <a:pt x="193" y="573"/>
                  </a:cubicBezTo>
                  <a:cubicBezTo>
                    <a:pt x="193" y="572"/>
                    <a:pt x="193" y="572"/>
                    <a:pt x="193" y="572"/>
                  </a:cubicBezTo>
                  <a:cubicBezTo>
                    <a:pt x="193" y="572"/>
                    <a:pt x="193" y="572"/>
                    <a:pt x="193" y="572"/>
                  </a:cubicBezTo>
                  <a:cubicBezTo>
                    <a:pt x="193" y="572"/>
                    <a:pt x="193" y="572"/>
                    <a:pt x="193" y="572"/>
                  </a:cubicBezTo>
                  <a:cubicBezTo>
                    <a:pt x="193" y="572"/>
                    <a:pt x="193" y="571"/>
                    <a:pt x="193" y="571"/>
                  </a:cubicBezTo>
                  <a:cubicBezTo>
                    <a:pt x="193" y="571"/>
                    <a:pt x="193" y="571"/>
                    <a:pt x="193" y="571"/>
                  </a:cubicBezTo>
                  <a:cubicBezTo>
                    <a:pt x="193" y="570"/>
                    <a:pt x="193" y="570"/>
                    <a:pt x="193" y="570"/>
                  </a:cubicBezTo>
                  <a:cubicBezTo>
                    <a:pt x="193" y="570"/>
                    <a:pt x="193" y="570"/>
                    <a:pt x="193" y="570"/>
                  </a:cubicBezTo>
                  <a:cubicBezTo>
                    <a:pt x="193" y="570"/>
                    <a:pt x="193" y="570"/>
                    <a:pt x="193" y="570"/>
                  </a:cubicBezTo>
                  <a:cubicBezTo>
                    <a:pt x="193" y="570"/>
                    <a:pt x="193" y="570"/>
                    <a:pt x="193" y="569"/>
                  </a:cubicBezTo>
                  <a:cubicBezTo>
                    <a:pt x="193" y="569"/>
                    <a:pt x="193" y="569"/>
                    <a:pt x="193" y="569"/>
                  </a:cubicBezTo>
                  <a:cubicBezTo>
                    <a:pt x="193" y="569"/>
                    <a:pt x="193" y="569"/>
                    <a:pt x="193" y="569"/>
                  </a:cubicBezTo>
                  <a:cubicBezTo>
                    <a:pt x="193" y="569"/>
                    <a:pt x="193" y="569"/>
                    <a:pt x="193" y="569"/>
                  </a:cubicBezTo>
                  <a:cubicBezTo>
                    <a:pt x="193" y="568"/>
                    <a:pt x="193" y="568"/>
                    <a:pt x="193" y="568"/>
                  </a:cubicBezTo>
                  <a:cubicBezTo>
                    <a:pt x="193" y="568"/>
                    <a:pt x="193" y="568"/>
                    <a:pt x="193" y="568"/>
                  </a:cubicBezTo>
                  <a:cubicBezTo>
                    <a:pt x="193" y="568"/>
                    <a:pt x="193" y="568"/>
                    <a:pt x="193" y="568"/>
                  </a:cubicBezTo>
                  <a:cubicBezTo>
                    <a:pt x="193" y="568"/>
                    <a:pt x="193" y="567"/>
                    <a:pt x="193" y="567"/>
                  </a:cubicBezTo>
                  <a:cubicBezTo>
                    <a:pt x="193" y="567"/>
                    <a:pt x="193" y="567"/>
                    <a:pt x="193" y="567"/>
                  </a:cubicBezTo>
                  <a:cubicBezTo>
                    <a:pt x="193" y="567"/>
                    <a:pt x="193" y="567"/>
                    <a:pt x="193" y="567"/>
                  </a:cubicBezTo>
                  <a:cubicBezTo>
                    <a:pt x="193" y="567"/>
                    <a:pt x="193" y="567"/>
                    <a:pt x="193" y="566"/>
                  </a:cubicBezTo>
                  <a:cubicBezTo>
                    <a:pt x="193" y="566"/>
                    <a:pt x="193" y="566"/>
                    <a:pt x="193" y="566"/>
                  </a:cubicBezTo>
                  <a:cubicBezTo>
                    <a:pt x="193" y="566"/>
                    <a:pt x="193" y="566"/>
                    <a:pt x="193" y="566"/>
                  </a:cubicBezTo>
                  <a:cubicBezTo>
                    <a:pt x="193" y="566"/>
                    <a:pt x="193" y="566"/>
                    <a:pt x="193" y="566"/>
                  </a:cubicBezTo>
                  <a:cubicBezTo>
                    <a:pt x="193" y="566"/>
                    <a:pt x="193" y="566"/>
                    <a:pt x="193" y="566"/>
                  </a:cubicBezTo>
                  <a:cubicBezTo>
                    <a:pt x="193" y="566"/>
                    <a:pt x="193" y="565"/>
                    <a:pt x="193" y="565"/>
                  </a:cubicBezTo>
                  <a:cubicBezTo>
                    <a:pt x="193" y="565"/>
                    <a:pt x="193" y="565"/>
                    <a:pt x="193" y="565"/>
                  </a:cubicBezTo>
                  <a:cubicBezTo>
                    <a:pt x="193" y="565"/>
                    <a:pt x="193" y="565"/>
                    <a:pt x="193" y="565"/>
                  </a:cubicBezTo>
                  <a:cubicBezTo>
                    <a:pt x="193" y="565"/>
                    <a:pt x="193" y="565"/>
                    <a:pt x="193" y="565"/>
                  </a:cubicBezTo>
                  <a:cubicBezTo>
                    <a:pt x="193" y="565"/>
                    <a:pt x="193" y="565"/>
                    <a:pt x="193" y="564"/>
                  </a:cubicBezTo>
                  <a:cubicBezTo>
                    <a:pt x="193" y="564"/>
                    <a:pt x="193" y="564"/>
                    <a:pt x="193" y="564"/>
                  </a:cubicBezTo>
                  <a:cubicBezTo>
                    <a:pt x="193" y="564"/>
                    <a:pt x="193" y="564"/>
                    <a:pt x="193" y="564"/>
                  </a:cubicBezTo>
                  <a:cubicBezTo>
                    <a:pt x="193" y="564"/>
                    <a:pt x="193" y="564"/>
                    <a:pt x="193" y="564"/>
                  </a:cubicBezTo>
                  <a:cubicBezTo>
                    <a:pt x="193" y="564"/>
                    <a:pt x="193" y="564"/>
                    <a:pt x="193" y="564"/>
                  </a:cubicBezTo>
                  <a:cubicBezTo>
                    <a:pt x="193" y="564"/>
                    <a:pt x="193" y="563"/>
                    <a:pt x="193" y="563"/>
                  </a:cubicBezTo>
                  <a:cubicBezTo>
                    <a:pt x="193" y="563"/>
                    <a:pt x="193" y="563"/>
                    <a:pt x="193" y="563"/>
                  </a:cubicBezTo>
                  <a:cubicBezTo>
                    <a:pt x="193" y="563"/>
                    <a:pt x="193" y="563"/>
                    <a:pt x="193" y="563"/>
                  </a:cubicBezTo>
                  <a:cubicBezTo>
                    <a:pt x="193" y="563"/>
                    <a:pt x="193" y="563"/>
                    <a:pt x="193" y="563"/>
                  </a:cubicBezTo>
                  <a:cubicBezTo>
                    <a:pt x="193" y="562"/>
                    <a:pt x="193" y="562"/>
                    <a:pt x="193" y="562"/>
                  </a:cubicBezTo>
                  <a:cubicBezTo>
                    <a:pt x="193" y="562"/>
                    <a:pt x="193" y="562"/>
                    <a:pt x="193" y="562"/>
                  </a:cubicBezTo>
                  <a:cubicBezTo>
                    <a:pt x="193" y="562"/>
                    <a:pt x="193" y="562"/>
                    <a:pt x="193" y="562"/>
                  </a:cubicBezTo>
                  <a:cubicBezTo>
                    <a:pt x="193" y="562"/>
                    <a:pt x="193" y="562"/>
                    <a:pt x="193" y="562"/>
                  </a:cubicBezTo>
                  <a:cubicBezTo>
                    <a:pt x="193" y="562"/>
                    <a:pt x="193" y="561"/>
                    <a:pt x="193" y="561"/>
                  </a:cubicBezTo>
                  <a:cubicBezTo>
                    <a:pt x="193" y="561"/>
                    <a:pt x="193" y="561"/>
                    <a:pt x="193" y="561"/>
                  </a:cubicBezTo>
                  <a:cubicBezTo>
                    <a:pt x="193" y="561"/>
                    <a:pt x="193" y="561"/>
                    <a:pt x="193" y="561"/>
                  </a:cubicBezTo>
                  <a:cubicBezTo>
                    <a:pt x="193" y="561"/>
                    <a:pt x="193" y="561"/>
                    <a:pt x="193" y="561"/>
                  </a:cubicBezTo>
                  <a:cubicBezTo>
                    <a:pt x="193" y="561"/>
                    <a:pt x="193" y="561"/>
                    <a:pt x="193" y="560"/>
                  </a:cubicBezTo>
                  <a:cubicBezTo>
                    <a:pt x="193" y="560"/>
                    <a:pt x="193" y="560"/>
                    <a:pt x="193" y="560"/>
                  </a:cubicBezTo>
                  <a:cubicBezTo>
                    <a:pt x="193" y="560"/>
                    <a:pt x="193" y="560"/>
                    <a:pt x="193" y="560"/>
                  </a:cubicBezTo>
                  <a:cubicBezTo>
                    <a:pt x="193" y="560"/>
                    <a:pt x="193" y="560"/>
                    <a:pt x="193" y="560"/>
                  </a:cubicBezTo>
                  <a:cubicBezTo>
                    <a:pt x="193" y="560"/>
                    <a:pt x="193" y="559"/>
                    <a:pt x="193" y="559"/>
                  </a:cubicBezTo>
                  <a:cubicBezTo>
                    <a:pt x="193" y="559"/>
                    <a:pt x="193" y="559"/>
                    <a:pt x="193" y="559"/>
                  </a:cubicBezTo>
                  <a:cubicBezTo>
                    <a:pt x="193" y="559"/>
                    <a:pt x="193" y="559"/>
                    <a:pt x="193" y="559"/>
                  </a:cubicBezTo>
                  <a:cubicBezTo>
                    <a:pt x="193" y="558"/>
                    <a:pt x="193" y="558"/>
                    <a:pt x="193" y="558"/>
                  </a:cubicBezTo>
                  <a:cubicBezTo>
                    <a:pt x="193" y="558"/>
                    <a:pt x="193" y="558"/>
                    <a:pt x="193" y="558"/>
                  </a:cubicBezTo>
                  <a:cubicBezTo>
                    <a:pt x="193" y="558"/>
                    <a:pt x="193" y="558"/>
                    <a:pt x="193" y="558"/>
                  </a:cubicBezTo>
                  <a:cubicBezTo>
                    <a:pt x="193" y="558"/>
                    <a:pt x="193" y="558"/>
                    <a:pt x="193" y="558"/>
                  </a:cubicBezTo>
                  <a:cubicBezTo>
                    <a:pt x="193" y="558"/>
                    <a:pt x="193" y="558"/>
                    <a:pt x="193" y="558"/>
                  </a:cubicBezTo>
                  <a:cubicBezTo>
                    <a:pt x="191" y="328"/>
                    <a:pt x="90" y="131"/>
                    <a:pt x="35" y="41"/>
                  </a:cubicBezTo>
                  <a:cubicBezTo>
                    <a:pt x="24" y="23"/>
                    <a:pt x="15" y="9"/>
                    <a:pt x="9" y="0"/>
                  </a:cubicBezTo>
                </a:path>
              </a:pathLst>
            </a:custGeom>
            <a:solidFill>
              <a:srgbClr val="BFBFBF"/>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zh-CN" altLang="en-US">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57" name="Freeform 29"/>
            <p:cNvSpPr>
              <a:spLocks noEditPoints="1" noChangeArrowheads="1"/>
            </p:cNvSpPr>
            <p:nvPr/>
          </p:nvSpPr>
          <p:spPr bwMode="auto">
            <a:xfrm>
              <a:off x="6096000" y="2434534"/>
              <a:ext cx="250205" cy="459638"/>
            </a:xfrm>
            <a:custGeom>
              <a:avLst/>
              <a:gdLst>
                <a:gd name="T0" fmla="*/ 127 w 127"/>
                <a:gd name="T1" fmla="*/ 233 h 233"/>
                <a:gd name="T2" fmla="*/ 0 w 127"/>
                <a:gd name="T3" fmla="*/ 233 h 233"/>
                <a:gd name="T4" fmla="*/ 127 w 127"/>
                <a:gd name="T5" fmla="*/ 233 h 233"/>
                <a:gd name="T6" fmla="*/ 127 w 127"/>
                <a:gd name="T7" fmla="*/ 233 h 233"/>
                <a:gd name="T8" fmla="*/ 127 w 127"/>
                <a:gd name="T9" fmla="*/ 233 h 233"/>
                <a:gd name="T10" fmla="*/ 127 w 127"/>
                <a:gd name="T11" fmla="*/ 233 h 233"/>
                <a:gd name="T12" fmla="*/ 127 w 127"/>
                <a:gd name="T13" fmla="*/ 233 h 233"/>
                <a:gd name="T14" fmla="*/ 127 w 127"/>
                <a:gd name="T15" fmla="*/ 233 h 233"/>
                <a:gd name="T16" fmla="*/ 127 w 127"/>
                <a:gd name="T17" fmla="*/ 233 h 233"/>
                <a:gd name="T18" fmla="*/ 127 w 127"/>
                <a:gd name="T19" fmla="*/ 233 h 233"/>
                <a:gd name="T20" fmla="*/ 105 w 127"/>
                <a:gd name="T21" fmla="*/ 179 h 233"/>
                <a:gd name="T22" fmla="*/ 105 w 127"/>
                <a:gd name="T23" fmla="*/ 179 h 233"/>
                <a:gd name="T24" fmla="*/ 105 w 127"/>
                <a:gd name="T25" fmla="*/ 179 h 233"/>
                <a:gd name="T26" fmla="*/ 105 w 127"/>
                <a:gd name="T27" fmla="*/ 178 h 233"/>
                <a:gd name="T28" fmla="*/ 105 w 127"/>
                <a:gd name="T29" fmla="*/ 179 h 233"/>
                <a:gd name="T30" fmla="*/ 105 w 127"/>
                <a:gd name="T31" fmla="*/ 178 h 233"/>
                <a:gd name="T32" fmla="*/ 105 w 127"/>
                <a:gd name="T33" fmla="*/ 178 h 233"/>
                <a:gd name="T34" fmla="*/ 105 w 127"/>
                <a:gd name="T35" fmla="*/ 178 h 233"/>
                <a:gd name="T36" fmla="*/ 105 w 127"/>
                <a:gd name="T37" fmla="*/ 178 h 233"/>
                <a:gd name="T38" fmla="*/ 104 w 127"/>
                <a:gd name="T39" fmla="*/ 178 h 233"/>
                <a:gd name="T40" fmla="*/ 105 w 127"/>
                <a:gd name="T41" fmla="*/ 178 h 233"/>
                <a:gd name="T42" fmla="*/ 104 w 127"/>
                <a:gd name="T43" fmla="*/ 178 h 233"/>
                <a:gd name="T44" fmla="*/ 7 w 127"/>
                <a:gd name="T45" fmla="*/ 0 h 233"/>
                <a:gd name="T46" fmla="*/ 104 w 127"/>
                <a:gd name="T47" fmla="*/ 177 h 233"/>
                <a:gd name="T48" fmla="*/ 9 w 127"/>
                <a:gd name="T49" fmla="*/ 3 h 233"/>
                <a:gd name="T50" fmla="*/ 7 w 127"/>
                <a:gd name="T51" fmla="*/ 0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7" h="233">
                  <a:moveTo>
                    <a:pt x="127" y="233"/>
                  </a:moveTo>
                  <a:cubicBezTo>
                    <a:pt x="0" y="233"/>
                    <a:pt x="0" y="233"/>
                    <a:pt x="0" y="233"/>
                  </a:cubicBezTo>
                  <a:cubicBezTo>
                    <a:pt x="127" y="233"/>
                    <a:pt x="127" y="233"/>
                    <a:pt x="127" y="233"/>
                  </a:cubicBezTo>
                  <a:cubicBezTo>
                    <a:pt x="127" y="233"/>
                    <a:pt x="127" y="233"/>
                    <a:pt x="127" y="233"/>
                  </a:cubicBezTo>
                  <a:moveTo>
                    <a:pt x="127" y="233"/>
                  </a:moveTo>
                  <a:cubicBezTo>
                    <a:pt x="127" y="233"/>
                    <a:pt x="127" y="233"/>
                    <a:pt x="127" y="233"/>
                  </a:cubicBezTo>
                  <a:cubicBezTo>
                    <a:pt x="127" y="233"/>
                    <a:pt x="127" y="233"/>
                    <a:pt x="127" y="233"/>
                  </a:cubicBezTo>
                  <a:moveTo>
                    <a:pt x="127" y="233"/>
                  </a:moveTo>
                  <a:cubicBezTo>
                    <a:pt x="127" y="233"/>
                    <a:pt x="127" y="233"/>
                    <a:pt x="127" y="233"/>
                  </a:cubicBezTo>
                  <a:cubicBezTo>
                    <a:pt x="127" y="233"/>
                    <a:pt x="127" y="233"/>
                    <a:pt x="127" y="233"/>
                  </a:cubicBezTo>
                  <a:moveTo>
                    <a:pt x="105" y="179"/>
                  </a:moveTo>
                  <a:cubicBezTo>
                    <a:pt x="105" y="179"/>
                    <a:pt x="105" y="179"/>
                    <a:pt x="105" y="179"/>
                  </a:cubicBezTo>
                  <a:cubicBezTo>
                    <a:pt x="105" y="179"/>
                    <a:pt x="105" y="179"/>
                    <a:pt x="105" y="179"/>
                  </a:cubicBezTo>
                  <a:moveTo>
                    <a:pt x="105" y="178"/>
                  </a:moveTo>
                  <a:cubicBezTo>
                    <a:pt x="105" y="178"/>
                    <a:pt x="105" y="179"/>
                    <a:pt x="105" y="179"/>
                  </a:cubicBezTo>
                  <a:cubicBezTo>
                    <a:pt x="105" y="178"/>
                    <a:pt x="105" y="178"/>
                    <a:pt x="105" y="178"/>
                  </a:cubicBezTo>
                  <a:moveTo>
                    <a:pt x="105" y="178"/>
                  </a:moveTo>
                  <a:cubicBezTo>
                    <a:pt x="105" y="178"/>
                    <a:pt x="105" y="178"/>
                    <a:pt x="105" y="178"/>
                  </a:cubicBezTo>
                  <a:cubicBezTo>
                    <a:pt x="105" y="178"/>
                    <a:pt x="105" y="178"/>
                    <a:pt x="105" y="178"/>
                  </a:cubicBezTo>
                  <a:moveTo>
                    <a:pt x="104" y="178"/>
                  </a:moveTo>
                  <a:cubicBezTo>
                    <a:pt x="104" y="178"/>
                    <a:pt x="105" y="178"/>
                    <a:pt x="105" y="178"/>
                  </a:cubicBezTo>
                  <a:cubicBezTo>
                    <a:pt x="105" y="178"/>
                    <a:pt x="104" y="178"/>
                    <a:pt x="104" y="178"/>
                  </a:cubicBezTo>
                  <a:moveTo>
                    <a:pt x="7" y="0"/>
                  </a:moveTo>
                  <a:cubicBezTo>
                    <a:pt x="23" y="24"/>
                    <a:pt x="65" y="87"/>
                    <a:pt x="104" y="177"/>
                  </a:cubicBezTo>
                  <a:cubicBezTo>
                    <a:pt x="66" y="91"/>
                    <a:pt x="26" y="29"/>
                    <a:pt x="9" y="3"/>
                  </a:cubicBezTo>
                  <a:cubicBezTo>
                    <a:pt x="8" y="2"/>
                    <a:pt x="8" y="1"/>
                    <a:pt x="7" y="0"/>
                  </a:cubicBezTo>
                </a:path>
              </a:pathLst>
            </a:custGeom>
            <a:solidFill>
              <a:srgbClr val="FC4B44"/>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zh-CN" altLang="en-US">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58" name="Freeform 30"/>
            <p:cNvSpPr>
              <a:spLocks noEditPoints="1" noChangeArrowheads="1"/>
            </p:cNvSpPr>
            <p:nvPr/>
          </p:nvSpPr>
          <p:spPr bwMode="auto">
            <a:xfrm>
              <a:off x="6096000" y="3866046"/>
              <a:ext cx="41701" cy="411779"/>
            </a:xfrm>
            <a:custGeom>
              <a:avLst/>
              <a:gdLst>
                <a:gd name="T0" fmla="*/ 21 w 21"/>
                <a:gd name="T1" fmla="*/ 209 h 209"/>
                <a:gd name="T2" fmla="*/ 2 w 21"/>
                <a:gd name="T3" fmla="*/ 1 h 209"/>
                <a:gd name="T4" fmla="*/ 2 w 21"/>
                <a:gd name="T5" fmla="*/ 1 h 209"/>
                <a:gd name="T6" fmla="*/ 2 w 21"/>
                <a:gd name="T7" fmla="*/ 1 h 209"/>
                <a:gd name="T8" fmla="*/ 2 w 21"/>
                <a:gd name="T9" fmla="*/ 1 h 209"/>
                <a:gd name="T10" fmla="*/ 2 w 21"/>
                <a:gd name="T11" fmla="*/ 1 h 209"/>
                <a:gd name="T12" fmla="*/ 2 w 21"/>
                <a:gd name="T13" fmla="*/ 1 h 209"/>
                <a:gd name="T14" fmla="*/ 2 w 21"/>
                <a:gd name="T15" fmla="*/ 1 h 209"/>
                <a:gd name="T16" fmla="*/ 2 w 21"/>
                <a:gd name="T17" fmla="*/ 1 h 209"/>
                <a:gd name="T18" fmla="*/ 2 w 21"/>
                <a:gd name="T19" fmla="*/ 0 h 209"/>
                <a:gd name="T20" fmla="*/ 1 w 21"/>
                <a:gd name="T21" fmla="*/ 0 h 209"/>
                <a:gd name="T22" fmla="*/ 1 w 21"/>
                <a:gd name="T23" fmla="*/ 0 h 209"/>
                <a:gd name="T24" fmla="*/ 1 w 21"/>
                <a:gd name="T25" fmla="*/ 0 h 209"/>
                <a:gd name="T26" fmla="*/ 1 w 21"/>
                <a:gd name="T27" fmla="*/ 0 h 209"/>
                <a:gd name="T28" fmla="*/ 1 w 21"/>
                <a:gd name="T29" fmla="*/ 0 h 209"/>
                <a:gd name="T30" fmla="*/ 1 w 21"/>
                <a:gd name="T31" fmla="*/ 0 h 209"/>
                <a:gd name="T32" fmla="*/ 1 w 21"/>
                <a:gd name="T33" fmla="*/ 0 h 209"/>
                <a:gd name="T34" fmla="*/ 1 w 21"/>
                <a:gd name="T35" fmla="*/ 0 h 209"/>
                <a:gd name="T36" fmla="*/ 1 w 21"/>
                <a:gd name="T37" fmla="*/ 0 h 209"/>
                <a:gd name="T38" fmla="*/ 1 w 21"/>
                <a:gd name="T39" fmla="*/ 0 h 209"/>
                <a:gd name="T40" fmla="*/ 1 w 21"/>
                <a:gd name="T41" fmla="*/ 0 h 209"/>
                <a:gd name="T42" fmla="*/ 1 w 21"/>
                <a:gd name="T43" fmla="*/ 0 h 209"/>
                <a:gd name="T44" fmla="*/ 1 w 21"/>
                <a:gd name="T45" fmla="*/ 0 h 209"/>
                <a:gd name="T46" fmla="*/ 1 w 21"/>
                <a:gd name="T47" fmla="*/ 0 h 209"/>
                <a:gd name="T48" fmla="*/ 1 w 21"/>
                <a:gd name="T49" fmla="*/ 0 h 209"/>
                <a:gd name="T50" fmla="*/ 1 w 21"/>
                <a:gd name="T51" fmla="*/ 0 h 209"/>
                <a:gd name="T52" fmla="*/ 1 w 21"/>
                <a:gd name="T53" fmla="*/ 0 h 209"/>
                <a:gd name="T54" fmla="*/ 1 w 21"/>
                <a:gd name="T55" fmla="*/ 0 h 209"/>
                <a:gd name="T56" fmla="*/ 1 w 21"/>
                <a:gd name="T57" fmla="*/ 0 h 209"/>
                <a:gd name="T58" fmla="*/ 1 w 21"/>
                <a:gd name="T59" fmla="*/ 0 h 209"/>
                <a:gd name="T60" fmla="*/ 1 w 21"/>
                <a:gd name="T61" fmla="*/ 0 h 209"/>
                <a:gd name="T62" fmla="*/ 1 w 21"/>
                <a:gd name="T63" fmla="*/ 0 h 209"/>
                <a:gd name="T64" fmla="*/ 1 w 21"/>
                <a:gd name="T65" fmla="*/ 0 h 209"/>
                <a:gd name="T66" fmla="*/ 1 w 21"/>
                <a:gd name="T67" fmla="*/ 0 h 209"/>
                <a:gd name="T68" fmla="*/ 1 w 21"/>
                <a:gd name="T69" fmla="*/ 0 h 209"/>
                <a:gd name="T70" fmla="*/ 1 w 21"/>
                <a:gd name="T71" fmla="*/ 0 h 209"/>
                <a:gd name="T72" fmla="*/ 1 w 21"/>
                <a:gd name="T73" fmla="*/ 0 h 209"/>
                <a:gd name="T74" fmla="*/ 1 w 21"/>
                <a:gd name="T75" fmla="*/ 0 h 209"/>
                <a:gd name="T76" fmla="*/ 0 w 21"/>
                <a:gd name="T77" fmla="*/ 0 h 209"/>
                <a:gd name="T78" fmla="*/ 0 w 21"/>
                <a:gd name="T79" fmla="*/ 0 h 209"/>
                <a:gd name="T80" fmla="*/ 0 w 21"/>
                <a:gd name="T81" fmla="*/ 0 h 209"/>
                <a:gd name="T82" fmla="*/ 0 w 21"/>
                <a:gd name="T83" fmla="*/ 0 h 209"/>
                <a:gd name="T84" fmla="*/ 0 w 21"/>
                <a:gd name="T85" fmla="*/ 0 h 209"/>
                <a:gd name="T86" fmla="*/ 0 w 21"/>
                <a:gd name="T87" fmla="*/ 0 h 209"/>
                <a:gd name="T88" fmla="*/ 0 w 21"/>
                <a:gd name="T89" fmla="*/ 0 h 209"/>
                <a:gd name="T90" fmla="*/ 0 w 21"/>
                <a:gd name="T91" fmla="*/ 0 h 209"/>
                <a:gd name="T92" fmla="*/ 0 w 21"/>
                <a:gd name="T93" fmla="*/ 0 h 209"/>
                <a:gd name="T94" fmla="*/ 0 w 21"/>
                <a:gd name="T95" fmla="*/ 0 h 209"/>
                <a:gd name="T96" fmla="*/ 0 w 21"/>
                <a:gd name="T97" fmla="*/ 0 h 209"/>
                <a:gd name="T98" fmla="*/ 0 w 21"/>
                <a:gd name="T99" fmla="*/ 0 h 209"/>
                <a:gd name="T100" fmla="*/ 0 w 21"/>
                <a:gd name="T101" fmla="*/ 0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1" h="209">
                  <a:moveTo>
                    <a:pt x="2" y="1"/>
                  </a:moveTo>
                  <a:cubicBezTo>
                    <a:pt x="10" y="8"/>
                    <a:pt x="18" y="69"/>
                    <a:pt x="20" y="153"/>
                  </a:cubicBezTo>
                  <a:cubicBezTo>
                    <a:pt x="21" y="171"/>
                    <a:pt x="21" y="189"/>
                    <a:pt x="21" y="209"/>
                  </a:cubicBezTo>
                  <a:cubicBezTo>
                    <a:pt x="21" y="209"/>
                    <a:pt x="21" y="209"/>
                    <a:pt x="21" y="209"/>
                  </a:cubicBezTo>
                  <a:cubicBezTo>
                    <a:pt x="21" y="98"/>
                    <a:pt x="12" y="10"/>
                    <a:pt x="2" y="1"/>
                  </a:cubicBezTo>
                  <a:moveTo>
                    <a:pt x="2" y="1"/>
                  </a:moveTo>
                  <a:cubicBezTo>
                    <a:pt x="2" y="1"/>
                    <a:pt x="2" y="1"/>
                    <a:pt x="2" y="1"/>
                  </a:cubicBezTo>
                  <a:cubicBezTo>
                    <a:pt x="2" y="1"/>
                    <a:pt x="2" y="1"/>
                    <a:pt x="2" y="1"/>
                  </a:cubicBezTo>
                  <a:moveTo>
                    <a:pt x="2" y="1"/>
                  </a:moveTo>
                  <a:cubicBezTo>
                    <a:pt x="2" y="1"/>
                    <a:pt x="2" y="1"/>
                    <a:pt x="2" y="1"/>
                  </a:cubicBezTo>
                  <a:cubicBezTo>
                    <a:pt x="2" y="1"/>
                    <a:pt x="2" y="1"/>
                    <a:pt x="2" y="1"/>
                  </a:cubicBezTo>
                  <a:moveTo>
                    <a:pt x="2" y="1"/>
                  </a:moveTo>
                  <a:cubicBezTo>
                    <a:pt x="2" y="1"/>
                    <a:pt x="2" y="1"/>
                    <a:pt x="2" y="1"/>
                  </a:cubicBezTo>
                  <a:cubicBezTo>
                    <a:pt x="2" y="1"/>
                    <a:pt x="2" y="1"/>
                    <a:pt x="2" y="1"/>
                  </a:cubicBezTo>
                  <a:moveTo>
                    <a:pt x="2" y="1"/>
                  </a:moveTo>
                  <a:cubicBezTo>
                    <a:pt x="2" y="1"/>
                    <a:pt x="2" y="1"/>
                    <a:pt x="2" y="1"/>
                  </a:cubicBezTo>
                  <a:cubicBezTo>
                    <a:pt x="2" y="1"/>
                    <a:pt x="2" y="1"/>
                    <a:pt x="2" y="1"/>
                  </a:cubicBezTo>
                  <a:moveTo>
                    <a:pt x="2" y="1"/>
                  </a:moveTo>
                  <a:cubicBezTo>
                    <a:pt x="2" y="1"/>
                    <a:pt x="2" y="1"/>
                    <a:pt x="2" y="1"/>
                  </a:cubicBezTo>
                  <a:cubicBezTo>
                    <a:pt x="2" y="1"/>
                    <a:pt x="2" y="1"/>
                    <a:pt x="2" y="1"/>
                  </a:cubicBezTo>
                  <a:moveTo>
                    <a:pt x="2" y="1"/>
                  </a:moveTo>
                  <a:cubicBezTo>
                    <a:pt x="2" y="1"/>
                    <a:pt x="2" y="1"/>
                    <a:pt x="2" y="1"/>
                  </a:cubicBezTo>
                  <a:cubicBezTo>
                    <a:pt x="2" y="1"/>
                    <a:pt x="2" y="1"/>
                    <a:pt x="2" y="1"/>
                  </a:cubicBezTo>
                  <a:moveTo>
                    <a:pt x="2" y="1"/>
                  </a:moveTo>
                  <a:cubicBezTo>
                    <a:pt x="2" y="1"/>
                    <a:pt x="2" y="1"/>
                    <a:pt x="2" y="1"/>
                  </a:cubicBezTo>
                  <a:cubicBezTo>
                    <a:pt x="2" y="1"/>
                    <a:pt x="2" y="1"/>
                    <a:pt x="2" y="1"/>
                  </a:cubicBezTo>
                  <a:moveTo>
                    <a:pt x="2" y="1"/>
                  </a:moveTo>
                  <a:cubicBezTo>
                    <a:pt x="2" y="1"/>
                    <a:pt x="2" y="1"/>
                    <a:pt x="2" y="1"/>
                  </a:cubicBezTo>
                  <a:cubicBezTo>
                    <a:pt x="2" y="1"/>
                    <a:pt x="2" y="1"/>
                    <a:pt x="2" y="1"/>
                  </a:cubicBezTo>
                  <a:moveTo>
                    <a:pt x="2" y="0"/>
                  </a:moveTo>
                  <a:cubicBezTo>
                    <a:pt x="2" y="0"/>
                    <a:pt x="2" y="0"/>
                    <a:pt x="2" y="1"/>
                  </a:cubicBezTo>
                  <a:cubicBezTo>
                    <a:pt x="2" y="0"/>
                    <a:pt x="2" y="0"/>
                    <a:pt x="2"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path>
              </a:pathLst>
            </a:custGeom>
            <a:solidFill>
              <a:srgbClr val="004463"/>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zh-CN" altLang="en-US">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59" name="Freeform 31"/>
            <p:cNvSpPr>
              <a:spLocks noChangeArrowheads="1"/>
            </p:cNvSpPr>
            <p:nvPr/>
          </p:nvSpPr>
          <p:spPr bwMode="auto">
            <a:xfrm>
              <a:off x="6096000" y="3331539"/>
              <a:ext cx="173438" cy="130310"/>
            </a:xfrm>
            <a:custGeom>
              <a:avLst/>
              <a:gdLst>
                <a:gd name="T0" fmla="*/ 88 w 88"/>
                <a:gd name="T1" fmla="*/ 0 h 66"/>
                <a:gd name="T2" fmla="*/ 88 w 88"/>
                <a:gd name="T3" fmla="*/ 0 h 66"/>
                <a:gd name="T4" fmla="*/ 0 w 88"/>
                <a:gd name="T5" fmla="*/ 66 h 66"/>
                <a:gd name="T6" fmla="*/ 0 w 88"/>
                <a:gd name="T7" fmla="*/ 66 h 66"/>
                <a:gd name="T8" fmla="*/ 0 w 88"/>
                <a:gd name="T9" fmla="*/ 66 h 66"/>
                <a:gd name="T10" fmla="*/ 88 w 88"/>
                <a:gd name="T11" fmla="*/ 0 h 66"/>
              </a:gdLst>
              <a:ahLst/>
              <a:cxnLst>
                <a:cxn ang="0">
                  <a:pos x="T0" y="T1"/>
                </a:cxn>
                <a:cxn ang="0">
                  <a:pos x="T2" y="T3"/>
                </a:cxn>
                <a:cxn ang="0">
                  <a:pos x="T4" y="T5"/>
                </a:cxn>
                <a:cxn ang="0">
                  <a:pos x="T6" y="T7"/>
                </a:cxn>
                <a:cxn ang="0">
                  <a:pos x="T8" y="T9"/>
                </a:cxn>
                <a:cxn ang="0">
                  <a:pos x="T10" y="T11"/>
                </a:cxn>
              </a:cxnLst>
              <a:rect l="0" t="0" r="r" b="b"/>
              <a:pathLst>
                <a:path w="88" h="66">
                  <a:moveTo>
                    <a:pt x="88" y="0"/>
                  </a:moveTo>
                  <a:cubicBezTo>
                    <a:pt x="88" y="0"/>
                    <a:pt x="88" y="0"/>
                    <a:pt x="88" y="0"/>
                  </a:cubicBezTo>
                  <a:cubicBezTo>
                    <a:pt x="77" y="38"/>
                    <a:pt x="42" y="66"/>
                    <a:pt x="0" y="66"/>
                  </a:cubicBezTo>
                  <a:cubicBezTo>
                    <a:pt x="0" y="66"/>
                    <a:pt x="0" y="66"/>
                    <a:pt x="0" y="66"/>
                  </a:cubicBezTo>
                  <a:cubicBezTo>
                    <a:pt x="0" y="66"/>
                    <a:pt x="0" y="66"/>
                    <a:pt x="0" y="66"/>
                  </a:cubicBezTo>
                  <a:cubicBezTo>
                    <a:pt x="42" y="66"/>
                    <a:pt x="77" y="38"/>
                    <a:pt x="88" y="0"/>
                  </a:cubicBezTo>
                </a:path>
              </a:pathLst>
            </a:custGeom>
            <a:solidFill>
              <a:srgbClr val="FC413E"/>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zh-CN" altLang="en-US">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60" name="Freeform 32"/>
            <p:cNvSpPr>
              <a:spLocks noChangeArrowheads="1"/>
            </p:cNvSpPr>
            <p:nvPr/>
          </p:nvSpPr>
          <p:spPr bwMode="auto">
            <a:xfrm>
              <a:off x="6308769" y="4366435"/>
              <a:ext cx="2369" cy="5686"/>
            </a:xfrm>
            <a:custGeom>
              <a:avLst/>
              <a:gdLst>
                <a:gd name="T0" fmla="*/ 1 w 1"/>
                <a:gd name="T1" fmla="*/ 0 h 3"/>
                <a:gd name="T2" fmla="*/ 0 w 1"/>
                <a:gd name="T3" fmla="*/ 2 h 3"/>
                <a:gd name="T4" fmla="*/ 0 w 1"/>
                <a:gd name="T5" fmla="*/ 3 h 3"/>
                <a:gd name="T6" fmla="*/ 1 w 1"/>
                <a:gd name="T7" fmla="*/ 0 h 3"/>
              </a:gdLst>
              <a:ahLst/>
              <a:cxnLst>
                <a:cxn ang="0">
                  <a:pos x="T0" y="T1"/>
                </a:cxn>
                <a:cxn ang="0">
                  <a:pos x="T2" y="T3"/>
                </a:cxn>
                <a:cxn ang="0">
                  <a:pos x="T4" y="T5"/>
                </a:cxn>
                <a:cxn ang="0">
                  <a:pos x="T6" y="T7"/>
                </a:cxn>
              </a:cxnLst>
              <a:rect l="0" t="0" r="r" b="b"/>
              <a:pathLst>
                <a:path w="1" h="3">
                  <a:moveTo>
                    <a:pt x="1" y="0"/>
                  </a:moveTo>
                  <a:cubicBezTo>
                    <a:pt x="1" y="1"/>
                    <a:pt x="1" y="1"/>
                    <a:pt x="0" y="2"/>
                  </a:cubicBezTo>
                  <a:cubicBezTo>
                    <a:pt x="0" y="2"/>
                    <a:pt x="0" y="3"/>
                    <a:pt x="0" y="3"/>
                  </a:cubicBezTo>
                  <a:cubicBezTo>
                    <a:pt x="0" y="2"/>
                    <a:pt x="1" y="1"/>
                    <a:pt x="1" y="0"/>
                  </a:cubicBezTo>
                </a:path>
              </a:pathLst>
            </a:custGeom>
            <a:solidFill>
              <a:srgbClr val="F9FBE6"/>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zh-CN" altLang="en-US">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61" name="Freeform 33"/>
            <p:cNvSpPr>
              <a:spLocks noChangeArrowheads="1"/>
            </p:cNvSpPr>
            <p:nvPr/>
          </p:nvSpPr>
          <p:spPr bwMode="auto">
            <a:xfrm>
              <a:off x="6308769" y="4337530"/>
              <a:ext cx="18481" cy="33170"/>
            </a:xfrm>
            <a:custGeom>
              <a:avLst/>
              <a:gdLst>
                <a:gd name="T0" fmla="*/ 9 w 9"/>
                <a:gd name="T1" fmla="*/ 0 h 17"/>
                <a:gd name="T2" fmla="*/ 0 w 9"/>
                <a:gd name="T3" fmla="*/ 17 h 17"/>
                <a:gd name="T4" fmla="*/ 1 w 9"/>
                <a:gd name="T5" fmla="*/ 15 h 17"/>
                <a:gd name="T6" fmla="*/ 9 w 9"/>
                <a:gd name="T7" fmla="*/ 0 h 17"/>
              </a:gdLst>
              <a:ahLst/>
              <a:cxnLst>
                <a:cxn ang="0">
                  <a:pos x="T0" y="T1"/>
                </a:cxn>
                <a:cxn ang="0">
                  <a:pos x="T2" y="T3"/>
                </a:cxn>
                <a:cxn ang="0">
                  <a:pos x="T4" y="T5"/>
                </a:cxn>
                <a:cxn ang="0">
                  <a:pos x="T6" y="T7"/>
                </a:cxn>
              </a:cxnLst>
              <a:rect l="0" t="0" r="r" b="b"/>
              <a:pathLst>
                <a:path w="9" h="17">
                  <a:moveTo>
                    <a:pt x="9" y="0"/>
                  </a:moveTo>
                  <a:cubicBezTo>
                    <a:pt x="6" y="6"/>
                    <a:pt x="3" y="11"/>
                    <a:pt x="0" y="17"/>
                  </a:cubicBezTo>
                  <a:cubicBezTo>
                    <a:pt x="1" y="16"/>
                    <a:pt x="1" y="16"/>
                    <a:pt x="1" y="15"/>
                  </a:cubicBezTo>
                  <a:cubicBezTo>
                    <a:pt x="4" y="10"/>
                    <a:pt x="6" y="5"/>
                    <a:pt x="9" y="0"/>
                  </a:cubicBezTo>
                </a:path>
              </a:pathLst>
            </a:custGeom>
            <a:solidFill>
              <a:srgbClr val="004463"/>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zh-CN" altLang="en-US">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62" name="Freeform 34"/>
            <p:cNvSpPr>
              <a:spLocks noChangeArrowheads="1"/>
            </p:cNvSpPr>
            <p:nvPr/>
          </p:nvSpPr>
          <p:spPr bwMode="auto">
            <a:xfrm>
              <a:off x="6104530" y="2424583"/>
              <a:ext cx="0" cy="2369"/>
            </a:xfrm>
            <a:custGeom>
              <a:avLst/>
              <a:gdLst>
                <a:gd name="T0" fmla="*/ 0 w 1"/>
                <a:gd name="T1" fmla="*/ 0 h 1"/>
                <a:gd name="T2" fmla="*/ 0 w 1"/>
                <a:gd name="T3" fmla="*/ 1 h 1"/>
                <a:gd name="T4" fmla="*/ 0 w 1"/>
                <a:gd name="T5" fmla="*/ 0 h 1"/>
              </a:gdLst>
              <a:ahLst/>
              <a:cxnLst>
                <a:cxn ang="0">
                  <a:pos x="T0" y="T1"/>
                </a:cxn>
                <a:cxn ang="0">
                  <a:pos x="T2" y="T3"/>
                </a:cxn>
                <a:cxn ang="0">
                  <a:pos x="T4" y="T5"/>
                </a:cxn>
              </a:cxnLst>
              <a:rect l="0" t="0" r="r" b="b"/>
              <a:pathLst>
                <a:path w="1" h="1">
                  <a:moveTo>
                    <a:pt x="0" y="0"/>
                  </a:moveTo>
                  <a:cubicBezTo>
                    <a:pt x="0" y="1"/>
                    <a:pt x="0" y="1"/>
                    <a:pt x="0" y="1"/>
                  </a:cubicBezTo>
                  <a:cubicBezTo>
                    <a:pt x="0" y="1"/>
                    <a:pt x="0" y="1"/>
                    <a:pt x="0" y="0"/>
                  </a:cubicBezTo>
                </a:path>
              </a:pathLst>
            </a:custGeom>
            <a:solidFill>
              <a:srgbClr val="FC4B44"/>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zh-CN" altLang="en-US">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63" name="Freeform 35"/>
            <p:cNvSpPr>
              <a:spLocks noChangeArrowheads="1"/>
            </p:cNvSpPr>
            <p:nvPr/>
          </p:nvSpPr>
          <p:spPr bwMode="auto">
            <a:xfrm>
              <a:off x="6330093" y="4278299"/>
              <a:ext cx="21798" cy="46912"/>
            </a:xfrm>
            <a:custGeom>
              <a:avLst/>
              <a:gdLst>
                <a:gd name="T0" fmla="*/ 11 w 11"/>
                <a:gd name="T1" fmla="*/ 0 h 24"/>
                <a:gd name="T2" fmla="*/ 0 w 11"/>
                <a:gd name="T3" fmla="*/ 24 h 24"/>
                <a:gd name="T4" fmla="*/ 11 w 11"/>
                <a:gd name="T5" fmla="*/ 0 h 24"/>
              </a:gdLst>
              <a:ahLst/>
              <a:cxnLst>
                <a:cxn ang="0">
                  <a:pos x="T0" y="T1"/>
                </a:cxn>
                <a:cxn ang="0">
                  <a:pos x="T2" y="T3"/>
                </a:cxn>
                <a:cxn ang="0">
                  <a:pos x="T4" y="T5"/>
                </a:cxn>
              </a:cxnLst>
              <a:rect l="0" t="0" r="r" b="b"/>
              <a:pathLst>
                <a:path w="11" h="24">
                  <a:moveTo>
                    <a:pt x="11" y="0"/>
                  </a:moveTo>
                  <a:cubicBezTo>
                    <a:pt x="8" y="8"/>
                    <a:pt x="4" y="16"/>
                    <a:pt x="0" y="24"/>
                  </a:cubicBezTo>
                  <a:cubicBezTo>
                    <a:pt x="4" y="16"/>
                    <a:pt x="8" y="8"/>
                    <a:pt x="11" y="0"/>
                  </a:cubicBezTo>
                </a:path>
              </a:pathLst>
            </a:custGeom>
            <a:solidFill>
              <a:srgbClr val="004463"/>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zh-CN" altLang="en-US">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64" name="Freeform 36"/>
            <p:cNvSpPr>
              <a:spLocks noEditPoints="1" noChangeArrowheads="1"/>
            </p:cNvSpPr>
            <p:nvPr/>
          </p:nvSpPr>
          <p:spPr bwMode="auto">
            <a:xfrm>
              <a:off x="6096000" y="2414632"/>
              <a:ext cx="250205" cy="479540"/>
            </a:xfrm>
            <a:custGeom>
              <a:avLst/>
              <a:gdLst>
                <a:gd name="T0" fmla="*/ 127 w 127"/>
                <a:gd name="T1" fmla="*/ 243 h 243"/>
                <a:gd name="T2" fmla="*/ 127 w 127"/>
                <a:gd name="T3" fmla="*/ 243 h 243"/>
                <a:gd name="T4" fmla="*/ 127 w 127"/>
                <a:gd name="T5" fmla="*/ 243 h 243"/>
                <a:gd name="T6" fmla="*/ 127 w 127"/>
                <a:gd name="T7" fmla="*/ 243 h 243"/>
                <a:gd name="T8" fmla="*/ 127 w 127"/>
                <a:gd name="T9" fmla="*/ 243 h 243"/>
                <a:gd name="T10" fmla="*/ 127 w 127"/>
                <a:gd name="T11" fmla="*/ 243 h 243"/>
                <a:gd name="T12" fmla="*/ 127 w 127"/>
                <a:gd name="T13" fmla="*/ 243 h 243"/>
                <a:gd name="T14" fmla="*/ 105 w 127"/>
                <a:gd name="T15" fmla="*/ 189 h 243"/>
                <a:gd name="T16" fmla="*/ 127 w 127"/>
                <a:gd name="T17" fmla="*/ 243 h 243"/>
                <a:gd name="T18" fmla="*/ 105 w 127"/>
                <a:gd name="T19" fmla="*/ 189 h 243"/>
                <a:gd name="T20" fmla="*/ 105 w 127"/>
                <a:gd name="T21" fmla="*/ 189 h 243"/>
                <a:gd name="T22" fmla="*/ 105 w 127"/>
                <a:gd name="T23" fmla="*/ 189 h 243"/>
                <a:gd name="T24" fmla="*/ 105 w 127"/>
                <a:gd name="T25" fmla="*/ 189 h 243"/>
                <a:gd name="T26" fmla="*/ 105 w 127"/>
                <a:gd name="T27" fmla="*/ 188 h 243"/>
                <a:gd name="T28" fmla="*/ 105 w 127"/>
                <a:gd name="T29" fmla="*/ 188 h 243"/>
                <a:gd name="T30" fmla="*/ 105 w 127"/>
                <a:gd name="T31" fmla="*/ 188 h 243"/>
                <a:gd name="T32" fmla="*/ 105 w 127"/>
                <a:gd name="T33" fmla="*/ 188 h 243"/>
                <a:gd name="T34" fmla="*/ 105 w 127"/>
                <a:gd name="T35" fmla="*/ 188 h 243"/>
                <a:gd name="T36" fmla="*/ 105 w 127"/>
                <a:gd name="T37" fmla="*/ 188 h 243"/>
                <a:gd name="T38" fmla="*/ 104 w 127"/>
                <a:gd name="T39" fmla="*/ 187 h 243"/>
                <a:gd name="T40" fmla="*/ 104 w 127"/>
                <a:gd name="T41" fmla="*/ 188 h 243"/>
                <a:gd name="T42" fmla="*/ 104 w 127"/>
                <a:gd name="T43" fmla="*/ 187 h 243"/>
                <a:gd name="T44" fmla="*/ 0 w 127"/>
                <a:gd name="T45" fmla="*/ 0 h 243"/>
                <a:gd name="T46" fmla="*/ 0 w 127"/>
                <a:gd name="T47" fmla="*/ 0 h 243"/>
                <a:gd name="T48" fmla="*/ 0 w 127"/>
                <a:gd name="T49" fmla="*/ 0 h 243"/>
                <a:gd name="T50" fmla="*/ 0 w 127"/>
                <a:gd name="T51" fmla="*/ 0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7" h="243">
                  <a:moveTo>
                    <a:pt x="127" y="243"/>
                  </a:moveTo>
                  <a:cubicBezTo>
                    <a:pt x="127" y="243"/>
                    <a:pt x="127" y="243"/>
                    <a:pt x="127" y="243"/>
                  </a:cubicBezTo>
                  <a:cubicBezTo>
                    <a:pt x="127" y="243"/>
                    <a:pt x="127" y="243"/>
                    <a:pt x="127" y="243"/>
                  </a:cubicBezTo>
                  <a:cubicBezTo>
                    <a:pt x="127" y="243"/>
                    <a:pt x="127" y="243"/>
                    <a:pt x="127" y="243"/>
                  </a:cubicBezTo>
                  <a:moveTo>
                    <a:pt x="127" y="243"/>
                  </a:moveTo>
                  <a:cubicBezTo>
                    <a:pt x="127" y="243"/>
                    <a:pt x="127" y="243"/>
                    <a:pt x="127" y="243"/>
                  </a:cubicBezTo>
                  <a:cubicBezTo>
                    <a:pt x="127" y="243"/>
                    <a:pt x="127" y="243"/>
                    <a:pt x="127" y="243"/>
                  </a:cubicBezTo>
                  <a:moveTo>
                    <a:pt x="105" y="189"/>
                  </a:moveTo>
                  <a:cubicBezTo>
                    <a:pt x="113" y="206"/>
                    <a:pt x="120" y="224"/>
                    <a:pt x="127" y="243"/>
                  </a:cubicBezTo>
                  <a:cubicBezTo>
                    <a:pt x="120" y="224"/>
                    <a:pt x="113" y="206"/>
                    <a:pt x="105" y="189"/>
                  </a:cubicBezTo>
                  <a:moveTo>
                    <a:pt x="105" y="189"/>
                  </a:moveTo>
                  <a:cubicBezTo>
                    <a:pt x="105" y="189"/>
                    <a:pt x="105" y="189"/>
                    <a:pt x="105" y="189"/>
                  </a:cubicBezTo>
                  <a:cubicBezTo>
                    <a:pt x="105" y="189"/>
                    <a:pt x="105" y="189"/>
                    <a:pt x="105" y="189"/>
                  </a:cubicBezTo>
                  <a:moveTo>
                    <a:pt x="105" y="188"/>
                  </a:moveTo>
                  <a:cubicBezTo>
                    <a:pt x="105" y="188"/>
                    <a:pt x="105" y="188"/>
                    <a:pt x="105" y="188"/>
                  </a:cubicBezTo>
                  <a:cubicBezTo>
                    <a:pt x="105" y="188"/>
                    <a:pt x="105" y="188"/>
                    <a:pt x="105" y="188"/>
                  </a:cubicBezTo>
                  <a:moveTo>
                    <a:pt x="105" y="188"/>
                  </a:moveTo>
                  <a:cubicBezTo>
                    <a:pt x="105" y="188"/>
                    <a:pt x="105" y="188"/>
                    <a:pt x="105" y="188"/>
                  </a:cubicBezTo>
                  <a:cubicBezTo>
                    <a:pt x="105" y="188"/>
                    <a:pt x="105" y="188"/>
                    <a:pt x="105" y="188"/>
                  </a:cubicBezTo>
                  <a:moveTo>
                    <a:pt x="104" y="187"/>
                  </a:moveTo>
                  <a:cubicBezTo>
                    <a:pt x="104" y="187"/>
                    <a:pt x="104" y="188"/>
                    <a:pt x="104" y="188"/>
                  </a:cubicBezTo>
                  <a:cubicBezTo>
                    <a:pt x="104" y="188"/>
                    <a:pt x="104" y="188"/>
                    <a:pt x="104" y="187"/>
                  </a:cubicBezTo>
                  <a:moveTo>
                    <a:pt x="0" y="0"/>
                  </a:moveTo>
                  <a:cubicBezTo>
                    <a:pt x="0" y="0"/>
                    <a:pt x="0" y="0"/>
                    <a:pt x="0" y="0"/>
                  </a:cubicBezTo>
                  <a:cubicBezTo>
                    <a:pt x="0" y="0"/>
                    <a:pt x="0" y="0"/>
                    <a:pt x="0" y="0"/>
                  </a:cubicBezTo>
                  <a:cubicBezTo>
                    <a:pt x="0" y="0"/>
                    <a:pt x="0" y="0"/>
                    <a:pt x="0" y="0"/>
                  </a:cubicBezTo>
                </a:path>
              </a:pathLst>
            </a:custGeom>
            <a:solidFill>
              <a:srgbClr val="FC4B44"/>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zh-CN" altLang="en-US">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65" name="Freeform 37"/>
            <p:cNvSpPr>
              <a:spLocks noChangeArrowheads="1"/>
            </p:cNvSpPr>
            <p:nvPr/>
          </p:nvSpPr>
          <p:spPr bwMode="auto">
            <a:xfrm>
              <a:off x="6096000" y="2414632"/>
              <a:ext cx="250205" cy="479540"/>
            </a:xfrm>
            <a:custGeom>
              <a:avLst/>
              <a:gdLst>
                <a:gd name="T0" fmla="*/ 0 w 127"/>
                <a:gd name="T1" fmla="*/ 0 h 243"/>
                <a:gd name="T2" fmla="*/ 0 w 127"/>
                <a:gd name="T3" fmla="*/ 243 h 243"/>
                <a:gd name="T4" fmla="*/ 127 w 127"/>
                <a:gd name="T5" fmla="*/ 243 h 243"/>
                <a:gd name="T6" fmla="*/ 127 w 127"/>
                <a:gd name="T7" fmla="*/ 243 h 243"/>
                <a:gd name="T8" fmla="*/ 127 w 127"/>
                <a:gd name="T9" fmla="*/ 243 h 243"/>
                <a:gd name="T10" fmla="*/ 127 w 127"/>
                <a:gd name="T11" fmla="*/ 243 h 243"/>
                <a:gd name="T12" fmla="*/ 127 w 127"/>
                <a:gd name="T13" fmla="*/ 243 h 243"/>
                <a:gd name="T14" fmla="*/ 105 w 127"/>
                <a:gd name="T15" fmla="*/ 189 h 243"/>
                <a:gd name="T16" fmla="*/ 105 w 127"/>
                <a:gd name="T17" fmla="*/ 189 h 243"/>
                <a:gd name="T18" fmla="*/ 105 w 127"/>
                <a:gd name="T19" fmla="*/ 189 h 243"/>
                <a:gd name="T20" fmla="*/ 105 w 127"/>
                <a:gd name="T21" fmla="*/ 188 h 243"/>
                <a:gd name="T22" fmla="*/ 105 w 127"/>
                <a:gd name="T23" fmla="*/ 188 h 243"/>
                <a:gd name="T24" fmla="*/ 105 w 127"/>
                <a:gd name="T25" fmla="*/ 188 h 243"/>
                <a:gd name="T26" fmla="*/ 105 w 127"/>
                <a:gd name="T27" fmla="*/ 188 h 243"/>
                <a:gd name="T28" fmla="*/ 104 w 127"/>
                <a:gd name="T29" fmla="*/ 188 h 243"/>
                <a:gd name="T30" fmla="*/ 104 w 127"/>
                <a:gd name="T31" fmla="*/ 187 h 243"/>
                <a:gd name="T32" fmla="*/ 7 w 127"/>
                <a:gd name="T33" fmla="*/ 10 h 243"/>
                <a:gd name="T34" fmla="*/ 7 w 127"/>
                <a:gd name="T35" fmla="*/ 10 h 243"/>
                <a:gd name="T36" fmla="*/ 7 w 127"/>
                <a:gd name="T37" fmla="*/ 10 h 243"/>
                <a:gd name="T38" fmla="*/ 4 w 127"/>
                <a:gd name="T39" fmla="*/ 6 h 243"/>
                <a:gd name="T40" fmla="*/ 4 w 127"/>
                <a:gd name="T41" fmla="*/ 5 h 243"/>
                <a:gd name="T42" fmla="*/ 4 w 127"/>
                <a:gd name="T43" fmla="*/ 5 h 243"/>
                <a:gd name="T44" fmla="*/ 3 w 127"/>
                <a:gd name="T45" fmla="*/ 4 h 243"/>
                <a:gd name="T46" fmla="*/ 3 w 127"/>
                <a:gd name="T47" fmla="*/ 4 h 243"/>
                <a:gd name="T48" fmla="*/ 3 w 127"/>
                <a:gd name="T49" fmla="*/ 4 h 243"/>
                <a:gd name="T50" fmla="*/ 2 w 127"/>
                <a:gd name="T51" fmla="*/ 3 h 243"/>
                <a:gd name="T52" fmla="*/ 2 w 127"/>
                <a:gd name="T53" fmla="*/ 3 h 243"/>
                <a:gd name="T54" fmla="*/ 2 w 127"/>
                <a:gd name="T55" fmla="*/ 3 h 243"/>
                <a:gd name="T56" fmla="*/ 1 w 127"/>
                <a:gd name="T57" fmla="*/ 1 h 243"/>
                <a:gd name="T58" fmla="*/ 0 w 127"/>
                <a:gd name="T59" fmla="*/ 1 h 243"/>
                <a:gd name="T60" fmla="*/ 0 w 127"/>
                <a:gd name="T61" fmla="*/ 0 h 243"/>
                <a:gd name="T62" fmla="*/ 0 w 127"/>
                <a:gd name="T63" fmla="*/ 0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7" h="243">
                  <a:moveTo>
                    <a:pt x="0" y="0"/>
                  </a:moveTo>
                  <a:cubicBezTo>
                    <a:pt x="0" y="243"/>
                    <a:pt x="0" y="243"/>
                    <a:pt x="0" y="243"/>
                  </a:cubicBezTo>
                  <a:cubicBezTo>
                    <a:pt x="127" y="243"/>
                    <a:pt x="127" y="243"/>
                    <a:pt x="127" y="243"/>
                  </a:cubicBezTo>
                  <a:cubicBezTo>
                    <a:pt x="127" y="243"/>
                    <a:pt x="127" y="243"/>
                    <a:pt x="127" y="243"/>
                  </a:cubicBezTo>
                  <a:cubicBezTo>
                    <a:pt x="127" y="243"/>
                    <a:pt x="127" y="243"/>
                    <a:pt x="127" y="243"/>
                  </a:cubicBezTo>
                  <a:cubicBezTo>
                    <a:pt x="127" y="243"/>
                    <a:pt x="127" y="243"/>
                    <a:pt x="127" y="243"/>
                  </a:cubicBezTo>
                  <a:cubicBezTo>
                    <a:pt x="127" y="243"/>
                    <a:pt x="127" y="243"/>
                    <a:pt x="127" y="243"/>
                  </a:cubicBezTo>
                  <a:cubicBezTo>
                    <a:pt x="120" y="224"/>
                    <a:pt x="113" y="206"/>
                    <a:pt x="105" y="189"/>
                  </a:cubicBezTo>
                  <a:cubicBezTo>
                    <a:pt x="105" y="189"/>
                    <a:pt x="105" y="189"/>
                    <a:pt x="105" y="189"/>
                  </a:cubicBezTo>
                  <a:cubicBezTo>
                    <a:pt x="105" y="189"/>
                    <a:pt x="105" y="189"/>
                    <a:pt x="105" y="189"/>
                  </a:cubicBezTo>
                  <a:cubicBezTo>
                    <a:pt x="105" y="189"/>
                    <a:pt x="105" y="188"/>
                    <a:pt x="105" y="188"/>
                  </a:cubicBezTo>
                  <a:cubicBezTo>
                    <a:pt x="105" y="188"/>
                    <a:pt x="105" y="188"/>
                    <a:pt x="105" y="188"/>
                  </a:cubicBezTo>
                  <a:cubicBezTo>
                    <a:pt x="105" y="188"/>
                    <a:pt x="105" y="188"/>
                    <a:pt x="105" y="188"/>
                  </a:cubicBezTo>
                  <a:cubicBezTo>
                    <a:pt x="105" y="188"/>
                    <a:pt x="105" y="188"/>
                    <a:pt x="105" y="188"/>
                  </a:cubicBezTo>
                  <a:cubicBezTo>
                    <a:pt x="105" y="188"/>
                    <a:pt x="104" y="188"/>
                    <a:pt x="104" y="188"/>
                  </a:cubicBezTo>
                  <a:cubicBezTo>
                    <a:pt x="104" y="188"/>
                    <a:pt x="104" y="187"/>
                    <a:pt x="104" y="187"/>
                  </a:cubicBezTo>
                  <a:cubicBezTo>
                    <a:pt x="65" y="97"/>
                    <a:pt x="23" y="34"/>
                    <a:pt x="7" y="10"/>
                  </a:cubicBezTo>
                  <a:cubicBezTo>
                    <a:pt x="7" y="10"/>
                    <a:pt x="7" y="10"/>
                    <a:pt x="7" y="10"/>
                  </a:cubicBezTo>
                  <a:cubicBezTo>
                    <a:pt x="7" y="10"/>
                    <a:pt x="7" y="10"/>
                    <a:pt x="7" y="10"/>
                  </a:cubicBezTo>
                  <a:cubicBezTo>
                    <a:pt x="6" y="9"/>
                    <a:pt x="5" y="7"/>
                    <a:pt x="4" y="6"/>
                  </a:cubicBezTo>
                  <a:cubicBezTo>
                    <a:pt x="4" y="6"/>
                    <a:pt x="4" y="6"/>
                    <a:pt x="4" y="5"/>
                  </a:cubicBezTo>
                  <a:cubicBezTo>
                    <a:pt x="4" y="5"/>
                    <a:pt x="4" y="5"/>
                    <a:pt x="4" y="5"/>
                  </a:cubicBezTo>
                  <a:cubicBezTo>
                    <a:pt x="3" y="5"/>
                    <a:pt x="3" y="5"/>
                    <a:pt x="3" y="4"/>
                  </a:cubicBezTo>
                  <a:cubicBezTo>
                    <a:pt x="3" y="4"/>
                    <a:pt x="3" y="4"/>
                    <a:pt x="3" y="4"/>
                  </a:cubicBezTo>
                  <a:cubicBezTo>
                    <a:pt x="3" y="4"/>
                    <a:pt x="3" y="4"/>
                    <a:pt x="3" y="4"/>
                  </a:cubicBezTo>
                  <a:cubicBezTo>
                    <a:pt x="2" y="4"/>
                    <a:pt x="2" y="4"/>
                    <a:pt x="2" y="3"/>
                  </a:cubicBezTo>
                  <a:cubicBezTo>
                    <a:pt x="2" y="3"/>
                    <a:pt x="2" y="3"/>
                    <a:pt x="2" y="3"/>
                  </a:cubicBezTo>
                  <a:cubicBezTo>
                    <a:pt x="2" y="3"/>
                    <a:pt x="2" y="3"/>
                    <a:pt x="2" y="3"/>
                  </a:cubicBezTo>
                  <a:cubicBezTo>
                    <a:pt x="1" y="2"/>
                    <a:pt x="1" y="2"/>
                    <a:pt x="1" y="1"/>
                  </a:cubicBezTo>
                  <a:cubicBezTo>
                    <a:pt x="0" y="1"/>
                    <a:pt x="0" y="1"/>
                    <a:pt x="0" y="1"/>
                  </a:cubicBezTo>
                  <a:cubicBezTo>
                    <a:pt x="0" y="0"/>
                    <a:pt x="0" y="0"/>
                    <a:pt x="0" y="0"/>
                  </a:cubicBezTo>
                  <a:cubicBezTo>
                    <a:pt x="0" y="0"/>
                    <a:pt x="0" y="0"/>
                    <a:pt x="0" y="0"/>
                  </a:cubicBezTo>
                </a:path>
              </a:pathLst>
            </a:custGeom>
            <a:solidFill>
              <a:srgbClr val="2B476C"/>
            </a:solidFill>
            <a:ln>
              <a:noFill/>
            </a:ln>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zh-CN" altLang="en-US">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66" name="Freeform 38"/>
            <p:cNvSpPr>
              <a:spLocks noEditPoints="1" noChangeArrowheads="1"/>
            </p:cNvSpPr>
            <p:nvPr/>
          </p:nvSpPr>
          <p:spPr bwMode="auto">
            <a:xfrm>
              <a:off x="6096000" y="3866046"/>
              <a:ext cx="4265" cy="1896"/>
            </a:xfrm>
            <a:custGeom>
              <a:avLst/>
              <a:gdLst>
                <a:gd name="T0" fmla="*/ 2 w 2"/>
                <a:gd name="T1" fmla="*/ 1 h 1"/>
                <a:gd name="T2" fmla="*/ 2 w 2"/>
                <a:gd name="T3" fmla="*/ 1 h 1"/>
                <a:gd name="T4" fmla="*/ 2 w 2"/>
                <a:gd name="T5" fmla="*/ 1 h 1"/>
                <a:gd name="T6" fmla="*/ 2 w 2"/>
                <a:gd name="T7" fmla="*/ 1 h 1"/>
                <a:gd name="T8" fmla="*/ 2 w 2"/>
                <a:gd name="T9" fmla="*/ 1 h 1"/>
                <a:gd name="T10" fmla="*/ 2 w 2"/>
                <a:gd name="T11" fmla="*/ 1 h 1"/>
                <a:gd name="T12" fmla="*/ 2 w 2"/>
                <a:gd name="T13" fmla="*/ 1 h 1"/>
                <a:gd name="T14" fmla="*/ 2 w 2"/>
                <a:gd name="T15" fmla="*/ 1 h 1"/>
                <a:gd name="T16" fmla="*/ 2 w 2"/>
                <a:gd name="T17" fmla="*/ 1 h 1"/>
                <a:gd name="T18" fmla="*/ 1 w 2"/>
                <a:gd name="T19" fmla="*/ 0 h 1"/>
                <a:gd name="T20" fmla="*/ 1 w 2"/>
                <a:gd name="T21" fmla="*/ 0 h 1"/>
                <a:gd name="T22" fmla="*/ 1 w 2"/>
                <a:gd name="T23" fmla="*/ 0 h 1"/>
                <a:gd name="T24" fmla="*/ 1 w 2"/>
                <a:gd name="T25" fmla="*/ 0 h 1"/>
                <a:gd name="T26" fmla="*/ 1 w 2"/>
                <a:gd name="T27" fmla="*/ 0 h 1"/>
                <a:gd name="T28" fmla="*/ 1 w 2"/>
                <a:gd name="T29" fmla="*/ 0 h 1"/>
                <a:gd name="T30" fmla="*/ 1 w 2"/>
                <a:gd name="T31" fmla="*/ 0 h 1"/>
                <a:gd name="T32" fmla="*/ 1 w 2"/>
                <a:gd name="T33" fmla="*/ 0 h 1"/>
                <a:gd name="T34" fmla="*/ 1 w 2"/>
                <a:gd name="T35" fmla="*/ 0 h 1"/>
                <a:gd name="T36" fmla="*/ 1 w 2"/>
                <a:gd name="T37" fmla="*/ 0 h 1"/>
                <a:gd name="T38" fmla="*/ 1 w 2"/>
                <a:gd name="T39" fmla="*/ 0 h 1"/>
                <a:gd name="T40" fmla="*/ 1 w 2"/>
                <a:gd name="T41" fmla="*/ 0 h 1"/>
                <a:gd name="T42" fmla="*/ 1 w 2"/>
                <a:gd name="T43" fmla="*/ 0 h 1"/>
                <a:gd name="T44" fmla="*/ 1 w 2"/>
                <a:gd name="T45" fmla="*/ 0 h 1"/>
                <a:gd name="T46" fmla="*/ 1 w 2"/>
                <a:gd name="T47" fmla="*/ 0 h 1"/>
                <a:gd name="T48" fmla="*/ 1 w 2"/>
                <a:gd name="T49" fmla="*/ 0 h 1"/>
                <a:gd name="T50" fmla="*/ 1 w 2"/>
                <a:gd name="T51" fmla="*/ 0 h 1"/>
                <a:gd name="T52" fmla="*/ 1 w 2"/>
                <a:gd name="T53" fmla="*/ 0 h 1"/>
                <a:gd name="T54" fmla="*/ 1 w 2"/>
                <a:gd name="T55" fmla="*/ 0 h 1"/>
                <a:gd name="T56" fmla="*/ 1 w 2"/>
                <a:gd name="T57" fmla="*/ 0 h 1"/>
                <a:gd name="T58" fmla="*/ 1 w 2"/>
                <a:gd name="T59" fmla="*/ 0 h 1"/>
                <a:gd name="T60" fmla="*/ 1 w 2"/>
                <a:gd name="T61" fmla="*/ 0 h 1"/>
                <a:gd name="T62" fmla="*/ 1 w 2"/>
                <a:gd name="T63" fmla="*/ 0 h 1"/>
                <a:gd name="T64" fmla="*/ 1 w 2"/>
                <a:gd name="T65" fmla="*/ 0 h 1"/>
                <a:gd name="T66" fmla="*/ 1 w 2"/>
                <a:gd name="T67" fmla="*/ 0 h 1"/>
                <a:gd name="T68" fmla="*/ 1 w 2"/>
                <a:gd name="T69" fmla="*/ 0 h 1"/>
                <a:gd name="T70" fmla="*/ 1 w 2"/>
                <a:gd name="T71" fmla="*/ 0 h 1"/>
                <a:gd name="T72" fmla="*/ 1 w 2"/>
                <a:gd name="T73" fmla="*/ 0 h 1"/>
                <a:gd name="T74" fmla="*/ 0 w 2"/>
                <a:gd name="T75" fmla="*/ 0 h 1"/>
                <a:gd name="T76" fmla="*/ 0 w 2"/>
                <a:gd name="T77" fmla="*/ 0 h 1"/>
                <a:gd name="T78" fmla="*/ 0 w 2"/>
                <a:gd name="T79" fmla="*/ 0 h 1"/>
                <a:gd name="T80" fmla="*/ 0 w 2"/>
                <a:gd name="T81" fmla="*/ 0 h 1"/>
                <a:gd name="T82" fmla="*/ 0 w 2"/>
                <a:gd name="T83" fmla="*/ 0 h 1"/>
                <a:gd name="T84" fmla="*/ 0 w 2"/>
                <a:gd name="T85" fmla="*/ 0 h 1"/>
                <a:gd name="T86" fmla="*/ 0 w 2"/>
                <a:gd name="T87" fmla="*/ 0 h 1"/>
                <a:gd name="T88" fmla="*/ 0 w 2"/>
                <a:gd name="T89" fmla="*/ 0 h 1"/>
                <a:gd name="T90" fmla="*/ 0 w 2"/>
                <a:gd name="T91" fmla="*/ 0 h 1"/>
                <a:gd name="T92" fmla="*/ 0 w 2"/>
                <a:gd name="T93" fmla="*/ 0 h 1"/>
                <a:gd name="T94" fmla="*/ 0 w 2"/>
                <a:gd name="T95" fmla="*/ 0 h 1"/>
                <a:gd name="T96" fmla="*/ 0 w 2"/>
                <a:gd name="T97" fmla="*/ 0 h 1"/>
                <a:gd name="T98" fmla="*/ 0 w 2"/>
                <a:gd name="T99" fmla="*/ 0 h 1"/>
                <a:gd name="T100" fmla="*/ 0 w 2"/>
                <a:gd name="T101"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 h="1">
                  <a:moveTo>
                    <a:pt x="2" y="1"/>
                  </a:moveTo>
                  <a:cubicBezTo>
                    <a:pt x="2" y="1"/>
                    <a:pt x="2" y="1"/>
                    <a:pt x="2" y="1"/>
                  </a:cubicBezTo>
                  <a:cubicBezTo>
                    <a:pt x="2" y="1"/>
                    <a:pt x="2" y="1"/>
                    <a:pt x="2" y="1"/>
                  </a:cubicBezTo>
                  <a:moveTo>
                    <a:pt x="2" y="1"/>
                  </a:moveTo>
                  <a:cubicBezTo>
                    <a:pt x="2" y="1"/>
                    <a:pt x="2" y="1"/>
                    <a:pt x="2" y="1"/>
                  </a:cubicBezTo>
                  <a:cubicBezTo>
                    <a:pt x="2" y="1"/>
                    <a:pt x="2" y="1"/>
                    <a:pt x="2" y="1"/>
                  </a:cubicBezTo>
                  <a:moveTo>
                    <a:pt x="2" y="1"/>
                  </a:moveTo>
                  <a:cubicBezTo>
                    <a:pt x="2" y="1"/>
                    <a:pt x="2" y="1"/>
                    <a:pt x="2" y="1"/>
                  </a:cubicBezTo>
                  <a:cubicBezTo>
                    <a:pt x="2" y="1"/>
                    <a:pt x="2" y="1"/>
                    <a:pt x="2" y="1"/>
                  </a:cubicBezTo>
                  <a:moveTo>
                    <a:pt x="2" y="1"/>
                  </a:moveTo>
                  <a:cubicBezTo>
                    <a:pt x="2" y="1"/>
                    <a:pt x="2" y="1"/>
                    <a:pt x="2" y="1"/>
                  </a:cubicBezTo>
                  <a:cubicBezTo>
                    <a:pt x="2" y="1"/>
                    <a:pt x="2" y="1"/>
                    <a:pt x="2" y="1"/>
                  </a:cubicBezTo>
                  <a:moveTo>
                    <a:pt x="2" y="1"/>
                  </a:moveTo>
                  <a:cubicBezTo>
                    <a:pt x="2" y="1"/>
                    <a:pt x="2" y="1"/>
                    <a:pt x="2" y="1"/>
                  </a:cubicBezTo>
                  <a:cubicBezTo>
                    <a:pt x="2" y="1"/>
                    <a:pt x="2" y="1"/>
                    <a:pt x="2" y="1"/>
                  </a:cubicBezTo>
                  <a:moveTo>
                    <a:pt x="2" y="1"/>
                  </a:moveTo>
                  <a:cubicBezTo>
                    <a:pt x="2" y="1"/>
                    <a:pt x="2" y="1"/>
                    <a:pt x="2" y="1"/>
                  </a:cubicBezTo>
                  <a:cubicBezTo>
                    <a:pt x="2" y="1"/>
                    <a:pt x="2" y="1"/>
                    <a:pt x="2" y="1"/>
                  </a:cubicBezTo>
                  <a:moveTo>
                    <a:pt x="2" y="1"/>
                  </a:moveTo>
                  <a:cubicBezTo>
                    <a:pt x="2" y="1"/>
                    <a:pt x="2" y="1"/>
                    <a:pt x="2" y="1"/>
                  </a:cubicBezTo>
                  <a:cubicBezTo>
                    <a:pt x="2" y="1"/>
                    <a:pt x="2" y="1"/>
                    <a:pt x="2" y="1"/>
                  </a:cubicBezTo>
                  <a:moveTo>
                    <a:pt x="2" y="1"/>
                  </a:moveTo>
                  <a:cubicBezTo>
                    <a:pt x="2" y="1"/>
                    <a:pt x="2" y="1"/>
                    <a:pt x="2" y="1"/>
                  </a:cubicBezTo>
                  <a:cubicBezTo>
                    <a:pt x="2" y="1"/>
                    <a:pt x="2" y="1"/>
                    <a:pt x="2" y="1"/>
                  </a:cubicBezTo>
                  <a:moveTo>
                    <a:pt x="2" y="1"/>
                  </a:moveTo>
                  <a:cubicBezTo>
                    <a:pt x="2" y="1"/>
                    <a:pt x="2" y="1"/>
                    <a:pt x="2" y="1"/>
                  </a:cubicBezTo>
                  <a:cubicBezTo>
                    <a:pt x="2" y="1"/>
                    <a:pt x="2" y="1"/>
                    <a:pt x="2" y="1"/>
                  </a:cubicBezTo>
                  <a:moveTo>
                    <a:pt x="1" y="0"/>
                  </a:moveTo>
                  <a:cubicBezTo>
                    <a:pt x="1" y="0"/>
                    <a:pt x="2" y="0"/>
                    <a:pt x="2" y="0"/>
                  </a:cubicBezTo>
                  <a:cubicBezTo>
                    <a:pt x="2"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0" y="0"/>
                  </a:moveTo>
                  <a:cubicBezTo>
                    <a:pt x="0" y="0"/>
                    <a:pt x="1" y="0"/>
                    <a:pt x="1" y="0"/>
                  </a:cubicBezTo>
                  <a:cubicBezTo>
                    <a:pt x="1"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cubicBezTo>
                    <a:pt x="0" y="0"/>
                    <a:pt x="0" y="0"/>
                    <a:pt x="0" y="0"/>
                  </a:cubicBezTo>
                </a:path>
              </a:pathLst>
            </a:custGeom>
            <a:solidFill>
              <a:srgbClr val="004463"/>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zh-CN" altLang="en-US">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67" name="Freeform 39"/>
            <p:cNvSpPr>
              <a:spLocks noChangeArrowheads="1"/>
            </p:cNvSpPr>
            <p:nvPr/>
          </p:nvSpPr>
          <p:spPr bwMode="auto">
            <a:xfrm>
              <a:off x="6306873" y="4372122"/>
              <a:ext cx="1896" cy="4265"/>
            </a:xfrm>
            <a:custGeom>
              <a:avLst/>
              <a:gdLst>
                <a:gd name="T0" fmla="*/ 1 w 1"/>
                <a:gd name="T1" fmla="*/ 0 h 2"/>
                <a:gd name="T2" fmla="*/ 0 w 1"/>
                <a:gd name="T3" fmla="*/ 2 h 2"/>
                <a:gd name="T4" fmla="*/ 0 w 1"/>
                <a:gd name="T5" fmla="*/ 2 h 2"/>
                <a:gd name="T6" fmla="*/ 0 w 1"/>
                <a:gd name="T7" fmla="*/ 2 h 2"/>
                <a:gd name="T8" fmla="*/ 0 w 1"/>
                <a:gd name="T9" fmla="*/ 2 h 2"/>
                <a:gd name="T10" fmla="*/ 1 w 1"/>
                <a:gd name="T11" fmla="*/ 0 h 2"/>
              </a:gdLst>
              <a:ahLst/>
              <a:cxnLst>
                <a:cxn ang="0">
                  <a:pos x="T0" y="T1"/>
                </a:cxn>
                <a:cxn ang="0">
                  <a:pos x="T2" y="T3"/>
                </a:cxn>
                <a:cxn ang="0">
                  <a:pos x="T4" y="T5"/>
                </a:cxn>
                <a:cxn ang="0">
                  <a:pos x="T6" y="T7"/>
                </a:cxn>
                <a:cxn ang="0">
                  <a:pos x="T8" y="T9"/>
                </a:cxn>
                <a:cxn ang="0">
                  <a:pos x="T10" y="T11"/>
                </a:cxn>
              </a:cxnLst>
              <a:rect l="0" t="0" r="r" b="b"/>
              <a:pathLst>
                <a:path w="1" h="2">
                  <a:moveTo>
                    <a:pt x="1" y="0"/>
                  </a:moveTo>
                  <a:cubicBezTo>
                    <a:pt x="1" y="1"/>
                    <a:pt x="0" y="1"/>
                    <a:pt x="0" y="2"/>
                  </a:cubicBezTo>
                  <a:cubicBezTo>
                    <a:pt x="0" y="2"/>
                    <a:pt x="0" y="2"/>
                    <a:pt x="0" y="2"/>
                  </a:cubicBezTo>
                  <a:cubicBezTo>
                    <a:pt x="0" y="2"/>
                    <a:pt x="0" y="2"/>
                    <a:pt x="0" y="2"/>
                  </a:cubicBezTo>
                  <a:cubicBezTo>
                    <a:pt x="0" y="2"/>
                    <a:pt x="0" y="2"/>
                    <a:pt x="0" y="2"/>
                  </a:cubicBezTo>
                  <a:cubicBezTo>
                    <a:pt x="0" y="1"/>
                    <a:pt x="1" y="1"/>
                    <a:pt x="1" y="0"/>
                  </a:cubicBezTo>
                </a:path>
              </a:pathLst>
            </a:custGeom>
            <a:solidFill>
              <a:srgbClr val="004568"/>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zh-CN" altLang="en-US">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68" name="Rectangle 40"/>
            <p:cNvSpPr>
              <a:spLocks noChangeArrowheads="1"/>
            </p:cNvSpPr>
            <p:nvPr/>
          </p:nvSpPr>
          <p:spPr bwMode="auto">
            <a:xfrm>
              <a:off x="6137701" y="4376386"/>
              <a:ext cx="169173" cy="948"/>
            </a:xfrm>
            <a:prstGeom prst="rect">
              <a:avLst/>
            </a:prstGeom>
            <a:solidFill>
              <a:srgbClr val="00233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zh-CN" altLang="en-US">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69" name="Rectangle 41"/>
            <p:cNvSpPr>
              <a:spLocks noChangeArrowheads="1"/>
            </p:cNvSpPr>
            <p:nvPr/>
          </p:nvSpPr>
          <p:spPr bwMode="auto">
            <a:xfrm>
              <a:off x="6137701" y="4376386"/>
              <a:ext cx="169173" cy="9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zh-CN" altLang="en-US">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70" name="Freeform 42"/>
            <p:cNvSpPr>
              <a:spLocks noChangeArrowheads="1"/>
            </p:cNvSpPr>
            <p:nvPr/>
          </p:nvSpPr>
          <p:spPr bwMode="auto">
            <a:xfrm>
              <a:off x="6137701" y="4370700"/>
              <a:ext cx="171068" cy="5686"/>
            </a:xfrm>
            <a:custGeom>
              <a:avLst/>
              <a:gdLst>
                <a:gd name="T0" fmla="*/ 87 w 87"/>
                <a:gd name="T1" fmla="*/ 0 h 3"/>
                <a:gd name="T2" fmla="*/ 86 w 87"/>
                <a:gd name="T3" fmla="*/ 3 h 3"/>
                <a:gd name="T4" fmla="*/ 0 w 87"/>
                <a:gd name="T5" fmla="*/ 3 h 3"/>
                <a:gd name="T6" fmla="*/ 0 w 87"/>
                <a:gd name="T7" fmla="*/ 3 h 3"/>
                <a:gd name="T8" fmla="*/ 86 w 87"/>
                <a:gd name="T9" fmla="*/ 3 h 3"/>
                <a:gd name="T10" fmla="*/ 86 w 87"/>
                <a:gd name="T11" fmla="*/ 3 h 3"/>
                <a:gd name="T12" fmla="*/ 87 w 87"/>
                <a:gd name="T13" fmla="*/ 1 h 3"/>
                <a:gd name="T14" fmla="*/ 87 w 87"/>
                <a:gd name="T15" fmla="*/ 1 h 3"/>
                <a:gd name="T16" fmla="*/ 87 w 87"/>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7" h="3">
                  <a:moveTo>
                    <a:pt x="87" y="0"/>
                  </a:moveTo>
                  <a:cubicBezTo>
                    <a:pt x="87" y="1"/>
                    <a:pt x="87" y="2"/>
                    <a:pt x="86" y="3"/>
                  </a:cubicBezTo>
                  <a:cubicBezTo>
                    <a:pt x="0" y="3"/>
                    <a:pt x="0" y="3"/>
                    <a:pt x="0" y="3"/>
                  </a:cubicBezTo>
                  <a:cubicBezTo>
                    <a:pt x="0" y="3"/>
                    <a:pt x="0" y="3"/>
                    <a:pt x="0" y="3"/>
                  </a:cubicBezTo>
                  <a:cubicBezTo>
                    <a:pt x="86" y="3"/>
                    <a:pt x="86" y="3"/>
                    <a:pt x="86" y="3"/>
                  </a:cubicBezTo>
                  <a:cubicBezTo>
                    <a:pt x="86" y="3"/>
                    <a:pt x="86" y="3"/>
                    <a:pt x="86" y="3"/>
                  </a:cubicBezTo>
                  <a:cubicBezTo>
                    <a:pt x="86" y="2"/>
                    <a:pt x="87" y="2"/>
                    <a:pt x="87" y="1"/>
                  </a:cubicBezTo>
                  <a:cubicBezTo>
                    <a:pt x="87" y="1"/>
                    <a:pt x="87" y="1"/>
                    <a:pt x="87" y="1"/>
                  </a:cubicBezTo>
                  <a:cubicBezTo>
                    <a:pt x="87" y="1"/>
                    <a:pt x="87" y="0"/>
                    <a:pt x="87" y="0"/>
                  </a:cubicBezTo>
                </a:path>
              </a:pathLst>
            </a:custGeom>
            <a:solidFill>
              <a:srgbClr val="004463"/>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zh-CN" altLang="en-US">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71" name="Freeform 43"/>
            <p:cNvSpPr>
              <a:spLocks noChangeArrowheads="1"/>
            </p:cNvSpPr>
            <p:nvPr/>
          </p:nvSpPr>
          <p:spPr bwMode="auto">
            <a:xfrm>
              <a:off x="6137701" y="4278299"/>
              <a:ext cx="214190" cy="98562"/>
            </a:xfrm>
            <a:custGeom>
              <a:avLst/>
              <a:gdLst>
                <a:gd name="T0" fmla="*/ 109 w 109"/>
                <a:gd name="T1" fmla="*/ 0 h 50"/>
                <a:gd name="T2" fmla="*/ 0 w 109"/>
                <a:gd name="T3" fmla="*/ 0 h 50"/>
                <a:gd name="T4" fmla="*/ 1 w 109"/>
                <a:gd name="T5" fmla="*/ 19 h 50"/>
                <a:gd name="T6" fmla="*/ 0 w 109"/>
                <a:gd name="T7" fmla="*/ 50 h 50"/>
                <a:gd name="T8" fmla="*/ 86 w 109"/>
                <a:gd name="T9" fmla="*/ 50 h 50"/>
                <a:gd name="T10" fmla="*/ 87 w 109"/>
                <a:gd name="T11" fmla="*/ 47 h 50"/>
                <a:gd name="T12" fmla="*/ 96 w 109"/>
                <a:gd name="T13" fmla="*/ 30 h 50"/>
                <a:gd name="T14" fmla="*/ 98 w 109"/>
                <a:gd name="T15" fmla="*/ 26 h 50"/>
                <a:gd name="T16" fmla="*/ 98 w 109"/>
                <a:gd name="T17" fmla="*/ 26 h 50"/>
                <a:gd name="T18" fmla="*/ 98 w 109"/>
                <a:gd name="T19" fmla="*/ 26 h 50"/>
                <a:gd name="T20" fmla="*/ 98 w 109"/>
                <a:gd name="T21" fmla="*/ 24 h 50"/>
                <a:gd name="T22" fmla="*/ 109 w 109"/>
                <a:gd name="T23" fmla="*/ 0 h 50"/>
                <a:gd name="T24" fmla="*/ 109 w 109"/>
                <a:gd name="T25"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 h="50">
                  <a:moveTo>
                    <a:pt x="109" y="0"/>
                  </a:moveTo>
                  <a:cubicBezTo>
                    <a:pt x="0" y="0"/>
                    <a:pt x="0" y="0"/>
                    <a:pt x="0" y="0"/>
                  </a:cubicBezTo>
                  <a:cubicBezTo>
                    <a:pt x="0" y="6"/>
                    <a:pt x="1" y="13"/>
                    <a:pt x="1" y="19"/>
                  </a:cubicBezTo>
                  <a:cubicBezTo>
                    <a:pt x="1" y="30"/>
                    <a:pt x="0" y="40"/>
                    <a:pt x="0" y="50"/>
                  </a:cubicBezTo>
                  <a:cubicBezTo>
                    <a:pt x="86" y="50"/>
                    <a:pt x="86" y="50"/>
                    <a:pt x="86" y="50"/>
                  </a:cubicBezTo>
                  <a:cubicBezTo>
                    <a:pt x="87" y="49"/>
                    <a:pt x="87" y="48"/>
                    <a:pt x="87" y="47"/>
                  </a:cubicBezTo>
                  <a:cubicBezTo>
                    <a:pt x="90" y="41"/>
                    <a:pt x="93" y="36"/>
                    <a:pt x="96" y="30"/>
                  </a:cubicBezTo>
                  <a:cubicBezTo>
                    <a:pt x="96" y="29"/>
                    <a:pt x="97" y="27"/>
                    <a:pt x="98" y="26"/>
                  </a:cubicBezTo>
                  <a:cubicBezTo>
                    <a:pt x="98" y="26"/>
                    <a:pt x="98" y="26"/>
                    <a:pt x="98" y="26"/>
                  </a:cubicBezTo>
                  <a:cubicBezTo>
                    <a:pt x="98" y="26"/>
                    <a:pt x="98" y="26"/>
                    <a:pt x="98" y="26"/>
                  </a:cubicBezTo>
                  <a:cubicBezTo>
                    <a:pt x="98" y="25"/>
                    <a:pt x="98" y="25"/>
                    <a:pt x="98" y="24"/>
                  </a:cubicBezTo>
                  <a:cubicBezTo>
                    <a:pt x="102" y="16"/>
                    <a:pt x="106" y="8"/>
                    <a:pt x="109" y="0"/>
                  </a:cubicBezTo>
                  <a:cubicBezTo>
                    <a:pt x="109" y="0"/>
                    <a:pt x="109" y="0"/>
                    <a:pt x="109" y="0"/>
                  </a:cubicBezTo>
                </a:path>
              </a:pathLst>
            </a:custGeom>
            <a:solidFill>
              <a:srgbClr val="00132A"/>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zh-CN" altLang="en-US">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72" name="Freeform 44"/>
            <p:cNvSpPr>
              <a:spLocks noChangeArrowheads="1"/>
            </p:cNvSpPr>
            <p:nvPr/>
          </p:nvSpPr>
          <p:spPr bwMode="auto">
            <a:xfrm>
              <a:off x="6133436" y="4470684"/>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lnTo>
                    <a:pt x="0" y="0"/>
                  </a:lnTo>
                  <a:close/>
                </a:path>
              </a:pathLst>
            </a:custGeom>
            <a:solidFill>
              <a:srgbClr val="004568"/>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zh-CN" altLang="en-US">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73" name="Freeform 45"/>
            <p:cNvSpPr>
              <a:spLocks noChangeArrowheads="1"/>
            </p:cNvSpPr>
            <p:nvPr/>
          </p:nvSpPr>
          <p:spPr bwMode="auto">
            <a:xfrm>
              <a:off x="6133436" y="4470684"/>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zh-CN" altLang="en-US">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74" name="Freeform 46"/>
            <p:cNvSpPr>
              <a:spLocks noChangeArrowheads="1"/>
            </p:cNvSpPr>
            <p:nvPr/>
          </p:nvSpPr>
          <p:spPr bwMode="auto">
            <a:xfrm>
              <a:off x="6096000" y="4470684"/>
              <a:ext cx="37436" cy="296159"/>
            </a:xfrm>
            <a:custGeom>
              <a:avLst/>
              <a:gdLst>
                <a:gd name="T0" fmla="*/ 19 w 19"/>
                <a:gd name="T1" fmla="*/ 0 h 150"/>
                <a:gd name="T2" fmla="*/ 19 w 19"/>
                <a:gd name="T3" fmla="*/ 0 h 150"/>
                <a:gd name="T4" fmla="*/ 0 w 19"/>
                <a:gd name="T5" fmla="*/ 150 h 150"/>
                <a:gd name="T6" fmla="*/ 0 w 19"/>
                <a:gd name="T7" fmla="*/ 150 h 150"/>
                <a:gd name="T8" fmla="*/ 0 w 19"/>
                <a:gd name="T9" fmla="*/ 150 h 150"/>
                <a:gd name="T10" fmla="*/ 19 w 19"/>
                <a:gd name="T11" fmla="*/ 0 h 150"/>
              </a:gdLst>
              <a:ahLst/>
              <a:cxnLst>
                <a:cxn ang="0">
                  <a:pos x="T0" y="T1"/>
                </a:cxn>
                <a:cxn ang="0">
                  <a:pos x="T2" y="T3"/>
                </a:cxn>
                <a:cxn ang="0">
                  <a:pos x="T4" y="T5"/>
                </a:cxn>
                <a:cxn ang="0">
                  <a:pos x="T6" y="T7"/>
                </a:cxn>
                <a:cxn ang="0">
                  <a:pos x="T8" y="T9"/>
                </a:cxn>
                <a:cxn ang="0">
                  <a:pos x="T10" y="T11"/>
                </a:cxn>
              </a:cxnLst>
              <a:rect l="0" t="0" r="r" b="b"/>
              <a:pathLst>
                <a:path w="19" h="150">
                  <a:moveTo>
                    <a:pt x="19" y="0"/>
                  </a:moveTo>
                  <a:cubicBezTo>
                    <a:pt x="19" y="0"/>
                    <a:pt x="19" y="0"/>
                    <a:pt x="19" y="0"/>
                  </a:cubicBezTo>
                  <a:cubicBezTo>
                    <a:pt x="13" y="87"/>
                    <a:pt x="0" y="150"/>
                    <a:pt x="0" y="150"/>
                  </a:cubicBezTo>
                  <a:cubicBezTo>
                    <a:pt x="0" y="150"/>
                    <a:pt x="0" y="150"/>
                    <a:pt x="0" y="150"/>
                  </a:cubicBezTo>
                  <a:cubicBezTo>
                    <a:pt x="0" y="150"/>
                    <a:pt x="0" y="150"/>
                    <a:pt x="0" y="150"/>
                  </a:cubicBezTo>
                  <a:cubicBezTo>
                    <a:pt x="0" y="149"/>
                    <a:pt x="13" y="87"/>
                    <a:pt x="19" y="0"/>
                  </a:cubicBezTo>
                </a:path>
              </a:pathLst>
            </a:custGeom>
            <a:solidFill>
              <a:srgbClr val="004162"/>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zh-CN" altLang="en-US">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75" name="Freeform 47"/>
            <p:cNvSpPr>
              <a:spLocks noChangeArrowheads="1"/>
            </p:cNvSpPr>
            <p:nvPr/>
          </p:nvSpPr>
          <p:spPr bwMode="auto">
            <a:xfrm>
              <a:off x="6133436" y="4448887"/>
              <a:ext cx="1896" cy="21797"/>
            </a:xfrm>
            <a:custGeom>
              <a:avLst/>
              <a:gdLst>
                <a:gd name="T0" fmla="*/ 1 w 1"/>
                <a:gd name="T1" fmla="*/ 0 h 11"/>
                <a:gd name="T2" fmla="*/ 0 w 1"/>
                <a:gd name="T3" fmla="*/ 11 h 11"/>
                <a:gd name="T4" fmla="*/ 0 w 1"/>
                <a:gd name="T5" fmla="*/ 11 h 11"/>
                <a:gd name="T6" fmla="*/ 0 w 1"/>
                <a:gd name="T7" fmla="*/ 7 h 11"/>
                <a:gd name="T8" fmla="*/ 1 w 1"/>
                <a:gd name="T9" fmla="*/ 0 h 11"/>
              </a:gdLst>
              <a:ahLst/>
              <a:cxnLst>
                <a:cxn ang="0">
                  <a:pos x="T0" y="T1"/>
                </a:cxn>
                <a:cxn ang="0">
                  <a:pos x="T2" y="T3"/>
                </a:cxn>
                <a:cxn ang="0">
                  <a:pos x="T4" y="T5"/>
                </a:cxn>
                <a:cxn ang="0">
                  <a:pos x="T6" y="T7"/>
                </a:cxn>
                <a:cxn ang="0">
                  <a:pos x="T8" y="T9"/>
                </a:cxn>
              </a:cxnLst>
              <a:rect l="0" t="0" r="r" b="b"/>
              <a:pathLst>
                <a:path w="1" h="11">
                  <a:moveTo>
                    <a:pt x="1" y="0"/>
                  </a:moveTo>
                  <a:cubicBezTo>
                    <a:pt x="0" y="4"/>
                    <a:pt x="0" y="7"/>
                    <a:pt x="0" y="11"/>
                  </a:cubicBezTo>
                  <a:cubicBezTo>
                    <a:pt x="0" y="11"/>
                    <a:pt x="0" y="11"/>
                    <a:pt x="0" y="11"/>
                  </a:cubicBezTo>
                  <a:cubicBezTo>
                    <a:pt x="0" y="10"/>
                    <a:pt x="0" y="8"/>
                    <a:pt x="0" y="7"/>
                  </a:cubicBezTo>
                  <a:cubicBezTo>
                    <a:pt x="0" y="5"/>
                    <a:pt x="0" y="2"/>
                    <a:pt x="1" y="0"/>
                  </a:cubicBezTo>
                </a:path>
              </a:pathLst>
            </a:custGeom>
            <a:solidFill>
              <a:srgbClr val="002334"/>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zh-CN" altLang="en-US">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76" name="Freeform 48"/>
            <p:cNvSpPr>
              <a:spLocks noChangeArrowheads="1"/>
            </p:cNvSpPr>
            <p:nvPr/>
          </p:nvSpPr>
          <p:spPr bwMode="auto">
            <a:xfrm>
              <a:off x="6096000" y="3866046"/>
              <a:ext cx="43596" cy="900322"/>
            </a:xfrm>
            <a:custGeom>
              <a:avLst/>
              <a:gdLst>
                <a:gd name="T0" fmla="*/ 0 w 22"/>
                <a:gd name="T1" fmla="*/ 209 h 457"/>
                <a:gd name="T2" fmla="*/ 0 w 22"/>
                <a:gd name="T3" fmla="*/ 307 h 457"/>
                <a:gd name="T4" fmla="*/ 19 w 22"/>
                <a:gd name="T5" fmla="*/ 307 h 457"/>
                <a:gd name="T6" fmla="*/ 20 w 22"/>
                <a:gd name="T7" fmla="*/ 296 h 457"/>
                <a:gd name="T8" fmla="*/ 21 w 22"/>
                <a:gd name="T9" fmla="*/ 259 h 457"/>
                <a:gd name="T10" fmla="*/ 21 w 22"/>
                <a:gd name="T11" fmla="*/ 259 h 457"/>
                <a:gd name="T12" fmla="*/ 21 w 22"/>
                <a:gd name="T13" fmla="*/ 209 h 457"/>
                <a:gd name="T14" fmla="*/ 21 w 22"/>
                <a:gd name="T15" fmla="*/ 209 h 457"/>
                <a:gd name="T16" fmla="*/ 2 w 22"/>
                <a:gd name="T17" fmla="*/ 1 h 457"/>
                <a:gd name="T18" fmla="*/ 2 w 22"/>
                <a:gd name="T19" fmla="*/ 1 h 457"/>
                <a:gd name="T20" fmla="*/ 2 w 22"/>
                <a:gd name="T21" fmla="*/ 1 h 457"/>
                <a:gd name="T22" fmla="*/ 2 w 22"/>
                <a:gd name="T23" fmla="*/ 1 h 457"/>
                <a:gd name="T24" fmla="*/ 2 w 22"/>
                <a:gd name="T25" fmla="*/ 1 h 457"/>
                <a:gd name="T26" fmla="*/ 2 w 22"/>
                <a:gd name="T27" fmla="*/ 1 h 457"/>
                <a:gd name="T28" fmla="*/ 2 w 22"/>
                <a:gd name="T29" fmla="*/ 1 h 457"/>
                <a:gd name="T30" fmla="*/ 2 w 22"/>
                <a:gd name="T31" fmla="*/ 1 h 457"/>
                <a:gd name="T32" fmla="*/ 2 w 22"/>
                <a:gd name="T33" fmla="*/ 1 h 457"/>
                <a:gd name="T34" fmla="*/ 2 w 22"/>
                <a:gd name="T35" fmla="*/ 0 h 457"/>
                <a:gd name="T36" fmla="*/ 1 w 22"/>
                <a:gd name="T37" fmla="*/ 0 h 457"/>
                <a:gd name="T38" fmla="*/ 1 w 22"/>
                <a:gd name="T39" fmla="*/ 0 h 457"/>
                <a:gd name="T40" fmla="*/ 1 w 22"/>
                <a:gd name="T41" fmla="*/ 0 h 457"/>
                <a:gd name="T42" fmla="*/ 1 w 22"/>
                <a:gd name="T43" fmla="*/ 0 h 457"/>
                <a:gd name="T44" fmla="*/ 1 w 22"/>
                <a:gd name="T45" fmla="*/ 0 h 457"/>
                <a:gd name="T46" fmla="*/ 1 w 22"/>
                <a:gd name="T47" fmla="*/ 0 h 457"/>
                <a:gd name="T48" fmla="*/ 1 w 22"/>
                <a:gd name="T49" fmla="*/ 0 h 457"/>
                <a:gd name="T50" fmla="*/ 1 w 22"/>
                <a:gd name="T51" fmla="*/ 0 h 457"/>
                <a:gd name="T52" fmla="*/ 1 w 22"/>
                <a:gd name="T53" fmla="*/ 0 h 457"/>
                <a:gd name="T54" fmla="*/ 1 w 22"/>
                <a:gd name="T55" fmla="*/ 0 h 457"/>
                <a:gd name="T56" fmla="*/ 1 w 22"/>
                <a:gd name="T57" fmla="*/ 0 h 457"/>
                <a:gd name="T58" fmla="*/ 1 w 22"/>
                <a:gd name="T59" fmla="*/ 0 h 457"/>
                <a:gd name="T60" fmla="*/ 1 w 22"/>
                <a:gd name="T61" fmla="*/ 0 h 457"/>
                <a:gd name="T62" fmla="*/ 1 w 22"/>
                <a:gd name="T63" fmla="*/ 0 h 457"/>
                <a:gd name="T64" fmla="*/ 1 w 22"/>
                <a:gd name="T65" fmla="*/ 0 h 457"/>
                <a:gd name="T66" fmla="*/ 1 w 22"/>
                <a:gd name="T67" fmla="*/ 0 h 457"/>
                <a:gd name="T68" fmla="*/ 1 w 22"/>
                <a:gd name="T69" fmla="*/ 0 h 457"/>
                <a:gd name="T70" fmla="*/ 1 w 22"/>
                <a:gd name="T71" fmla="*/ 0 h 457"/>
                <a:gd name="T72" fmla="*/ 1 w 22"/>
                <a:gd name="T73" fmla="*/ 0 h 457"/>
                <a:gd name="T74" fmla="*/ 1 w 22"/>
                <a:gd name="T75" fmla="*/ 0 h 457"/>
                <a:gd name="T76" fmla="*/ 1 w 22"/>
                <a:gd name="T77" fmla="*/ 0 h 457"/>
                <a:gd name="T78" fmla="*/ 1 w 22"/>
                <a:gd name="T79" fmla="*/ 0 h 457"/>
                <a:gd name="T80" fmla="*/ 1 w 22"/>
                <a:gd name="T81" fmla="*/ 0 h 457"/>
                <a:gd name="T82" fmla="*/ 1 w 22"/>
                <a:gd name="T83" fmla="*/ 0 h 457"/>
                <a:gd name="T84" fmla="*/ 1 w 22"/>
                <a:gd name="T85" fmla="*/ 0 h 457"/>
                <a:gd name="T86" fmla="*/ 1 w 22"/>
                <a:gd name="T87" fmla="*/ 0 h 457"/>
                <a:gd name="T88" fmla="*/ 1 w 22"/>
                <a:gd name="T89" fmla="*/ 0 h 457"/>
                <a:gd name="T90" fmla="*/ 1 w 22"/>
                <a:gd name="T91" fmla="*/ 0 h 457"/>
                <a:gd name="T92" fmla="*/ 0 w 22"/>
                <a:gd name="T93" fmla="*/ 0 h 457"/>
                <a:gd name="T94" fmla="*/ 0 w 22"/>
                <a:gd name="T95" fmla="*/ 0 h 457"/>
                <a:gd name="T96" fmla="*/ 0 w 22"/>
                <a:gd name="T97" fmla="*/ 0 h 457"/>
                <a:gd name="T98" fmla="*/ 0 w 22"/>
                <a:gd name="T99" fmla="*/ 0 h 457"/>
                <a:gd name="T100" fmla="*/ 0 w 22"/>
                <a:gd name="T101" fmla="*/ 0 h 457"/>
                <a:gd name="T102" fmla="*/ 0 w 22"/>
                <a:gd name="T103" fmla="*/ 0 h 457"/>
                <a:gd name="T104" fmla="*/ 0 w 22"/>
                <a:gd name="T105" fmla="*/ 0 h 457"/>
                <a:gd name="T106" fmla="*/ 0 w 22"/>
                <a:gd name="T107" fmla="*/ 0 h 457"/>
                <a:gd name="T108" fmla="*/ 0 w 22"/>
                <a:gd name="T109" fmla="*/ 0 h 457"/>
                <a:gd name="T110" fmla="*/ 0 w 22"/>
                <a:gd name="T111" fmla="*/ 0 h 457"/>
                <a:gd name="T112" fmla="*/ 0 w 22"/>
                <a:gd name="T113" fmla="*/ 0 h 457"/>
                <a:gd name="T114" fmla="*/ 0 w 22"/>
                <a:gd name="T115" fmla="*/ 0 h 457"/>
                <a:gd name="T116" fmla="*/ 0 w 22"/>
                <a:gd name="T117" fmla="*/ 0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 h="457">
                  <a:moveTo>
                    <a:pt x="0" y="0"/>
                  </a:moveTo>
                  <a:cubicBezTo>
                    <a:pt x="0" y="209"/>
                    <a:pt x="0" y="209"/>
                    <a:pt x="0" y="209"/>
                  </a:cubicBezTo>
                  <a:cubicBezTo>
                    <a:pt x="0" y="259"/>
                    <a:pt x="0" y="259"/>
                    <a:pt x="0" y="259"/>
                  </a:cubicBezTo>
                  <a:cubicBezTo>
                    <a:pt x="0" y="307"/>
                    <a:pt x="0" y="307"/>
                    <a:pt x="0" y="307"/>
                  </a:cubicBezTo>
                  <a:cubicBezTo>
                    <a:pt x="0" y="457"/>
                    <a:pt x="0" y="457"/>
                    <a:pt x="0" y="457"/>
                  </a:cubicBezTo>
                  <a:cubicBezTo>
                    <a:pt x="0" y="457"/>
                    <a:pt x="13" y="394"/>
                    <a:pt x="19" y="307"/>
                  </a:cubicBezTo>
                  <a:cubicBezTo>
                    <a:pt x="19" y="307"/>
                    <a:pt x="19" y="307"/>
                    <a:pt x="19" y="307"/>
                  </a:cubicBezTo>
                  <a:cubicBezTo>
                    <a:pt x="19" y="303"/>
                    <a:pt x="19" y="300"/>
                    <a:pt x="20" y="296"/>
                  </a:cubicBezTo>
                  <a:cubicBezTo>
                    <a:pt x="20" y="284"/>
                    <a:pt x="21" y="271"/>
                    <a:pt x="21" y="259"/>
                  </a:cubicBezTo>
                  <a:cubicBezTo>
                    <a:pt x="21" y="259"/>
                    <a:pt x="21" y="259"/>
                    <a:pt x="21" y="259"/>
                  </a:cubicBezTo>
                  <a:cubicBezTo>
                    <a:pt x="21" y="259"/>
                    <a:pt x="21" y="259"/>
                    <a:pt x="21" y="259"/>
                  </a:cubicBezTo>
                  <a:cubicBezTo>
                    <a:pt x="21" y="259"/>
                    <a:pt x="21" y="259"/>
                    <a:pt x="21" y="259"/>
                  </a:cubicBezTo>
                  <a:cubicBezTo>
                    <a:pt x="21" y="249"/>
                    <a:pt x="22" y="239"/>
                    <a:pt x="22" y="228"/>
                  </a:cubicBezTo>
                  <a:cubicBezTo>
                    <a:pt x="22" y="222"/>
                    <a:pt x="21" y="215"/>
                    <a:pt x="21" y="209"/>
                  </a:cubicBezTo>
                  <a:cubicBezTo>
                    <a:pt x="21" y="209"/>
                    <a:pt x="21" y="209"/>
                    <a:pt x="21" y="209"/>
                  </a:cubicBezTo>
                  <a:cubicBezTo>
                    <a:pt x="21" y="209"/>
                    <a:pt x="21" y="209"/>
                    <a:pt x="21" y="209"/>
                  </a:cubicBezTo>
                  <a:cubicBezTo>
                    <a:pt x="21" y="189"/>
                    <a:pt x="21" y="171"/>
                    <a:pt x="20" y="153"/>
                  </a:cubicBezTo>
                  <a:cubicBezTo>
                    <a:pt x="18" y="69"/>
                    <a:pt x="10" y="8"/>
                    <a:pt x="2" y="1"/>
                  </a:cubicBezTo>
                  <a:cubicBezTo>
                    <a:pt x="2" y="1"/>
                    <a:pt x="2" y="1"/>
                    <a:pt x="2" y="1"/>
                  </a:cubicBezTo>
                  <a:cubicBezTo>
                    <a:pt x="2" y="1"/>
                    <a:pt x="2" y="1"/>
                    <a:pt x="2" y="1"/>
                  </a:cubicBezTo>
                  <a:cubicBezTo>
                    <a:pt x="2" y="1"/>
                    <a:pt x="2" y="1"/>
                    <a:pt x="2" y="1"/>
                  </a:cubicBezTo>
                  <a:cubicBezTo>
                    <a:pt x="2" y="1"/>
                    <a:pt x="2" y="1"/>
                    <a:pt x="2" y="1"/>
                  </a:cubicBezTo>
                  <a:cubicBezTo>
                    <a:pt x="2" y="1"/>
                    <a:pt x="2" y="1"/>
                    <a:pt x="2" y="1"/>
                  </a:cubicBezTo>
                  <a:cubicBezTo>
                    <a:pt x="2" y="1"/>
                    <a:pt x="2" y="1"/>
                    <a:pt x="2" y="1"/>
                  </a:cubicBezTo>
                  <a:cubicBezTo>
                    <a:pt x="2" y="1"/>
                    <a:pt x="2" y="1"/>
                    <a:pt x="2" y="1"/>
                  </a:cubicBezTo>
                  <a:cubicBezTo>
                    <a:pt x="2" y="1"/>
                    <a:pt x="2" y="1"/>
                    <a:pt x="2" y="1"/>
                  </a:cubicBezTo>
                  <a:cubicBezTo>
                    <a:pt x="2" y="1"/>
                    <a:pt x="2" y="1"/>
                    <a:pt x="2" y="1"/>
                  </a:cubicBezTo>
                  <a:cubicBezTo>
                    <a:pt x="2" y="1"/>
                    <a:pt x="2" y="1"/>
                    <a:pt x="2" y="1"/>
                  </a:cubicBezTo>
                  <a:cubicBezTo>
                    <a:pt x="2" y="1"/>
                    <a:pt x="2" y="1"/>
                    <a:pt x="2" y="1"/>
                  </a:cubicBezTo>
                  <a:cubicBezTo>
                    <a:pt x="2" y="1"/>
                    <a:pt x="2" y="1"/>
                    <a:pt x="2" y="1"/>
                  </a:cubicBezTo>
                  <a:cubicBezTo>
                    <a:pt x="2" y="1"/>
                    <a:pt x="2" y="1"/>
                    <a:pt x="2" y="1"/>
                  </a:cubicBezTo>
                  <a:cubicBezTo>
                    <a:pt x="2" y="1"/>
                    <a:pt x="2" y="1"/>
                    <a:pt x="2" y="1"/>
                  </a:cubicBezTo>
                  <a:cubicBezTo>
                    <a:pt x="2" y="1"/>
                    <a:pt x="2" y="1"/>
                    <a:pt x="2" y="1"/>
                  </a:cubicBezTo>
                  <a:cubicBezTo>
                    <a:pt x="2" y="1"/>
                    <a:pt x="2" y="1"/>
                    <a:pt x="2" y="1"/>
                  </a:cubicBezTo>
                  <a:cubicBezTo>
                    <a:pt x="2" y="1"/>
                    <a:pt x="2" y="1"/>
                    <a:pt x="2" y="1"/>
                  </a:cubicBezTo>
                  <a:cubicBezTo>
                    <a:pt x="2" y="0"/>
                    <a:pt x="2" y="0"/>
                    <a:pt x="2" y="0"/>
                  </a:cubicBezTo>
                  <a:cubicBezTo>
                    <a:pt x="2"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path>
              </a:pathLst>
            </a:custGeom>
            <a:solidFill>
              <a:srgbClr val="00132A"/>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zh-CN" altLang="en-US">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77" name="Freeform 49"/>
            <p:cNvSpPr>
              <a:spLocks noChangeArrowheads="1"/>
            </p:cNvSpPr>
            <p:nvPr/>
          </p:nvSpPr>
          <p:spPr bwMode="auto">
            <a:xfrm>
              <a:off x="6096000" y="3100772"/>
              <a:ext cx="179124" cy="361077"/>
            </a:xfrm>
            <a:custGeom>
              <a:avLst/>
              <a:gdLst>
                <a:gd name="T0" fmla="*/ 0 w 91"/>
                <a:gd name="T1" fmla="*/ 0 h 183"/>
                <a:gd name="T2" fmla="*/ 0 w 91"/>
                <a:gd name="T3" fmla="*/ 0 h 183"/>
                <a:gd name="T4" fmla="*/ 0 w 91"/>
                <a:gd name="T5" fmla="*/ 24 h 183"/>
                <a:gd name="T6" fmla="*/ 0 w 91"/>
                <a:gd name="T7" fmla="*/ 24 h 183"/>
                <a:gd name="T8" fmla="*/ 67 w 91"/>
                <a:gd name="T9" fmla="*/ 92 h 183"/>
                <a:gd name="T10" fmla="*/ 67 w 91"/>
                <a:gd name="T11" fmla="*/ 92 h 183"/>
                <a:gd name="T12" fmla="*/ 67 w 91"/>
                <a:gd name="T13" fmla="*/ 92 h 183"/>
                <a:gd name="T14" fmla="*/ 67 w 91"/>
                <a:gd name="T15" fmla="*/ 92 h 183"/>
                <a:gd name="T16" fmla="*/ 67 w 91"/>
                <a:gd name="T17" fmla="*/ 92 h 183"/>
                <a:gd name="T18" fmla="*/ 0 w 91"/>
                <a:gd name="T19" fmla="*/ 159 h 183"/>
                <a:gd name="T20" fmla="*/ 0 w 91"/>
                <a:gd name="T21" fmla="*/ 183 h 183"/>
                <a:gd name="T22" fmla="*/ 0 w 91"/>
                <a:gd name="T23" fmla="*/ 183 h 183"/>
                <a:gd name="T24" fmla="*/ 88 w 91"/>
                <a:gd name="T25" fmla="*/ 117 h 183"/>
                <a:gd name="T26" fmla="*/ 91 w 91"/>
                <a:gd name="T27" fmla="*/ 92 h 183"/>
                <a:gd name="T28" fmla="*/ 0 w 91"/>
                <a:gd name="T29" fmla="*/ 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1" h="183">
                  <a:moveTo>
                    <a:pt x="0" y="0"/>
                  </a:moveTo>
                  <a:cubicBezTo>
                    <a:pt x="0" y="0"/>
                    <a:pt x="0" y="0"/>
                    <a:pt x="0" y="0"/>
                  </a:cubicBezTo>
                  <a:cubicBezTo>
                    <a:pt x="0" y="24"/>
                    <a:pt x="0" y="24"/>
                    <a:pt x="0" y="24"/>
                  </a:cubicBezTo>
                  <a:cubicBezTo>
                    <a:pt x="0" y="24"/>
                    <a:pt x="0" y="24"/>
                    <a:pt x="0" y="24"/>
                  </a:cubicBezTo>
                  <a:cubicBezTo>
                    <a:pt x="37" y="24"/>
                    <a:pt x="67" y="54"/>
                    <a:pt x="67" y="92"/>
                  </a:cubicBezTo>
                  <a:cubicBezTo>
                    <a:pt x="67" y="92"/>
                    <a:pt x="67" y="92"/>
                    <a:pt x="67" y="92"/>
                  </a:cubicBezTo>
                  <a:cubicBezTo>
                    <a:pt x="67" y="92"/>
                    <a:pt x="67" y="92"/>
                    <a:pt x="67" y="92"/>
                  </a:cubicBezTo>
                  <a:cubicBezTo>
                    <a:pt x="67" y="92"/>
                    <a:pt x="67" y="92"/>
                    <a:pt x="67" y="92"/>
                  </a:cubicBezTo>
                  <a:cubicBezTo>
                    <a:pt x="67" y="92"/>
                    <a:pt x="67" y="92"/>
                    <a:pt x="67" y="92"/>
                  </a:cubicBezTo>
                  <a:cubicBezTo>
                    <a:pt x="67" y="129"/>
                    <a:pt x="37" y="159"/>
                    <a:pt x="0" y="159"/>
                  </a:cubicBezTo>
                  <a:cubicBezTo>
                    <a:pt x="0" y="183"/>
                    <a:pt x="0" y="183"/>
                    <a:pt x="0" y="183"/>
                  </a:cubicBezTo>
                  <a:cubicBezTo>
                    <a:pt x="0" y="183"/>
                    <a:pt x="0" y="183"/>
                    <a:pt x="0" y="183"/>
                  </a:cubicBezTo>
                  <a:cubicBezTo>
                    <a:pt x="42" y="183"/>
                    <a:pt x="77" y="155"/>
                    <a:pt x="88" y="117"/>
                  </a:cubicBezTo>
                  <a:cubicBezTo>
                    <a:pt x="90" y="109"/>
                    <a:pt x="91" y="100"/>
                    <a:pt x="91" y="92"/>
                  </a:cubicBezTo>
                  <a:cubicBezTo>
                    <a:pt x="91" y="41"/>
                    <a:pt x="50" y="0"/>
                    <a:pt x="0" y="0"/>
                  </a:cubicBezTo>
                </a:path>
              </a:pathLst>
            </a:custGeom>
            <a:solidFill>
              <a:srgbClr val="942D2E"/>
            </a:solidFill>
            <a:ln>
              <a:noFill/>
            </a:ln>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zh-CN" altLang="en-US">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78" name="Freeform 50"/>
            <p:cNvSpPr>
              <a:spLocks noChangeArrowheads="1"/>
            </p:cNvSpPr>
            <p:nvPr/>
          </p:nvSpPr>
          <p:spPr bwMode="auto">
            <a:xfrm>
              <a:off x="6096000" y="3148158"/>
              <a:ext cx="132685" cy="265832"/>
            </a:xfrm>
            <a:custGeom>
              <a:avLst/>
              <a:gdLst>
                <a:gd name="T0" fmla="*/ 0 w 67"/>
                <a:gd name="T1" fmla="*/ 0 h 135"/>
                <a:gd name="T2" fmla="*/ 0 w 67"/>
                <a:gd name="T3" fmla="*/ 135 h 135"/>
                <a:gd name="T4" fmla="*/ 67 w 67"/>
                <a:gd name="T5" fmla="*/ 68 h 135"/>
                <a:gd name="T6" fmla="*/ 0 w 67"/>
                <a:gd name="T7" fmla="*/ 0 h 135"/>
              </a:gdLst>
              <a:ahLst/>
              <a:cxnLst>
                <a:cxn ang="0">
                  <a:pos x="T0" y="T1"/>
                </a:cxn>
                <a:cxn ang="0">
                  <a:pos x="T2" y="T3"/>
                </a:cxn>
                <a:cxn ang="0">
                  <a:pos x="T4" y="T5"/>
                </a:cxn>
                <a:cxn ang="0">
                  <a:pos x="T6" y="T7"/>
                </a:cxn>
              </a:cxnLst>
              <a:rect l="0" t="0" r="r" b="b"/>
              <a:pathLst>
                <a:path w="67" h="135">
                  <a:moveTo>
                    <a:pt x="0" y="0"/>
                  </a:moveTo>
                  <a:cubicBezTo>
                    <a:pt x="0" y="135"/>
                    <a:pt x="0" y="135"/>
                    <a:pt x="0" y="135"/>
                  </a:cubicBezTo>
                  <a:cubicBezTo>
                    <a:pt x="37" y="135"/>
                    <a:pt x="67" y="105"/>
                    <a:pt x="67" y="68"/>
                  </a:cubicBezTo>
                  <a:cubicBezTo>
                    <a:pt x="67" y="30"/>
                    <a:pt x="37" y="0"/>
                    <a:pt x="0" y="0"/>
                  </a:cubicBezTo>
                </a:path>
              </a:pathLst>
            </a:custGeom>
            <a:solidFill>
              <a:srgbClr val="001B2F"/>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zh-CN" altLang="en-US">
                <a:latin typeface="Times New Roman" panose="02020603050405020304" pitchFamily="18" charset="0"/>
                <a:ea typeface="楷体_GB2312" panose="02010609030101010101" pitchFamily="49" charset="-122"/>
                <a:cs typeface="Times New Roman" panose="02020603050405020304" pitchFamily="18" charset="0"/>
              </a:endParaRPr>
            </a:p>
          </p:txBody>
        </p:sp>
      </p:grpSp>
      <p:sp>
        <p:nvSpPr>
          <p:cNvPr id="79" name="矩形 78"/>
          <p:cNvSpPr/>
          <p:nvPr/>
        </p:nvSpPr>
        <p:spPr>
          <a:xfrm>
            <a:off x="1879481" y="1051974"/>
            <a:ext cx="1800493" cy="369332"/>
          </a:xfrm>
          <a:prstGeom prst="rect">
            <a:avLst/>
          </a:prstGeom>
        </p:spPr>
        <p:txBody>
          <a:bodyPr wrap="none">
            <a:spAutoFit/>
          </a:bodyPr>
          <a:lstStyle/>
          <a:p>
            <a:pPr marR="0" lvl="0" eaLnBrk="0" fontAlgn="base" hangingPunct="0">
              <a:spcBef>
                <a:spcPct val="0"/>
              </a:spcBef>
              <a:spcAft>
                <a:spcPct val="0"/>
              </a:spcAft>
              <a:buClrTx/>
              <a:buSzTx/>
              <a:buFontTx/>
              <a:buNone/>
            </a:pPr>
            <a:r>
              <a:rPr lang="zh-CN" altLang="zh-CN" dirty="0">
                <a:latin typeface="Times New Roman" panose="02020603050405020304" pitchFamily="18" charset="0"/>
                <a:ea typeface="楷体_GB2312" panose="02010609030101010101" pitchFamily="49" charset="-122"/>
                <a:cs typeface="Times New Roman" panose="02020603050405020304" pitchFamily="18" charset="0"/>
              </a:rPr>
              <a:t>开展前期准备。</a:t>
            </a:r>
            <a:endParaRPr lang="zh-CN" altLang="zh-CN" dirty="0">
              <a:latin typeface="Times New Roman" panose="02020603050405020304" pitchFamily="18" charset="0"/>
              <a:ea typeface="楷体_GB2312" panose="02010609030101010101" pitchFamily="49" charset="-122"/>
              <a:cs typeface="Times New Roman" panose="02020603050405020304" pitchFamily="18" charset="0"/>
            </a:endParaRPr>
          </a:p>
        </p:txBody>
      </p:sp>
      <p:grpSp>
        <p:nvGrpSpPr>
          <p:cNvPr id="80" name="组合 79"/>
          <p:cNvGrpSpPr/>
          <p:nvPr/>
        </p:nvGrpSpPr>
        <p:grpSpPr>
          <a:xfrm>
            <a:off x="3795868" y="953554"/>
            <a:ext cx="812800" cy="812800"/>
            <a:chOff x="3830638" y="948293"/>
            <a:chExt cx="812800" cy="812800"/>
          </a:xfrm>
        </p:grpSpPr>
        <p:sp>
          <p:nvSpPr>
            <p:cNvPr id="81" name="椭圆 80"/>
            <p:cNvSpPr/>
            <p:nvPr/>
          </p:nvSpPr>
          <p:spPr>
            <a:xfrm>
              <a:off x="3830638" y="948293"/>
              <a:ext cx="812800" cy="812800"/>
            </a:xfrm>
            <a:prstGeom prst="ellipse">
              <a:avLst/>
            </a:prstGeom>
            <a:solidFill>
              <a:srgbClr val="706D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anose="02020603050405020304" pitchFamily="18" charset="0"/>
                <a:cs typeface="Times New Roman" panose="02020603050405020304" pitchFamily="18" charset="0"/>
              </a:endParaRPr>
            </a:p>
          </p:txBody>
        </p:sp>
        <p:sp>
          <p:nvSpPr>
            <p:cNvPr id="82" name="矩形 81"/>
            <p:cNvSpPr/>
            <p:nvPr/>
          </p:nvSpPr>
          <p:spPr>
            <a:xfrm>
              <a:off x="4060204" y="1052736"/>
              <a:ext cx="395824" cy="523220"/>
            </a:xfrm>
            <a:prstGeom prst="rect">
              <a:avLst/>
            </a:prstGeom>
          </p:spPr>
          <p:txBody>
            <a:bodyPr wrap="square">
              <a:spAutoFit/>
            </a:bodyPr>
            <a:lstStyle/>
            <a:p>
              <a:pPr marR="0" lvl="0" eaLnBrk="0" fontAlgn="base" hangingPunct="0">
                <a:spcBef>
                  <a:spcPct val="0"/>
                </a:spcBef>
                <a:spcAft>
                  <a:spcPct val="0"/>
                </a:spcAft>
                <a:buClrTx/>
                <a:buSzTx/>
                <a:buFontTx/>
                <a:buNone/>
              </a:pPr>
              <a:r>
                <a:rPr lang="en-US" altLang="zh-CN" sz="2800" b="1" dirty="0">
                  <a:solidFill>
                    <a:schemeClr val="bg1"/>
                  </a:solidFill>
                  <a:latin typeface="Times New Roman" panose="02020603050405020304" pitchFamily="18" charset="0"/>
                  <a:ea typeface="楷体_GB2312" panose="02010609030101010101" pitchFamily="49" charset="-122"/>
                  <a:cs typeface="Times New Roman" panose="02020603050405020304" pitchFamily="18" charset="0"/>
                </a:rPr>
                <a:t>1</a:t>
              </a:r>
              <a:endParaRPr lang="zh-CN" altLang="zh-CN" sz="2800" b="1" dirty="0">
                <a:solidFill>
                  <a:schemeClr val="bg1"/>
                </a:solidFill>
                <a:latin typeface="Times New Roman" panose="02020603050405020304" pitchFamily="18" charset="0"/>
                <a:ea typeface="楷体_GB2312" panose="02010609030101010101" pitchFamily="49" charset="-122"/>
                <a:cs typeface="Times New Roman" panose="02020603050405020304" pitchFamily="18" charset="0"/>
              </a:endParaRPr>
            </a:p>
          </p:txBody>
        </p:sp>
      </p:grpSp>
      <p:grpSp>
        <p:nvGrpSpPr>
          <p:cNvPr id="83" name="组合 82"/>
          <p:cNvGrpSpPr/>
          <p:nvPr/>
        </p:nvGrpSpPr>
        <p:grpSpPr>
          <a:xfrm>
            <a:off x="3152926" y="1552040"/>
            <a:ext cx="812800" cy="812800"/>
            <a:chOff x="3017838" y="1688862"/>
            <a:chExt cx="812800" cy="812800"/>
          </a:xfrm>
        </p:grpSpPr>
        <p:sp>
          <p:nvSpPr>
            <p:cNvPr id="84" name="椭圆 83"/>
            <p:cNvSpPr/>
            <p:nvPr/>
          </p:nvSpPr>
          <p:spPr>
            <a:xfrm>
              <a:off x="3017838" y="1688862"/>
              <a:ext cx="812800" cy="812800"/>
            </a:xfrm>
            <a:prstGeom prst="ellipse">
              <a:avLst/>
            </a:prstGeom>
            <a:solidFill>
              <a:srgbClr val="942D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anose="02020603050405020304" pitchFamily="18" charset="0"/>
                <a:cs typeface="Times New Roman" panose="02020603050405020304" pitchFamily="18" charset="0"/>
              </a:endParaRPr>
            </a:p>
          </p:txBody>
        </p:sp>
        <p:sp>
          <p:nvSpPr>
            <p:cNvPr id="85" name="矩形 84"/>
            <p:cNvSpPr/>
            <p:nvPr/>
          </p:nvSpPr>
          <p:spPr>
            <a:xfrm>
              <a:off x="3226326" y="1821763"/>
              <a:ext cx="395824" cy="523220"/>
            </a:xfrm>
            <a:prstGeom prst="rect">
              <a:avLst/>
            </a:prstGeom>
          </p:spPr>
          <p:txBody>
            <a:bodyPr wrap="square">
              <a:spAutoFit/>
            </a:bodyPr>
            <a:lstStyle/>
            <a:p>
              <a:pPr marR="0" lvl="0" eaLnBrk="0" fontAlgn="base" hangingPunct="0">
                <a:spcBef>
                  <a:spcPct val="0"/>
                </a:spcBef>
                <a:spcAft>
                  <a:spcPct val="0"/>
                </a:spcAft>
                <a:buClrTx/>
                <a:buSzTx/>
                <a:buFontTx/>
                <a:buNone/>
              </a:pPr>
              <a:r>
                <a:rPr lang="en-US" altLang="zh-CN" sz="2800" b="1" dirty="0">
                  <a:solidFill>
                    <a:schemeClr val="bg1"/>
                  </a:solidFill>
                  <a:latin typeface="Times New Roman" panose="02020603050405020304" pitchFamily="18" charset="0"/>
                  <a:ea typeface="楷体_GB2312" panose="02010609030101010101" pitchFamily="49" charset="-122"/>
                  <a:cs typeface="Times New Roman" panose="02020603050405020304" pitchFamily="18" charset="0"/>
                </a:rPr>
                <a:t>2</a:t>
              </a:r>
              <a:endParaRPr lang="zh-CN" altLang="zh-CN" sz="2800" b="1" dirty="0">
                <a:solidFill>
                  <a:schemeClr val="bg1"/>
                </a:solidFill>
                <a:latin typeface="Times New Roman" panose="02020603050405020304" pitchFamily="18" charset="0"/>
                <a:ea typeface="楷体_GB2312" panose="02010609030101010101" pitchFamily="49" charset="-122"/>
                <a:cs typeface="Times New Roman" panose="02020603050405020304" pitchFamily="18" charset="0"/>
              </a:endParaRPr>
            </a:p>
          </p:txBody>
        </p:sp>
      </p:grpSp>
      <p:grpSp>
        <p:nvGrpSpPr>
          <p:cNvPr id="86" name="组合 85"/>
          <p:cNvGrpSpPr/>
          <p:nvPr/>
        </p:nvGrpSpPr>
        <p:grpSpPr>
          <a:xfrm>
            <a:off x="2724298" y="2379464"/>
            <a:ext cx="812800" cy="812800"/>
            <a:chOff x="2682876" y="2534832"/>
            <a:chExt cx="812800" cy="812800"/>
          </a:xfrm>
        </p:grpSpPr>
        <p:sp>
          <p:nvSpPr>
            <p:cNvPr id="87" name="椭圆 86"/>
            <p:cNvSpPr/>
            <p:nvPr/>
          </p:nvSpPr>
          <p:spPr>
            <a:xfrm>
              <a:off x="2682876" y="2534832"/>
              <a:ext cx="812800" cy="812800"/>
            </a:xfrm>
            <a:prstGeom prst="ellipse">
              <a:avLst/>
            </a:prstGeom>
            <a:solidFill>
              <a:srgbClr val="2B47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anose="02020603050405020304" pitchFamily="18" charset="0"/>
                <a:cs typeface="Times New Roman" panose="02020603050405020304" pitchFamily="18" charset="0"/>
              </a:endParaRPr>
            </a:p>
          </p:txBody>
        </p:sp>
        <p:sp>
          <p:nvSpPr>
            <p:cNvPr id="88" name="矩形 87"/>
            <p:cNvSpPr/>
            <p:nvPr/>
          </p:nvSpPr>
          <p:spPr>
            <a:xfrm>
              <a:off x="2885538" y="2681536"/>
              <a:ext cx="395824" cy="523220"/>
            </a:xfrm>
            <a:prstGeom prst="rect">
              <a:avLst/>
            </a:prstGeom>
          </p:spPr>
          <p:txBody>
            <a:bodyPr wrap="square">
              <a:spAutoFit/>
            </a:bodyPr>
            <a:lstStyle/>
            <a:p>
              <a:pPr marR="0" lvl="0" eaLnBrk="0" fontAlgn="base" hangingPunct="0">
                <a:spcBef>
                  <a:spcPct val="0"/>
                </a:spcBef>
                <a:spcAft>
                  <a:spcPct val="0"/>
                </a:spcAft>
                <a:buClrTx/>
                <a:buSzTx/>
                <a:buFontTx/>
                <a:buNone/>
              </a:pPr>
              <a:r>
                <a:rPr lang="en-US" altLang="zh-CN" sz="2800" b="1" dirty="0">
                  <a:solidFill>
                    <a:schemeClr val="bg1"/>
                  </a:solidFill>
                  <a:latin typeface="Times New Roman" panose="02020603050405020304" pitchFamily="18" charset="0"/>
                  <a:ea typeface="楷体_GB2312" panose="02010609030101010101" pitchFamily="49" charset="-122"/>
                  <a:cs typeface="Times New Roman" panose="02020603050405020304" pitchFamily="18" charset="0"/>
                </a:rPr>
                <a:t>3</a:t>
              </a:r>
              <a:endParaRPr lang="zh-CN" altLang="zh-CN" sz="2800" b="1" dirty="0">
                <a:solidFill>
                  <a:schemeClr val="bg1"/>
                </a:solidFill>
                <a:latin typeface="Times New Roman" panose="02020603050405020304" pitchFamily="18" charset="0"/>
                <a:ea typeface="楷体_GB2312" panose="02010609030101010101" pitchFamily="49" charset="-122"/>
                <a:cs typeface="Times New Roman" panose="02020603050405020304" pitchFamily="18" charset="0"/>
              </a:endParaRPr>
            </a:p>
          </p:txBody>
        </p:sp>
      </p:grpSp>
      <p:grpSp>
        <p:nvGrpSpPr>
          <p:cNvPr id="89" name="组合 88"/>
          <p:cNvGrpSpPr/>
          <p:nvPr/>
        </p:nvGrpSpPr>
        <p:grpSpPr>
          <a:xfrm>
            <a:off x="2536966" y="3315568"/>
            <a:ext cx="812800" cy="812800"/>
            <a:chOff x="2611438" y="3566182"/>
            <a:chExt cx="812800" cy="812800"/>
          </a:xfrm>
        </p:grpSpPr>
        <p:sp>
          <p:nvSpPr>
            <p:cNvPr id="90" name="椭圆 89"/>
            <p:cNvSpPr/>
            <p:nvPr/>
          </p:nvSpPr>
          <p:spPr>
            <a:xfrm>
              <a:off x="2611438" y="3566182"/>
              <a:ext cx="812800" cy="812800"/>
            </a:xfrm>
            <a:prstGeom prst="ellipse">
              <a:avLst/>
            </a:prstGeom>
            <a:solidFill>
              <a:srgbClr val="706D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anose="02020603050405020304" pitchFamily="18" charset="0"/>
                <a:cs typeface="Times New Roman" panose="02020603050405020304" pitchFamily="18" charset="0"/>
              </a:endParaRPr>
            </a:p>
          </p:txBody>
        </p:sp>
        <p:sp>
          <p:nvSpPr>
            <p:cNvPr id="91" name="矩形 90"/>
            <p:cNvSpPr/>
            <p:nvPr/>
          </p:nvSpPr>
          <p:spPr>
            <a:xfrm>
              <a:off x="2802989" y="3697868"/>
              <a:ext cx="395824" cy="523220"/>
            </a:xfrm>
            <a:prstGeom prst="rect">
              <a:avLst/>
            </a:prstGeom>
          </p:spPr>
          <p:txBody>
            <a:bodyPr wrap="square">
              <a:spAutoFit/>
            </a:bodyPr>
            <a:lstStyle/>
            <a:p>
              <a:pPr marR="0" lvl="0" eaLnBrk="0" fontAlgn="base" hangingPunct="0">
                <a:spcBef>
                  <a:spcPct val="0"/>
                </a:spcBef>
                <a:spcAft>
                  <a:spcPct val="0"/>
                </a:spcAft>
                <a:buClrTx/>
                <a:buSzTx/>
                <a:buFontTx/>
                <a:buNone/>
              </a:pPr>
              <a:r>
                <a:rPr lang="en-US" altLang="zh-CN" sz="2800" b="1" dirty="0">
                  <a:solidFill>
                    <a:schemeClr val="bg1"/>
                  </a:solidFill>
                  <a:latin typeface="Times New Roman" panose="02020603050405020304" pitchFamily="18" charset="0"/>
                  <a:ea typeface="楷体_GB2312" panose="02010609030101010101" pitchFamily="49" charset="-122"/>
                  <a:cs typeface="Times New Roman" panose="02020603050405020304" pitchFamily="18" charset="0"/>
                </a:rPr>
                <a:t>4</a:t>
              </a:r>
              <a:endParaRPr lang="zh-CN" altLang="zh-CN" sz="2800" b="1" dirty="0">
                <a:solidFill>
                  <a:schemeClr val="bg1"/>
                </a:solidFill>
                <a:latin typeface="Times New Roman" panose="02020603050405020304" pitchFamily="18" charset="0"/>
                <a:ea typeface="楷体_GB2312" panose="02010609030101010101" pitchFamily="49" charset="-122"/>
                <a:cs typeface="Times New Roman" panose="02020603050405020304" pitchFamily="18" charset="0"/>
              </a:endParaRPr>
            </a:p>
          </p:txBody>
        </p:sp>
      </p:grpSp>
      <p:grpSp>
        <p:nvGrpSpPr>
          <p:cNvPr id="92" name="组合 91"/>
          <p:cNvGrpSpPr/>
          <p:nvPr/>
        </p:nvGrpSpPr>
        <p:grpSpPr>
          <a:xfrm>
            <a:off x="2717941" y="4266353"/>
            <a:ext cx="812800" cy="812800"/>
            <a:chOff x="3017838" y="4493673"/>
            <a:chExt cx="812800" cy="812800"/>
          </a:xfrm>
        </p:grpSpPr>
        <p:sp>
          <p:nvSpPr>
            <p:cNvPr id="93" name="椭圆 92"/>
            <p:cNvSpPr/>
            <p:nvPr/>
          </p:nvSpPr>
          <p:spPr>
            <a:xfrm>
              <a:off x="3017838" y="4493673"/>
              <a:ext cx="812800" cy="812800"/>
            </a:xfrm>
            <a:prstGeom prst="ellipse">
              <a:avLst/>
            </a:prstGeom>
            <a:solidFill>
              <a:srgbClr val="942D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anose="02020603050405020304" pitchFamily="18" charset="0"/>
                <a:cs typeface="Times New Roman" panose="02020603050405020304" pitchFamily="18" charset="0"/>
              </a:endParaRPr>
            </a:p>
          </p:txBody>
        </p:sp>
        <p:sp>
          <p:nvSpPr>
            <p:cNvPr id="94" name="矩形 93"/>
            <p:cNvSpPr/>
            <p:nvPr/>
          </p:nvSpPr>
          <p:spPr>
            <a:xfrm>
              <a:off x="3243641" y="4638463"/>
              <a:ext cx="395824" cy="523220"/>
            </a:xfrm>
            <a:prstGeom prst="rect">
              <a:avLst/>
            </a:prstGeom>
          </p:spPr>
          <p:txBody>
            <a:bodyPr wrap="square">
              <a:spAutoFit/>
            </a:bodyPr>
            <a:lstStyle/>
            <a:p>
              <a:pPr marR="0" lvl="0" eaLnBrk="0" fontAlgn="base" hangingPunct="0">
                <a:spcBef>
                  <a:spcPct val="0"/>
                </a:spcBef>
                <a:spcAft>
                  <a:spcPct val="0"/>
                </a:spcAft>
                <a:buClrTx/>
                <a:buSzTx/>
                <a:buFontTx/>
                <a:buNone/>
              </a:pPr>
              <a:r>
                <a:rPr lang="en-US" altLang="zh-CN" sz="2800" b="1" dirty="0">
                  <a:solidFill>
                    <a:schemeClr val="bg1"/>
                  </a:solidFill>
                  <a:latin typeface="Times New Roman" panose="02020603050405020304" pitchFamily="18" charset="0"/>
                  <a:ea typeface="楷体_GB2312" panose="02010609030101010101" pitchFamily="49" charset="-122"/>
                  <a:cs typeface="Times New Roman" panose="02020603050405020304" pitchFamily="18" charset="0"/>
                </a:rPr>
                <a:t>5</a:t>
              </a:r>
              <a:endParaRPr lang="zh-CN" altLang="zh-CN" sz="2800" b="1" dirty="0">
                <a:solidFill>
                  <a:schemeClr val="bg1"/>
                </a:solidFill>
                <a:latin typeface="Times New Roman" panose="02020603050405020304" pitchFamily="18" charset="0"/>
                <a:ea typeface="楷体_GB2312" panose="02010609030101010101" pitchFamily="49" charset="-122"/>
                <a:cs typeface="Times New Roman" panose="02020603050405020304" pitchFamily="18" charset="0"/>
              </a:endParaRPr>
            </a:p>
          </p:txBody>
        </p:sp>
      </p:grpSp>
      <p:grpSp>
        <p:nvGrpSpPr>
          <p:cNvPr id="95" name="组合 94"/>
          <p:cNvGrpSpPr/>
          <p:nvPr/>
        </p:nvGrpSpPr>
        <p:grpSpPr>
          <a:xfrm>
            <a:off x="3148366" y="5136480"/>
            <a:ext cx="812800" cy="812800"/>
            <a:chOff x="3643227" y="5326178"/>
            <a:chExt cx="812800" cy="812800"/>
          </a:xfrm>
        </p:grpSpPr>
        <p:sp>
          <p:nvSpPr>
            <p:cNvPr id="96" name="椭圆 95"/>
            <p:cNvSpPr/>
            <p:nvPr/>
          </p:nvSpPr>
          <p:spPr>
            <a:xfrm>
              <a:off x="3643227" y="5326178"/>
              <a:ext cx="812800" cy="812800"/>
            </a:xfrm>
            <a:prstGeom prst="ellipse">
              <a:avLst/>
            </a:prstGeom>
            <a:solidFill>
              <a:srgbClr val="2B47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anose="02020603050405020304" pitchFamily="18" charset="0"/>
                <a:cs typeface="Times New Roman" panose="02020603050405020304" pitchFamily="18" charset="0"/>
              </a:endParaRPr>
            </a:p>
          </p:txBody>
        </p:sp>
        <p:sp>
          <p:nvSpPr>
            <p:cNvPr id="97" name="矩形 96"/>
            <p:cNvSpPr/>
            <p:nvPr/>
          </p:nvSpPr>
          <p:spPr>
            <a:xfrm>
              <a:off x="3851715" y="5470968"/>
              <a:ext cx="395824" cy="523220"/>
            </a:xfrm>
            <a:prstGeom prst="rect">
              <a:avLst/>
            </a:prstGeom>
          </p:spPr>
          <p:txBody>
            <a:bodyPr wrap="square">
              <a:spAutoFit/>
            </a:bodyPr>
            <a:lstStyle/>
            <a:p>
              <a:pPr marR="0" lvl="0" eaLnBrk="0" fontAlgn="base" hangingPunct="0">
                <a:spcBef>
                  <a:spcPct val="0"/>
                </a:spcBef>
                <a:spcAft>
                  <a:spcPct val="0"/>
                </a:spcAft>
                <a:buClrTx/>
                <a:buSzTx/>
                <a:buFontTx/>
                <a:buNone/>
              </a:pPr>
              <a:r>
                <a:rPr lang="en-US" altLang="zh-CN" sz="2800" b="1" dirty="0">
                  <a:solidFill>
                    <a:schemeClr val="bg1"/>
                  </a:solidFill>
                  <a:latin typeface="Times New Roman" panose="02020603050405020304" pitchFamily="18" charset="0"/>
                  <a:ea typeface="楷体_GB2312" panose="02010609030101010101" pitchFamily="49" charset="-122"/>
                  <a:cs typeface="Times New Roman" panose="02020603050405020304" pitchFamily="18" charset="0"/>
                </a:rPr>
                <a:t>6</a:t>
              </a:r>
              <a:endParaRPr lang="zh-CN" altLang="zh-CN" sz="2800" b="1" dirty="0">
                <a:solidFill>
                  <a:schemeClr val="bg1"/>
                </a:solidFill>
                <a:latin typeface="Times New Roman" panose="02020603050405020304" pitchFamily="18" charset="0"/>
                <a:ea typeface="楷体_GB2312" panose="02010609030101010101" pitchFamily="49" charset="-122"/>
                <a:cs typeface="Times New Roman" panose="02020603050405020304" pitchFamily="18" charset="0"/>
              </a:endParaRPr>
            </a:p>
          </p:txBody>
        </p:sp>
      </p:grpSp>
      <p:grpSp>
        <p:nvGrpSpPr>
          <p:cNvPr id="98" name="组合 97"/>
          <p:cNvGrpSpPr/>
          <p:nvPr/>
        </p:nvGrpSpPr>
        <p:grpSpPr>
          <a:xfrm>
            <a:off x="3817150" y="6000576"/>
            <a:ext cx="812800" cy="812800"/>
            <a:chOff x="4385905" y="5779089"/>
            <a:chExt cx="812800" cy="812800"/>
          </a:xfrm>
        </p:grpSpPr>
        <p:sp>
          <p:nvSpPr>
            <p:cNvPr id="99" name="椭圆 98"/>
            <p:cNvSpPr/>
            <p:nvPr/>
          </p:nvSpPr>
          <p:spPr>
            <a:xfrm>
              <a:off x="4385905" y="5779089"/>
              <a:ext cx="812800" cy="812800"/>
            </a:xfrm>
            <a:prstGeom prst="ellipse">
              <a:avLst/>
            </a:prstGeom>
            <a:solidFill>
              <a:srgbClr val="942D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anose="02020603050405020304" pitchFamily="18" charset="0"/>
                <a:cs typeface="Times New Roman" panose="02020603050405020304" pitchFamily="18" charset="0"/>
              </a:endParaRPr>
            </a:p>
          </p:txBody>
        </p:sp>
        <p:sp>
          <p:nvSpPr>
            <p:cNvPr id="100" name="矩形 99"/>
            <p:cNvSpPr/>
            <p:nvPr/>
          </p:nvSpPr>
          <p:spPr>
            <a:xfrm>
              <a:off x="4597402" y="5923105"/>
              <a:ext cx="395824" cy="523220"/>
            </a:xfrm>
            <a:prstGeom prst="rect">
              <a:avLst/>
            </a:prstGeom>
          </p:spPr>
          <p:txBody>
            <a:bodyPr wrap="square">
              <a:spAutoFit/>
            </a:bodyPr>
            <a:lstStyle/>
            <a:p>
              <a:pPr marR="0" lvl="0" eaLnBrk="0" fontAlgn="base" hangingPunct="0">
                <a:spcBef>
                  <a:spcPct val="0"/>
                </a:spcBef>
                <a:spcAft>
                  <a:spcPct val="0"/>
                </a:spcAft>
                <a:buClrTx/>
                <a:buSzTx/>
                <a:buFontTx/>
                <a:buNone/>
              </a:pPr>
              <a:r>
                <a:rPr lang="en-US" altLang="zh-CN" sz="2800" b="1" dirty="0">
                  <a:solidFill>
                    <a:schemeClr val="bg1"/>
                  </a:solidFill>
                  <a:latin typeface="Times New Roman" panose="02020603050405020304" pitchFamily="18" charset="0"/>
                  <a:ea typeface="楷体_GB2312" panose="02010609030101010101" pitchFamily="49" charset="-122"/>
                  <a:cs typeface="Times New Roman" panose="02020603050405020304" pitchFamily="18" charset="0"/>
                </a:rPr>
                <a:t>7</a:t>
              </a:r>
              <a:endParaRPr lang="zh-CN" altLang="zh-CN" sz="2800" b="1" dirty="0">
                <a:solidFill>
                  <a:schemeClr val="bg1"/>
                </a:solidFill>
                <a:latin typeface="Times New Roman" panose="02020603050405020304" pitchFamily="18" charset="0"/>
                <a:ea typeface="楷体_GB2312" panose="02010609030101010101" pitchFamily="49" charset="-122"/>
                <a:cs typeface="Times New Roman" panose="02020603050405020304" pitchFamily="18" charset="0"/>
              </a:endParaRPr>
            </a:p>
          </p:txBody>
        </p:sp>
      </p:grpSp>
      <p:grpSp>
        <p:nvGrpSpPr>
          <p:cNvPr id="101" name="组合 100"/>
          <p:cNvGrpSpPr/>
          <p:nvPr/>
        </p:nvGrpSpPr>
        <p:grpSpPr>
          <a:xfrm>
            <a:off x="4876558" y="6000576"/>
            <a:ext cx="812800" cy="812800"/>
            <a:chOff x="5188930" y="5306473"/>
            <a:chExt cx="812800" cy="812800"/>
          </a:xfrm>
        </p:grpSpPr>
        <p:sp>
          <p:nvSpPr>
            <p:cNvPr id="102" name="椭圆 101"/>
            <p:cNvSpPr/>
            <p:nvPr/>
          </p:nvSpPr>
          <p:spPr>
            <a:xfrm>
              <a:off x="5188930" y="5306473"/>
              <a:ext cx="812800" cy="812800"/>
            </a:xfrm>
            <a:prstGeom prst="ellipse">
              <a:avLst/>
            </a:prstGeom>
            <a:solidFill>
              <a:srgbClr val="706D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anose="02020603050405020304" pitchFamily="18" charset="0"/>
                <a:cs typeface="Times New Roman" panose="02020603050405020304" pitchFamily="18" charset="0"/>
              </a:endParaRPr>
            </a:p>
          </p:txBody>
        </p:sp>
        <p:sp>
          <p:nvSpPr>
            <p:cNvPr id="103" name="矩形 102"/>
            <p:cNvSpPr/>
            <p:nvPr/>
          </p:nvSpPr>
          <p:spPr>
            <a:xfrm>
              <a:off x="5397418" y="5445224"/>
              <a:ext cx="395824" cy="523220"/>
            </a:xfrm>
            <a:prstGeom prst="rect">
              <a:avLst/>
            </a:prstGeom>
          </p:spPr>
          <p:txBody>
            <a:bodyPr wrap="square">
              <a:spAutoFit/>
            </a:bodyPr>
            <a:lstStyle/>
            <a:p>
              <a:pPr marR="0" lvl="0" eaLnBrk="0" fontAlgn="base" hangingPunct="0">
                <a:spcBef>
                  <a:spcPct val="0"/>
                </a:spcBef>
                <a:spcAft>
                  <a:spcPct val="0"/>
                </a:spcAft>
                <a:buClrTx/>
                <a:buSzTx/>
                <a:buFontTx/>
                <a:buNone/>
              </a:pPr>
              <a:r>
                <a:rPr lang="en-US" altLang="zh-CN" sz="2800" b="1" dirty="0">
                  <a:solidFill>
                    <a:schemeClr val="bg1"/>
                  </a:solidFill>
                  <a:latin typeface="Times New Roman" panose="02020603050405020304" pitchFamily="18" charset="0"/>
                  <a:ea typeface="楷体_GB2312" panose="02010609030101010101" pitchFamily="49" charset="-122"/>
                  <a:cs typeface="Times New Roman" panose="02020603050405020304" pitchFamily="18" charset="0"/>
                </a:rPr>
                <a:t>8</a:t>
              </a:r>
              <a:endParaRPr lang="zh-CN" altLang="zh-CN" sz="2800" b="1" dirty="0">
                <a:solidFill>
                  <a:schemeClr val="bg1"/>
                </a:solidFill>
                <a:latin typeface="Times New Roman" panose="02020603050405020304" pitchFamily="18" charset="0"/>
                <a:ea typeface="楷体_GB2312" panose="02010609030101010101" pitchFamily="49" charset="-122"/>
                <a:cs typeface="Times New Roman" panose="02020603050405020304" pitchFamily="18" charset="0"/>
              </a:endParaRPr>
            </a:p>
          </p:txBody>
        </p:sp>
      </p:grpSp>
      <p:grpSp>
        <p:nvGrpSpPr>
          <p:cNvPr id="104" name="组合 103"/>
          <p:cNvGrpSpPr/>
          <p:nvPr/>
        </p:nvGrpSpPr>
        <p:grpSpPr>
          <a:xfrm>
            <a:off x="5612473" y="5136480"/>
            <a:ext cx="812800" cy="812800"/>
            <a:chOff x="5573019" y="4475889"/>
            <a:chExt cx="812800" cy="812800"/>
          </a:xfrm>
        </p:grpSpPr>
        <p:sp>
          <p:nvSpPr>
            <p:cNvPr id="105" name="椭圆 104"/>
            <p:cNvSpPr/>
            <p:nvPr/>
          </p:nvSpPr>
          <p:spPr>
            <a:xfrm>
              <a:off x="5573019" y="4475889"/>
              <a:ext cx="812800" cy="812800"/>
            </a:xfrm>
            <a:prstGeom prst="ellipse">
              <a:avLst/>
            </a:prstGeom>
            <a:solidFill>
              <a:srgbClr val="942D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anose="02020603050405020304" pitchFamily="18" charset="0"/>
                <a:cs typeface="Times New Roman" panose="02020603050405020304" pitchFamily="18" charset="0"/>
              </a:endParaRPr>
            </a:p>
          </p:txBody>
        </p:sp>
        <p:sp>
          <p:nvSpPr>
            <p:cNvPr id="106" name="矩形 105"/>
            <p:cNvSpPr/>
            <p:nvPr/>
          </p:nvSpPr>
          <p:spPr>
            <a:xfrm>
              <a:off x="5855098" y="4601098"/>
              <a:ext cx="395824" cy="523220"/>
            </a:xfrm>
            <a:prstGeom prst="rect">
              <a:avLst/>
            </a:prstGeom>
          </p:spPr>
          <p:txBody>
            <a:bodyPr wrap="square">
              <a:spAutoFit/>
            </a:bodyPr>
            <a:lstStyle/>
            <a:p>
              <a:pPr marR="0" lvl="0" eaLnBrk="0" fontAlgn="base" hangingPunct="0">
                <a:spcBef>
                  <a:spcPct val="0"/>
                </a:spcBef>
                <a:spcAft>
                  <a:spcPct val="0"/>
                </a:spcAft>
                <a:buClrTx/>
                <a:buSzTx/>
                <a:buFontTx/>
                <a:buNone/>
              </a:pPr>
              <a:r>
                <a:rPr lang="en-US" altLang="zh-CN" sz="2800" b="1" dirty="0">
                  <a:solidFill>
                    <a:schemeClr val="bg1"/>
                  </a:solidFill>
                  <a:latin typeface="Times New Roman" panose="02020603050405020304" pitchFamily="18" charset="0"/>
                  <a:ea typeface="楷体_GB2312" panose="02010609030101010101" pitchFamily="49" charset="-122"/>
                  <a:cs typeface="Times New Roman" panose="02020603050405020304" pitchFamily="18" charset="0"/>
                </a:rPr>
                <a:t>9</a:t>
              </a:r>
              <a:endParaRPr lang="zh-CN" altLang="zh-CN" sz="2800" b="1" dirty="0">
                <a:solidFill>
                  <a:schemeClr val="bg1"/>
                </a:solidFill>
                <a:latin typeface="Times New Roman" panose="02020603050405020304" pitchFamily="18" charset="0"/>
                <a:ea typeface="楷体_GB2312" panose="02010609030101010101" pitchFamily="49" charset="-122"/>
                <a:cs typeface="Times New Roman" panose="02020603050405020304" pitchFamily="18" charset="0"/>
              </a:endParaRPr>
            </a:p>
          </p:txBody>
        </p:sp>
      </p:grpSp>
      <p:grpSp>
        <p:nvGrpSpPr>
          <p:cNvPr id="107" name="组合 106"/>
          <p:cNvGrpSpPr/>
          <p:nvPr/>
        </p:nvGrpSpPr>
        <p:grpSpPr>
          <a:xfrm>
            <a:off x="5981279" y="2379464"/>
            <a:ext cx="812800" cy="812800"/>
            <a:chOff x="6156176" y="3590437"/>
            <a:chExt cx="812800" cy="812800"/>
          </a:xfrm>
        </p:grpSpPr>
        <p:sp>
          <p:nvSpPr>
            <p:cNvPr id="108" name="椭圆 107"/>
            <p:cNvSpPr/>
            <p:nvPr/>
          </p:nvSpPr>
          <p:spPr>
            <a:xfrm>
              <a:off x="6156176" y="3590437"/>
              <a:ext cx="812800" cy="812800"/>
            </a:xfrm>
            <a:prstGeom prst="ellipse">
              <a:avLst/>
            </a:prstGeom>
            <a:solidFill>
              <a:srgbClr val="2B47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anose="02020603050405020304" pitchFamily="18" charset="0"/>
                <a:cs typeface="Times New Roman" panose="02020603050405020304" pitchFamily="18" charset="0"/>
              </a:endParaRPr>
            </a:p>
          </p:txBody>
        </p:sp>
        <p:sp>
          <p:nvSpPr>
            <p:cNvPr id="109" name="矩形 108"/>
            <p:cNvSpPr/>
            <p:nvPr/>
          </p:nvSpPr>
          <p:spPr>
            <a:xfrm>
              <a:off x="6300192" y="3720775"/>
              <a:ext cx="565618" cy="523220"/>
            </a:xfrm>
            <a:prstGeom prst="rect">
              <a:avLst/>
            </a:prstGeom>
          </p:spPr>
          <p:txBody>
            <a:bodyPr wrap="square">
              <a:spAutoFit/>
            </a:bodyPr>
            <a:lstStyle/>
            <a:p>
              <a:pPr marR="0" lvl="0" eaLnBrk="0" fontAlgn="base" hangingPunct="0">
                <a:spcBef>
                  <a:spcPct val="0"/>
                </a:spcBef>
                <a:spcAft>
                  <a:spcPct val="0"/>
                </a:spcAft>
                <a:buClrTx/>
                <a:buSzTx/>
                <a:buFontTx/>
                <a:buNone/>
              </a:pPr>
              <a:r>
                <a:rPr lang="en-US" altLang="zh-CN" sz="2800" b="1" dirty="0">
                  <a:solidFill>
                    <a:schemeClr val="bg1"/>
                  </a:solidFill>
                  <a:latin typeface="Times New Roman" panose="02020603050405020304" pitchFamily="18" charset="0"/>
                  <a:ea typeface="楷体_GB2312" panose="02010609030101010101" pitchFamily="49" charset="-122"/>
                  <a:cs typeface="Times New Roman" panose="02020603050405020304" pitchFamily="18" charset="0"/>
                </a:rPr>
                <a:t>12</a:t>
              </a:r>
              <a:endParaRPr lang="zh-CN" altLang="zh-CN" sz="2800" b="1" dirty="0">
                <a:solidFill>
                  <a:schemeClr val="bg1"/>
                </a:solidFill>
                <a:latin typeface="Times New Roman" panose="02020603050405020304" pitchFamily="18" charset="0"/>
                <a:ea typeface="楷体_GB2312" panose="02010609030101010101" pitchFamily="49" charset="-122"/>
                <a:cs typeface="Times New Roman" panose="02020603050405020304" pitchFamily="18" charset="0"/>
              </a:endParaRPr>
            </a:p>
          </p:txBody>
        </p:sp>
      </p:grpSp>
      <p:grpSp>
        <p:nvGrpSpPr>
          <p:cNvPr id="110" name="组合 109"/>
          <p:cNvGrpSpPr/>
          <p:nvPr/>
        </p:nvGrpSpPr>
        <p:grpSpPr>
          <a:xfrm>
            <a:off x="5545342" y="1536080"/>
            <a:ext cx="812800" cy="812800"/>
            <a:chOff x="6053010" y="2633252"/>
            <a:chExt cx="812800" cy="812800"/>
          </a:xfrm>
        </p:grpSpPr>
        <p:sp>
          <p:nvSpPr>
            <p:cNvPr id="111" name="椭圆 110"/>
            <p:cNvSpPr/>
            <p:nvPr/>
          </p:nvSpPr>
          <p:spPr>
            <a:xfrm>
              <a:off x="6053010" y="2633252"/>
              <a:ext cx="812800" cy="812800"/>
            </a:xfrm>
            <a:prstGeom prst="ellipse">
              <a:avLst/>
            </a:prstGeom>
            <a:solidFill>
              <a:srgbClr val="706D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anose="02020603050405020304" pitchFamily="18" charset="0"/>
                <a:cs typeface="Times New Roman" panose="02020603050405020304" pitchFamily="18" charset="0"/>
              </a:endParaRPr>
            </a:p>
          </p:txBody>
        </p:sp>
        <p:sp>
          <p:nvSpPr>
            <p:cNvPr id="112" name="矩形 111"/>
            <p:cNvSpPr/>
            <p:nvPr/>
          </p:nvSpPr>
          <p:spPr>
            <a:xfrm>
              <a:off x="6175211" y="2781402"/>
              <a:ext cx="568398" cy="523220"/>
            </a:xfrm>
            <a:prstGeom prst="rect">
              <a:avLst/>
            </a:prstGeom>
          </p:spPr>
          <p:txBody>
            <a:bodyPr wrap="square">
              <a:spAutoFit/>
            </a:bodyPr>
            <a:lstStyle/>
            <a:p>
              <a:pPr marR="0" lvl="0" eaLnBrk="0" fontAlgn="base" hangingPunct="0">
                <a:spcBef>
                  <a:spcPct val="0"/>
                </a:spcBef>
                <a:spcAft>
                  <a:spcPct val="0"/>
                </a:spcAft>
                <a:buClrTx/>
                <a:buSzTx/>
                <a:buFontTx/>
                <a:buNone/>
              </a:pPr>
              <a:r>
                <a:rPr lang="en-US" altLang="zh-CN" sz="2800" b="1" dirty="0">
                  <a:solidFill>
                    <a:schemeClr val="bg1"/>
                  </a:solidFill>
                  <a:latin typeface="Times New Roman" panose="02020603050405020304" pitchFamily="18" charset="0"/>
                  <a:ea typeface="楷体_GB2312" panose="02010609030101010101" pitchFamily="49" charset="-122"/>
                  <a:cs typeface="Times New Roman" panose="02020603050405020304" pitchFamily="18" charset="0"/>
                </a:rPr>
                <a:t>13</a:t>
              </a:r>
              <a:endParaRPr lang="zh-CN" altLang="zh-CN" sz="2800" b="1" dirty="0">
                <a:solidFill>
                  <a:schemeClr val="bg1"/>
                </a:solidFill>
                <a:latin typeface="Times New Roman" panose="02020603050405020304" pitchFamily="18" charset="0"/>
                <a:ea typeface="楷体_GB2312" panose="02010609030101010101" pitchFamily="49" charset="-122"/>
                <a:cs typeface="Times New Roman" panose="02020603050405020304" pitchFamily="18" charset="0"/>
              </a:endParaRPr>
            </a:p>
          </p:txBody>
        </p:sp>
      </p:grpSp>
      <p:grpSp>
        <p:nvGrpSpPr>
          <p:cNvPr id="113" name="组合 112"/>
          <p:cNvGrpSpPr/>
          <p:nvPr/>
        </p:nvGrpSpPr>
        <p:grpSpPr>
          <a:xfrm>
            <a:off x="4901425" y="939304"/>
            <a:ext cx="812800" cy="812800"/>
            <a:chOff x="5594304" y="1757685"/>
            <a:chExt cx="812800" cy="812800"/>
          </a:xfrm>
        </p:grpSpPr>
        <p:sp>
          <p:nvSpPr>
            <p:cNvPr id="114" name="椭圆 113"/>
            <p:cNvSpPr/>
            <p:nvPr/>
          </p:nvSpPr>
          <p:spPr>
            <a:xfrm>
              <a:off x="5594304" y="1757685"/>
              <a:ext cx="812800" cy="812800"/>
            </a:xfrm>
            <a:prstGeom prst="ellipse">
              <a:avLst/>
            </a:prstGeom>
            <a:solidFill>
              <a:srgbClr val="942D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anose="02020603050405020304" pitchFamily="18" charset="0"/>
                <a:cs typeface="Times New Roman" panose="02020603050405020304" pitchFamily="18" charset="0"/>
              </a:endParaRPr>
            </a:p>
          </p:txBody>
        </p:sp>
        <p:sp>
          <p:nvSpPr>
            <p:cNvPr id="115" name="矩形 114"/>
            <p:cNvSpPr/>
            <p:nvPr/>
          </p:nvSpPr>
          <p:spPr>
            <a:xfrm>
              <a:off x="5731794" y="1844824"/>
              <a:ext cx="568398" cy="523220"/>
            </a:xfrm>
            <a:prstGeom prst="rect">
              <a:avLst/>
            </a:prstGeom>
          </p:spPr>
          <p:txBody>
            <a:bodyPr wrap="square">
              <a:spAutoFit/>
            </a:bodyPr>
            <a:lstStyle/>
            <a:p>
              <a:pPr marR="0" lvl="0" eaLnBrk="0" fontAlgn="base" hangingPunct="0">
                <a:spcBef>
                  <a:spcPct val="0"/>
                </a:spcBef>
                <a:spcAft>
                  <a:spcPct val="0"/>
                </a:spcAft>
                <a:buClrTx/>
                <a:buSzTx/>
                <a:buFontTx/>
                <a:buNone/>
              </a:pPr>
              <a:r>
                <a:rPr lang="en-US" altLang="zh-CN" sz="2800" b="1" dirty="0">
                  <a:solidFill>
                    <a:schemeClr val="bg1"/>
                  </a:solidFill>
                  <a:latin typeface="Times New Roman" panose="02020603050405020304" pitchFamily="18" charset="0"/>
                  <a:ea typeface="楷体_GB2312" panose="02010609030101010101" pitchFamily="49" charset="-122"/>
                  <a:cs typeface="Times New Roman" panose="02020603050405020304" pitchFamily="18" charset="0"/>
                </a:rPr>
                <a:t>14</a:t>
              </a:r>
              <a:endParaRPr lang="zh-CN" altLang="zh-CN" sz="2800" b="1" dirty="0">
                <a:solidFill>
                  <a:schemeClr val="bg1"/>
                </a:solidFill>
                <a:latin typeface="Times New Roman" panose="02020603050405020304" pitchFamily="18" charset="0"/>
                <a:ea typeface="楷体_GB2312" panose="02010609030101010101" pitchFamily="49" charset="-122"/>
                <a:cs typeface="Times New Roman" panose="02020603050405020304" pitchFamily="18" charset="0"/>
              </a:endParaRPr>
            </a:p>
          </p:txBody>
        </p:sp>
      </p:grpSp>
      <p:sp>
        <p:nvSpPr>
          <p:cNvPr id="119" name="矩形 118"/>
          <p:cNvSpPr/>
          <p:nvPr/>
        </p:nvSpPr>
        <p:spPr>
          <a:xfrm>
            <a:off x="758356" y="1742812"/>
            <a:ext cx="2492990" cy="369332"/>
          </a:xfrm>
          <a:prstGeom prst="rect">
            <a:avLst/>
          </a:prstGeom>
        </p:spPr>
        <p:txBody>
          <a:bodyPr wrap="none">
            <a:spAutoFit/>
          </a:bodyPr>
          <a:lstStyle/>
          <a:p>
            <a:pPr marR="0" lvl="0" eaLnBrk="0" fontAlgn="base" hangingPunct="0">
              <a:spcBef>
                <a:spcPct val="0"/>
              </a:spcBef>
              <a:spcAft>
                <a:spcPct val="0"/>
              </a:spcAft>
              <a:buClrTx/>
              <a:buSzTx/>
              <a:buFontTx/>
              <a:buNone/>
            </a:pPr>
            <a:r>
              <a:rPr lang="zh-CN" altLang="en-US" dirty="0">
                <a:latin typeface="Times New Roman" panose="02020603050405020304" pitchFamily="18" charset="0"/>
                <a:ea typeface="楷体_GB2312" panose="02010609030101010101" pitchFamily="49" charset="-122"/>
                <a:cs typeface="Times New Roman" panose="02020603050405020304" pitchFamily="18" charset="0"/>
              </a:rPr>
              <a:t>组织宣传和培训工作。</a:t>
            </a:r>
            <a:endParaRPr lang="zh-CN" altLang="zh-CN" dirty="0">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20" name="矩形 119"/>
          <p:cNvSpPr/>
          <p:nvPr/>
        </p:nvSpPr>
        <p:spPr>
          <a:xfrm>
            <a:off x="489122" y="2606908"/>
            <a:ext cx="2262158" cy="369332"/>
          </a:xfrm>
          <a:prstGeom prst="rect">
            <a:avLst/>
          </a:prstGeom>
        </p:spPr>
        <p:txBody>
          <a:bodyPr wrap="none">
            <a:spAutoFit/>
          </a:bodyPr>
          <a:lstStyle/>
          <a:p>
            <a:pPr marR="0" lvl="0" eaLnBrk="0" fontAlgn="base" hangingPunct="0">
              <a:spcBef>
                <a:spcPct val="0"/>
              </a:spcBef>
              <a:spcAft>
                <a:spcPct val="0"/>
              </a:spcAft>
              <a:buClrTx/>
              <a:buSzTx/>
              <a:buFontTx/>
              <a:buNone/>
            </a:pPr>
            <a:r>
              <a:rPr lang="zh-CN" altLang="en-US" dirty="0">
                <a:latin typeface="Times New Roman" panose="02020603050405020304" pitchFamily="18" charset="0"/>
                <a:ea typeface="楷体_GB2312" panose="02010609030101010101" pitchFamily="49" charset="-122"/>
                <a:cs typeface="Times New Roman" panose="02020603050405020304" pitchFamily="18" charset="0"/>
              </a:rPr>
              <a:t>获取遥感影像资料。</a:t>
            </a:r>
            <a:endParaRPr lang="zh-CN" altLang="zh-CN" dirty="0">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21" name="矩形 120"/>
          <p:cNvSpPr/>
          <p:nvPr/>
        </p:nvSpPr>
        <p:spPr>
          <a:xfrm>
            <a:off x="507118" y="3482037"/>
            <a:ext cx="2101286" cy="646331"/>
          </a:xfrm>
          <a:prstGeom prst="rect">
            <a:avLst/>
          </a:prstGeom>
        </p:spPr>
        <p:txBody>
          <a:bodyPr wrap="square">
            <a:spAutoFit/>
          </a:bodyPr>
          <a:lstStyle/>
          <a:p>
            <a:pPr marR="0" lvl="0" eaLnBrk="0" fontAlgn="base" hangingPunct="0">
              <a:spcBef>
                <a:spcPct val="0"/>
              </a:spcBef>
              <a:spcAft>
                <a:spcPct val="0"/>
              </a:spcAft>
              <a:buClrTx/>
              <a:buSzTx/>
              <a:buFontTx/>
              <a:buNone/>
            </a:pPr>
            <a:r>
              <a:rPr lang="zh-CN" altLang="en-US" dirty="0">
                <a:latin typeface="Times New Roman" panose="02020603050405020304" pitchFamily="18" charset="0"/>
                <a:ea typeface="楷体_GB2312" panose="02010609030101010101" pitchFamily="49" charset="-122"/>
                <a:cs typeface="Times New Roman" panose="02020603050405020304" pitchFamily="18" charset="0"/>
              </a:rPr>
              <a:t>调查信息提取和调查底图制作。</a:t>
            </a:r>
            <a:endParaRPr lang="zh-CN" altLang="zh-CN" dirty="0">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22" name="矩形 121"/>
          <p:cNvSpPr/>
          <p:nvPr/>
        </p:nvSpPr>
        <p:spPr>
          <a:xfrm>
            <a:off x="179512" y="4285158"/>
            <a:ext cx="2559231" cy="923330"/>
          </a:xfrm>
          <a:prstGeom prst="rect">
            <a:avLst/>
          </a:prstGeom>
        </p:spPr>
        <p:txBody>
          <a:bodyPr wrap="square">
            <a:spAutoFit/>
          </a:bodyPr>
          <a:lstStyle/>
          <a:p>
            <a:pPr marR="0" lvl="0" eaLnBrk="0" fontAlgn="base" hangingPunct="0">
              <a:spcBef>
                <a:spcPct val="0"/>
              </a:spcBef>
              <a:spcAft>
                <a:spcPct val="0"/>
              </a:spcAft>
              <a:buClrTx/>
              <a:buSzTx/>
              <a:buFontTx/>
              <a:buNone/>
            </a:pPr>
            <a:r>
              <a:rPr lang="zh-CN" altLang="en-US" dirty="0">
                <a:latin typeface="Times New Roman" panose="02020603050405020304" pitchFamily="18" charset="0"/>
                <a:ea typeface="楷体_GB2312" panose="02010609030101010101" pitchFamily="49" charset="-122"/>
                <a:cs typeface="Times New Roman" panose="02020603050405020304" pitchFamily="18" charset="0"/>
              </a:rPr>
              <a:t>开展农村土地利用现状和城镇村庄内部土地利用现状调查。</a:t>
            </a:r>
            <a:endParaRPr lang="zh-CN" altLang="zh-CN" dirty="0">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23" name="矩形 122"/>
          <p:cNvSpPr/>
          <p:nvPr/>
        </p:nvSpPr>
        <p:spPr>
          <a:xfrm>
            <a:off x="847121" y="5282237"/>
            <a:ext cx="2177941" cy="646331"/>
          </a:xfrm>
          <a:prstGeom prst="rect">
            <a:avLst/>
          </a:prstGeom>
        </p:spPr>
        <p:txBody>
          <a:bodyPr wrap="square">
            <a:spAutoFit/>
          </a:bodyPr>
          <a:lstStyle/>
          <a:p>
            <a:pPr marR="0" lvl="0" eaLnBrk="0" fontAlgn="base" hangingPunct="0">
              <a:spcBef>
                <a:spcPct val="0"/>
              </a:spcBef>
              <a:spcAft>
                <a:spcPct val="0"/>
              </a:spcAft>
              <a:buClrTx/>
              <a:buSzTx/>
              <a:buFontTx/>
              <a:buNone/>
            </a:pPr>
            <a:r>
              <a:rPr lang="zh-CN" altLang="en-US" dirty="0">
                <a:latin typeface="Times New Roman" panose="02020603050405020304" pitchFamily="18" charset="0"/>
                <a:ea typeface="楷体_GB2312" panose="02010609030101010101" pitchFamily="49" charset="-122"/>
                <a:cs typeface="Times New Roman" panose="02020603050405020304" pitchFamily="18" charset="0"/>
              </a:rPr>
              <a:t>开展权属界线上图和补充调查。</a:t>
            </a:r>
            <a:endParaRPr lang="zh-CN" altLang="zh-CN" dirty="0">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24" name="矩形 123"/>
          <p:cNvSpPr/>
          <p:nvPr/>
        </p:nvSpPr>
        <p:spPr>
          <a:xfrm>
            <a:off x="1388826" y="6120438"/>
            <a:ext cx="2170500" cy="646331"/>
          </a:xfrm>
          <a:prstGeom prst="rect">
            <a:avLst/>
          </a:prstGeom>
        </p:spPr>
        <p:txBody>
          <a:bodyPr wrap="square">
            <a:spAutoFit/>
          </a:bodyPr>
          <a:lstStyle/>
          <a:p>
            <a:pPr marR="0" lvl="0" eaLnBrk="0" fontAlgn="base" hangingPunct="0">
              <a:spcBef>
                <a:spcPct val="0"/>
              </a:spcBef>
              <a:spcAft>
                <a:spcPct val="0"/>
              </a:spcAft>
              <a:buClrTx/>
              <a:buSzTx/>
              <a:buFontTx/>
              <a:buNone/>
            </a:pPr>
            <a:r>
              <a:rPr lang="zh-CN" altLang="en-US" dirty="0">
                <a:latin typeface="Times New Roman" panose="02020603050405020304" pitchFamily="18" charset="0"/>
                <a:ea typeface="楷体_GB2312" panose="02010609030101010101" pitchFamily="49" charset="-122"/>
                <a:cs typeface="Times New Roman" panose="02020603050405020304" pitchFamily="18" charset="0"/>
              </a:rPr>
              <a:t>开展专项用地调查与评价。</a:t>
            </a:r>
            <a:endParaRPr lang="zh-CN" altLang="zh-CN" dirty="0">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25" name="矩形 124"/>
          <p:cNvSpPr/>
          <p:nvPr/>
        </p:nvSpPr>
        <p:spPr>
          <a:xfrm>
            <a:off x="5859840" y="6146594"/>
            <a:ext cx="2723493" cy="646331"/>
          </a:xfrm>
          <a:prstGeom prst="rect">
            <a:avLst/>
          </a:prstGeom>
        </p:spPr>
        <p:txBody>
          <a:bodyPr wrap="square">
            <a:spAutoFit/>
          </a:bodyPr>
          <a:lstStyle/>
          <a:p>
            <a:pPr marR="0" lvl="0" eaLnBrk="0" fontAlgn="base" hangingPunct="0">
              <a:spcBef>
                <a:spcPct val="0"/>
              </a:spcBef>
              <a:spcAft>
                <a:spcPct val="0"/>
              </a:spcAft>
              <a:buClrTx/>
              <a:buSzTx/>
              <a:buFontTx/>
              <a:buNone/>
            </a:pPr>
            <a:r>
              <a:rPr lang="zh-CN" altLang="en-US" dirty="0">
                <a:latin typeface="Times New Roman" panose="02020603050405020304" pitchFamily="18" charset="0"/>
                <a:ea typeface="楷体_GB2312" panose="02010609030101010101" pitchFamily="49" charset="-122"/>
                <a:cs typeface="Times New Roman" panose="02020603050405020304" pitchFamily="18" charset="0"/>
              </a:rPr>
              <a:t>建立土地调查数据库及共享服务云平台。</a:t>
            </a:r>
            <a:endParaRPr lang="zh-CN" altLang="zh-CN" dirty="0">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26" name="矩形 125"/>
          <p:cNvSpPr/>
          <p:nvPr/>
        </p:nvSpPr>
        <p:spPr>
          <a:xfrm>
            <a:off x="6817355" y="4479116"/>
            <a:ext cx="2262158" cy="369332"/>
          </a:xfrm>
          <a:prstGeom prst="rect">
            <a:avLst/>
          </a:prstGeom>
        </p:spPr>
        <p:txBody>
          <a:bodyPr wrap="none">
            <a:spAutoFit/>
          </a:bodyPr>
          <a:lstStyle/>
          <a:p>
            <a:pPr marR="0" lvl="0" eaLnBrk="0" fontAlgn="base" hangingPunct="0">
              <a:spcBef>
                <a:spcPct val="0"/>
              </a:spcBef>
              <a:spcAft>
                <a:spcPct val="0"/>
              </a:spcAft>
              <a:buClrTx/>
              <a:buSzTx/>
              <a:buFontTx/>
              <a:buNone/>
            </a:pPr>
            <a:r>
              <a:rPr lang="zh-CN" altLang="en-US" dirty="0">
                <a:latin typeface="Times New Roman" panose="02020603050405020304" pitchFamily="18" charset="0"/>
                <a:ea typeface="楷体_GB2312" panose="02010609030101010101" pitchFamily="49" charset="-122"/>
                <a:cs typeface="Times New Roman" panose="02020603050405020304" pitchFamily="18" charset="0"/>
              </a:rPr>
              <a:t>进行统一时点变更。</a:t>
            </a:r>
            <a:endParaRPr lang="zh-CN" altLang="zh-CN" dirty="0">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27" name="矩形 126"/>
          <p:cNvSpPr/>
          <p:nvPr/>
        </p:nvSpPr>
        <p:spPr>
          <a:xfrm>
            <a:off x="7037560" y="3205038"/>
            <a:ext cx="1765608" cy="923330"/>
          </a:xfrm>
          <a:prstGeom prst="rect">
            <a:avLst/>
          </a:prstGeom>
        </p:spPr>
        <p:txBody>
          <a:bodyPr wrap="square">
            <a:spAutoFit/>
          </a:bodyPr>
          <a:lstStyle/>
          <a:p>
            <a:pPr marR="0" lvl="0" eaLnBrk="0" fontAlgn="base" hangingPunct="0">
              <a:spcBef>
                <a:spcPct val="0"/>
              </a:spcBef>
              <a:spcAft>
                <a:spcPct val="0"/>
              </a:spcAft>
              <a:buClrTx/>
              <a:buSzTx/>
              <a:buFontTx/>
              <a:buNone/>
            </a:pPr>
            <a:r>
              <a:rPr lang="zh-CN" altLang="en-US" dirty="0">
                <a:latin typeface="Times New Roman" panose="02020603050405020304" pitchFamily="18" charset="0"/>
                <a:ea typeface="楷体_GB2312" panose="02010609030101010101" pitchFamily="49" charset="-122"/>
                <a:cs typeface="Times New Roman" panose="02020603050405020304" pitchFamily="18" charset="0"/>
              </a:rPr>
              <a:t>开展调查成果汇总及各类统计汇总分析。</a:t>
            </a:r>
            <a:endParaRPr lang="zh-CN" altLang="zh-CN" dirty="0">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28" name="矩形 127"/>
          <p:cNvSpPr/>
          <p:nvPr/>
        </p:nvSpPr>
        <p:spPr>
          <a:xfrm>
            <a:off x="6445746" y="1752104"/>
            <a:ext cx="2357422" cy="369332"/>
          </a:xfrm>
          <a:prstGeom prst="rect">
            <a:avLst/>
          </a:prstGeom>
        </p:spPr>
        <p:txBody>
          <a:bodyPr wrap="square">
            <a:spAutoFit/>
          </a:bodyPr>
          <a:lstStyle/>
          <a:p>
            <a:pPr marR="0" lvl="0" algn="ctr" eaLnBrk="0" fontAlgn="base" hangingPunct="0">
              <a:spcBef>
                <a:spcPct val="0"/>
              </a:spcBef>
              <a:spcAft>
                <a:spcPct val="0"/>
              </a:spcAft>
              <a:buClrTx/>
              <a:buSzTx/>
              <a:buFontTx/>
              <a:buNone/>
            </a:pPr>
            <a:r>
              <a:rPr lang="zh-CN" altLang="en-US" dirty="0">
                <a:latin typeface="Times New Roman" panose="02020603050405020304" pitchFamily="18" charset="0"/>
                <a:ea typeface="楷体_GB2312" panose="02010609030101010101" pitchFamily="49" charset="-122"/>
                <a:cs typeface="Times New Roman" panose="02020603050405020304" pitchFamily="18" charset="0"/>
              </a:rPr>
              <a:t>开展调查成果核查。</a:t>
            </a:r>
            <a:endParaRPr lang="zh-CN" altLang="zh-CN" dirty="0">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29" name="矩形 128"/>
          <p:cNvSpPr/>
          <p:nvPr/>
        </p:nvSpPr>
        <p:spPr>
          <a:xfrm>
            <a:off x="6855997" y="2386949"/>
            <a:ext cx="2269454" cy="646331"/>
          </a:xfrm>
          <a:prstGeom prst="rect">
            <a:avLst/>
          </a:prstGeom>
        </p:spPr>
        <p:txBody>
          <a:bodyPr wrap="square">
            <a:spAutoFit/>
          </a:bodyPr>
          <a:lstStyle/>
          <a:p>
            <a:pPr marR="0" lvl="0" eaLnBrk="0" fontAlgn="base" hangingPunct="0">
              <a:spcBef>
                <a:spcPct val="0"/>
              </a:spcBef>
              <a:spcAft>
                <a:spcPct val="0"/>
              </a:spcAft>
              <a:buClrTx/>
              <a:buSzTx/>
              <a:buFontTx/>
              <a:buNone/>
            </a:pPr>
            <a:r>
              <a:rPr lang="zh-CN" altLang="en-US" dirty="0">
                <a:latin typeface="Times New Roman" panose="02020603050405020304" pitchFamily="18" charset="0"/>
                <a:ea typeface="楷体_GB2312" panose="02010609030101010101" pitchFamily="49" charset="-122"/>
                <a:cs typeface="Times New Roman" panose="02020603050405020304" pitchFamily="18" charset="0"/>
              </a:rPr>
              <a:t>开展调查成果预检及验收。</a:t>
            </a:r>
            <a:endParaRPr lang="zh-CN" altLang="zh-CN" dirty="0">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30" name="矩形 129"/>
          <p:cNvSpPr/>
          <p:nvPr/>
        </p:nvSpPr>
        <p:spPr>
          <a:xfrm>
            <a:off x="5874253" y="1103387"/>
            <a:ext cx="3416320" cy="369332"/>
          </a:xfrm>
          <a:prstGeom prst="rect">
            <a:avLst/>
          </a:prstGeom>
        </p:spPr>
        <p:txBody>
          <a:bodyPr wrap="none">
            <a:spAutoFit/>
          </a:bodyPr>
          <a:lstStyle/>
          <a:p>
            <a:pPr marR="0" lvl="0" eaLnBrk="0" fontAlgn="base" hangingPunct="0">
              <a:spcBef>
                <a:spcPct val="0"/>
              </a:spcBef>
              <a:spcAft>
                <a:spcPct val="0"/>
              </a:spcAft>
              <a:buClrTx/>
              <a:buSzTx/>
              <a:buFontTx/>
              <a:buNone/>
            </a:pPr>
            <a:r>
              <a:rPr lang="zh-CN" altLang="en-US" dirty="0">
                <a:latin typeface="Times New Roman" panose="02020603050405020304" pitchFamily="18" charset="0"/>
                <a:ea typeface="楷体_GB2312" panose="02010609030101010101" pitchFamily="49" charset="-122"/>
                <a:cs typeface="Times New Roman" panose="02020603050405020304" pitchFamily="18" charset="0"/>
              </a:rPr>
              <a:t>开展调查工作总结和成果上报。</a:t>
            </a:r>
            <a:endParaRPr lang="zh-CN" altLang="zh-CN" dirty="0">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31" name="矩形 130"/>
          <p:cNvSpPr/>
          <p:nvPr/>
        </p:nvSpPr>
        <p:spPr>
          <a:xfrm>
            <a:off x="3883158" y="2063784"/>
            <a:ext cx="1725642" cy="646331"/>
          </a:xfrm>
          <a:prstGeom prst="rect">
            <a:avLst/>
          </a:prstGeom>
        </p:spPr>
        <p:txBody>
          <a:bodyPr wrap="square">
            <a:spAutoFit/>
          </a:bodyPr>
          <a:lstStyle/>
          <a:p>
            <a:pPr algn="ctr"/>
            <a:r>
              <a:rPr lang="zh-CN" altLang="en-US" dirty="0">
                <a:latin typeface="Times New Roman" panose="02020603050405020304" pitchFamily="18" charset="0"/>
                <a:ea typeface="楷体_GB2312" panose="02010609030101010101" pitchFamily="49" charset="-122"/>
                <a:cs typeface="Times New Roman" panose="02020603050405020304" pitchFamily="18" charset="0"/>
              </a:rPr>
              <a:t>三次调查主要工作内容</a:t>
            </a:r>
            <a:endParaRPr lang="zh-CN" altLang="en-US" dirty="0">
              <a:latin typeface="Times New Roman" panose="02020603050405020304" pitchFamily="18" charset="0"/>
              <a:ea typeface="楷体_GB2312" panose="02010609030101010101" pitchFamily="49" charset="-122"/>
              <a:cs typeface="Times New Roman" panose="02020603050405020304" pitchFamily="18" charset="0"/>
            </a:endParaRPr>
          </a:p>
        </p:txBody>
      </p:sp>
      <p:grpSp>
        <p:nvGrpSpPr>
          <p:cNvPr id="132" name="组合 131"/>
          <p:cNvGrpSpPr/>
          <p:nvPr/>
        </p:nvGrpSpPr>
        <p:grpSpPr>
          <a:xfrm>
            <a:off x="6144033" y="3315568"/>
            <a:ext cx="812800" cy="812800"/>
            <a:chOff x="5594304" y="1757685"/>
            <a:chExt cx="812800" cy="812800"/>
          </a:xfrm>
        </p:grpSpPr>
        <p:sp>
          <p:nvSpPr>
            <p:cNvPr id="133" name="椭圆 132"/>
            <p:cNvSpPr/>
            <p:nvPr/>
          </p:nvSpPr>
          <p:spPr>
            <a:xfrm>
              <a:off x="5594304" y="1757685"/>
              <a:ext cx="812800" cy="812800"/>
            </a:xfrm>
            <a:prstGeom prst="ellipse">
              <a:avLst/>
            </a:prstGeom>
            <a:solidFill>
              <a:srgbClr val="942D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anose="02020603050405020304" pitchFamily="18" charset="0"/>
                <a:cs typeface="Times New Roman" panose="02020603050405020304" pitchFamily="18" charset="0"/>
              </a:endParaRPr>
            </a:p>
          </p:txBody>
        </p:sp>
        <p:sp>
          <p:nvSpPr>
            <p:cNvPr id="134" name="矩形 133"/>
            <p:cNvSpPr/>
            <p:nvPr/>
          </p:nvSpPr>
          <p:spPr>
            <a:xfrm>
              <a:off x="5731794" y="1844824"/>
              <a:ext cx="568398" cy="523220"/>
            </a:xfrm>
            <a:prstGeom prst="rect">
              <a:avLst/>
            </a:prstGeom>
          </p:spPr>
          <p:txBody>
            <a:bodyPr wrap="square">
              <a:spAutoFit/>
            </a:bodyPr>
            <a:lstStyle/>
            <a:p>
              <a:pPr marR="0" lvl="0" eaLnBrk="0" fontAlgn="base" hangingPunct="0">
                <a:spcBef>
                  <a:spcPct val="0"/>
                </a:spcBef>
                <a:spcAft>
                  <a:spcPct val="0"/>
                </a:spcAft>
                <a:buClrTx/>
                <a:buSzTx/>
                <a:buFontTx/>
                <a:buNone/>
              </a:pPr>
              <a:r>
                <a:rPr lang="en-US" altLang="zh-CN" sz="2800" b="1" dirty="0">
                  <a:solidFill>
                    <a:schemeClr val="bg1"/>
                  </a:solidFill>
                  <a:latin typeface="Times New Roman" panose="02020603050405020304" pitchFamily="18" charset="0"/>
                  <a:ea typeface="楷体_GB2312" panose="02010609030101010101" pitchFamily="49" charset="-122"/>
                  <a:cs typeface="Times New Roman" panose="02020603050405020304" pitchFamily="18" charset="0"/>
                </a:rPr>
                <a:t>11</a:t>
              </a:r>
              <a:endParaRPr lang="zh-CN" altLang="zh-CN" sz="2800" b="1" dirty="0">
                <a:solidFill>
                  <a:schemeClr val="bg1"/>
                </a:solidFill>
                <a:latin typeface="Times New Roman" panose="02020603050405020304" pitchFamily="18" charset="0"/>
                <a:ea typeface="楷体_GB2312" panose="02010609030101010101" pitchFamily="49" charset="-122"/>
                <a:cs typeface="Times New Roman" panose="02020603050405020304" pitchFamily="18" charset="0"/>
              </a:endParaRPr>
            </a:p>
          </p:txBody>
        </p:sp>
      </p:grpSp>
      <p:grpSp>
        <p:nvGrpSpPr>
          <p:cNvPr id="135" name="组合 134"/>
          <p:cNvGrpSpPr/>
          <p:nvPr/>
        </p:nvGrpSpPr>
        <p:grpSpPr>
          <a:xfrm>
            <a:off x="6001704" y="4251672"/>
            <a:ext cx="812800" cy="812800"/>
            <a:chOff x="4864678" y="944885"/>
            <a:chExt cx="812800" cy="812800"/>
          </a:xfrm>
        </p:grpSpPr>
        <p:sp>
          <p:nvSpPr>
            <p:cNvPr id="136" name="椭圆 135"/>
            <p:cNvSpPr/>
            <p:nvPr/>
          </p:nvSpPr>
          <p:spPr>
            <a:xfrm>
              <a:off x="4864678" y="944885"/>
              <a:ext cx="812800" cy="812800"/>
            </a:xfrm>
            <a:prstGeom prst="ellipse">
              <a:avLst/>
            </a:prstGeom>
            <a:solidFill>
              <a:srgbClr val="2B47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anose="02020603050405020304" pitchFamily="18" charset="0"/>
                <a:cs typeface="Times New Roman" panose="02020603050405020304" pitchFamily="18" charset="0"/>
              </a:endParaRPr>
            </a:p>
          </p:txBody>
        </p:sp>
        <p:sp>
          <p:nvSpPr>
            <p:cNvPr id="137" name="矩形 136"/>
            <p:cNvSpPr/>
            <p:nvPr/>
          </p:nvSpPr>
          <p:spPr>
            <a:xfrm>
              <a:off x="5004048" y="1052736"/>
              <a:ext cx="568398" cy="523220"/>
            </a:xfrm>
            <a:prstGeom prst="rect">
              <a:avLst/>
            </a:prstGeom>
          </p:spPr>
          <p:txBody>
            <a:bodyPr wrap="square">
              <a:spAutoFit/>
            </a:bodyPr>
            <a:lstStyle/>
            <a:p>
              <a:pPr marR="0" lvl="0" eaLnBrk="0" fontAlgn="base" hangingPunct="0">
                <a:spcBef>
                  <a:spcPct val="0"/>
                </a:spcBef>
                <a:spcAft>
                  <a:spcPct val="0"/>
                </a:spcAft>
                <a:buClrTx/>
                <a:buSzTx/>
                <a:buFontTx/>
                <a:buNone/>
              </a:pPr>
              <a:r>
                <a:rPr lang="en-US" altLang="zh-CN" sz="2800" b="1" dirty="0">
                  <a:solidFill>
                    <a:schemeClr val="bg1"/>
                  </a:solidFill>
                  <a:latin typeface="Times New Roman" panose="02020603050405020304" pitchFamily="18" charset="0"/>
                  <a:ea typeface="楷体_GB2312" panose="02010609030101010101" pitchFamily="49" charset="-122"/>
                  <a:cs typeface="Times New Roman" panose="02020603050405020304" pitchFamily="18" charset="0"/>
                </a:rPr>
                <a:t>10</a:t>
              </a:r>
              <a:endParaRPr lang="zh-CN" altLang="zh-CN" sz="2800" b="1" dirty="0">
                <a:solidFill>
                  <a:schemeClr val="bg1"/>
                </a:solidFill>
                <a:latin typeface="Times New Roman" panose="02020603050405020304" pitchFamily="18" charset="0"/>
                <a:ea typeface="楷体_GB2312" panose="02010609030101010101" pitchFamily="49" charset="-122"/>
                <a:cs typeface="Times New Roman" panose="02020603050405020304" pitchFamily="18" charset="0"/>
              </a:endParaRPr>
            </a:p>
          </p:txBody>
        </p:sp>
      </p:grpSp>
      <p:sp>
        <p:nvSpPr>
          <p:cNvPr id="138" name="矩形 137"/>
          <p:cNvSpPr/>
          <p:nvPr/>
        </p:nvSpPr>
        <p:spPr>
          <a:xfrm>
            <a:off x="6426857" y="5440216"/>
            <a:ext cx="2070813" cy="369332"/>
          </a:xfrm>
          <a:prstGeom prst="rect">
            <a:avLst/>
          </a:prstGeom>
        </p:spPr>
        <p:txBody>
          <a:bodyPr wrap="square">
            <a:spAutoFit/>
          </a:bodyPr>
          <a:lstStyle/>
          <a:p>
            <a:pPr marR="0" lvl="0" eaLnBrk="0" fontAlgn="base" hangingPunct="0">
              <a:spcBef>
                <a:spcPct val="0"/>
              </a:spcBef>
              <a:spcAft>
                <a:spcPct val="0"/>
              </a:spcAft>
              <a:buClrTx/>
              <a:buSzTx/>
              <a:buFontTx/>
              <a:buNone/>
            </a:pPr>
            <a:r>
              <a:rPr lang="zh-CN" altLang="en-US" dirty="0">
                <a:latin typeface="Times New Roman" panose="02020603050405020304" pitchFamily="18" charset="0"/>
                <a:ea typeface="楷体_GB2312" panose="02010609030101010101" pitchFamily="49" charset="-122"/>
                <a:cs typeface="Times New Roman" panose="02020603050405020304" pitchFamily="18" charset="0"/>
              </a:rPr>
              <a:t>开展海岛调查。</a:t>
            </a:r>
            <a:endParaRPr lang="zh-CN" altLang="zh-CN" dirty="0">
              <a:latin typeface="Times New Roman" panose="02020603050405020304" pitchFamily="18" charset="0"/>
              <a:ea typeface="楷体_GB2312" panose="02010609030101010101" pitchFamily="49"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anim calcmode="lin" valueType="num">
                                      <p:cBhvr>
                                        <p:cTn id="8" dur="500" fill="hold"/>
                                        <p:tgtEl>
                                          <p:spTgt spid="18"/>
                                        </p:tgtEl>
                                        <p:attrNameLst>
                                          <p:attrName>ppt_x</p:attrName>
                                        </p:attrNameLst>
                                      </p:cBhvr>
                                      <p:tavLst>
                                        <p:tav tm="0">
                                          <p:val>
                                            <p:strVal val="#ppt_x"/>
                                          </p:val>
                                        </p:tav>
                                        <p:tav tm="100000">
                                          <p:val>
                                            <p:strVal val="#ppt_x"/>
                                          </p:val>
                                        </p:tav>
                                      </p:tavLst>
                                    </p:anim>
                                    <p:anim calcmode="lin" valueType="num">
                                      <p:cBhvr>
                                        <p:cTn id="9" dur="500" fill="hold"/>
                                        <p:tgtEl>
                                          <p:spTgt spid="1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31"/>
                                        </p:tgtEl>
                                        <p:attrNameLst>
                                          <p:attrName>style.visibility</p:attrName>
                                        </p:attrNameLst>
                                      </p:cBhvr>
                                      <p:to>
                                        <p:strVal val="visible"/>
                                      </p:to>
                                    </p:set>
                                    <p:anim calcmode="lin" valueType="num">
                                      <p:cBhvr>
                                        <p:cTn id="13" dur="500" fill="hold"/>
                                        <p:tgtEl>
                                          <p:spTgt spid="131"/>
                                        </p:tgtEl>
                                        <p:attrNameLst>
                                          <p:attrName>ppt_w</p:attrName>
                                        </p:attrNameLst>
                                      </p:cBhvr>
                                      <p:tavLst>
                                        <p:tav tm="0">
                                          <p:val>
                                            <p:fltVal val="0"/>
                                          </p:val>
                                        </p:tav>
                                        <p:tav tm="100000">
                                          <p:val>
                                            <p:strVal val="#ppt_w"/>
                                          </p:val>
                                        </p:tav>
                                      </p:tavLst>
                                    </p:anim>
                                    <p:anim calcmode="lin" valueType="num">
                                      <p:cBhvr>
                                        <p:cTn id="14" dur="500" fill="hold"/>
                                        <p:tgtEl>
                                          <p:spTgt spid="131"/>
                                        </p:tgtEl>
                                        <p:attrNameLst>
                                          <p:attrName>ppt_h</p:attrName>
                                        </p:attrNameLst>
                                      </p:cBhvr>
                                      <p:tavLst>
                                        <p:tav tm="0">
                                          <p:val>
                                            <p:fltVal val="0"/>
                                          </p:val>
                                        </p:tav>
                                        <p:tav tm="100000">
                                          <p:val>
                                            <p:strVal val="#ppt_h"/>
                                          </p:val>
                                        </p:tav>
                                      </p:tavLst>
                                    </p:anim>
                                    <p:animEffect transition="in" filter="fade">
                                      <p:cBhvr>
                                        <p:cTn id="15" dur="500"/>
                                        <p:tgtEl>
                                          <p:spTgt spid="131"/>
                                        </p:tgtEl>
                                      </p:cBhvr>
                                    </p:animEffect>
                                  </p:childTnLst>
                                </p:cTn>
                              </p:par>
                            </p:childTnLst>
                          </p:cTn>
                        </p:par>
                        <p:par>
                          <p:cTn id="16" fill="hold">
                            <p:stCondLst>
                              <p:cond delay="1000"/>
                            </p:stCondLst>
                            <p:childTnLst>
                              <p:par>
                                <p:cTn id="17" presetID="14" presetClass="entr" presetSubtype="10" fill="hold" nodeType="afterEffect">
                                  <p:stCondLst>
                                    <p:cond delay="0"/>
                                  </p:stCondLst>
                                  <p:childTnLst>
                                    <p:set>
                                      <p:cBhvr>
                                        <p:cTn id="18" dur="1" fill="hold">
                                          <p:stCondLst>
                                            <p:cond delay="0"/>
                                          </p:stCondLst>
                                        </p:cTn>
                                        <p:tgtEl>
                                          <p:spTgt spid="80"/>
                                        </p:tgtEl>
                                        <p:attrNameLst>
                                          <p:attrName>style.visibility</p:attrName>
                                        </p:attrNameLst>
                                      </p:cBhvr>
                                      <p:to>
                                        <p:strVal val="visible"/>
                                      </p:to>
                                    </p:set>
                                    <p:animEffect transition="in" filter="randombar(horizontal)">
                                      <p:cBhvr>
                                        <p:cTn id="19" dur="500"/>
                                        <p:tgtEl>
                                          <p:spTgt spid="80"/>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79"/>
                                        </p:tgtEl>
                                        <p:attrNameLst>
                                          <p:attrName>style.visibility</p:attrName>
                                        </p:attrNameLst>
                                      </p:cBhvr>
                                      <p:to>
                                        <p:strVal val="visible"/>
                                      </p:to>
                                    </p:set>
                                    <p:animEffect transition="in" filter="randombar(horizontal)">
                                      <p:cBhvr>
                                        <p:cTn id="22" dur="500"/>
                                        <p:tgtEl>
                                          <p:spTgt spid="79"/>
                                        </p:tgtEl>
                                      </p:cBhvr>
                                    </p:animEffect>
                                  </p:childTnLst>
                                </p:cTn>
                              </p:par>
                            </p:childTnLst>
                          </p:cTn>
                        </p:par>
                        <p:par>
                          <p:cTn id="23" fill="hold">
                            <p:stCondLst>
                              <p:cond delay="1500"/>
                            </p:stCondLst>
                            <p:childTnLst>
                              <p:par>
                                <p:cTn id="24" presetID="14" presetClass="entr" presetSubtype="10" fill="hold" nodeType="afterEffect">
                                  <p:stCondLst>
                                    <p:cond delay="0"/>
                                  </p:stCondLst>
                                  <p:childTnLst>
                                    <p:set>
                                      <p:cBhvr>
                                        <p:cTn id="25" dur="1" fill="hold">
                                          <p:stCondLst>
                                            <p:cond delay="0"/>
                                          </p:stCondLst>
                                        </p:cTn>
                                        <p:tgtEl>
                                          <p:spTgt spid="83"/>
                                        </p:tgtEl>
                                        <p:attrNameLst>
                                          <p:attrName>style.visibility</p:attrName>
                                        </p:attrNameLst>
                                      </p:cBhvr>
                                      <p:to>
                                        <p:strVal val="visible"/>
                                      </p:to>
                                    </p:set>
                                    <p:animEffect transition="in" filter="randombar(horizontal)">
                                      <p:cBhvr>
                                        <p:cTn id="26" dur="500"/>
                                        <p:tgtEl>
                                          <p:spTgt spid="83"/>
                                        </p:tgtEl>
                                      </p:cBhvr>
                                    </p:animEffect>
                                  </p:childTnLst>
                                </p:cTn>
                              </p:par>
                              <p:par>
                                <p:cTn id="27" presetID="14" presetClass="entr" presetSubtype="10" fill="hold" grpId="0" nodeType="withEffect">
                                  <p:stCondLst>
                                    <p:cond delay="0"/>
                                  </p:stCondLst>
                                  <p:childTnLst>
                                    <p:set>
                                      <p:cBhvr>
                                        <p:cTn id="28" dur="1" fill="hold">
                                          <p:stCondLst>
                                            <p:cond delay="0"/>
                                          </p:stCondLst>
                                        </p:cTn>
                                        <p:tgtEl>
                                          <p:spTgt spid="119"/>
                                        </p:tgtEl>
                                        <p:attrNameLst>
                                          <p:attrName>style.visibility</p:attrName>
                                        </p:attrNameLst>
                                      </p:cBhvr>
                                      <p:to>
                                        <p:strVal val="visible"/>
                                      </p:to>
                                    </p:set>
                                    <p:animEffect transition="in" filter="randombar(horizontal)">
                                      <p:cBhvr>
                                        <p:cTn id="29" dur="500"/>
                                        <p:tgtEl>
                                          <p:spTgt spid="119"/>
                                        </p:tgtEl>
                                      </p:cBhvr>
                                    </p:animEffect>
                                  </p:childTnLst>
                                </p:cTn>
                              </p:par>
                            </p:childTnLst>
                          </p:cTn>
                        </p:par>
                        <p:par>
                          <p:cTn id="30" fill="hold">
                            <p:stCondLst>
                              <p:cond delay="2000"/>
                            </p:stCondLst>
                            <p:childTnLst>
                              <p:par>
                                <p:cTn id="31" presetID="14" presetClass="entr" presetSubtype="10" fill="hold" nodeType="afterEffect">
                                  <p:stCondLst>
                                    <p:cond delay="0"/>
                                  </p:stCondLst>
                                  <p:childTnLst>
                                    <p:set>
                                      <p:cBhvr>
                                        <p:cTn id="32" dur="1" fill="hold">
                                          <p:stCondLst>
                                            <p:cond delay="0"/>
                                          </p:stCondLst>
                                        </p:cTn>
                                        <p:tgtEl>
                                          <p:spTgt spid="86"/>
                                        </p:tgtEl>
                                        <p:attrNameLst>
                                          <p:attrName>style.visibility</p:attrName>
                                        </p:attrNameLst>
                                      </p:cBhvr>
                                      <p:to>
                                        <p:strVal val="visible"/>
                                      </p:to>
                                    </p:set>
                                    <p:animEffect transition="in" filter="randombar(horizontal)">
                                      <p:cBhvr>
                                        <p:cTn id="33" dur="500"/>
                                        <p:tgtEl>
                                          <p:spTgt spid="86"/>
                                        </p:tgtEl>
                                      </p:cBhvr>
                                    </p:animEffect>
                                  </p:childTnLst>
                                </p:cTn>
                              </p:par>
                              <p:par>
                                <p:cTn id="34" presetID="14" presetClass="entr" presetSubtype="10" fill="hold" grpId="0" nodeType="withEffect">
                                  <p:stCondLst>
                                    <p:cond delay="0"/>
                                  </p:stCondLst>
                                  <p:childTnLst>
                                    <p:set>
                                      <p:cBhvr>
                                        <p:cTn id="35" dur="1" fill="hold">
                                          <p:stCondLst>
                                            <p:cond delay="0"/>
                                          </p:stCondLst>
                                        </p:cTn>
                                        <p:tgtEl>
                                          <p:spTgt spid="120"/>
                                        </p:tgtEl>
                                        <p:attrNameLst>
                                          <p:attrName>style.visibility</p:attrName>
                                        </p:attrNameLst>
                                      </p:cBhvr>
                                      <p:to>
                                        <p:strVal val="visible"/>
                                      </p:to>
                                    </p:set>
                                    <p:animEffect transition="in" filter="randombar(horizontal)">
                                      <p:cBhvr>
                                        <p:cTn id="36" dur="500"/>
                                        <p:tgtEl>
                                          <p:spTgt spid="120"/>
                                        </p:tgtEl>
                                      </p:cBhvr>
                                    </p:animEffect>
                                  </p:childTnLst>
                                </p:cTn>
                              </p:par>
                            </p:childTnLst>
                          </p:cTn>
                        </p:par>
                        <p:par>
                          <p:cTn id="37" fill="hold">
                            <p:stCondLst>
                              <p:cond delay="2500"/>
                            </p:stCondLst>
                            <p:childTnLst>
                              <p:par>
                                <p:cTn id="38" presetID="14" presetClass="entr" presetSubtype="10" fill="hold" nodeType="afterEffect">
                                  <p:stCondLst>
                                    <p:cond delay="0"/>
                                  </p:stCondLst>
                                  <p:childTnLst>
                                    <p:set>
                                      <p:cBhvr>
                                        <p:cTn id="39" dur="1" fill="hold">
                                          <p:stCondLst>
                                            <p:cond delay="0"/>
                                          </p:stCondLst>
                                        </p:cTn>
                                        <p:tgtEl>
                                          <p:spTgt spid="89"/>
                                        </p:tgtEl>
                                        <p:attrNameLst>
                                          <p:attrName>style.visibility</p:attrName>
                                        </p:attrNameLst>
                                      </p:cBhvr>
                                      <p:to>
                                        <p:strVal val="visible"/>
                                      </p:to>
                                    </p:set>
                                    <p:animEffect transition="in" filter="randombar(horizontal)">
                                      <p:cBhvr>
                                        <p:cTn id="40" dur="500"/>
                                        <p:tgtEl>
                                          <p:spTgt spid="89"/>
                                        </p:tgtEl>
                                      </p:cBhvr>
                                    </p:animEffect>
                                  </p:childTnLst>
                                </p:cTn>
                              </p:par>
                              <p:par>
                                <p:cTn id="41" presetID="14" presetClass="entr" presetSubtype="10" fill="hold" grpId="0" nodeType="withEffect">
                                  <p:stCondLst>
                                    <p:cond delay="0"/>
                                  </p:stCondLst>
                                  <p:childTnLst>
                                    <p:set>
                                      <p:cBhvr>
                                        <p:cTn id="42" dur="1" fill="hold">
                                          <p:stCondLst>
                                            <p:cond delay="0"/>
                                          </p:stCondLst>
                                        </p:cTn>
                                        <p:tgtEl>
                                          <p:spTgt spid="121"/>
                                        </p:tgtEl>
                                        <p:attrNameLst>
                                          <p:attrName>style.visibility</p:attrName>
                                        </p:attrNameLst>
                                      </p:cBhvr>
                                      <p:to>
                                        <p:strVal val="visible"/>
                                      </p:to>
                                    </p:set>
                                    <p:animEffect transition="in" filter="randombar(horizontal)">
                                      <p:cBhvr>
                                        <p:cTn id="43" dur="500"/>
                                        <p:tgtEl>
                                          <p:spTgt spid="121"/>
                                        </p:tgtEl>
                                      </p:cBhvr>
                                    </p:animEffect>
                                  </p:childTnLst>
                                </p:cTn>
                              </p:par>
                            </p:childTnLst>
                          </p:cTn>
                        </p:par>
                        <p:par>
                          <p:cTn id="44" fill="hold">
                            <p:stCondLst>
                              <p:cond delay="3000"/>
                            </p:stCondLst>
                            <p:childTnLst>
                              <p:par>
                                <p:cTn id="45" presetID="14" presetClass="entr" presetSubtype="10" fill="hold" nodeType="afterEffect">
                                  <p:stCondLst>
                                    <p:cond delay="0"/>
                                  </p:stCondLst>
                                  <p:childTnLst>
                                    <p:set>
                                      <p:cBhvr>
                                        <p:cTn id="46" dur="1" fill="hold">
                                          <p:stCondLst>
                                            <p:cond delay="0"/>
                                          </p:stCondLst>
                                        </p:cTn>
                                        <p:tgtEl>
                                          <p:spTgt spid="92"/>
                                        </p:tgtEl>
                                        <p:attrNameLst>
                                          <p:attrName>style.visibility</p:attrName>
                                        </p:attrNameLst>
                                      </p:cBhvr>
                                      <p:to>
                                        <p:strVal val="visible"/>
                                      </p:to>
                                    </p:set>
                                    <p:animEffect transition="in" filter="randombar(horizontal)">
                                      <p:cBhvr>
                                        <p:cTn id="47" dur="500"/>
                                        <p:tgtEl>
                                          <p:spTgt spid="92"/>
                                        </p:tgtEl>
                                      </p:cBhvr>
                                    </p:animEffect>
                                  </p:childTnLst>
                                </p:cTn>
                              </p:par>
                              <p:par>
                                <p:cTn id="48" presetID="14" presetClass="entr" presetSubtype="10" fill="hold" grpId="0" nodeType="withEffect">
                                  <p:stCondLst>
                                    <p:cond delay="0"/>
                                  </p:stCondLst>
                                  <p:childTnLst>
                                    <p:set>
                                      <p:cBhvr>
                                        <p:cTn id="49" dur="1" fill="hold">
                                          <p:stCondLst>
                                            <p:cond delay="0"/>
                                          </p:stCondLst>
                                        </p:cTn>
                                        <p:tgtEl>
                                          <p:spTgt spid="122"/>
                                        </p:tgtEl>
                                        <p:attrNameLst>
                                          <p:attrName>style.visibility</p:attrName>
                                        </p:attrNameLst>
                                      </p:cBhvr>
                                      <p:to>
                                        <p:strVal val="visible"/>
                                      </p:to>
                                    </p:set>
                                    <p:animEffect transition="in" filter="randombar(horizontal)">
                                      <p:cBhvr>
                                        <p:cTn id="50" dur="500"/>
                                        <p:tgtEl>
                                          <p:spTgt spid="122"/>
                                        </p:tgtEl>
                                      </p:cBhvr>
                                    </p:animEffect>
                                  </p:childTnLst>
                                </p:cTn>
                              </p:par>
                            </p:childTnLst>
                          </p:cTn>
                        </p:par>
                        <p:par>
                          <p:cTn id="51" fill="hold">
                            <p:stCondLst>
                              <p:cond delay="3500"/>
                            </p:stCondLst>
                            <p:childTnLst>
                              <p:par>
                                <p:cTn id="52" presetID="14" presetClass="entr" presetSubtype="10" fill="hold" nodeType="afterEffect">
                                  <p:stCondLst>
                                    <p:cond delay="0"/>
                                  </p:stCondLst>
                                  <p:childTnLst>
                                    <p:set>
                                      <p:cBhvr>
                                        <p:cTn id="53" dur="1" fill="hold">
                                          <p:stCondLst>
                                            <p:cond delay="0"/>
                                          </p:stCondLst>
                                        </p:cTn>
                                        <p:tgtEl>
                                          <p:spTgt spid="95"/>
                                        </p:tgtEl>
                                        <p:attrNameLst>
                                          <p:attrName>style.visibility</p:attrName>
                                        </p:attrNameLst>
                                      </p:cBhvr>
                                      <p:to>
                                        <p:strVal val="visible"/>
                                      </p:to>
                                    </p:set>
                                    <p:animEffect transition="in" filter="randombar(horizontal)">
                                      <p:cBhvr>
                                        <p:cTn id="54" dur="500"/>
                                        <p:tgtEl>
                                          <p:spTgt spid="95"/>
                                        </p:tgtEl>
                                      </p:cBhvr>
                                    </p:animEffect>
                                  </p:childTnLst>
                                </p:cTn>
                              </p:par>
                              <p:par>
                                <p:cTn id="55" presetID="14" presetClass="entr" presetSubtype="10" fill="hold" grpId="0" nodeType="withEffect">
                                  <p:stCondLst>
                                    <p:cond delay="0"/>
                                  </p:stCondLst>
                                  <p:childTnLst>
                                    <p:set>
                                      <p:cBhvr>
                                        <p:cTn id="56" dur="1" fill="hold">
                                          <p:stCondLst>
                                            <p:cond delay="0"/>
                                          </p:stCondLst>
                                        </p:cTn>
                                        <p:tgtEl>
                                          <p:spTgt spid="123"/>
                                        </p:tgtEl>
                                        <p:attrNameLst>
                                          <p:attrName>style.visibility</p:attrName>
                                        </p:attrNameLst>
                                      </p:cBhvr>
                                      <p:to>
                                        <p:strVal val="visible"/>
                                      </p:to>
                                    </p:set>
                                    <p:animEffect transition="in" filter="randombar(horizontal)">
                                      <p:cBhvr>
                                        <p:cTn id="57" dur="500"/>
                                        <p:tgtEl>
                                          <p:spTgt spid="123"/>
                                        </p:tgtEl>
                                      </p:cBhvr>
                                    </p:animEffect>
                                  </p:childTnLst>
                                </p:cTn>
                              </p:par>
                            </p:childTnLst>
                          </p:cTn>
                        </p:par>
                        <p:par>
                          <p:cTn id="58" fill="hold">
                            <p:stCondLst>
                              <p:cond delay="4000"/>
                            </p:stCondLst>
                            <p:childTnLst>
                              <p:par>
                                <p:cTn id="59" presetID="14" presetClass="entr" presetSubtype="10" fill="hold" nodeType="afterEffect">
                                  <p:stCondLst>
                                    <p:cond delay="0"/>
                                  </p:stCondLst>
                                  <p:childTnLst>
                                    <p:set>
                                      <p:cBhvr>
                                        <p:cTn id="60" dur="1" fill="hold">
                                          <p:stCondLst>
                                            <p:cond delay="0"/>
                                          </p:stCondLst>
                                        </p:cTn>
                                        <p:tgtEl>
                                          <p:spTgt spid="98"/>
                                        </p:tgtEl>
                                        <p:attrNameLst>
                                          <p:attrName>style.visibility</p:attrName>
                                        </p:attrNameLst>
                                      </p:cBhvr>
                                      <p:to>
                                        <p:strVal val="visible"/>
                                      </p:to>
                                    </p:set>
                                    <p:animEffect transition="in" filter="randombar(horizontal)">
                                      <p:cBhvr>
                                        <p:cTn id="61" dur="500"/>
                                        <p:tgtEl>
                                          <p:spTgt spid="98"/>
                                        </p:tgtEl>
                                      </p:cBhvr>
                                    </p:animEffect>
                                  </p:childTnLst>
                                </p:cTn>
                              </p:par>
                              <p:par>
                                <p:cTn id="62" presetID="14" presetClass="entr" presetSubtype="10" fill="hold" grpId="0" nodeType="withEffect">
                                  <p:stCondLst>
                                    <p:cond delay="0"/>
                                  </p:stCondLst>
                                  <p:childTnLst>
                                    <p:set>
                                      <p:cBhvr>
                                        <p:cTn id="63" dur="1" fill="hold">
                                          <p:stCondLst>
                                            <p:cond delay="0"/>
                                          </p:stCondLst>
                                        </p:cTn>
                                        <p:tgtEl>
                                          <p:spTgt spid="124"/>
                                        </p:tgtEl>
                                        <p:attrNameLst>
                                          <p:attrName>style.visibility</p:attrName>
                                        </p:attrNameLst>
                                      </p:cBhvr>
                                      <p:to>
                                        <p:strVal val="visible"/>
                                      </p:to>
                                    </p:set>
                                    <p:animEffect transition="in" filter="randombar(horizontal)">
                                      <p:cBhvr>
                                        <p:cTn id="64" dur="500"/>
                                        <p:tgtEl>
                                          <p:spTgt spid="124"/>
                                        </p:tgtEl>
                                      </p:cBhvr>
                                    </p:animEffect>
                                  </p:childTnLst>
                                </p:cTn>
                              </p:par>
                            </p:childTnLst>
                          </p:cTn>
                        </p:par>
                        <p:par>
                          <p:cTn id="65" fill="hold">
                            <p:stCondLst>
                              <p:cond delay="4500"/>
                            </p:stCondLst>
                            <p:childTnLst>
                              <p:par>
                                <p:cTn id="66" presetID="14" presetClass="entr" presetSubtype="10" fill="hold" nodeType="afterEffect">
                                  <p:stCondLst>
                                    <p:cond delay="0"/>
                                  </p:stCondLst>
                                  <p:childTnLst>
                                    <p:set>
                                      <p:cBhvr>
                                        <p:cTn id="67" dur="1" fill="hold">
                                          <p:stCondLst>
                                            <p:cond delay="0"/>
                                          </p:stCondLst>
                                        </p:cTn>
                                        <p:tgtEl>
                                          <p:spTgt spid="101"/>
                                        </p:tgtEl>
                                        <p:attrNameLst>
                                          <p:attrName>style.visibility</p:attrName>
                                        </p:attrNameLst>
                                      </p:cBhvr>
                                      <p:to>
                                        <p:strVal val="visible"/>
                                      </p:to>
                                    </p:set>
                                    <p:animEffect transition="in" filter="randombar(horizontal)">
                                      <p:cBhvr>
                                        <p:cTn id="68" dur="500"/>
                                        <p:tgtEl>
                                          <p:spTgt spid="101"/>
                                        </p:tgtEl>
                                      </p:cBhvr>
                                    </p:animEffect>
                                  </p:childTnLst>
                                </p:cTn>
                              </p:par>
                              <p:par>
                                <p:cTn id="69" presetID="14" presetClass="entr" presetSubtype="10" fill="hold" grpId="0" nodeType="withEffect">
                                  <p:stCondLst>
                                    <p:cond delay="0"/>
                                  </p:stCondLst>
                                  <p:childTnLst>
                                    <p:set>
                                      <p:cBhvr>
                                        <p:cTn id="70" dur="1" fill="hold">
                                          <p:stCondLst>
                                            <p:cond delay="0"/>
                                          </p:stCondLst>
                                        </p:cTn>
                                        <p:tgtEl>
                                          <p:spTgt spid="125"/>
                                        </p:tgtEl>
                                        <p:attrNameLst>
                                          <p:attrName>style.visibility</p:attrName>
                                        </p:attrNameLst>
                                      </p:cBhvr>
                                      <p:to>
                                        <p:strVal val="visible"/>
                                      </p:to>
                                    </p:set>
                                    <p:animEffect transition="in" filter="randombar(horizontal)">
                                      <p:cBhvr>
                                        <p:cTn id="71" dur="500"/>
                                        <p:tgtEl>
                                          <p:spTgt spid="125"/>
                                        </p:tgtEl>
                                      </p:cBhvr>
                                    </p:animEffect>
                                  </p:childTnLst>
                                </p:cTn>
                              </p:par>
                            </p:childTnLst>
                          </p:cTn>
                        </p:par>
                        <p:par>
                          <p:cTn id="72" fill="hold">
                            <p:stCondLst>
                              <p:cond delay="5000"/>
                            </p:stCondLst>
                            <p:childTnLst>
                              <p:par>
                                <p:cTn id="73" presetID="14" presetClass="entr" presetSubtype="10" fill="hold" nodeType="afterEffect">
                                  <p:stCondLst>
                                    <p:cond delay="0"/>
                                  </p:stCondLst>
                                  <p:childTnLst>
                                    <p:set>
                                      <p:cBhvr>
                                        <p:cTn id="74" dur="1" fill="hold">
                                          <p:stCondLst>
                                            <p:cond delay="0"/>
                                          </p:stCondLst>
                                        </p:cTn>
                                        <p:tgtEl>
                                          <p:spTgt spid="104"/>
                                        </p:tgtEl>
                                        <p:attrNameLst>
                                          <p:attrName>style.visibility</p:attrName>
                                        </p:attrNameLst>
                                      </p:cBhvr>
                                      <p:to>
                                        <p:strVal val="visible"/>
                                      </p:to>
                                    </p:set>
                                    <p:animEffect transition="in" filter="randombar(horizontal)">
                                      <p:cBhvr>
                                        <p:cTn id="75" dur="500"/>
                                        <p:tgtEl>
                                          <p:spTgt spid="104"/>
                                        </p:tgtEl>
                                      </p:cBhvr>
                                    </p:animEffect>
                                  </p:childTnLst>
                                </p:cTn>
                              </p:par>
                              <p:par>
                                <p:cTn id="76" presetID="14" presetClass="entr" presetSubtype="10" fill="hold" grpId="0" nodeType="withEffect">
                                  <p:stCondLst>
                                    <p:cond delay="0"/>
                                  </p:stCondLst>
                                  <p:childTnLst>
                                    <p:set>
                                      <p:cBhvr>
                                        <p:cTn id="77" dur="1" fill="hold">
                                          <p:stCondLst>
                                            <p:cond delay="0"/>
                                          </p:stCondLst>
                                        </p:cTn>
                                        <p:tgtEl>
                                          <p:spTgt spid="138"/>
                                        </p:tgtEl>
                                        <p:attrNameLst>
                                          <p:attrName>style.visibility</p:attrName>
                                        </p:attrNameLst>
                                      </p:cBhvr>
                                      <p:to>
                                        <p:strVal val="visible"/>
                                      </p:to>
                                    </p:set>
                                    <p:animEffect transition="in" filter="randombar(horizontal)">
                                      <p:cBhvr>
                                        <p:cTn id="78" dur="500"/>
                                        <p:tgtEl>
                                          <p:spTgt spid="138"/>
                                        </p:tgtEl>
                                      </p:cBhvr>
                                    </p:animEffect>
                                  </p:childTnLst>
                                </p:cTn>
                              </p:par>
                            </p:childTnLst>
                          </p:cTn>
                        </p:par>
                        <p:par>
                          <p:cTn id="79" fill="hold">
                            <p:stCondLst>
                              <p:cond delay="5500"/>
                            </p:stCondLst>
                            <p:childTnLst>
                              <p:par>
                                <p:cTn id="80" presetID="14" presetClass="entr" presetSubtype="10" fill="hold" nodeType="afterEffect">
                                  <p:stCondLst>
                                    <p:cond delay="0"/>
                                  </p:stCondLst>
                                  <p:childTnLst>
                                    <p:set>
                                      <p:cBhvr>
                                        <p:cTn id="81" dur="1" fill="hold">
                                          <p:stCondLst>
                                            <p:cond delay="0"/>
                                          </p:stCondLst>
                                        </p:cTn>
                                        <p:tgtEl>
                                          <p:spTgt spid="135"/>
                                        </p:tgtEl>
                                        <p:attrNameLst>
                                          <p:attrName>style.visibility</p:attrName>
                                        </p:attrNameLst>
                                      </p:cBhvr>
                                      <p:to>
                                        <p:strVal val="visible"/>
                                      </p:to>
                                    </p:set>
                                    <p:animEffect transition="in" filter="randombar(horizontal)">
                                      <p:cBhvr>
                                        <p:cTn id="82" dur="500"/>
                                        <p:tgtEl>
                                          <p:spTgt spid="135"/>
                                        </p:tgtEl>
                                      </p:cBhvr>
                                    </p:animEffect>
                                  </p:childTnLst>
                                </p:cTn>
                              </p:par>
                              <p:par>
                                <p:cTn id="83" presetID="14" presetClass="entr" presetSubtype="10" fill="hold" grpId="0" nodeType="withEffect">
                                  <p:stCondLst>
                                    <p:cond delay="0"/>
                                  </p:stCondLst>
                                  <p:childTnLst>
                                    <p:set>
                                      <p:cBhvr>
                                        <p:cTn id="84" dur="1" fill="hold">
                                          <p:stCondLst>
                                            <p:cond delay="0"/>
                                          </p:stCondLst>
                                        </p:cTn>
                                        <p:tgtEl>
                                          <p:spTgt spid="126"/>
                                        </p:tgtEl>
                                        <p:attrNameLst>
                                          <p:attrName>style.visibility</p:attrName>
                                        </p:attrNameLst>
                                      </p:cBhvr>
                                      <p:to>
                                        <p:strVal val="visible"/>
                                      </p:to>
                                    </p:set>
                                    <p:animEffect transition="in" filter="randombar(horizontal)">
                                      <p:cBhvr>
                                        <p:cTn id="85" dur="500"/>
                                        <p:tgtEl>
                                          <p:spTgt spid="126"/>
                                        </p:tgtEl>
                                      </p:cBhvr>
                                    </p:animEffect>
                                  </p:childTnLst>
                                </p:cTn>
                              </p:par>
                            </p:childTnLst>
                          </p:cTn>
                        </p:par>
                        <p:par>
                          <p:cTn id="86" fill="hold">
                            <p:stCondLst>
                              <p:cond delay="6000"/>
                            </p:stCondLst>
                            <p:childTnLst>
                              <p:par>
                                <p:cTn id="87" presetID="14" presetClass="entr" presetSubtype="10" fill="hold" nodeType="afterEffect">
                                  <p:stCondLst>
                                    <p:cond delay="0"/>
                                  </p:stCondLst>
                                  <p:childTnLst>
                                    <p:set>
                                      <p:cBhvr>
                                        <p:cTn id="88" dur="1" fill="hold">
                                          <p:stCondLst>
                                            <p:cond delay="0"/>
                                          </p:stCondLst>
                                        </p:cTn>
                                        <p:tgtEl>
                                          <p:spTgt spid="132"/>
                                        </p:tgtEl>
                                        <p:attrNameLst>
                                          <p:attrName>style.visibility</p:attrName>
                                        </p:attrNameLst>
                                      </p:cBhvr>
                                      <p:to>
                                        <p:strVal val="visible"/>
                                      </p:to>
                                    </p:set>
                                    <p:animEffect transition="in" filter="randombar(horizontal)">
                                      <p:cBhvr>
                                        <p:cTn id="89" dur="500"/>
                                        <p:tgtEl>
                                          <p:spTgt spid="132"/>
                                        </p:tgtEl>
                                      </p:cBhvr>
                                    </p:animEffect>
                                  </p:childTnLst>
                                </p:cTn>
                              </p:par>
                              <p:par>
                                <p:cTn id="90" presetID="14" presetClass="entr" presetSubtype="10" fill="hold" grpId="0" nodeType="withEffect">
                                  <p:stCondLst>
                                    <p:cond delay="0"/>
                                  </p:stCondLst>
                                  <p:childTnLst>
                                    <p:set>
                                      <p:cBhvr>
                                        <p:cTn id="91" dur="1" fill="hold">
                                          <p:stCondLst>
                                            <p:cond delay="0"/>
                                          </p:stCondLst>
                                        </p:cTn>
                                        <p:tgtEl>
                                          <p:spTgt spid="127"/>
                                        </p:tgtEl>
                                        <p:attrNameLst>
                                          <p:attrName>style.visibility</p:attrName>
                                        </p:attrNameLst>
                                      </p:cBhvr>
                                      <p:to>
                                        <p:strVal val="visible"/>
                                      </p:to>
                                    </p:set>
                                    <p:animEffect transition="in" filter="randombar(horizontal)">
                                      <p:cBhvr>
                                        <p:cTn id="92" dur="500"/>
                                        <p:tgtEl>
                                          <p:spTgt spid="127"/>
                                        </p:tgtEl>
                                      </p:cBhvr>
                                    </p:animEffect>
                                  </p:childTnLst>
                                </p:cTn>
                              </p:par>
                            </p:childTnLst>
                          </p:cTn>
                        </p:par>
                        <p:par>
                          <p:cTn id="93" fill="hold">
                            <p:stCondLst>
                              <p:cond delay="6500"/>
                            </p:stCondLst>
                            <p:childTnLst>
                              <p:par>
                                <p:cTn id="94" presetID="14" presetClass="entr" presetSubtype="10" fill="hold" nodeType="afterEffect">
                                  <p:stCondLst>
                                    <p:cond delay="0"/>
                                  </p:stCondLst>
                                  <p:childTnLst>
                                    <p:set>
                                      <p:cBhvr>
                                        <p:cTn id="95" dur="1" fill="hold">
                                          <p:stCondLst>
                                            <p:cond delay="0"/>
                                          </p:stCondLst>
                                        </p:cTn>
                                        <p:tgtEl>
                                          <p:spTgt spid="107"/>
                                        </p:tgtEl>
                                        <p:attrNameLst>
                                          <p:attrName>style.visibility</p:attrName>
                                        </p:attrNameLst>
                                      </p:cBhvr>
                                      <p:to>
                                        <p:strVal val="visible"/>
                                      </p:to>
                                    </p:set>
                                    <p:animEffect transition="in" filter="randombar(horizontal)">
                                      <p:cBhvr>
                                        <p:cTn id="96" dur="500"/>
                                        <p:tgtEl>
                                          <p:spTgt spid="107"/>
                                        </p:tgtEl>
                                      </p:cBhvr>
                                    </p:animEffect>
                                  </p:childTnLst>
                                </p:cTn>
                              </p:par>
                              <p:par>
                                <p:cTn id="97" presetID="14" presetClass="entr" presetSubtype="10" fill="hold" grpId="0" nodeType="withEffect">
                                  <p:stCondLst>
                                    <p:cond delay="0"/>
                                  </p:stCondLst>
                                  <p:childTnLst>
                                    <p:set>
                                      <p:cBhvr>
                                        <p:cTn id="98" dur="1" fill="hold">
                                          <p:stCondLst>
                                            <p:cond delay="0"/>
                                          </p:stCondLst>
                                        </p:cTn>
                                        <p:tgtEl>
                                          <p:spTgt spid="129"/>
                                        </p:tgtEl>
                                        <p:attrNameLst>
                                          <p:attrName>style.visibility</p:attrName>
                                        </p:attrNameLst>
                                      </p:cBhvr>
                                      <p:to>
                                        <p:strVal val="visible"/>
                                      </p:to>
                                    </p:set>
                                    <p:animEffect transition="in" filter="randombar(horizontal)">
                                      <p:cBhvr>
                                        <p:cTn id="99" dur="500"/>
                                        <p:tgtEl>
                                          <p:spTgt spid="129"/>
                                        </p:tgtEl>
                                      </p:cBhvr>
                                    </p:animEffect>
                                  </p:childTnLst>
                                </p:cTn>
                              </p:par>
                            </p:childTnLst>
                          </p:cTn>
                        </p:par>
                        <p:par>
                          <p:cTn id="100" fill="hold">
                            <p:stCondLst>
                              <p:cond delay="7000"/>
                            </p:stCondLst>
                            <p:childTnLst>
                              <p:par>
                                <p:cTn id="101" presetID="14" presetClass="entr" presetSubtype="10" fill="hold" nodeType="afterEffect">
                                  <p:stCondLst>
                                    <p:cond delay="0"/>
                                  </p:stCondLst>
                                  <p:childTnLst>
                                    <p:set>
                                      <p:cBhvr>
                                        <p:cTn id="102" dur="1" fill="hold">
                                          <p:stCondLst>
                                            <p:cond delay="0"/>
                                          </p:stCondLst>
                                        </p:cTn>
                                        <p:tgtEl>
                                          <p:spTgt spid="110"/>
                                        </p:tgtEl>
                                        <p:attrNameLst>
                                          <p:attrName>style.visibility</p:attrName>
                                        </p:attrNameLst>
                                      </p:cBhvr>
                                      <p:to>
                                        <p:strVal val="visible"/>
                                      </p:to>
                                    </p:set>
                                    <p:animEffect transition="in" filter="randombar(horizontal)">
                                      <p:cBhvr>
                                        <p:cTn id="103" dur="500"/>
                                        <p:tgtEl>
                                          <p:spTgt spid="110"/>
                                        </p:tgtEl>
                                      </p:cBhvr>
                                    </p:animEffect>
                                  </p:childTnLst>
                                </p:cTn>
                              </p:par>
                              <p:par>
                                <p:cTn id="104" presetID="14" presetClass="entr" presetSubtype="10" fill="hold" grpId="0" nodeType="withEffect">
                                  <p:stCondLst>
                                    <p:cond delay="0"/>
                                  </p:stCondLst>
                                  <p:childTnLst>
                                    <p:set>
                                      <p:cBhvr>
                                        <p:cTn id="105" dur="1" fill="hold">
                                          <p:stCondLst>
                                            <p:cond delay="0"/>
                                          </p:stCondLst>
                                        </p:cTn>
                                        <p:tgtEl>
                                          <p:spTgt spid="128"/>
                                        </p:tgtEl>
                                        <p:attrNameLst>
                                          <p:attrName>style.visibility</p:attrName>
                                        </p:attrNameLst>
                                      </p:cBhvr>
                                      <p:to>
                                        <p:strVal val="visible"/>
                                      </p:to>
                                    </p:set>
                                    <p:animEffect transition="in" filter="randombar(horizontal)">
                                      <p:cBhvr>
                                        <p:cTn id="106" dur="500"/>
                                        <p:tgtEl>
                                          <p:spTgt spid="128"/>
                                        </p:tgtEl>
                                      </p:cBhvr>
                                    </p:animEffect>
                                  </p:childTnLst>
                                </p:cTn>
                              </p:par>
                            </p:childTnLst>
                          </p:cTn>
                        </p:par>
                        <p:par>
                          <p:cTn id="107" fill="hold">
                            <p:stCondLst>
                              <p:cond delay="7500"/>
                            </p:stCondLst>
                            <p:childTnLst>
                              <p:par>
                                <p:cTn id="108" presetID="14" presetClass="entr" presetSubtype="10" fill="hold" nodeType="afterEffect">
                                  <p:stCondLst>
                                    <p:cond delay="0"/>
                                  </p:stCondLst>
                                  <p:childTnLst>
                                    <p:set>
                                      <p:cBhvr>
                                        <p:cTn id="109" dur="1" fill="hold">
                                          <p:stCondLst>
                                            <p:cond delay="0"/>
                                          </p:stCondLst>
                                        </p:cTn>
                                        <p:tgtEl>
                                          <p:spTgt spid="113"/>
                                        </p:tgtEl>
                                        <p:attrNameLst>
                                          <p:attrName>style.visibility</p:attrName>
                                        </p:attrNameLst>
                                      </p:cBhvr>
                                      <p:to>
                                        <p:strVal val="visible"/>
                                      </p:to>
                                    </p:set>
                                    <p:animEffect transition="in" filter="randombar(horizontal)">
                                      <p:cBhvr>
                                        <p:cTn id="110" dur="500"/>
                                        <p:tgtEl>
                                          <p:spTgt spid="113"/>
                                        </p:tgtEl>
                                      </p:cBhvr>
                                    </p:animEffect>
                                  </p:childTnLst>
                                </p:cTn>
                              </p:par>
                              <p:par>
                                <p:cTn id="111" presetID="14" presetClass="entr" presetSubtype="10" fill="hold" grpId="0" nodeType="withEffect">
                                  <p:stCondLst>
                                    <p:cond delay="0"/>
                                  </p:stCondLst>
                                  <p:childTnLst>
                                    <p:set>
                                      <p:cBhvr>
                                        <p:cTn id="112" dur="1" fill="hold">
                                          <p:stCondLst>
                                            <p:cond delay="0"/>
                                          </p:stCondLst>
                                        </p:cTn>
                                        <p:tgtEl>
                                          <p:spTgt spid="130"/>
                                        </p:tgtEl>
                                        <p:attrNameLst>
                                          <p:attrName>style.visibility</p:attrName>
                                        </p:attrNameLst>
                                      </p:cBhvr>
                                      <p:to>
                                        <p:strVal val="visible"/>
                                      </p:to>
                                    </p:set>
                                    <p:animEffect transition="in" filter="randombar(horizontal)">
                                      <p:cBhvr>
                                        <p:cTn id="113" dur="500"/>
                                        <p:tgtEl>
                                          <p:spTgt spid="1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p:bldP spid="119" grpId="0"/>
      <p:bldP spid="120" grpId="0"/>
      <p:bldP spid="121" grpId="0"/>
      <p:bldP spid="122" grpId="0"/>
      <p:bldP spid="123" grpId="0"/>
      <p:bldP spid="124" grpId="0"/>
      <p:bldP spid="125" grpId="0"/>
      <p:bldP spid="126" grpId="0"/>
      <p:bldP spid="127" grpId="0"/>
      <p:bldP spid="128" grpId="0"/>
      <p:bldP spid="129" grpId="0"/>
      <p:bldP spid="130" grpId="0"/>
      <p:bldP spid="131" grpId="0"/>
      <p:bldP spid="13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05059" y="77926"/>
            <a:ext cx="6286544" cy="580865"/>
          </a:xfrm>
          <a:prstGeom prst="rect">
            <a:avLst/>
          </a:prstGeom>
          <a:ln>
            <a:noFill/>
          </a:ln>
        </p:spPr>
        <p:txBody>
          <a:bodyPr wrap="square">
            <a:spAutoFit/>
          </a:bodyPr>
          <a:lstStyle/>
          <a:p>
            <a:pPr>
              <a:lnSpc>
                <a:spcPct val="150000"/>
              </a:lnSpc>
            </a:pPr>
            <a:r>
              <a:rPr lang="zh-CN" altLang="en-US" sz="2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四、土地利用现状调查</a:t>
            </a:r>
            <a:endParaRPr lang="en-US" altLang="zh-CN" sz="2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16" name="矩形 115"/>
          <p:cNvSpPr/>
          <p:nvPr/>
        </p:nvSpPr>
        <p:spPr>
          <a:xfrm>
            <a:off x="611560" y="1628800"/>
            <a:ext cx="2507418" cy="400110"/>
          </a:xfrm>
          <a:prstGeom prst="rect">
            <a:avLst/>
          </a:prstGeom>
        </p:spPr>
        <p:txBody>
          <a:bodyPr wrap="none">
            <a:spAutoFit/>
          </a:bodyPr>
          <a:lstStyle/>
          <a:p>
            <a:pPr lvl="0" fontAlgn="base" hangingPunct="0">
              <a:spcBef>
                <a:spcPct val="0"/>
              </a:spcBef>
              <a:spcAft>
                <a:spcPct val="0"/>
              </a:spcAft>
            </a:pPr>
            <a:r>
              <a:rPr lang="zh-CN" altLang="en-US" sz="2000" b="1" dirty="0">
                <a:latin typeface="楷体_GB2312" panose="02010609030101010101" pitchFamily="49" charset="-122"/>
                <a:ea typeface="楷体_GB2312" panose="02010609030101010101" pitchFamily="49" charset="-122"/>
                <a:cs typeface="Times New Roman" panose="02020603050405020304" pitchFamily="18" charset="0"/>
              </a:rPr>
              <a:t>（一）主要技术指标</a:t>
            </a:r>
            <a:endParaRPr lang="zh-CN" altLang="en-US" sz="2000" b="1" dirty="0">
              <a:latin typeface="楷体_GB2312" panose="02010609030101010101" pitchFamily="49" charset="-122"/>
              <a:ea typeface="楷体_GB2312" panose="02010609030101010101" pitchFamily="49" charset="-122"/>
              <a:cs typeface="Times New Roman" panose="02020603050405020304" pitchFamily="18" charset="0"/>
            </a:endParaRPr>
          </a:p>
        </p:txBody>
      </p:sp>
      <p:grpSp>
        <p:nvGrpSpPr>
          <p:cNvPr id="28" name="组合 27"/>
          <p:cNvGrpSpPr/>
          <p:nvPr/>
        </p:nvGrpSpPr>
        <p:grpSpPr>
          <a:xfrm>
            <a:off x="472591" y="2057876"/>
            <a:ext cx="1879574" cy="662966"/>
            <a:chOff x="472591" y="2057876"/>
            <a:chExt cx="1879574" cy="662966"/>
          </a:xfrm>
        </p:grpSpPr>
        <p:sp>
          <p:nvSpPr>
            <p:cNvPr id="157" name="Oval 16"/>
            <p:cNvSpPr>
              <a:spLocks noChangeAspect="1"/>
            </p:cNvSpPr>
            <p:nvPr/>
          </p:nvSpPr>
          <p:spPr>
            <a:xfrm>
              <a:off x="472591" y="2057876"/>
              <a:ext cx="1879574" cy="662966"/>
            </a:xfrm>
            <a:prstGeom prst="ellipse">
              <a:avLst/>
            </a:prstGeom>
            <a:solidFill>
              <a:schemeClr val="bg2">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lnSpc>
                  <a:spcPct val="120000"/>
                </a:lnSpc>
                <a:spcBef>
                  <a:spcPts val="0"/>
                </a:spcBef>
                <a:spcAft>
                  <a:spcPts val="0"/>
                </a:spcAft>
              </a:pPr>
              <a:endParaRPr lang="en-US" sz="8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8" name="Title 1"/>
            <p:cNvSpPr txBox="1"/>
            <p:nvPr/>
          </p:nvSpPr>
          <p:spPr>
            <a:xfrm>
              <a:off x="808047" y="2243568"/>
              <a:ext cx="1223708" cy="332399"/>
            </a:xfrm>
            <a:prstGeom prst="rect">
              <a:avLst/>
            </a:prstGeom>
          </p:spPr>
          <p:txBody>
            <a:bodyPr vert="horz" wrap="square" lIns="0" tIns="0" rIns="0" bIns="0" rtlCol="0" anchor="t" anchorCtr="0">
              <a:spAutoFit/>
            </a:bodyPr>
            <a:lstStyle>
              <a:lvl1pPr algn="ctr" defTabSz="914400" rtl="0" eaLnBrk="1" latinLnBrk="0" hangingPunct="1">
                <a:lnSpc>
                  <a:spcPct val="90000"/>
                </a:lnSpc>
                <a:spcBef>
                  <a:spcPct val="0"/>
                </a:spcBef>
                <a:buNone/>
                <a:defRPr sz="4000" kern="1200">
                  <a:solidFill>
                    <a:schemeClr val="tx1">
                      <a:lumMod val="65000"/>
                      <a:lumOff val="35000"/>
                    </a:schemeClr>
                  </a:solidFill>
                  <a:latin typeface="Roboto" panose="02000000000000000000" pitchFamily="2" charset="0"/>
                  <a:ea typeface="Roboto" panose="02000000000000000000" pitchFamily="2" charset="0"/>
                  <a:cs typeface="+mj-cs"/>
                </a:defRPr>
              </a:lvl1pPr>
            </a:lstStyle>
            <a:p>
              <a:pPr>
                <a:lnSpc>
                  <a:spcPct val="120000"/>
                </a:lnSpc>
                <a:spcBef>
                  <a:spcPts val="0"/>
                </a:spcBef>
                <a:spcAft>
                  <a:spcPts val="0"/>
                </a:spcAft>
              </a:pPr>
              <a:r>
                <a:rPr lang="en-US" sz="1800" dirty="0">
                  <a:solidFill>
                    <a:schemeClr val="tx1"/>
                  </a:solidFill>
                  <a:latin typeface="楷体_GB2312" panose="02010609030101010101" pitchFamily="49" charset="-122"/>
                  <a:ea typeface="楷体_GB2312" panose="02010609030101010101" pitchFamily="49" charset="-122"/>
                  <a:cs typeface="+mn-ea"/>
                  <a:sym typeface="Arial" panose="020B0604020202020204" pitchFamily="34" charset="0"/>
                </a:rPr>
                <a:t>1.</a:t>
              </a:r>
              <a:r>
                <a:rPr lang="zh-CN" altLang="en-US" sz="1800" dirty="0">
                  <a:solidFill>
                    <a:schemeClr val="tx1"/>
                  </a:solidFill>
                  <a:latin typeface="楷体_GB2312" panose="02010609030101010101" pitchFamily="49" charset="-122"/>
                  <a:ea typeface="楷体_GB2312" panose="02010609030101010101" pitchFamily="49" charset="-122"/>
                  <a:cs typeface="+mn-ea"/>
                  <a:sym typeface="Arial" panose="020B0604020202020204" pitchFamily="34" charset="0"/>
                </a:rPr>
                <a:t>数学基础</a:t>
              </a:r>
              <a:endParaRPr lang="en-AU" sz="1800" dirty="0">
                <a:solidFill>
                  <a:schemeClr val="tx1"/>
                </a:solidFill>
                <a:latin typeface="楷体_GB2312" panose="02010609030101010101" pitchFamily="49" charset="-122"/>
                <a:ea typeface="楷体_GB2312" panose="02010609030101010101" pitchFamily="49" charset="-122"/>
                <a:cs typeface="+mn-ea"/>
                <a:sym typeface="Arial" panose="020B0604020202020204" pitchFamily="34" charset="0"/>
              </a:endParaRPr>
            </a:p>
          </p:txBody>
        </p:sp>
      </p:grpSp>
      <p:sp>
        <p:nvSpPr>
          <p:cNvPr id="3" name="矩形 2"/>
          <p:cNvSpPr/>
          <p:nvPr/>
        </p:nvSpPr>
        <p:spPr>
          <a:xfrm>
            <a:off x="675628" y="980728"/>
            <a:ext cx="7928819" cy="646331"/>
          </a:xfrm>
          <a:prstGeom prst="rect">
            <a:avLst/>
          </a:prstGeom>
        </p:spPr>
        <p:txBody>
          <a:bodyPr wrap="square">
            <a:spAutoFit/>
          </a:bodyPr>
          <a:lstStyle/>
          <a:p>
            <a:pPr indent="457200"/>
            <a:r>
              <a:rPr lang="zh-CN" altLang="en-US" dirty="0">
                <a:latin typeface="楷体_GB2312" panose="02010609030101010101" pitchFamily="49" charset="-122"/>
                <a:ea typeface="楷体_GB2312" panose="02010609030101010101" pitchFamily="49" charset="-122"/>
              </a:rPr>
              <a:t>土地利用现状调查包括农村土地利用现状调查和城镇村庄内部土地利用现状调查。</a:t>
            </a:r>
            <a:endParaRPr lang="zh-CN" altLang="en-US" dirty="0">
              <a:latin typeface="楷体_GB2312" panose="02010609030101010101" pitchFamily="49" charset="-122"/>
              <a:ea typeface="楷体_GB2312" panose="02010609030101010101" pitchFamily="49" charset="-122"/>
            </a:endParaRPr>
          </a:p>
        </p:txBody>
      </p:sp>
      <p:cxnSp>
        <p:nvCxnSpPr>
          <p:cNvPr id="34" name="直接箭头连接符 33"/>
          <p:cNvCxnSpPr/>
          <p:nvPr/>
        </p:nvCxnSpPr>
        <p:spPr>
          <a:xfrm>
            <a:off x="2411760" y="2377438"/>
            <a:ext cx="432048" cy="0"/>
          </a:xfrm>
          <a:prstGeom prst="straightConnector1">
            <a:avLst/>
          </a:prstGeom>
          <a:ln>
            <a:prstDash val="dash"/>
            <a:tailEnd type="arrow"/>
          </a:ln>
        </p:spPr>
        <p:style>
          <a:lnRef idx="1">
            <a:schemeClr val="accent1"/>
          </a:lnRef>
          <a:fillRef idx="0">
            <a:schemeClr val="accent1"/>
          </a:fillRef>
          <a:effectRef idx="0">
            <a:schemeClr val="accent1"/>
          </a:effectRef>
          <a:fontRef idx="minor">
            <a:schemeClr val="tx1"/>
          </a:fontRef>
        </p:style>
      </p:cxnSp>
      <p:sp>
        <p:nvSpPr>
          <p:cNvPr id="19" name="矩形 18"/>
          <p:cNvSpPr/>
          <p:nvPr/>
        </p:nvSpPr>
        <p:spPr>
          <a:xfrm>
            <a:off x="2915816" y="2132856"/>
            <a:ext cx="5203695" cy="369332"/>
          </a:xfrm>
          <a:prstGeom prst="rect">
            <a:avLst/>
          </a:prstGeom>
        </p:spPr>
        <p:txBody>
          <a:bodyPr wrap="square">
            <a:spAutoFit/>
          </a:bodyPr>
          <a:lstStyle/>
          <a:p>
            <a:r>
              <a:rPr lang="zh-CN" altLang="en-US" dirty="0">
                <a:latin typeface="楷体_GB2312" panose="02010609030101010101" pitchFamily="49" charset="-122"/>
                <a:ea typeface="楷体_GB2312" panose="02010609030101010101" pitchFamily="49" charset="-122"/>
              </a:rPr>
              <a:t>采用</a:t>
            </a:r>
            <a:r>
              <a:rPr lang="en-US" altLang="zh-CN" dirty="0">
                <a:latin typeface="楷体_GB2312" panose="02010609030101010101" pitchFamily="49" charset="-122"/>
                <a:ea typeface="楷体_GB2312" panose="02010609030101010101" pitchFamily="49" charset="-122"/>
              </a:rPr>
              <a:t>2000</a:t>
            </a:r>
            <a:r>
              <a:rPr lang="zh-CN" altLang="en-US" dirty="0">
                <a:latin typeface="楷体_GB2312" panose="02010609030101010101" pitchFamily="49" charset="-122"/>
                <a:ea typeface="楷体_GB2312" panose="02010609030101010101" pitchFamily="49" charset="-122"/>
              </a:rPr>
              <a:t>国家大地坐标系，</a:t>
            </a:r>
            <a:r>
              <a:rPr lang="en-US" altLang="zh-CN" dirty="0">
                <a:latin typeface="楷体_GB2312" panose="02010609030101010101" pitchFamily="49" charset="-122"/>
                <a:ea typeface="楷体_GB2312" panose="02010609030101010101" pitchFamily="49" charset="-122"/>
              </a:rPr>
              <a:t>1985</a:t>
            </a:r>
            <a:r>
              <a:rPr lang="zh-CN" altLang="en-US" dirty="0">
                <a:latin typeface="楷体_GB2312" panose="02010609030101010101" pitchFamily="49" charset="-122"/>
                <a:ea typeface="楷体_GB2312" panose="02010609030101010101" pitchFamily="49" charset="-122"/>
              </a:rPr>
              <a:t>国家高程基准。</a:t>
            </a:r>
            <a:endParaRPr lang="zh-CN" altLang="en-US" dirty="0">
              <a:latin typeface="楷体_GB2312" panose="02010609030101010101" pitchFamily="49" charset="-122"/>
              <a:ea typeface="楷体_GB2312" panose="02010609030101010101" pitchFamily="49" charset="-122"/>
            </a:endParaRPr>
          </a:p>
        </p:txBody>
      </p:sp>
      <p:sp>
        <p:nvSpPr>
          <p:cNvPr id="50" name="矩形 49"/>
          <p:cNvSpPr/>
          <p:nvPr/>
        </p:nvSpPr>
        <p:spPr>
          <a:xfrm>
            <a:off x="2915816" y="2636912"/>
            <a:ext cx="5544615" cy="1200329"/>
          </a:xfrm>
          <a:prstGeom prst="rect">
            <a:avLst/>
          </a:prstGeom>
        </p:spPr>
        <p:txBody>
          <a:bodyPr wrap="square">
            <a:spAutoFit/>
          </a:bodyPr>
          <a:lstStyle/>
          <a:p>
            <a:r>
              <a:rPr lang="zh-CN" altLang="en-US" dirty="0">
                <a:latin typeface="楷体_GB2312" panose="02010609030101010101" pitchFamily="49" charset="-122"/>
                <a:ea typeface="楷体_GB2312" panose="02010609030101010101" pitchFamily="49" charset="-122"/>
              </a:rPr>
              <a:t>单一地类地块。</a:t>
            </a:r>
            <a:endParaRPr lang="en-US" altLang="zh-CN" dirty="0">
              <a:latin typeface="楷体_GB2312" panose="02010609030101010101" pitchFamily="49" charset="-122"/>
              <a:ea typeface="楷体_GB2312" panose="02010609030101010101" pitchFamily="49" charset="-122"/>
            </a:endParaRPr>
          </a:p>
          <a:p>
            <a:r>
              <a:rPr lang="zh-CN" altLang="en-US" dirty="0">
                <a:latin typeface="楷体_GB2312" panose="02010609030101010101" pitchFamily="49" charset="-122"/>
                <a:ea typeface="楷体_GB2312" panose="02010609030101010101" pitchFamily="49" charset="-122"/>
              </a:rPr>
              <a:t>对飞入飞出地的调查，一般按照“飞出地调查、飞入地汇总”的原则开展，各地也可根据实际情况协商调查，保证调查成果不重不漏。</a:t>
            </a:r>
            <a:endParaRPr lang="zh-CN" altLang="en-US" dirty="0">
              <a:latin typeface="楷体_GB2312" panose="02010609030101010101" pitchFamily="49" charset="-122"/>
              <a:ea typeface="楷体_GB2312" panose="02010609030101010101" pitchFamily="49" charset="-122"/>
            </a:endParaRPr>
          </a:p>
        </p:txBody>
      </p:sp>
      <p:grpSp>
        <p:nvGrpSpPr>
          <p:cNvPr id="29" name="组合 28"/>
          <p:cNvGrpSpPr/>
          <p:nvPr/>
        </p:nvGrpSpPr>
        <p:grpSpPr>
          <a:xfrm>
            <a:off x="467544" y="2924944"/>
            <a:ext cx="1879574" cy="662966"/>
            <a:chOff x="467544" y="2924944"/>
            <a:chExt cx="1879574" cy="662966"/>
          </a:xfrm>
        </p:grpSpPr>
        <p:sp>
          <p:nvSpPr>
            <p:cNvPr id="51" name="Oval 16"/>
            <p:cNvSpPr>
              <a:spLocks noChangeAspect="1"/>
            </p:cNvSpPr>
            <p:nvPr/>
          </p:nvSpPr>
          <p:spPr>
            <a:xfrm>
              <a:off x="467544" y="2924944"/>
              <a:ext cx="1879574" cy="662966"/>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lnSpc>
                  <a:spcPct val="120000"/>
                </a:lnSpc>
                <a:spcBef>
                  <a:spcPts val="0"/>
                </a:spcBef>
                <a:spcAft>
                  <a:spcPts val="0"/>
                </a:spcAft>
              </a:pPr>
              <a:endParaRPr lang="en-US" sz="8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2" name="Title 1"/>
            <p:cNvSpPr txBox="1"/>
            <p:nvPr/>
          </p:nvSpPr>
          <p:spPr>
            <a:xfrm>
              <a:off x="820535" y="3090227"/>
              <a:ext cx="1173592" cy="332399"/>
            </a:xfrm>
            <a:prstGeom prst="rect">
              <a:avLst/>
            </a:prstGeom>
          </p:spPr>
          <p:txBody>
            <a:bodyPr vert="horz" wrap="square" lIns="0" tIns="0" rIns="0" bIns="0" rtlCol="0" anchor="t" anchorCtr="0">
              <a:spAutoFit/>
            </a:bodyPr>
            <a:lstStyle>
              <a:lvl1pPr algn="ctr" defTabSz="914400" rtl="0" eaLnBrk="1" latinLnBrk="0" hangingPunct="1">
                <a:lnSpc>
                  <a:spcPct val="90000"/>
                </a:lnSpc>
                <a:spcBef>
                  <a:spcPct val="0"/>
                </a:spcBef>
                <a:buNone/>
                <a:defRPr sz="4000" kern="1200">
                  <a:solidFill>
                    <a:schemeClr val="tx1">
                      <a:lumMod val="65000"/>
                      <a:lumOff val="35000"/>
                    </a:schemeClr>
                  </a:solidFill>
                  <a:latin typeface="Roboto" panose="02000000000000000000" pitchFamily="2" charset="0"/>
                  <a:ea typeface="Roboto" panose="02000000000000000000" pitchFamily="2" charset="0"/>
                  <a:cs typeface="+mj-cs"/>
                </a:defRPr>
              </a:lvl1pPr>
            </a:lstStyle>
            <a:p>
              <a:pPr>
                <a:lnSpc>
                  <a:spcPct val="120000"/>
                </a:lnSpc>
                <a:spcBef>
                  <a:spcPts val="0"/>
                </a:spcBef>
                <a:spcAft>
                  <a:spcPts val="0"/>
                </a:spcAft>
              </a:pPr>
              <a:r>
                <a:rPr lang="en-US" altLang="zh-CN" sz="1800" dirty="0">
                  <a:solidFill>
                    <a:schemeClr val="tx1"/>
                  </a:solidFill>
                  <a:latin typeface="楷体_GB2312" panose="02010609030101010101" pitchFamily="49" charset="-122"/>
                  <a:ea typeface="楷体_GB2312" panose="02010609030101010101" pitchFamily="49" charset="-122"/>
                  <a:cs typeface="+mn-ea"/>
                  <a:sym typeface="Arial" panose="020B0604020202020204" pitchFamily="34" charset="0"/>
                </a:rPr>
                <a:t>2.</a:t>
              </a:r>
              <a:r>
                <a:rPr lang="zh-CN" altLang="en-US" sz="1800" dirty="0">
                  <a:solidFill>
                    <a:schemeClr val="tx1"/>
                  </a:solidFill>
                  <a:latin typeface="楷体_GB2312" panose="02010609030101010101" pitchFamily="49" charset="-122"/>
                  <a:ea typeface="楷体_GB2312" panose="02010609030101010101" pitchFamily="49" charset="-122"/>
                  <a:cs typeface="+mn-ea"/>
                  <a:sym typeface="Arial" panose="020B0604020202020204" pitchFamily="34" charset="0"/>
                </a:rPr>
                <a:t>地类图斑</a:t>
              </a:r>
              <a:endParaRPr lang="en-AU" sz="1800" dirty="0">
                <a:solidFill>
                  <a:schemeClr val="tx1"/>
                </a:solidFill>
                <a:latin typeface="楷体_GB2312" panose="02010609030101010101" pitchFamily="49" charset="-122"/>
                <a:ea typeface="楷体_GB2312" panose="02010609030101010101" pitchFamily="49" charset="-122"/>
                <a:cs typeface="+mn-ea"/>
                <a:sym typeface="Arial" panose="020B0604020202020204" pitchFamily="34" charset="0"/>
              </a:endParaRPr>
            </a:p>
          </p:txBody>
        </p:sp>
      </p:grpSp>
      <p:cxnSp>
        <p:nvCxnSpPr>
          <p:cNvPr id="54" name="直接箭头连接符 53"/>
          <p:cNvCxnSpPr/>
          <p:nvPr/>
        </p:nvCxnSpPr>
        <p:spPr>
          <a:xfrm>
            <a:off x="2411760" y="3247529"/>
            <a:ext cx="432048" cy="0"/>
          </a:xfrm>
          <a:prstGeom prst="straightConnector1">
            <a:avLst/>
          </a:prstGeom>
          <a:ln>
            <a:prstDash val="dash"/>
            <a:tailEnd type="arrow"/>
          </a:ln>
        </p:spPr>
        <p:style>
          <a:lnRef idx="1">
            <a:schemeClr val="accent1"/>
          </a:lnRef>
          <a:fillRef idx="0">
            <a:schemeClr val="accent1"/>
          </a:fillRef>
          <a:effectRef idx="0">
            <a:schemeClr val="accent1"/>
          </a:effectRef>
          <a:fontRef idx="minor">
            <a:schemeClr val="tx1"/>
          </a:fontRef>
        </p:style>
      </p:cxnSp>
      <p:grpSp>
        <p:nvGrpSpPr>
          <p:cNvPr id="30" name="组合 29"/>
          <p:cNvGrpSpPr/>
          <p:nvPr/>
        </p:nvGrpSpPr>
        <p:grpSpPr>
          <a:xfrm>
            <a:off x="467544" y="4149080"/>
            <a:ext cx="1879574" cy="662966"/>
            <a:chOff x="467544" y="4062178"/>
            <a:chExt cx="1879574" cy="662966"/>
          </a:xfrm>
        </p:grpSpPr>
        <p:sp>
          <p:nvSpPr>
            <p:cNvPr id="55" name="Oval 21"/>
            <p:cNvSpPr>
              <a:spLocks noChangeAspect="1"/>
            </p:cNvSpPr>
            <p:nvPr/>
          </p:nvSpPr>
          <p:spPr>
            <a:xfrm>
              <a:off x="467544" y="4062178"/>
              <a:ext cx="1879574" cy="662966"/>
            </a:xfrm>
            <a:prstGeom prst="ellipse">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lnSpc>
                  <a:spcPct val="120000"/>
                </a:lnSpc>
                <a:spcBef>
                  <a:spcPts val="0"/>
                </a:spcBef>
                <a:spcAft>
                  <a:spcPts val="0"/>
                </a:spcAft>
              </a:pPr>
              <a:endParaRPr lang="en-US" sz="8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6" name="Title 1"/>
            <p:cNvSpPr txBox="1"/>
            <p:nvPr/>
          </p:nvSpPr>
          <p:spPr>
            <a:xfrm>
              <a:off x="664994" y="4227461"/>
              <a:ext cx="1484673" cy="332399"/>
            </a:xfrm>
            <a:prstGeom prst="rect">
              <a:avLst/>
            </a:prstGeom>
          </p:spPr>
          <p:txBody>
            <a:bodyPr vert="horz" wrap="square" lIns="0" tIns="0" rIns="0" bIns="0" rtlCol="0" anchor="t" anchorCtr="0">
              <a:spAutoFit/>
            </a:bodyPr>
            <a:lstStyle>
              <a:lvl1pPr algn="ctr" defTabSz="914400" rtl="0" eaLnBrk="1" latinLnBrk="0" hangingPunct="1">
                <a:lnSpc>
                  <a:spcPct val="90000"/>
                </a:lnSpc>
                <a:spcBef>
                  <a:spcPct val="0"/>
                </a:spcBef>
                <a:buNone/>
                <a:defRPr sz="4000" kern="1200">
                  <a:solidFill>
                    <a:schemeClr val="tx1">
                      <a:lumMod val="65000"/>
                      <a:lumOff val="35000"/>
                    </a:schemeClr>
                  </a:solidFill>
                  <a:latin typeface="Roboto" panose="02000000000000000000" pitchFamily="2" charset="0"/>
                  <a:ea typeface="Roboto" panose="02000000000000000000" pitchFamily="2" charset="0"/>
                  <a:cs typeface="+mj-cs"/>
                </a:defRPr>
              </a:lvl1pPr>
            </a:lstStyle>
            <a:p>
              <a:pPr>
                <a:lnSpc>
                  <a:spcPct val="120000"/>
                </a:lnSpc>
                <a:spcBef>
                  <a:spcPts val="0"/>
                </a:spcBef>
                <a:spcAft>
                  <a:spcPts val="0"/>
                </a:spcAft>
              </a:pPr>
              <a:r>
                <a:rPr lang="en-US" altLang="zh-CN" sz="1800" dirty="0">
                  <a:solidFill>
                    <a:schemeClr val="tx1"/>
                  </a:solidFill>
                  <a:latin typeface="楷体_GB2312" panose="02010609030101010101" pitchFamily="49" charset="-122"/>
                  <a:ea typeface="楷体_GB2312" panose="02010609030101010101" pitchFamily="49" charset="-122"/>
                  <a:cs typeface="+mn-ea"/>
                  <a:sym typeface="Arial" panose="020B0604020202020204" pitchFamily="34" charset="0"/>
                </a:rPr>
                <a:t>3.</a:t>
              </a:r>
              <a:r>
                <a:rPr lang="zh-CN" altLang="en-US" sz="1800" dirty="0">
                  <a:solidFill>
                    <a:schemeClr val="tx1"/>
                  </a:solidFill>
                  <a:latin typeface="楷体_GB2312" panose="02010609030101010101" pitchFamily="49" charset="-122"/>
                  <a:ea typeface="楷体_GB2312" panose="02010609030101010101" pitchFamily="49" charset="-122"/>
                  <a:cs typeface="+mn-ea"/>
                  <a:sym typeface="Arial" panose="020B0604020202020204" pitchFamily="34" charset="0"/>
                </a:rPr>
                <a:t>调查精度</a:t>
              </a:r>
              <a:endParaRPr lang="en-AU" sz="1800" dirty="0">
                <a:solidFill>
                  <a:schemeClr val="tx1"/>
                </a:solidFill>
                <a:latin typeface="楷体_GB2312" panose="02010609030101010101" pitchFamily="49" charset="-122"/>
                <a:ea typeface="楷体_GB2312" panose="02010609030101010101" pitchFamily="49" charset="-122"/>
                <a:cs typeface="+mn-ea"/>
                <a:sym typeface="Arial" panose="020B0604020202020204" pitchFamily="34" charset="0"/>
              </a:endParaRPr>
            </a:p>
          </p:txBody>
        </p:sp>
      </p:grpSp>
      <p:sp>
        <p:nvSpPr>
          <p:cNvPr id="59" name="矩形 58"/>
          <p:cNvSpPr/>
          <p:nvPr/>
        </p:nvSpPr>
        <p:spPr>
          <a:xfrm>
            <a:off x="2915815" y="3895888"/>
            <a:ext cx="5904657" cy="1477328"/>
          </a:xfrm>
          <a:prstGeom prst="rect">
            <a:avLst/>
          </a:prstGeom>
        </p:spPr>
        <p:txBody>
          <a:bodyPr wrap="square">
            <a:spAutoFit/>
          </a:bodyPr>
          <a:lstStyle/>
          <a:p>
            <a:r>
              <a:rPr lang="zh-CN" altLang="en-US" dirty="0">
                <a:latin typeface="楷体_GB2312" panose="02010609030101010101" pitchFamily="49" charset="-122"/>
                <a:ea typeface="楷体_GB2312" panose="02010609030101010101" pitchFamily="49" charset="-122"/>
              </a:rPr>
              <a:t>优于1米分辨率、优于0.2米分辨率。</a:t>
            </a:r>
            <a:endParaRPr lang="zh-CN" altLang="en-US" dirty="0">
              <a:latin typeface="楷体_GB2312" panose="02010609030101010101" pitchFamily="49" charset="-122"/>
              <a:ea typeface="楷体_GB2312" panose="02010609030101010101" pitchFamily="49" charset="-122"/>
            </a:endParaRPr>
          </a:p>
          <a:p>
            <a:r>
              <a:rPr lang="zh-CN" altLang="en-US" dirty="0">
                <a:latin typeface="楷体_GB2312" panose="02010609030101010101" pitchFamily="49" charset="-122"/>
                <a:ea typeface="楷体_GB2312" panose="02010609030101010101" pitchFamily="49" charset="-122"/>
              </a:rPr>
              <a:t>建设用地和设施农用地：200平方米；</a:t>
            </a:r>
            <a:endParaRPr lang="en-US" altLang="zh-CN" dirty="0">
              <a:latin typeface="楷体_GB2312" panose="02010609030101010101" pitchFamily="49" charset="-122"/>
              <a:ea typeface="楷体_GB2312" panose="02010609030101010101" pitchFamily="49" charset="-122"/>
            </a:endParaRPr>
          </a:p>
          <a:p>
            <a:r>
              <a:rPr lang="zh-CN" altLang="en-US" dirty="0">
                <a:latin typeface="楷体_GB2312" panose="02010609030101010101" pitchFamily="49" charset="-122"/>
                <a:ea typeface="楷体_GB2312" panose="02010609030101010101" pitchFamily="49" charset="-122"/>
              </a:rPr>
              <a:t>农用地（不含设施农用地）：400平方米；</a:t>
            </a:r>
            <a:endParaRPr lang="en-US" altLang="zh-CN" dirty="0">
              <a:latin typeface="楷体_GB2312" panose="02010609030101010101" pitchFamily="49" charset="-122"/>
              <a:ea typeface="楷体_GB2312" panose="02010609030101010101" pitchFamily="49" charset="-122"/>
            </a:endParaRPr>
          </a:p>
          <a:p>
            <a:r>
              <a:rPr lang="zh-CN" altLang="en-US" dirty="0">
                <a:latin typeface="楷体_GB2312" panose="02010609030101010101" pitchFamily="49" charset="-122"/>
                <a:ea typeface="楷体_GB2312" panose="02010609030101010101" pitchFamily="49" charset="-122"/>
              </a:rPr>
              <a:t>其他地类：600平方米，不得低于1500平方米；</a:t>
            </a:r>
            <a:endParaRPr lang="zh-CN" altLang="en-US" dirty="0">
              <a:latin typeface="楷体_GB2312" panose="02010609030101010101" pitchFamily="49" charset="-122"/>
              <a:ea typeface="楷体_GB2312" panose="02010609030101010101" pitchFamily="49" charset="-122"/>
            </a:endParaRPr>
          </a:p>
          <a:p>
            <a:r>
              <a:rPr lang="zh-CN" altLang="en-US" dirty="0">
                <a:latin typeface="楷体_GB2312" panose="02010609030101010101" pitchFamily="49" charset="-122"/>
                <a:ea typeface="楷体_GB2312" panose="02010609030101010101" pitchFamily="49" charset="-122"/>
              </a:rPr>
              <a:t>可统一提高最小调查面积。</a:t>
            </a:r>
            <a:endParaRPr lang="zh-CN" altLang="en-US" dirty="0">
              <a:latin typeface="楷体_GB2312" panose="02010609030101010101" pitchFamily="49" charset="-122"/>
              <a:ea typeface="楷体_GB2312" panose="02010609030101010101" pitchFamily="49" charset="-122"/>
            </a:endParaRPr>
          </a:p>
        </p:txBody>
      </p:sp>
      <p:grpSp>
        <p:nvGrpSpPr>
          <p:cNvPr id="32" name="组合 31"/>
          <p:cNvGrpSpPr/>
          <p:nvPr/>
        </p:nvGrpSpPr>
        <p:grpSpPr>
          <a:xfrm>
            <a:off x="481044" y="6078402"/>
            <a:ext cx="1879574" cy="662966"/>
            <a:chOff x="481044" y="6024122"/>
            <a:chExt cx="1879574" cy="662966"/>
          </a:xfrm>
        </p:grpSpPr>
        <p:sp>
          <p:nvSpPr>
            <p:cNvPr id="60" name="Oval 28"/>
            <p:cNvSpPr>
              <a:spLocks noChangeAspect="1"/>
            </p:cNvSpPr>
            <p:nvPr/>
          </p:nvSpPr>
          <p:spPr>
            <a:xfrm>
              <a:off x="481044" y="6024122"/>
              <a:ext cx="1879574" cy="662966"/>
            </a:xfrm>
            <a:prstGeom prst="ellipse">
              <a:avLst/>
            </a:prstGeom>
            <a:solidFill>
              <a:schemeClr val="accent4">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lnSpc>
                  <a:spcPct val="120000"/>
                </a:lnSpc>
                <a:spcBef>
                  <a:spcPts val="0"/>
                </a:spcBef>
                <a:spcAft>
                  <a:spcPts val="0"/>
                </a:spcAft>
              </a:pPr>
              <a:endParaRPr lang="en-US" sz="8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3" name="Title 1"/>
            <p:cNvSpPr txBox="1"/>
            <p:nvPr/>
          </p:nvSpPr>
          <p:spPr>
            <a:xfrm>
              <a:off x="731647" y="6096384"/>
              <a:ext cx="1418020" cy="553998"/>
            </a:xfrm>
            <a:prstGeom prst="rect">
              <a:avLst/>
            </a:prstGeom>
          </p:spPr>
          <p:txBody>
            <a:bodyPr vert="horz" wrap="square" lIns="0" tIns="0" rIns="0" bIns="0" rtlCol="0" anchor="t" anchorCtr="0">
              <a:spAutoFit/>
            </a:bodyPr>
            <a:lstStyle>
              <a:lvl1pPr algn="ctr" defTabSz="914400" rtl="0" eaLnBrk="1" latinLnBrk="0" hangingPunct="1">
                <a:lnSpc>
                  <a:spcPct val="90000"/>
                </a:lnSpc>
                <a:spcBef>
                  <a:spcPct val="0"/>
                </a:spcBef>
                <a:buNone/>
                <a:defRPr sz="4000" kern="1200">
                  <a:solidFill>
                    <a:schemeClr val="tx1">
                      <a:lumMod val="65000"/>
                      <a:lumOff val="35000"/>
                    </a:schemeClr>
                  </a:solidFill>
                  <a:latin typeface="Roboto" panose="02000000000000000000" pitchFamily="2" charset="0"/>
                  <a:ea typeface="Roboto" panose="02000000000000000000" pitchFamily="2" charset="0"/>
                  <a:cs typeface="+mj-cs"/>
                </a:defRPr>
              </a:lvl1pPr>
            </a:lstStyle>
            <a:p>
              <a:pPr>
                <a:lnSpc>
                  <a:spcPct val="100000"/>
                </a:lnSpc>
                <a:spcBef>
                  <a:spcPts val="0"/>
                </a:spcBef>
                <a:spcAft>
                  <a:spcPts val="0"/>
                </a:spcAft>
              </a:pPr>
              <a:r>
                <a:rPr lang="en-US" altLang="zh-CN" sz="1800" dirty="0">
                  <a:solidFill>
                    <a:schemeClr val="tx1"/>
                  </a:solidFill>
                  <a:latin typeface="楷体_GB2312" panose="02010609030101010101" pitchFamily="49" charset="-122"/>
                  <a:ea typeface="楷体_GB2312" panose="02010609030101010101" pitchFamily="49" charset="-122"/>
                  <a:cs typeface="+mn-ea"/>
                  <a:sym typeface="Arial" panose="020B0604020202020204" pitchFamily="34" charset="0"/>
                </a:rPr>
                <a:t>5.</a:t>
              </a:r>
              <a:r>
                <a:rPr lang="zh-CN" altLang="en-US" sz="1800" dirty="0">
                  <a:solidFill>
                    <a:schemeClr val="tx1"/>
                  </a:solidFill>
                  <a:latin typeface="楷体_GB2312" panose="02010609030101010101" pitchFamily="49" charset="-122"/>
                  <a:ea typeface="楷体_GB2312" panose="02010609030101010101" pitchFamily="49" charset="-122"/>
                  <a:cs typeface="+mn-ea"/>
                  <a:sym typeface="Arial" panose="020B0604020202020204" pitchFamily="34" charset="0"/>
                </a:rPr>
                <a:t>分幅、编号及投影方式</a:t>
              </a:r>
              <a:endParaRPr lang="en-AU" sz="1800" dirty="0">
                <a:solidFill>
                  <a:schemeClr val="tx1"/>
                </a:solidFill>
                <a:latin typeface="楷体_GB2312" panose="02010609030101010101" pitchFamily="49" charset="-122"/>
                <a:ea typeface="楷体_GB2312" panose="02010609030101010101" pitchFamily="49" charset="-122"/>
                <a:cs typeface="+mn-ea"/>
                <a:sym typeface="Arial" panose="020B0604020202020204" pitchFamily="34" charset="0"/>
              </a:endParaRPr>
            </a:p>
          </p:txBody>
        </p:sp>
      </p:grpSp>
      <p:sp>
        <p:nvSpPr>
          <p:cNvPr id="66" name="矩形 65"/>
          <p:cNvSpPr/>
          <p:nvPr/>
        </p:nvSpPr>
        <p:spPr>
          <a:xfrm>
            <a:off x="2896646" y="5435932"/>
            <a:ext cx="4339650" cy="369332"/>
          </a:xfrm>
          <a:prstGeom prst="rect">
            <a:avLst/>
          </a:prstGeom>
        </p:spPr>
        <p:txBody>
          <a:bodyPr wrap="none">
            <a:spAutoFit/>
          </a:bodyPr>
          <a:lstStyle/>
          <a:p>
            <a:r>
              <a:rPr lang="zh-CN" altLang="en-US" dirty="0">
                <a:latin typeface="楷体_GB2312" panose="02010609030101010101" pitchFamily="49" charset="-122"/>
                <a:ea typeface="楷体_GB2312" panose="02010609030101010101" pitchFamily="49" charset="-122"/>
              </a:rPr>
              <a:t>采用</a:t>
            </a:r>
            <a:r>
              <a:rPr lang="en-US" altLang="zh-CN" dirty="0">
                <a:latin typeface="楷体_GB2312" panose="02010609030101010101" pitchFamily="49" charset="-122"/>
                <a:ea typeface="楷体_GB2312" panose="02010609030101010101" pitchFamily="49" charset="-122"/>
              </a:rPr>
              <a:t>《</a:t>
            </a:r>
            <a:r>
              <a:rPr lang="zh-CN" altLang="en-US" dirty="0">
                <a:latin typeface="楷体_GB2312" panose="02010609030101010101" pitchFamily="49" charset="-122"/>
                <a:ea typeface="楷体_GB2312" panose="02010609030101010101" pitchFamily="49" charset="-122"/>
              </a:rPr>
              <a:t>第三次全国土地调查工作分类</a:t>
            </a:r>
            <a:r>
              <a:rPr lang="en-US" altLang="zh-CN" dirty="0">
                <a:latin typeface="楷体_GB2312" panose="02010609030101010101" pitchFamily="49" charset="-122"/>
                <a:ea typeface="楷体_GB2312" panose="02010609030101010101" pitchFamily="49" charset="-122"/>
              </a:rPr>
              <a:t>》</a:t>
            </a:r>
            <a:r>
              <a:rPr lang="zh-CN" altLang="en-US" dirty="0">
                <a:latin typeface="楷体_GB2312" panose="02010609030101010101" pitchFamily="49" charset="-122"/>
                <a:ea typeface="楷体_GB2312" panose="02010609030101010101" pitchFamily="49" charset="-122"/>
              </a:rPr>
              <a:t>。</a:t>
            </a:r>
            <a:endParaRPr lang="zh-CN" altLang="en-US" dirty="0">
              <a:latin typeface="楷体_GB2312" panose="02010609030101010101" pitchFamily="49" charset="-122"/>
              <a:ea typeface="楷体_GB2312" panose="02010609030101010101" pitchFamily="49" charset="-122"/>
            </a:endParaRPr>
          </a:p>
        </p:txBody>
      </p:sp>
      <p:sp>
        <p:nvSpPr>
          <p:cNvPr id="67" name="矩形 66"/>
          <p:cNvSpPr/>
          <p:nvPr/>
        </p:nvSpPr>
        <p:spPr>
          <a:xfrm>
            <a:off x="2870081" y="6208657"/>
            <a:ext cx="3070071" cy="369332"/>
          </a:xfrm>
          <a:prstGeom prst="rect">
            <a:avLst/>
          </a:prstGeom>
        </p:spPr>
        <p:txBody>
          <a:bodyPr wrap="none">
            <a:spAutoFit/>
          </a:bodyPr>
          <a:lstStyle/>
          <a:p>
            <a:r>
              <a:rPr lang="zh-CN" altLang="en-US" dirty="0">
                <a:latin typeface="楷体_GB2312" panose="02010609030101010101" pitchFamily="49" charset="-122"/>
                <a:ea typeface="楷体_GB2312" panose="02010609030101010101" pitchFamily="49" charset="-122"/>
              </a:rPr>
              <a:t>执行</a:t>
            </a:r>
            <a:r>
              <a:rPr lang="en-US" altLang="zh-CN" dirty="0">
                <a:latin typeface="楷体_GB2312" panose="02010609030101010101" pitchFamily="49" charset="-122"/>
                <a:ea typeface="楷体_GB2312" panose="02010609030101010101" pitchFamily="49" charset="-122"/>
              </a:rPr>
              <a:t>GB/T 13989-2012</a:t>
            </a:r>
            <a:r>
              <a:rPr lang="zh-CN" altLang="en-US" dirty="0">
                <a:latin typeface="楷体_GB2312" panose="02010609030101010101" pitchFamily="49" charset="-122"/>
                <a:ea typeface="楷体_GB2312" panose="02010609030101010101" pitchFamily="49" charset="-122"/>
              </a:rPr>
              <a:t>标准。</a:t>
            </a:r>
            <a:endParaRPr lang="zh-CN" altLang="en-US" dirty="0">
              <a:latin typeface="楷体_GB2312" panose="02010609030101010101" pitchFamily="49" charset="-122"/>
              <a:ea typeface="楷体_GB2312" panose="02010609030101010101" pitchFamily="49" charset="-122"/>
            </a:endParaRPr>
          </a:p>
        </p:txBody>
      </p:sp>
      <p:cxnSp>
        <p:nvCxnSpPr>
          <p:cNvPr id="68" name="直接箭头连接符 67"/>
          <p:cNvCxnSpPr/>
          <p:nvPr/>
        </p:nvCxnSpPr>
        <p:spPr>
          <a:xfrm>
            <a:off x="2406823" y="4480562"/>
            <a:ext cx="432048" cy="0"/>
          </a:xfrm>
          <a:prstGeom prst="straightConnector1">
            <a:avLst/>
          </a:prstGeom>
          <a:ln>
            <a:prstDash val="dash"/>
            <a:tailEnd type="arrow"/>
          </a:ln>
        </p:spPr>
        <p:style>
          <a:lnRef idx="1">
            <a:schemeClr val="accent1"/>
          </a:lnRef>
          <a:fillRef idx="0">
            <a:schemeClr val="accent1"/>
          </a:fillRef>
          <a:effectRef idx="0">
            <a:schemeClr val="accent1"/>
          </a:effectRef>
          <a:fontRef idx="minor">
            <a:schemeClr val="tx1"/>
          </a:fontRef>
        </p:style>
      </p:cxnSp>
      <p:grpSp>
        <p:nvGrpSpPr>
          <p:cNvPr id="33" name="组合 32"/>
          <p:cNvGrpSpPr/>
          <p:nvPr/>
        </p:nvGrpSpPr>
        <p:grpSpPr>
          <a:xfrm>
            <a:off x="467544" y="5286314"/>
            <a:ext cx="1879574" cy="662966"/>
            <a:chOff x="467544" y="5214306"/>
            <a:chExt cx="1879574" cy="662966"/>
          </a:xfrm>
        </p:grpSpPr>
        <p:sp>
          <p:nvSpPr>
            <p:cNvPr id="61" name="Oval 34"/>
            <p:cNvSpPr>
              <a:spLocks noChangeAspect="1"/>
            </p:cNvSpPr>
            <p:nvPr/>
          </p:nvSpPr>
          <p:spPr>
            <a:xfrm>
              <a:off x="467544" y="5214306"/>
              <a:ext cx="1879574" cy="662966"/>
            </a:xfrm>
            <a:prstGeom prst="ellips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lnSpc>
                  <a:spcPct val="120000"/>
                </a:lnSpc>
                <a:spcBef>
                  <a:spcPts val="0"/>
                </a:spcBef>
                <a:spcAft>
                  <a:spcPts val="0"/>
                </a:spcAft>
              </a:pPr>
              <a:endParaRPr lang="en-US" sz="8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2" name="Title 1"/>
            <p:cNvSpPr txBox="1"/>
            <p:nvPr/>
          </p:nvSpPr>
          <p:spPr>
            <a:xfrm>
              <a:off x="744489" y="5264958"/>
              <a:ext cx="1321789" cy="553998"/>
            </a:xfrm>
            <a:prstGeom prst="rect">
              <a:avLst/>
            </a:prstGeom>
          </p:spPr>
          <p:txBody>
            <a:bodyPr vert="horz" wrap="square" lIns="0" tIns="0" rIns="0" bIns="0" rtlCol="0" anchor="t" anchorCtr="0">
              <a:spAutoFit/>
            </a:bodyPr>
            <a:lstStyle>
              <a:lvl1pPr algn="ctr" defTabSz="914400" rtl="0" eaLnBrk="1" latinLnBrk="0" hangingPunct="1">
                <a:lnSpc>
                  <a:spcPct val="90000"/>
                </a:lnSpc>
                <a:spcBef>
                  <a:spcPct val="0"/>
                </a:spcBef>
                <a:buNone/>
                <a:defRPr sz="4000" kern="1200">
                  <a:solidFill>
                    <a:schemeClr val="tx1">
                      <a:lumMod val="65000"/>
                      <a:lumOff val="35000"/>
                    </a:schemeClr>
                  </a:solidFill>
                  <a:latin typeface="Roboto" panose="02000000000000000000" pitchFamily="2" charset="0"/>
                  <a:ea typeface="Roboto" panose="02000000000000000000" pitchFamily="2" charset="0"/>
                  <a:cs typeface="+mj-cs"/>
                </a:defRPr>
              </a:lvl1pPr>
            </a:lstStyle>
            <a:p>
              <a:pPr>
                <a:lnSpc>
                  <a:spcPct val="100000"/>
                </a:lnSpc>
                <a:spcBef>
                  <a:spcPts val="0"/>
                </a:spcBef>
                <a:spcAft>
                  <a:spcPts val="0"/>
                </a:spcAft>
              </a:pPr>
              <a:r>
                <a:rPr lang="en-US" altLang="zh-CN" sz="1800" dirty="0">
                  <a:solidFill>
                    <a:schemeClr val="tx1"/>
                  </a:solidFill>
                  <a:latin typeface="楷体_GB2312" panose="02010609030101010101" pitchFamily="49" charset="-122"/>
                  <a:ea typeface="楷体_GB2312" panose="02010609030101010101" pitchFamily="49" charset="-122"/>
                  <a:cs typeface="+mn-ea"/>
                  <a:sym typeface="Arial" panose="020B0604020202020204" pitchFamily="34" charset="0"/>
                </a:rPr>
                <a:t>4.</a:t>
              </a:r>
              <a:r>
                <a:rPr lang="zh-CN" altLang="en-US" sz="1800" dirty="0">
                  <a:solidFill>
                    <a:schemeClr val="tx1"/>
                  </a:solidFill>
                  <a:latin typeface="楷体_GB2312" panose="02010609030101010101" pitchFamily="49" charset="-122"/>
                  <a:ea typeface="楷体_GB2312" panose="02010609030101010101" pitchFamily="49" charset="-122"/>
                  <a:cs typeface="+mn-ea"/>
                  <a:sym typeface="Arial" panose="020B0604020202020204" pitchFamily="34" charset="0"/>
                </a:rPr>
                <a:t>土地利用现状分类</a:t>
              </a:r>
              <a:endParaRPr lang="en-AU" sz="1800" dirty="0">
                <a:solidFill>
                  <a:schemeClr val="tx1"/>
                </a:solidFill>
                <a:latin typeface="楷体_GB2312" panose="02010609030101010101" pitchFamily="49" charset="-122"/>
                <a:ea typeface="楷体_GB2312" panose="02010609030101010101" pitchFamily="49" charset="-122"/>
                <a:cs typeface="+mn-ea"/>
                <a:sym typeface="Arial" panose="020B0604020202020204" pitchFamily="34" charset="0"/>
              </a:endParaRPr>
            </a:p>
          </p:txBody>
        </p:sp>
      </p:grpSp>
      <p:cxnSp>
        <p:nvCxnSpPr>
          <p:cNvPr id="69" name="直接箭头连接符 68"/>
          <p:cNvCxnSpPr/>
          <p:nvPr/>
        </p:nvCxnSpPr>
        <p:spPr>
          <a:xfrm>
            <a:off x="2406823" y="5622859"/>
            <a:ext cx="432048" cy="0"/>
          </a:xfrm>
          <a:prstGeom prst="straightConnector1">
            <a:avLst/>
          </a:prstGeom>
          <a:ln>
            <a:prstDash val="dash"/>
            <a:tailEnd type="arrow"/>
          </a:ln>
        </p:spPr>
        <p:style>
          <a:lnRef idx="1">
            <a:schemeClr val="accent1"/>
          </a:lnRef>
          <a:fillRef idx="0">
            <a:schemeClr val="accent1"/>
          </a:fillRef>
          <a:effectRef idx="0">
            <a:schemeClr val="accent1"/>
          </a:effectRef>
          <a:fontRef idx="minor">
            <a:schemeClr val="tx1"/>
          </a:fontRef>
        </p:style>
      </p:cxnSp>
      <p:cxnSp>
        <p:nvCxnSpPr>
          <p:cNvPr id="70" name="直接箭头连接符 69"/>
          <p:cNvCxnSpPr/>
          <p:nvPr/>
        </p:nvCxnSpPr>
        <p:spPr>
          <a:xfrm>
            <a:off x="2406823" y="6427663"/>
            <a:ext cx="432048" cy="0"/>
          </a:xfrm>
          <a:prstGeom prst="straightConnector1">
            <a:avLst/>
          </a:prstGeom>
          <a:ln>
            <a:prstDash val="dash"/>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16"/>
                                        </p:tgtEl>
                                        <p:attrNameLst>
                                          <p:attrName>style.visibility</p:attrName>
                                        </p:attrNameLst>
                                      </p:cBhvr>
                                      <p:to>
                                        <p:strVal val="visible"/>
                                      </p:to>
                                    </p:set>
                                    <p:animEffect transition="in" filter="fade">
                                      <p:cBhvr>
                                        <p:cTn id="11" dur="500"/>
                                        <p:tgtEl>
                                          <p:spTgt spid="116"/>
                                        </p:tgtEl>
                                      </p:cBhvr>
                                    </p:animEffect>
                                    <p:anim calcmode="lin" valueType="num">
                                      <p:cBhvr>
                                        <p:cTn id="12" dur="500" fill="hold"/>
                                        <p:tgtEl>
                                          <p:spTgt spid="116"/>
                                        </p:tgtEl>
                                        <p:attrNameLst>
                                          <p:attrName>ppt_x</p:attrName>
                                        </p:attrNameLst>
                                      </p:cBhvr>
                                      <p:tavLst>
                                        <p:tav tm="0">
                                          <p:val>
                                            <p:strVal val="#ppt_x"/>
                                          </p:val>
                                        </p:tav>
                                        <p:tav tm="100000">
                                          <p:val>
                                            <p:strVal val="#ppt_x"/>
                                          </p:val>
                                        </p:tav>
                                      </p:tavLst>
                                    </p:anim>
                                    <p:anim calcmode="lin" valueType="num">
                                      <p:cBhvr>
                                        <p:cTn id="13" dur="500" fill="hold"/>
                                        <p:tgtEl>
                                          <p:spTgt spid="116"/>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28"/>
                                        </p:tgtEl>
                                        <p:attrNameLst>
                                          <p:attrName>style.visibility</p:attrName>
                                        </p:attrNameLst>
                                      </p:cBhvr>
                                      <p:to>
                                        <p:strVal val="visible"/>
                                      </p:to>
                                    </p:set>
                                    <p:anim calcmode="lin" valueType="num">
                                      <p:cBhvr>
                                        <p:cTn id="17" dur="500" fill="hold"/>
                                        <p:tgtEl>
                                          <p:spTgt spid="28"/>
                                        </p:tgtEl>
                                        <p:attrNameLst>
                                          <p:attrName>ppt_w</p:attrName>
                                        </p:attrNameLst>
                                      </p:cBhvr>
                                      <p:tavLst>
                                        <p:tav tm="0">
                                          <p:val>
                                            <p:fltVal val="0"/>
                                          </p:val>
                                        </p:tav>
                                        <p:tav tm="100000">
                                          <p:val>
                                            <p:strVal val="#ppt_w"/>
                                          </p:val>
                                        </p:tav>
                                      </p:tavLst>
                                    </p:anim>
                                    <p:anim calcmode="lin" valueType="num">
                                      <p:cBhvr>
                                        <p:cTn id="18" dur="500" fill="hold"/>
                                        <p:tgtEl>
                                          <p:spTgt spid="28"/>
                                        </p:tgtEl>
                                        <p:attrNameLst>
                                          <p:attrName>ppt_h</p:attrName>
                                        </p:attrNameLst>
                                      </p:cBhvr>
                                      <p:tavLst>
                                        <p:tav tm="0">
                                          <p:val>
                                            <p:fltVal val="0"/>
                                          </p:val>
                                        </p:tav>
                                        <p:tav tm="100000">
                                          <p:val>
                                            <p:strVal val="#ppt_h"/>
                                          </p:val>
                                        </p:tav>
                                      </p:tavLst>
                                    </p:anim>
                                    <p:animEffect transition="in" filter="fade">
                                      <p:cBhvr>
                                        <p:cTn id="19" dur="500"/>
                                        <p:tgtEl>
                                          <p:spTgt spid="28"/>
                                        </p:tgtEl>
                                      </p:cBhvr>
                                    </p:animEffect>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wipe(left)">
                                      <p:cBhvr>
                                        <p:cTn id="23" dur="500"/>
                                        <p:tgtEl>
                                          <p:spTgt spid="34"/>
                                        </p:tgtEl>
                                      </p:cBhvr>
                                    </p:animEffect>
                                  </p:childTnLst>
                                </p:cTn>
                              </p:par>
                            </p:childTnLst>
                          </p:cTn>
                        </p:par>
                        <p:par>
                          <p:cTn id="24" fill="hold">
                            <p:stCondLst>
                              <p:cond delay="2000"/>
                            </p:stCondLst>
                            <p:childTnLst>
                              <p:par>
                                <p:cTn id="25" presetID="14" presetClass="entr" presetSubtype="10" fill="hold" grpId="0"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randombar(horizontal)">
                                      <p:cBhvr>
                                        <p:cTn id="27" dur="500"/>
                                        <p:tgtEl>
                                          <p:spTgt spid="19"/>
                                        </p:tgtEl>
                                      </p:cBhvr>
                                    </p:animEffect>
                                  </p:childTnLst>
                                </p:cTn>
                              </p:par>
                            </p:childTnLst>
                          </p:cTn>
                        </p:par>
                        <p:par>
                          <p:cTn id="28" fill="hold">
                            <p:stCondLst>
                              <p:cond delay="2500"/>
                            </p:stCondLst>
                            <p:childTnLst>
                              <p:par>
                                <p:cTn id="29" presetID="53" presetClass="entr" presetSubtype="16" fill="hold" nodeType="after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p:cTn id="31" dur="500" fill="hold"/>
                                        <p:tgtEl>
                                          <p:spTgt spid="29"/>
                                        </p:tgtEl>
                                        <p:attrNameLst>
                                          <p:attrName>ppt_w</p:attrName>
                                        </p:attrNameLst>
                                      </p:cBhvr>
                                      <p:tavLst>
                                        <p:tav tm="0">
                                          <p:val>
                                            <p:fltVal val="0"/>
                                          </p:val>
                                        </p:tav>
                                        <p:tav tm="100000">
                                          <p:val>
                                            <p:strVal val="#ppt_w"/>
                                          </p:val>
                                        </p:tav>
                                      </p:tavLst>
                                    </p:anim>
                                    <p:anim calcmode="lin" valueType="num">
                                      <p:cBhvr>
                                        <p:cTn id="32" dur="500" fill="hold"/>
                                        <p:tgtEl>
                                          <p:spTgt spid="29"/>
                                        </p:tgtEl>
                                        <p:attrNameLst>
                                          <p:attrName>ppt_h</p:attrName>
                                        </p:attrNameLst>
                                      </p:cBhvr>
                                      <p:tavLst>
                                        <p:tav tm="0">
                                          <p:val>
                                            <p:fltVal val="0"/>
                                          </p:val>
                                        </p:tav>
                                        <p:tav tm="100000">
                                          <p:val>
                                            <p:strVal val="#ppt_h"/>
                                          </p:val>
                                        </p:tav>
                                      </p:tavLst>
                                    </p:anim>
                                    <p:animEffect transition="in" filter="fade">
                                      <p:cBhvr>
                                        <p:cTn id="33" dur="500"/>
                                        <p:tgtEl>
                                          <p:spTgt spid="29"/>
                                        </p:tgtEl>
                                      </p:cBhvr>
                                    </p:animEffect>
                                  </p:childTnLst>
                                </p:cTn>
                              </p:par>
                            </p:childTnLst>
                          </p:cTn>
                        </p:par>
                        <p:par>
                          <p:cTn id="34" fill="hold">
                            <p:stCondLst>
                              <p:cond delay="3000"/>
                            </p:stCondLst>
                            <p:childTnLst>
                              <p:par>
                                <p:cTn id="35" presetID="22" presetClass="entr" presetSubtype="8" fill="hold" nodeType="afterEffect">
                                  <p:stCondLst>
                                    <p:cond delay="0"/>
                                  </p:stCondLst>
                                  <p:childTnLst>
                                    <p:set>
                                      <p:cBhvr>
                                        <p:cTn id="36" dur="1" fill="hold">
                                          <p:stCondLst>
                                            <p:cond delay="0"/>
                                          </p:stCondLst>
                                        </p:cTn>
                                        <p:tgtEl>
                                          <p:spTgt spid="54"/>
                                        </p:tgtEl>
                                        <p:attrNameLst>
                                          <p:attrName>style.visibility</p:attrName>
                                        </p:attrNameLst>
                                      </p:cBhvr>
                                      <p:to>
                                        <p:strVal val="visible"/>
                                      </p:to>
                                    </p:set>
                                    <p:animEffect transition="in" filter="wipe(left)">
                                      <p:cBhvr>
                                        <p:cTn id="37" dur="500"/>
                                        <p:tgtEl>
                                          <p:spTgt spid="54"/>
                                        </p:tgtEl>
                                      </p:cBhvr>
                                    </p:animEffect>
                                  </p:childTnLst>
                                </p:cTn>
                              </p:par>
                            </p:childTnLst>
                          </p:cTn>
                        </p:par>
                        <p:par>
                          <p:cTn id="38" fill="hold">
                            <p:stCondLst>
                              <p:cond delay="3500"/>
                            </p:stCondLst>
                            <p:childTnLst>
                              <p:par>
                                <p:cTn id="39" presetID="14" presetClass="entr" presetSubtype="10" fill="hold" grpId="0" nodeType="afterEffect">
                                  <p:stCondLst>
                                    <p:cond delay="0"/>
                                  </p:stCondLst>
                                  <p:childTnLst>
                                    <p:set>
                                      <p:cBhvr>
                                        <p:cTn id="40" dur="1" fill="hold">
                                          <p:stCondLst>
                                            <p:cond delay="0"/>
                                          </p:stCondLst>
                                        </p:cTn>
                                        <p:tgtEl>
                                          <p:spTgt spid="50"/>
                                        </p:tgtEl>
                                        <p:attrNameLst>
                                          <p:attrName>style.visibility</p:attrName>
                                        </p:attrNameLst>
                                      </p:cBhvr>
                                      <p:to>
                                        <p:strVal val="visible"/>
                                      </p:to>
                                    </p:set>
                                    <p:animEffect transition="in" filter="randombar(horizontal)">
                                      <p:cBhvr>
                                        <p:cTn id="41" dur="500"/>
                                        <p:tgtEl>
                                          <p:spTgt spid="50"/>
                                        </p:tgtEl>
                                      </p:cBhvr>
                                    </p:animEffect>
                                  </p:childTnLst>
                                </p:cTn>
                              </p:par>
                            </p:childTnLst>
                          </p:cTn>
                        </p:par>
                        <p:par>
                          <p:cTn id="42" fill="hold">
                            <p:stCondLst>
                              <p:cond delay="4000"/>
                            </p:stCondLst>
                            <p:childTnLst>
                              <p:par>
                                <p:cTn id="43" presetID="53" presetClass="entr" presetSubtype="16" fill="hold" nodeType="afterEffect">
                                  <p:stCondLst>
                                    <p:cond delay="0"/>
                                  </p:stCondLst>
                                  <p:childTnLst>
                                    <p:set>
                                      <p:cBhvr>
                                        <p:cTn id="44" dur="1" fill="hold">
                                          <p:stCondLst>
                                            <p:cond delay="0"/>
                                          </p:stCondLst>
                                        </p:cTn>
                                        <p:tgtEl>
                                          <p:spTgt spid="30"/>
                                        </p:tgtEl>
                                        <p:attrNameLst>
                                          <p:attrName>style.visibility</p:attrName>
                                        </p:attrNameLst>
                                      </p:cBhvr>
                                      <p:to>
                                        <p:strVal val="visible"/>
                                      </p:to>
                                    </p:set>
                                    <p:anim calcmode="lin" valueType="num">
                                      <p:cBhvr>
                                        <p:cTn id="45" dur="500" fill="hold"/>
                                        <p:tgtEl>
                                          <p:spTgt spid="30"/>
                                        </p:tgtEl>
                                        <p:attrNameLst>
                                          <p:attrName>ppt_w</p:attrName>
                                        </p:attrNameLst>
                                      </p:cBhvr>
                                      <p:tavLst>
                                        <p:tav tm="0">
                                          <p:val>
                                            <p:fltVal val="0"/>
                                          </p:val>
                                        </p:tav>
                                        <p:tav tm="100000">
                                          <p:val>
                                            <p:strVal val="#ppt_w"/>
                                          </p:val>
                                        </p:tav>
                                      </p:tavLst>
                                    </p:anim>
                                    <p:anim calcmode="lin" valueType="num">
                                      <p:cBhvr>
                                        <p:cTn id="46" dur="500" fill="hold"/>
                                        <p:tgtEl>
                                          <p:spTgt spid="30"/>
                                        </p:tgtEl>
                                        <p:attrNameLst>
                                          <p:attrName>ppt_h</p:attrName>
                                        </p:attrNameLst>
                                      </p:cBhvr>
                                      <p:tavLst>
                                        <p:tav tm="0">
                                          <p:val>
                                            <p:fltVal val="0"/>
                                          </p:val>
                                        </p:tav>
                                        <p:tav tm="100000">
                                          <p:val>
                                            <p:strVal val="#ppt_h"/>
                                          </p:val>
                                        </p:tav>
                                      </p:tavLst>
                                    </p:anim>
                                    <p:animEffect transition="in" filter="fade">
                                      <p:cBhvr>
                                        <p:cTn id="47" dur="500"/>
                                        <p:tgtEl>
                                          <p:spTgt spid="30"/>
                                        </p:tgtEl>
                                      </p:cBhvr>
                                    </p:animEffect>
                                  </p:childTnLst>
                                </p:cTn>
                              </p:par>
                            </p:childTnLst>
                          </p:cTn>
                        </p:par>
                        <p:par>
                          <p:cTn id="48" fill="hold">
                            <p:stCondLst>
                              <p:cond delay="4500"/>
                            </p:stCondLst>
                            <p:childTnLst>
                              <p:par>
                                <p:cTn id="49" presetID="22" presetClass="entr" presetSubtype="8" fill="hold" nodeType="afterEffect">
                                  <p:stCondLst>
                                    <p:cond delay="0"/>
                                  </p:stCondLst>
                                  <p:childTnLst>
                                    <p:set>
                                      <p:cBhvr>
                                        <p:cTn id="50" dur="1" fill="hold">
                                          <p:stCondLst>
                                            <p:cond delay="0"/>
                                          </p:stCondLst>
                                        </p:cTn>
                                        <p:tgtEl>
                                          <p:spTgt spid="68"/>
                                        </p:tgtEl>
                                        <p:attrNameLst>
                                          <p:attrName>style.visibility</p:attrName>
                                        </p:attrNameLst>
                                      </p:cBhvr>
                                      <p:to>
                                        <p:strVal val="visible"/>
                                      </p:to>
                                    </p:set>
                                    <p:animEffect transition="in" filter="wipe(left)">
                                      <p:cBhvr>
                                        <p:cTn id="51" dur="500"/>
                                        <p:tgtEl>
                                          <p:spTgt spid="68"/>
                                        </p:tgtEl>
                                      </p:cBhvr>
                                    </p:animEffect>
                                  </p:childTnLst>
                                </p:cTn>
                              </p:par>
                            </p:childTnLst>
                          </p:cTn>
                        </p:par>
                        <p:par>
                          <p:cTn id="52" fill="hold">
                            <p:stCondLst>
                              <p:cond delay="5000"/>
                            </p:stCondLst>
                            <p:childTnLst>
                              <p:par>
                                <p:cTn id="53" presetID="14" presetClass="entr" presetSubtype="10" fill="hold" grpId="0" nodeType="afterEffect">
                                  <p:stCondLst>
                                    <p:cond delay="0"/>
                                  </p:stCondLst>
                                  <p:childTnLst>
                                    <p:set>
                                      <p:cBhvr>
                                        <p:cTn id="54" dur="1" fill="hold">
                                          <p:stCondLst>
                                            <p:cond delay="0"/>
                                          </p:stCondLst>
                                        </p:cTn>
                                        <p:tgtEl>
                                          <p:spTgt spid="59"/>
                                        </p:tgtEl>
                                        <p:attrNameLst>
                                          <p:attrName>style.visibility</p:attrName>
                                        </p:attrNameLst>
                                      </p:cBhvr>
                                      <p:to>
                                        <p:strVal val="visible"/>
                                      </p:to>
                                    </p:set>
                                    <p:animEffect transition="in" filter="randombar(horizontal)">
                                      <p:cBhvr>
                                        <p:cTn id="55" dur="500"/>
                                        <p:tgtEl>
                                          <p:spTgt spid="59"/>
                                        </p:tgtEl>
                                      </p:cBhvr>
                                    </p:animEffect>
                                  </p:childTnLst>
                                </p:cTn>
                              </p:par>
                            </p:childTnLst>
                          </p:cTn>
                        </p:par>
                        <p:par>
                          <p:cTn id="56" fill="hold">
                            <p:stCondLst>
                              <p:cond delay="5500"/>
                            </p:stCondLst>
                            <p:childTnLst>
                              <p:par>
                                <p:cTn id="57" presetID="53" presetClass="entr" presetSubtype="16" fill="hold" nodeType="afterEffect">
                                  <p:stCondLst>
                                    <p:cond delay="0"/>
                                  </p:stCondLst>
                                  <p:childTnLst>
                                    <p:set>
                                      <p:cBhvr>
                                        <p:cTn id="58" dur="1" fill="hold">
                                          <p:stCondLst>
                                            <p:cond delay="0"/>
                                          </p:stCondLst>
                                        </p:cTn>
                                        <p:tgtEl>
                                          <p:spTgt spid="33"/>
                                        </p:tgtEl>
                                        <p:attrNameLst>
                                          <p:attrName>style.visibility</p:attrName>
                                        </p:attrNameLst>
                                      </p:cBhvr>
                                      <p:to>
                                        <p:strVal val="visible"/>
                                      </p:to>
                                    </p:set>
                                    <p:anim calcmode="lin" valueType="num">
                                      <p:cBhvr>
                                        <p:cTn id="59" dur="500" fill="hold"/>
                                        <p:tgtEl>
                                          <p:spTgt spid="33"/>
                                        </p:tgtEl>
                                        <p:attrNameLst>
                                          <p:attrName>ppt_w</p:attrName>
                                        </p:attrNameLst>
                                      </p:cBhvr>
                                      <p:tavLst>
                                        <p:tav tm="0">
                                          <p:val>
                                            <p:fltVal val="0"/>
                                          </p:val>
                                        </p:tav>
                                        <p:tav tm="100000">
                                          <p:val>
                                            <p:strVal val="#ppt_w"/>
                                          </p:val>
                                        </p:tav>
                                      </p:tavLst>
                                    </p:anim>
                                    <p:anim calcmode="lin" valueType="num">
                                      <p:cBhvr>
                                        <p:cTn id="60" dur="500" fill="hold"/>
                                        <p:tgtEl>
                                          <p:spTgt spid="33"/>
                                        </p:tgtEl>
                                        <p:attrNameLst>
                                          <p:attrName>ppt_h</p:attrName>
                                        </p:attrNameLst>
                                      </p:cBhvr>
                                      <p:tavLst>
                                        <p:tav tm="0">
                                          <p:val>
                                            <p:fltVal val="0"/>
                                          </p:val>
                                        </p:tav>
                                        <p:tav tm="100000">
                                          <p:val>
                                            <p:strVal val="#ppt_h"/>
                                          </p:val>
                                        </p:tav>
                                      </p:tavLst>
                                    </p:anim>
                                    <p:animEffect transition="in" filter="fade">
                                      <p:cBhvr>
                                        <p:cTn id="61" dur="500"/>
                                        <p:tgtEl>
                                          <p:spTgt spid="33"/>
                                        </p:tgtEl>
                                      </p:cBhvr>
                                    </p:animEffect>
                                  </p:childTnLst>
                                </p:cTn>
                              </p:par>
                            </p:childTnLst>
                          </p:cTn>
                        </p:par>
                        <p:par>
                          <p:cTn id="62" fill="hold">
                            <p:stCondLst>
                              <p:cond delay="6000"/>
                            </p:stCondLst>
                            <p:childTnLst>
                              <p:par>
                                <p:cTn id="63" presetID="22" presetClass="entr" presetSubtype="8" fill="hold" nodeType="afterEffect">
                                  <p:stCondLst>
                                    <p:cond delay="0"/>
                                  </p:stCondLst>
                                  <p:childTnLst>
                                    <p:set>
                                      <p:cBhvr>
                                        <p:cTn id="64" dur="1" fill="hold">
                                          <p:stCondLst>
                                            <p:cond delay="0"/>
                                          </p:stCondLst>
                                        </p:cTn>
                                        <p:tgtEl>
                                          <p:spTgt spid="69"/>
                                        </p:tgtEl>
                                        <p:attrNameLst>
                                          <p:attrName>style.visibility</p:attrName>
                                        </p:attrNameLst>
                                      </p:cBhvr>
                                      <p:to>
                                        <p:strVal val="visible"/>
                                      </p:to>
                                    </p:set>
                                    <p:animEffect transition="in" filter="wipe(left)">
                                      <p:cBhvr>
                                        <p:cTn id="65" dur="500"/>
                                        <p:tgtEl>
                                          <p:spTgt spid="69"/>
                                        </p:tgtEl>
                                      </p:cBhvr>
                                    </p:animEffect>
                                  </p:childTnLst>
                                </p:cTn>
                              </p:par>
                            </p:childTnLst>
                          </p:cTn>
                        </p:par>
                        <p:par>
                          <p:cTn id="66" fill="hold">
                            <p:stCondLst>
                              <p:cond delay="6500"/>
                            </p:stCondLst>
                            <p:childTnLst>
                              <p:par>
                                <p:cTn id="67" presetID="14" presetClass="entr" presetSubtype="10" fill="hold" grpId="0" nodeType="afterEffect">
                                  <p:stCondLst>
                                    <p:cond delay="0"/>
                                  </p:stCondLst>
                                  <p:childTnLst>
                                    <p:set>
                                      <p:cBhvr>
                                        <p:cTn id="68" dur="1" fill="hold">
                                          <p:stCondLst>
                                            <p:cond delay="0"/>
                                          </p:stCondLst>
                                        </p:cTn>
                                        <p:tgtEl>
                                          <p:spTgt spid="66"/>
                                        </p:tgtEl>
                                        <p:attrNameLst>
                                          <p:attrName>style.visibility</p:attrName>
                                        </p:attrNameLst>
                                      </p:cBhvr>
                                      <p:to>
                                        <p:strVal val="visible"/>
                                      </p:to>
                                    </p:set>
                                    <p:animEffect transition="in" filter="randombar(horizontal)">
                                      <p:cBhvr>
                                        <p:cTn id="69" dur="500"/>
                                        <p:tgtEl>
                                          <p:spTgt spid="66"/>
                                        </p:tgtEl>
                                      </p:cBhvr>
                                    </p:animEffect>
                                  </p:childTnLst>
                                </p:cTn>
                              </p:par>
                            </p:childTnLst>
                          </p:cTn>
                        </p:par>
                        <p:par>
                          <p:cTn id="70" fill="hold">
                            <p:stCondLst>
                              <p:cond delay="7000"/>
                            </p:stCondLst>
                            <p:childTnLst>
                              <p:par>
                                <p:cTn id="71" presetID="53" presetClass="entr" presetSubtype="16" fill="hold" nodeType="afterEffect">
                                  <p:stCondLst>
                                    <p:cond delay="0"/>
                                  </p:stCondLst>
                                  <p:childTnLst>
                                    <p:set>
                                      <p:cBhvr>
                                        <p:cTn id="72" dur="1" fill="hold">
                                          <p:stCondLst>
                                            <p:cond delay="0"/>
                                          </p:stCondLst>
                                        </p:cTn>
                                        <p:tgtEl>
                                          <p:spTgt spid="32"/>
                                        </p:tgtEl>
                                        <p:attrNameLst>
                                          <p:attrName>style.visibility</p:attrName>
                                        </p:attrNameLst>
                                      </p:cBhvr>
                                      <p:to>
                                        <p:strVal val="visible"/>
                                      </p:to>
                                    </p:set>
                                    <p:anim calcmode="lin" valueType="num">
                                      <p:cBhvr>
                                        <p:cTn id="73" dur="500" fill="hold"/>
                                        <p:tgtEl>
                                          <p:spTgt spid="32"/>
                                        </p:tgtEl>
                                        <p:attrNameLst>
                                          <p:attrName>ppt_w</p:attrName>
                                        </p:attrNameLst>
                                      </p:cBhvr>
                                      <p:tavLst>
                                        <p:tav tm="0">
                                          <p:val>
                                            <p:fltVal val="0"/>
                                          </p:val>
                                        </p:tav>
                                        <p:tav tm="100000">
                                          <p:val>
                                            <p:strVal val="#ppt_w"/>
                                          </p:val>
                                        </p:tav>
                                      </p:tavLst>
                                    </p:anim>
                                    <p:anim calcmode="lin" valueType="num">
                                      <p:cBhvr>
                                        <p:cTn id="74" dur="500" fill="hold"/>
                                        <p:tgtEl>
                                          <p:spTgt spid="32"/>
                                        </p:tgtEl>
                                        <p:attrNameLst>
                                          <p:attrName>ppt_h</p:attrName>
                                        </p:attrNameLst>
                                      </p:cBhvr>
                                      <p:tavLst>
                                        <p:tav tm="0">
                                          <p:val>
                                            <p:fltVal val="0"/>
                                          </p:val>
                                        </p:tav>
                                        <p:tav tm="100000">
                                          <p:val>
                                            <p:strVal val="#ppt_h"/>
                                          </p:val>
                                        </p:tav>
                                      </p:tavLst>
                                    </p:anim>
                                    <p:animEffect transition="in" filter="fade">
                                      <p:cBhvr>
                                        <p:cTn id="75" dur="500"/>
                                        <p:tgtEl>
                                          <p:spTgt spid="32"/>
                                        </p:tgtEl>
                                      </p:cBhvr>
                                    </p:animEffect>
                                  </p:childTnLst>
                                </p:cTn>
                              </p:par>
                            </p:childTnLst>
                          </p:cTn>
                        </p:par>
                        <p:par>
                          <p:cTn id="76" fill="hold">
                            <p:stCondLst>
                              <p:cond delay="7500"/>
                            </p:stCondLst>
                            <p:childTnLst>
                              <p:par>
                                <p:cTn id="77" presetID="22" presetClass="entr" presetSubtype="8" fill="hold" nodeType="afterEffect">
                                  <p:stCondLst>
                                    <p:cond delay="0"/>
                                  </p:stCondLst>
                                  <p:childTnLst>
                                    <p:set>
                                      <p:cBhvr>
                                        <p:cTn id="78" dur="1" fill="hold">
                                          <p:stCondLst>
                                            <p:cond delay="0"/>
                                          </p:stCondLst>
                                        </p:cTn>
                                        <p:tgtEl>
                                          <p:spTgt spid="70"/>
                                        </p:tgtEl>
                                        <p:attrNameLst>
                                          <p:attrName>style.visibility</p:attrName>
                                        </p:attrNameLst>
                                      </p:cBhvr>
                                      <p:to>
                                        <p:strVal val="visible"/>
                                      </p:to>
                                    </p:set>
                                    <p:animEffect transition="in" filter="wipe(left)">
                                      <p:cBhvr>
                                        <p:cTn id="79" dur="500"/>
                                        <p:tgtEl>
                                          <p:spTgt spid="70"/>
                                        </p:tgtEl>
                                      </p:cBhvr>
                                    </p:animEffect>
                                  </p:childTnLst>
                                </p:cTn>
                              </p:par>
                            </p:childTnLst>
                          </p:cTn>
                        </p:par>
                        <p:par>
                          <p:cTn id="80" fill="hold">
                            <p:stCondLst>
                              <p:cond delay="8000"/>
                            </p:stCondLst>
                            <p:childTnLst>
                              <p:par>
                                <p:cTn id="81" presetID="14" presetClass="entr" presetSubtype="10" fill="hold" grpId="0" nodeType="afterEffect">
                                  <p:stCondLst>
                                    <p:cond delay="0"/>
                                  </p:stCondLst>
                                  <p:childTnLst>
                                    <p:set>
                                      <p:cBhvr>
                                        <p:cTn id="82" dur="1" fill="hold">
                                          <p:stCondLst>
                                            <p:cond delay="0"/>
                                          </p:stCondLst>
                                        </p:cTn>
                                        <p:tgtEl>
                                          <p:spTgt spid="67"/>
                                        </p:tgtEl>
                                        <p:attrNameLst>
                                          <p:attrName>style.visibility</p:attrName>
                                        </p:attrNameLst>
                                      </p:cBhvr>
                                      <p:to>
                                        <p:strVal val="visible"/>
                                      </p:to>
                                    </p:set>
                                    <p:animEffect transition="in" filter="randombar(horizontal)">
                                      <p:cBhvr>
                                        <p:cTn id="83"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 grpId="0"/>
      <p:bldP spid="3" grpId="0"/>
      <p:bldP spid="19" grpId="0"/>
      <p:bldP spid="50" grpId="0"/>
      <p:bldP spid="59" grpId="0"/>
      <p:bldP spid="66" grpId="0"/>
      <p:bldP spid="6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7" name="直接连接符 7"/>
          <p:cNvCxnSpPr/>
          <p:nvPr/>
        </p:nvCxnSpPr>
        <p:spPr>
          <a:xfrm>
            <a:off x="2580008" y="2147890"/>
            <a:ext cx="0" cy="3958699"/>
          </a:xfrm>
          <a:prstGeom prst="line">
            <a:avLst/>
          </a:prstGeom>
          <a:ln w="9525">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sp>
        <p:nvSpPr>
          <p:cNvPr id="12" name="椭圆 11"/>
          <p:cNvSpPr/>
          <p:nvPr/>
        </p:nvSpPr>
        <p:spPr>
          <a:xfrm>
            <a:off x="1417290" y="2051556"/>
            <a:ext cx="2362622" cy="369332"/>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zh-CN" altLang="en-US"/>
          </a:p>
        </p:txBody>
      </p:sp>
      <p:sp>
        <p:nvSpPr>
          <p:cNvPr id="10" name="圆角矩形 9"/>
          <p:cNvSpPr/>
          <p:nvPr/>
        </p:nvSpPr>
        <p:spPr>
          <a:xfrm>
            <a:off x="5144792" y="2382993"/>
            <a:ext cx="3579513" cy="2133765"/>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zh-CN" altLang="en-US"/>
          </a:p>
        </p:txBody>
      </p:sp>
      <p:sp>
        <p:nvSpPr>
          <p:cNvPr id="4" name="矩形 3"/>
          <p:cNvSpPr/>
          <p:nvPr/>
        </p:nvSpPr>
        <p:spPr>
          <a:xfrm>
            <a:off x="705059" y="77926"/>
            <a:ext cx="6286544" cy="580865"/>
          </a:xfrm>
          <a:prstGeom prst="rect">
            <a:avLst/>
          </a:prstGeom>
          <a:ln>
            <a:noFill/>
          </a:ln>
        </p:spPr>
        <p:txBody>
          <a:bodyPr wrap="square">
            <a:spAutoFit/>
          </a:bodyPr>
          <a:lstStyle/>
          <a:p>
            <a:pPr>
              <a:lnSpc>
                <a:spcPct val="150000"/>
              </a:lnSpc>
            </a:pPr>
            <a:r>
              <a:rPr lang="zh-CN" altLang="en-US" sz="2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四、土地利用现状调查</a:t>
            </a:r>
            <a:endParaRPr lang="en-US" altLang="zh-CN" sz="2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16" name="矩形 115"/>
          <p:cNvSpPr/>
          <p:nvPr/>
        </p:nvSpPr>
        <p:spPr>
          <a:xfrm>
            <a:off x="611560" y="980728"/>
            <a:ext cx="4055919" cy="400110"/>
          </a:xfrm>
          <a:prstGeom prst="rect">
            <a:avLst/>
          </a:prstGeom>
        </p:spPr>
        <p:txBody>
          <a:bodyPr wrap="none">
            <a:spAutoFit/>
          </a:bodyPr>
          <a:lstStyle/>
          <a:p>
            <a:pPr lvl="0" fontAlgn="base" hangingPunct="0">
              <a:spcBef>
                <a:spcPct val="0"/>
              </a:spcBef>
              <a:spcAft>
                <a:spcPct val="0"/>
              </a:spcAft>
            </a:pPr>
            <a:r>
              <a:rPr lang="zh-CN" altLang="en-US" sz="2000" b="1" dirty="0">
                <a:latin typeface="楷体_GB2312" panose="02010609030101010101" pitchFamily="49" charset="-122"/>
                <a:ea typeface="楷体_GB2312" panose="02010609030101010101" pitchFamily="49" charset="-122"/>
                <a:cs typeface="Times New Roman" panose="02020603050405020304" pitchFamily="18" charset="0"/>
              </a:rPr>
              <a:t>（二）调查界线及控制面积的确定</a:t>
            </a:r>
            <a:endParaRPr lang="zh-CN" altLang="en-US" sz="2000" b="1" dirty="0">
              <a:latin typeface="楷体_GB2312" panose="02010609030101010101" pitchFamily="49" charset="-122"/>
              <a:ea typeface="楷体_GB2312" panose="02010609030101010101" pitchFamily="49" charset="-122"/>
              <a:cs typeface="Times New Roman" panose="02020603050405020304" pitchFamily="18" charset="0"/>
            </a:endParaRPr>
          </a:p>
        </p:txBody>
      </p:sp>
      <p:grpSp>
        <p:nvGrpSpPr>
          <p:cNvPr id="39" name="Group 14"/>
          <p:cNvGrpSpPr/>
          <p:nvPr/>
        </p:nvGrpSpPr>
        <p:grpSpPr>
          <a:xfrm>
            <a:off x="1914428" y="2698521"/>
            <a:ext cx="2542692" cy="614384"/>
            <a:chOff x="5349226" y="2010956"/>
            <a:chExt cx="4272984" cy="670899"/>
          </a:xfrm>
        </p:grpSpPr>
        <p:sp>
          <p:nvSpPr>
            <p:cNvPr id="40" name="燕尾形 18"/>
            <p:cNvSpPr/>
            <p:nvPr/>
          </p:nvSpPr>
          <p:spPr>
            <a:xfrm rot="10800000">
              <a:off x="5349226" y="2010956"/>
              <a:ext cx="4272984" cy="670899"/>
            </a:xfrm>
            <a:prstGeom prst="chevron">
              <a:avLst>
                <a:gd name="adj" fmla="val 67746"/>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TextBox 40"/>
            <p:cNvSpPr txBox="1"/>
            <p:nvPr/>
          </p:nvSpPr>
          <p:spPr>
            <a:xfrm>
              <a:off x="6626136" y="2114505"/>
              <a:ext cx="1474069" cy="463802"/>
            </a:xfrm>
            <a:prstGeom prst="rect">
              <a:avLst/>
            </a:prstGeom>
            <a:noFill/>
          </p:spPr>
          <p:txBody>
            <a:bodyPr wrap="none" rtlCol="0">
              <a:spAutoFit/>
            </a:bodyPr>
            <a:lstStyle/>
            <a:p>
              <a:pPr algn="just">
                <a:lnSpc>
                  <a:spcPct val="120000"/>
                </a:lnSpc>
              </a:pPr>
              <a:r>
                <a:rPr lang="zh-CN" altLang="en-US" dirty="0">
                  <a:solidFill>
                    <a:schemeClr val="bg1"/>
                  </a:solidFill>
                  <a:latin typeface="楷体_GB2312" panose="02010609030101010101" pitchFamily="49" charset="-122"/>
                  <a:ea typeface="楷体_GB2312" panose="02010609030101010101" pitchFamily="49" charset="-122"/>
                  <a:cs typeface="+mn-ea"/>
                  <a:sym typeface="Arial" panose="020B0604020202020204" pitchFamily="34" charset="0"/>
                </a:rPr>
                <a:t>外交部</a:t>
              </a:r>
              <a:endParaRPr lang="en-GB" dirty="0">
                <a:solidFill>
                  <a:schemeClr val="bg1"/>
                </a:solidFill>
                <a:latin typeface="楷体_GB2312" panose="02010609030101010101" pitchFamily="49" charset="-122"/>
                <a:ea typeface="楷体_GB2312" panose="02010609030101010101" pitchFamily="49" charset="-122"/>
                <a:cs typeface="+mn-ea"/>
                <a:sym typeface="Arial" panose="020B0604020202020204" pitchFamily="34" charset="0"/>
              </a:endParaRPr>
            </a:p>
          </p:txBody>
        </p:sp>
      </p:grpSp>
      <p:grpSp>
        <p:nvGrpSpPr>
          <p:cNvPr id="42" name="Group 15"/>
          <p:cNvGrpSpPr/>
          <p:nvPr/>
        </p:nvGrpSpPr>
        <p:grpSpPr>
          <a:xfrm>
            <a:off x="667284" y="3706633"/>
            <a:ext cx="2614878" cy="646332"/>
            <a:chOff x="2569789" y="3611581"/>
            <a:chExt cx="4272984" cy="705785"/>
          </a:xfrm>
        </p:grpSpPr>
        <p:sp>
          <p:nvSpPr>
            <p:cNvPr id="43" name="燕尾形 20"/>
            <p:cNvSpPr/>
            <p:nvPr/>
          </p:nvSpPr>
          <p:spPr>
            <a:xfrm>
              <a:off x="2569789" y="3646467"/>
              <a:ext cx="4272984" cy="670899"/>
            </a:xfrm>
            <a:prstGeom prst="chevron">
              <a:avLst>
                <a:gd name="adj" fmla="val 67746"/>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TextBox 43"/>
            <p:cNvSpPr txBox="1"/>
            <p:nvPr/>
          </p:nvSpPr>
          <p:spPr>
            <a:xfrm>
              <a:off x="3510033" y="3611581"/>
              <a:ext cx="2755821" cy="705784"/>
            </a:xfrm>
            <a:prstGeom prst="rect">
              <a:avLst/>
            </a:prstGeom>
            <a:noFill/>
          </p:spPr>
          <p:txBody>
            <a:bodyPr wrap="square" rtlCol="0">
              <a:spAutoFit/>
            </a:bodyPr>
            <a:lstStyle/>
            <a:p>
              <a:pPr algn="ctr"/>
              <a:r>
                <a:rPr lang="zh-CN" altLang="en-US" dirty="0">
                  <a:solidFill>
                    <a:schemeClr val="bg1"/>
                  </a:solidFill>
                  <a:latin typeface="楷体_GB2312" panose="02010609030101010101" pitchFamily="49" charset="-122"/>
                  <a:ea typeface="楷体_GB2312" panose="02010609030101010101" pitchFamily="49" charset="-122"/>
                  <a:cs typeface="+mn-ea"/>
                  <a:sym typeface="Arial" panose="020B0604020202020204" pitchFamily="34" charset="0"/>
                </a:rPr>
                <a:t>海军司令部航海保障部</a:t>
              </a:r>
              <a:endParaRPr lang="en-GB" dirty="0">
                <a:solidFill>
                  <a:schemeClr val="bg1"/>
                </a:solidFill>
                <a:latin typeface="楷体_GB2312" panose="02010609030101010101" pitchFamily="49" charset="-122"/>
                <a:ea typeface="楷体_GB2312" panose="02010609030101010101" pitchFamily="49" charset="-122"/>
                <a:cs typeface="+mn-ea"/>
                <a:sym typeface="Arial" panose="020B0604020202020204" pitchFamily="34" charset="0"/>
              </a:endParaRPr>
            </a:p>
          </p:txBody>
        </p:sp>
      </p:grpSp>
      <p:grpSp>
        <p:nvGrpSpPr>
          <p:cNvPr id="45" name="Group 17"/>
          <p:cNvGrpSpPr/>
          <p:nvPr/>
        </p:nvGrpSpPr>
        <p:grpSpPr>
          <a:xfrm>
            <a:off x="1914428" y="4786753"/>
            <a:ext cx="2470684" cy="614384"/>
            <a:chOff x="5349226" y="5365450"/>
            <a:chExt cx="4272984" cy="670899"/>
          </a:xfrm>
        </p:grpSpPr>
        <p:sp>
          <p:nvSpPr>
            <p:cNvPr id="46" name="燕尾形 23"/>
            <p:cNvSpPr/>
            <p:nvPr/>
          </p:nvSpPr>
          <p:spPr>
            <a:xfrm rot="10800000">
              <a:off x="5349226" y="5365450"/>
              <a:ext cx="4272984" cy="670899"/>
            </a:xfrm>
            <a:prstGeom prst="chevron">
              <a:avLst>
                <a:gd name="adj" fmla="val 67746"/>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 name="TextBox 46"/>
            <p:cNvSpPr txBox="1"/>
            <p:nvPr/>
          </p:nvSpPr>
          <p:spPr>
            <a:xfrm>
              <a:off x="6532195" y="5493916"/>
              <a:ext cx="1517031" cy="463802"/>
            </a:xfrm>
            <a:prstGeom prst="rect">
              <a:avLst/>
            </a:prstGeom>
            <a:noFill/>
          </p:spPr>
          <p:txBody>
            <a:bodyPr wrap="none" rtlCol="0">
              <a:spAutoFit/>
            </a:bodyPr>
            <a:lstStyle/>
            <a:p>
              <a:pPr algn="just">
                <a:lnSpc>
                  <a:spcPct val="120000"/>
                </a:lnSpc>
              </a:pPr>
              <a:r>
                <a:rPr lang="zh-CN" altLang="en-US" dirty="0">
                  <a:solidFill>
                    <a:schemeClr val="bg1"/>
                  </a:solidFill>
                  <a:latin typeface="楷体_GB2312" panose="02010609030101010101" pitchFamily="49" charset="-122"/>
                  <a:ea typeface="楷体_GB2312" panose="02010609030101010101" pitchFamily="49" charset="-122"/>
                  <a:cs typeface="+mn-ea"/>
                  <a:sym typeface="Arial" panose="020B0604020202020204" pitchFamily="34" charset="0"/>
                </a:rPr>
                <a:t>民政部</a:t>
              </a:r>
              <a:endParaRPr lang="en-GB" dirty="0">
                <a:solidFill>
                  <a:schemeClr val="bg1"/>
                </a:solidFill>
                <a:latin typeface="楷体_GB2312" panose="02010609030101010101" pitchFamily="49" charset="-122"/>
                <a:ea typeface="楷体_GB2312" panose="02010609030101010101" pitchFamily="49" charset="-122"/>
                <a:cs typeface="+mn-ea"/>
                <a:sym typeface="Arial" panose="020B0604020202020204" pitchFamily="34" charset="0"/>
              </a:endParaRPr>
            </a:p>
          </p:txBody>
        </p:sp>
      </p:grpSp>
      <p:sp>
        <p:nvSpPr>
          <p:cNvPr id="5" name="矩形 4"/>
          <p:cNvSpPr/>
          <p:nvPr/>
        </p:nvSpPr>
        <p:spPr>
          <a:xfrm>
            <a:off x="1099332" y="2770529"/>
            <a:ext cx="646331" cy="369332"/>
          </a:xfrm>
          <a:prstGeom prst="rect">
            <a:avLst/>
          </a:prstGeom>
        </p:spPr>
        <p:txBody>
          <a:bodyPr wrap="none">
            <a:spAutoFit/>
          </a:bodyPr>
          <a:lstStyle/>
          <a:p>
            <a:r>
              <a:rPr lang="zh-CN" altLang="en-US" dirty="0">
                <a:latin typeface="楷体_GB2312" panose="02010609030101010101" pitchFamily="49" charset="-122"/>
                <a:ea typeface="楷体_GB2312" panose="02010609030101010101" pitchFamily="49" charset="-122"/>
              </a:rPr>
              <a:t>国界</a:t>
            </a:r>
            <a:endParaRPr lang="zh-CN" altLang="en-US" dirty="0">
              <a:latin typeface="楷体_GB2312" panose="02010609030101010101" pitchFamily="49" charset="-122"/>
              <a:ea typeface="楷体_GB2312" panose="02010609030101010101" pitchFamily="49" charset="-122"/>
            </a:endParaRPr>
          </a:p>
        </p:txBody>
      </p:sp>
      <p:sp>
        <p:nvSpPr>
          <p:cNvPr id="6" name="矩形 5"/>
          <p:cNvSpPr/>
          <p:nvPr/>
        </p:nvSpPr>
        <p:spPr>
          <a:xfrm>
            <a:off x="3332128" y="3708374"/>
            <a:ext cx="1355137" cy="646331"/>
          </a:xfrm>
          <a:prstGeom prst="rect">
            <a:avLst/>
          </a:prstGeom>
        </p:spPr>
        <p:txBody>
          <a:bodyPr wrap="square">
            <a:spAutoFit/>
          </a:bodyPr>
          <a:lstStyle/>
          <a:p>
            <a:r>
              <a:rPr lang="zh-CN" altLang="en-US" dirty="0">
                <a:latin typeface="楷体_GB2312" panose="02010609030101010101" pitchFamily="49" charset="-122"/>
                <a:ea typeface="楷体_GB2312" panose="02010609030101010101" pitchFamily="49" charset="-122"/>
              </a:rPr>
              <a:t>沿海零米线和海岛界线</a:t>
            </a:r>
            <a:endParaRPr lang="zh-CN" altLang="en-US" dirty="0">
              <a:latin typeface="楷体_GB2312" panose="02010609030101010101" pitchFamily="49" charset="-122"/>
              <a:ea typeface="楷体_GB2312" panose="02010609030101010101" pitchFamily="49" charset="-122"/>
            </a:endParaRPr>
          </a:p>
        </p:txBody>
      </p:sp>
      <p:grpSp>
        <p:nvGrpSpPr>
          <p:cNvPr id="50" name="Group 15"/>
          <p:cNvGrpSpPr/>
          <p:nvPr/>
        </p:nvGrpSpPr>
        <p:grpSpPr>
          <a:xfrm>
            <a:off x="644694" y="5794865"/>
            <a:ext cx="2614878" cy="646332"/>
            <a:chOff x="2569789" y="3611581"/>
            <a:chExt cx="4272984" cy="705785"/>
          </a:xfrm>
        </p:grpSpPr>
        <p:sp>
          <p:nvSpPr>
            <p:cNvPr id="51" name="燕尾形 20"/>
            <p:cNvSpPr/>
            <p:nvPr/>
          </p:nvSpPr>
          <p:spPr>
            <a:xfrm>
              <a:off x="2569789" y="3646467"/>
              <a:ext cx="4272984" cy="670899"/>
            </a:xfrm>
            <a:prstGeom prst="chevron">
              <a:avLst>
                <a:gd name="adj" fmla="val 67746"/>
              </a:avLst>
            </a:prstGeom>
            <a:solidFill>
              <a:schemeClr val="bg2">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2" name="TextBox 51"/>
            <p:cNvSpPr txBox="1"/>
            <p:nvPr/>
          </p:nvSpPr>
          <p:spPr>
            <a:xfrm>
              <a:off x="3510033" y="3611581"/>
              <a:ext cx="2755821" cy="705784"/>
            </a:xfrm>
            <a:prstGeom prst="rect">
              <a:avLst/>
            </a:prstGeom>
            <a:noFill/>
          </p:spPr>
          <p:txBody>
            <a:bodyPr wrap="square" rtlCol="0">
              <a:spAutoFit/>
            </a:bodyPr>
            <a:lstStyle/>
            <a:p>
              <a:pPr algn="ctr"/>
              <a:r>
                <a:rPr lang="zh-CN" altLang="en-US" dirty="0">
                  <a:solidFill>
                    <a:schemeClr val="bg1"/>
                  </a:solidFill>
                  <a:latin typeface="楷体_GB2312" panose="02010609030101010101" pitchFamily="49" charset="-122"/>
                  <a:ea typeface="楷体_GB2312" panose="02010609030101010101" pitchFamily="49" charset="-122"/>
                  <a:cs typeface="+mn-ea"/>
                  <a:sym typeface="Arial" panose="020B0604020202020204" pitchFamily="34" charset="0"/>
                </a:rPr>
                <a:t>县（区、市）人民政府</a:t>
              </a:r>
              <a:endParaRPr lang="en-GB" dirty="0">
                <a:solidFill>
                  <a:schemeClr val="bg1"/>
                </a:solidFill>
                <a:latin typeface="楷体_GB2312" panose="02010609030101010101" pitchFamily="49" charset="-122"/>
                <a:ea typeface="楷体_GB2312" panose="02010609030101010101" pitchFamily="49" charset="-122"/>
                <a:cs typeface="+mn-ea"/>
                <a:sym typeface="Arial" panose="020B0604020202020204" pitchFamily="34" charset="0"/>
              </a:endParaRPr>
            </a:p>
          </p:txBody>
        </p:sp>
      </p:grpSp>
      <p:sp>
        <p:nvSpPr>
          <p:cNvPr id="63" name="矩形 62"/>
          <p:cNvSpPr/>
          <p:nvPr/>
        </p:nvSpPr>
        <p:spPr>
          <a:xfrm>
            <a:off x="3318254" y="5807005"/>
            <a:ext cx="1382883" cy="646331"/>
          </a:xfrm>
          <a:prstGeom prst="rect">
            <a:avLst/>
          </a:prstGeom>
        </p:spPr>
        <p:txBody>
          <a:bodyPr wrap="square">
            <a:spAutoFit/>
          </a:bodyPr>
          <a:lstStyle/>
          <a:p>
            <a:r>
              <a:rPr lang="zh-CN" altLang="en-US" dirty="0">
                <a:latin typeface="楷体_GB2312" panose="02010609030101010101" pitchFamily="49" charset="-122"/>
                <a:ea typeface="楷体_GB2312" panose="02010609030101010101" pitchFamily="49" charset="-122"/>
              </a:rPr>
              <a:t>乡（镇）级调查界线</a:t>
            </a:r>
            <a:endParaRPr lang="zh-CN" altLang="en-US" dirty="0">
              <a:latin typeface="楷体_GB2312" panose="02010609030101010101" pitchFamily="49" charset="-122"/>
              <a:ea typeface="楷体_GB2312" panose="02010609030101010101" pitchFamily="49" charset="-122"/>
            </a:endParaRPr>
          </a:p>
        </p:txBody>
      </p:sp>
      <p:sp>
        <p:nvSpPr>
          <p:cNvPr id="7" name="矩形 6"/>
          <p:cNvSpPr/>
          <p:nvPr/>
        </p:nvSpPr>
        <p:spPr>
          <a:xfrm>
            <a:off x="229444" y="4793597"/>
            <a:ext cx="1745279" cy="646331"/>
          </a:xfrm>
          <a:prstGeom prst="rect">
            <a:avLst/>
          </a:prstGeom>
        </p:spPr>
        <p:txBody>
          <a:bodyPr wrap="square">
            <a:spAutoFit/>
          </a:bodyPr>
          <a:lstStyle/>
          <a:p>
            <a:r>
              <a:rPr lang="zh-CN" altLang="en-US" dirty="0">
                <a:latin typeface="楷体_GB2312" panose="02010609030101010101" pitchFamily="49" charset="-122"/>
                <a:ea typeface="楷体_GB2312" panose="02010609030101010101" pitchFamily="49" charset="-122"/>
              </a:rPr>
              <a:t>省、市（地）、县级调查界线</a:t>
            </a:r>
            <a:endParaRPr lang="zh-CN" altLang="en-US" dirty="0">
              <a:latin typeface="楷体_GB2312" panose="02010609030101010101" pitchFamily="49" charset="-122"/>
              <a:ea typeface="楷体_GB2312" panose="02010609030101010101" pitchFamily="49" charset="-122"/>
            </a:endParaRPr>
          </a:p>
        </p:txBody>
      </p:sp>
      <p:sp>
        <p:nvSpPr>
          <p:cNvPr id="8" name="矩形 7"/>
          <p:cNvSpPr/>
          <p:nvPr/>
        </p:nvSpPr>
        <p:spPr>
          <a:xfrm>
            <a:off x="5255411" y="2530111"/>
            <a:ext cx="3421045" cy="1881284"/>
          </a:xfrm>
          <a:prstGeom prst="rect">
            <a:avLst/>
          </a:prstGeom>
        </p:spPr>
        <p:txBody>
          <a:bodyPr wrap="square">
            <a:spAutoFit/>
          </a:bodyPr>
          <a:lstStyle/>
          <a:p>
            <a:pPr indent="457200">
              <a:lnSpc>
                <a:spcPct val="150000"/>
              </a:lnSpc>
            </a:pPr>
            <a:r>
              <a:rPr lang="zh-CN" altLang="en-US" sz="1600" dirty="0">
                <a:latin typeface="楷体_GB2312" panose="02010609030101010101" pitchFamily="49" charset="-122"/>
                <a:ea typeface="楷体_GB2312" panose="02010609030101010101" pitchFamily="49" charset="-122"/>
              </a:rPr>
              <a:t>国界线、零米线、省界线的调整由国家负责完成，市（地）、县级调查界线的调整由省级负责完成，乡（镇）级调查界线的调整由县级负责完成。</a:t>
            </a:r>
            <a:endParaRPr lang="zh-CN" altLang="en-US" sz="1600" dirty="0">
              <a:latin typeface="楷体_GB2312" panose="02010609030101010101" pitchFamily="49" charset="-122"/>
              <a:ea typeface="楷体_GB2312" panose="02010609030101010101" pitchFamily="49" charset="-122"/>
            </a:endParaRPr>
          </a:p>
        </p:txBody>
      </p:sp>
      <p:sp>
        <p:nvSpPr>
          <p:cNvPr id="11" name="矩形 10"/>
          <p:cNvSpPr/>
          <p:nvPr/>
        </p:nvSpPr>
        <p:spPr>
          <a:xfrm>
            <a:off x="1727051" y="2051556"/>
            <a:ext cx="1800493" cy="369332"/>
          </a:xfrm>
          <a:prstGeom prst="rect">
            <a:avLst/>
          </a:prstGeom>
        </p:spPr>
        <p:txBody>
          <a:bodyPr wrap="none">
            <a:spAutoFit/>
          </a:bodyPr>
          <a:lstStyle/>
          <a:p>
            <a:r>
              <a:rPr lang="zh-CN" altLang="en-US" b="1" dirty="0">
                <a:latin typeface="楷体_GB2312" panose="02010609030101010101" pitchFamily="49" charset="-122"/>
                <a:ea typeface="楷体_GB2312" panose="02010609030101010101" pitchFamily="49" charset="-122"/>
              </a:rPr>
              <a:t>调查界线的调整</a:t>
            </a:r>
            <a:endParaRPr lang="zh-CN" altLang="en-US" b="1" dirty="0">
              <a:latin typeface="楷体_GB2312" panose="02010609030101010101" pitchFamily="49" charset="-122"/>
              <a:ea typeface="楷体_GB2312" panose="02010609030101010101" pitchFamily="49" charset="-122"/>
            </a:endParaRPr>
          </a:p>
        </p:txBody>
      </p:sp>
      <p:sp>
        <p:nvSpPr>
          <p:cNvPr id="2" name="矩形 1"/>
          <p:cNvSpPr/>
          <p:nvPr/>
        </p:nvSpPr>
        <p:spPr>
          <a:xfrm>
            <a:off x="571584" y="1332188"/>
            <a:ext cx="8176879" cy="646331"/>
          </a:xfrm>
          <a:prstGeom prst="rect">
            <a:avLst/>
          </a:prstGeom>
        </p:spPr>
        <p:txBody>
          <a:bodyPr wrap="square">
            <a:spAutoFit/>
          </a:bodyPr>
          <a:lstStyle/>
          <a:p>
            <a:pPr indent="457200"/>
            <a:r>
              <a:rPr lang="zh-CN" altLang="en-US" dirty="0">
                <a:latin typeface="楷体_GB2312" panose="02010609030101010101" pitchFamily="49" charset="-122"/>
                <a:ea typeface="楷体_GB2312" panose="02010609030101010101" pitchFamily="49" charset="-122"/>
              </a:rPr>
              <a:t>调查界线以国界线、零米线和各级行政区界线为基础制作，统一确定各级调查控制界线、控制面积，自上而下逐级提供调查使用。</a:t>
            </a:r>
            <a:endParaRPr lang="zh-CN" altLang="en-US" dirty="0">
              <a:latin typeface="楷体_GB2312" panose="02010609030101010101" pitchFamily="49" charset="-122"/>
              <a:ea typeface="楷体_GB2312" panose="02010609030101010101" pitchFamily="49" charset="-122"/>
            </a:endParaRPr>
          </a:p>
        </p:txBody>
      </p:sp>
      <p:sp>
        <p:nvSpPr>
          <p:cNvPr id="48" name="椭圆 47"/>
          <p:cNvSpPr/>
          <p:nvPr/>
        </p:nvSpPr>
        <p:spPr>
          <a:xfrm>
            <a:off x="5172296" y="5178250"/>
            <a:ext cx="3456384" cy="928339"/>
          </a:xfrm>
          <a:prstGeom prst="ellipse">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zh-CN" altLang="en-US"/>
          </a:p>
        </p:txBody>
      </p:sp>
      <p:sp>
        <p:nvSpPr>
          <p:cNvPr id="53" name="矩形 52"/>
          <p:cNvSpPr/>
          <p:nvPr/>
        </p:nvSpPr>
        <p:spPr>
          <a:xfrm>
            <a:off x="5748360" y="5339062"/>
            <a:ext cx="2304256" cy="646331"/>
          </a:xfrm>
          <a:prstGeom prst="rect">
            <a:avLst/>
          </a:prstGeom>
        </p:spPr>
        <p:txBody>
          <a:bodyPr wrap="square">
            <a:spAutoFit/>
          </a:bodyPr>
          <a:lstStyle/>
          <a:p>
            <a:pPr algn="ctr"/>
            <a:r>
              <a:rPr lang="zh-CN" altLang="en-US" b="1" dirty="0">
                <a:latin typeface="楷体_GB2312" panose="02010609030101010101" pitchFamily="49" charset="-122"/>
                <a:ea typeface="楷体_GB2312" panose="02010609030101010101" pitchFamily="49" charset="-122"/>
              </a:rPr>
              <a:t>调查界线制作及控制面积确定</a:t>
            </a:r>
            <a:endParaRPr lang="zh-CN" altLang="en-US" b="1" dirty="0">
              <a:latin typeface="楷体_GB2312" panose="02010609030101010101" pitchFamily="49" charset="-122"/>
              <a:ea typeface="楷体_GB2312" panose="0201060903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16"/>
                                        </p:tgtEl>
                                        <p:attrNameLst>
                                          <p:attrName>style.visibility</p:attrName>
                                        </p:attrNameLst>
                                      </p:cBhvr>
                                      <p:to>
                                        <p:strVal val="visible"/>
                                      </p:to>
                                    </p:set>
                                    <p:animEffect transition="in" filter="fade">
                                      <p:cBhvr>
                                        <p:cTn id="7" dur="500"/>
                                        <p:tgtEl>
                                          <p:spTgt spid="116"/>
                                        </p:tgtEl>
                                      </p:cBhvr>
                                    </p:animEffect>
                                    <p:anim calcmode="lin" valueType="num">
                                      <p:cBhvr>
                                        <p:cTn id="8" dur="500" fill="hold"/>
                                        <p:tgtEl>
                                          <p:spTgt spid="116"/>
                                        </p:tgtEl>
                                        <p:attrNameLst>
                                          <p:attrName>ppt_x</p:attrName>
                                        </p:attrNameLst>
                                      </p:cBhvr>
                                      <p:tavLst>
                                        <p:tav tm="0">
                                          <p:val>
                                            <p:strVal val="#ppt_x"/>
                                          </p:val>
                                        </p:tav>
                                        <p:tav tm="100000">
                                          <p:val>
                                            <p:strVal val="#ppt_x"/>
                                          </p:val>
                                        </p:tav>
                                      </p:tavLst>
                                    </p:anim>
                                    <p:anim calcmode="lin" valueType="num">
                                      <p:cBhvr>
                                        <p:cTn id="9" dur="500" fill="hold"/>
                                        <p:tgtEl>
                                          <p:spTgt spid="11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4" presetClass="entr" presetSubtype="10"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randombar(horizontal)">
                                      <p:cBhvr>
                                        <p:cTn id="13" dur="500"/>
                                        <p:tgtEl>
                                          <p:spTgt spid="2"/>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fltVal val="0"/>
                                          </p:val>
                                        </p:tav>
                                        <p:tav tm="100000">
                                          <p:val>
                                            <p:strVal val="#ppt_h"/>
                                          </p:val>
                                        </p:tav>
                                      </p:tavLst>
                                    </p:anim>
                                    <p:animEffect transition="in" filter="fade">
                                      <p:cBhvr>
                                        <p:cTn id="19" dur="500"/>
                                        <p:tgtEl>
                                          <p:spTgt spid="12"/>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p:cTn id="22" dur="500" fill="hold"/>
                                        <p:tgtEl>
                                          <p:spTgt spid="11"/>
                                        </p:tgtEl>
                                        <p:attrNameLst>
                                          <p:attrName>ppt_w</p:attrName>
                                        </p:attrNameLst>
                                      </p:cBhvr>
                                      <p:tavLst>
                                        <p:tav tm="0">
                                          <p:val>
                                            <p:fltVal val="0"/>
                                          </p:val>
                                        </p:tav>
                                        <p:tav tm="100000">
                                          <p:val>
                                            <p:strVal val="#ppt_w"/>
                                          </p:val>
                                        </p:tav>
                                      </p:tavLst>
                                    </p:anim>
                                    <p:anim calcmode="lin" valueType="num">
                                      <p:cBhvr>
                                        <p:cTn id="23" dur="500" fill="hold"/>
                                        <p:tgtEl>
                                          <p:spTgt spid="11"/>
                                        </p:tgtEl>
                                        <p:attrNameLst>
                                          <p:attrName>ppt_h</p:attrName>
                                        </p:attrNameLst>
                                      </p:cBhvr>
                                      <p:tavLst>
                                        <p:tav tm="0">
                                          <p:val>
                                            <p:fltVal val="0"/>
                                          </p:val>
                                        </p:tav>
                                        <p:tav tm="100000">
                                          <p:val>
                                            <p:strVal val="#ppt_h"/>
                                          </p:val>
                                        </p:tav>
                                      </p:tavLst>
                                    </p:anim>
                                    <p:animEffect transition="in" filter="fade">
                                      <p:cBhvr>
                                        <p:cTn id="24" dur="500"/>
                                        <p:tgtEl>
                                          <p:spTgt spid="11"/>
                                        </p:tgtEl>
                                      </p:cBhvr>
                                    </p:animEffect>
                                  </p:childTnLst>
                                </p:cTn>
                              </p:par>
                            </p:childTnLst>
                          </p:cTn>
                        </p:par>
                        <p:par>
                          <p:cTn id="25" fill="hold">
                            <p:stCondLst>
                              <p:cond delay="1500"/>
                            </p:stCondLst>
                            <p:childTnLst>
                              <p:par>
                                <p:cTn id="26" presetID="22" presetClass="entr" presetSubtype="1" fill="hold" nodeType="after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wipe(up)">
                                      <p:cBhvr>
                                        <p:cTn id="28" dur="500"/>
                                        <p:tgtEl>
                                          <p:spTgt spid="17"/>
                                        </p:tgtEl>
                                      </p:cBhvr>
                                    </p:animEffect>
                                  </p:childTnLst>
                                </p:cTn>
                              </p:par>
                            </p:childTnLst>
                          </p:cTn>
                        </p:par>
                        <p:par>
                          <p:cTn id="29" fill="hold">
                            <p:stCondLst>
                              <p:cond delay="2000"/>
                            </p:stCondLst>
                            <p:childTnLst>
                              <p:par>
                                <p:cTn id="30" presetID="12" presetClass="entr" presetSubtype="2" fill="hold" nodeType="afterEffect">
                                  <p:stCondLst>
                                    <p:cond delay="0"/>
                                  </p:stCondLst>
                                  <p:childTnLst>
                                    <p:set>
                                      <p:cBhvr>
                                        <p:cTn id="31" dur="1" fill="hold">
                                          <p:stCondLst>
                                            <p:cond delay="0"/>
                                          </p:stCondLst>
                                        </p:cTn>
                                        <p:tgtEl>
                                          <p:spTgt spid="39"/>
                                        </p:tgtEl>
                                        <p:attrNameLst>
                                          <p:attrName>style.visibility</p:attrName>
                                        </p:attrNameLst>
                                      </p:cBhvr>
                                      <p:to>
                                        <p:strVal val="visible"/>
                                      </p:to>
                                    </p:set>
                                    <p:anim calcmode="lin" valueType="num">
                                      <p:cBhvr additive="base">
                                        <p:cTn id="32" dur="500"/>
                                        <p:tgtEl>
                                          <p:spTgt spid="39"/>
                                        </p:tgtEl>
                                        <p:attrNameLst>
                                          <p:attrName>ppt_x</p:attrName>
                                        </p:attrNameLst>
                                      </p:cBhvr>
                                      <p:tavLst>
                                        <p:tav tm="0">
                                          <p:val>
                                            <p:strVal val="#ppt_x+#ppt_w*1.125000"/>
                                          </p:val>
                                        </p:tav>
                                        <p:tav tm="100000">
                                          <p:val>
                                            <p:strVal val="#ppt_x"/>
                                          </p:val>
                                        </p:tav>
                                      </p:tavLst>
                                    </p:anim>
                                    <p:animEffect transition="in" filter="wipe(left)">
                                      <p:cBhvr>
                                        <p:cTn id="33" dur="500"/>
                                        <p:tgtEl>
                                          <p:spTgt spid="39"/>
                                        </p:tgtEl>
                                      </p:cBhvr>
                                    </p:animEffect>
                                  </p:childTnLst>
                                </p:cTn>
                              </p:par>
                            </p:childTnLst>
                          </p:cTn>
                        </p:par>
                        <p:par>
                          <p:cTn id="34" fill="hold">
                            <p:stCondLst>
                              <p:cond delay="2500"/>
                            </p:stCondLst>
                            <p:childTnLst>
                              <p:par>
                                <p:cTn id="35" presetID="12" presetClass="entr" presetSubtype="8" fill="hold" nodeType="afterEffect">
                                  <p:stCondLst>
                                    <p:cond delay="0"/>
                                  </p:stCondLst>
                                  <p:childTnLst>
                                    <p:set>
                                      <p:cBhvr>
                                        <p:cTn id="36" dur="1" fill="hold">
                                          <p:stCondLst>
                                            <p:cond delay="0"/>
                                          </p:stCondLst>
                                        </p:cTn>
                                        <p:tgtEl>
                                          <p:spTgt spid="42"/>
                                        </p:tgtEl>
                                        <p:attrNameLst>
                                          <p:attrName>style.visibility</p:attrName>
                                        </p:attrNameLst>
                                      </p:cBhvr>
                                      <p:to>
                                        <p:strVal val="visible"/>
                                      </p:to>
                                    </p:set>
                                    <p:anim calcmode="lin" valueType="num">
                                      <p:cBhvr additive="base">
                                        <p:cTn id="37" dur="500"/>
                                        <p:tgtEl>
                                          <p:spTgt spid="42"/>
                                        </p:tgtEl>
                                        <p:attrNameLst>
                                          <p:attrName>ppt_x</p:attrName>
                                        </p:attrNameLst>
                                      </p:cBhvr>
                                      <p:tavLst>
                                        <p:tav tm="0">
                                          <p:val>
                                            <p:strVal val="#ppt_x-#ppt_w*1.125000"/>
                                          </p:val>
                                        </p:tav>
                                        <p:tav tm="100000">
                                          <p:val>
                                            <p:strVal val="#ppt_x"/>
                                          </p:val>
                                        </p:tav>
                                      </p:tavLst>
                                    </p:anim>
                                    <p:animEffect transition="in" filter="wipe(right)">
                                      <p:cBhvr>
                                        <p:cTn id="38" dur="500"/>
                                        <p:tgtEl>
                                          <p:spTgt spid="42"/>
                                        </p:tgtEl>
                                      </p:cBhvr>
                                    </p:animEffect>
                                  </p:childTnLst>
                                </p:cTn>
                              </p:par>
                            </p:childTnLst>
                          </p:cTn>
                        </p:par>
                        <p:par>
                          <p:cTn id="39" fill="hold">
                            <p:stCondLst>
                              <p:cond delay="3000"/>
                            </p:stCondLst>
                            <p:childTnLst>
                              <p:par>
                                <p:cTn id="40" presetID="12" presetClass="entr" presetSubtype="2" fill="hold" nodeType="afterEffect">
                                  <p:stCondLst>
                                    <p:cond delay="0"/>
                                  </p:stCondLst>
                                  <p:childTnLst>
                                    <p:set>
                                      <p:cBhvr>
                                        <p:cTn id="41" dur="1" fill="hold">
                                          <p:stCondLst>
                                            <p:cond delay="0"/>
                                          </p:stCondLst>
                                        </p:cTn>
                                        <p:tgtEl>
                                          <p:spTgt spid="45"/>
                                        </p:tgtEl>
                                        <p:attrNameLst>
                                          <p:attrName>style.visibility</p:attrName>
                                        </p:attrNameLst>
                                      </p:cBhvr>
                                      <p:to>
                                        <p:strVal val="visible"/>
                                      </p:to>
                                    </p:set>
                                    <p:anim calcmode="lin" valueType="num">
                                      <p:cBhvr additive="base">
                                        <p:cTn id="42" dur="500"/>
                                        <p:tgtEl>
                                          <p:spTgt spid="45"/>
                                        </p:tgtEl>
                                        <p:attrNameLst>
                                          <p:attrName>ppt_x</p:attrName>
                                        </p:attrNameLst>
                                      </p:cBhvr>
                                      <p:tavLst>
                                        <p:tav tm="0">
                                          <p:val>
                                            <p:strVal val="#ppt_x+#ppt_w*1.125000"/>
                                          </p:val>
                                        </p:tav>
                                        <p:tav tm="100000">
                                          <p:val>
                                            <p:strVal val="#ppt_x"/>
                                          </p:val>
                                        </p:tav>
                                      </p:tavLst>
                                    </p:anim>
                                    <p:animEffect transition="in" filter="wipe(left)">
                                      <p:cBhvr>
                                        <p:cTn id="43" dur="500"/>
                                        <p:tgtEl>
                                          <p:spTgt spid="45"/>
                                        </p:tgtEl>
                                      </p:cBhvr>
                                    </p:animEffect>
                                  </p:childTnLst>
                                </p:cTn>
                              </p:par>
                            </p:childTnLst>
                          </p:cTn>
                        </p:par>
                        <p:par>
                          <p:cTn id="44" fill="hold">
                            <p:stCondLst>
                              <p:cond delay="3500"/>
                            </p:stCondLst>
                            <p:childTnLst>
                              <p:par>
                                <p:cTn id="45" presetID="12" presetClass="entr" presetSubtype="8" fill="hold" nodeType="afterEffect">
                                  <p:stCondLst>
                                    <p:cond delay="0"/>
                                  </p:stCondLst>
                                  <p:childTnLst>
                                    <p:set>
                                      <p:cBhvr>
                                        <p:cTn id="46" dur="1" fill="hold">
                                          <p:stCondLst>
                                            <p:cond delay="0"/>
                                          </p:stCondLst>
                                        </p:cTn>
                                        <p:tgtEl>
                                          <p:spTgt spid="50"/>
                                        </p:tgtEl>
                                        <p:attrNameLst>
                                          <p:attrName>style.visibility</p:attrName>
                                        </p:attrNameLst>
                                      </p:cBhvr>
                                      <p:to>
                                        <p:strVal val="visible"/>
                                      </p:to>
                                    </p:set>
                                    <p:anim calcmode="lin" valueType="num">
                                      <p:cBhvr additive="base">
                                        <p:cTn id="47" dur="500"/>
                                        <p:tgtEl>
                                          <p:spTgt spid="50"/>
                                        </p:tgtEl>
                                        <p:attrNameLst>
                                          <p:attrName>ppt_x</p:attrName>
                                        </p:attrNameLst>
                                      </p:cBhvr>
                                      <p:tavLst>
                                        <p:tav tm="0">
                                          <p:val>
                                            <p:strVal val="#ppt_x-#ppt_w*1.125000"/>
                                          </p:val>
                                        </p:tav>
                                        <p:tav tm="100000">
                                          <p:val>
                                            <p:strVal val="#ppt_x"/>
                                          </p:val>
                                        </p:tav>
                                      </p:tavLst>
                                    </p:anim>
                                    <p:animEffect transition="in" filter="wipe(right)">
                                      <p:cBhvr>
                                        <p:cTn id="48" dur="500"/>
                                        <p:tgtEl>
                                          <p:spTgt spid="50"/>
                                        </p:tgtEl>
                                      </p:cBhvr>
                                    </p:animEffect>
                                  </p:childTnLst>
                                </p:cTn>
                              </p:par>
                            </p:childTnLst>
                          </p:cTn>
                        </p:par>
                        <p:par>
                          <p:cTn id="49" fill="hold">
                            <p:stCondLst>
                              <p:cond delay="4000"/>
                            </p:stCondLst>
                            <p:childTnLst>
                              <p:par>
                                <p:cTn id="50" presetID="37" presetClass="entr" presetSubtype="0" fill="hold" grpId="0" nodeType="afterEffect">
                                  <p:stCondLst>
                                    <p:cond delay="0"/>
                                  </p:stCondLst>
                                  <p:childTnLst>
                                    <p:set>
                                      <p:cBhvr>
                                        <p:cTn id="51" dur="1" fill="hold">
                                          <p:stCondLst>
                                            <p:cond delay="0"/>
                                          </p:stCondLst>
                                        </p:cTn>
                                        <p:tgtEl>
                                          <p:spTgt spid="6"/>
                                        </p:tgtEl>
                                        <p:attrNameLst>
                                          <p:attrName>style.visibility</p:attrName>
                                        </p:attrNameLst>
                                      </p:cBhvr>
                                      <p:to>
                                        <p:strVal val="visible"/>
                                      </p:to>
                                    </p:set>
                                    <p:animEffect transition="in" filter="fade">
                                      <p:cBhvr>
                                        <p:cTn id="52" dur="500"/>
                                        <p:tgtEl>
                                          <p:spTgt spid="6"/>
                                        </p:tgtEl>
                                      </p:cBhvr>
                                    </p:animEffect>
                                    <p:anim calcmode="lin" valueType="num">
                                      <p:cBhvr>
                                        <p:cTn id="53" dur="500" fill="hold"/>
                                        <p:tgtEl>
                                          <p:spTgt spid="6"/>
                                        </p:tgtEl>
                                        <p:attrNameLst>
                                          <p:attrName>ppt_x</p:attrName>
                                        </p:attrNameLst>
                                      </p:cBhvr>
                                      <p:tavLst>
                                        <p:tav tm="0">
                                          <p:val>
                                            <p:strVal val="#ppt_x"/>
                                          </p:val>
                                        </p:tav>
                                        <p:tav tm="100000">
                                          <p:val>
                                            <p:strVal val="#ppt_x"/>
                                          </p:val>
                                        </p:tav>
                                      </p:tavLst>
                                    </p:anim>
                                    <p:anim calcmode="lin" valueType="num">
                                      <p:cBhvr>
                                        <p:cTn id="54" dur="450" decel="100000" fill="hold"/>
                                        <p:tgtEl>
                                          <p:spTgt spid="6"/>
                                        </p:tgtEl>
                                        <p:attrNameLst>
                                          <p:attrName>ppt_y</p:attrName>
                                        </p:attrNameLst>
                                      </p:cBhvr>
                                      <p:tavLst>
                                        <p:tav tm="0">
                                          <p:val>
                                            <p:strVal val="#ppt_y+1"/>
                                          </p:val>
                                        </p:tav>
                                        <p:tav tm="100000">
                                          <p:val>
                                            <p:strVal val="#ppt_y-.03"/>
                                          </p:val>
                                        </p:tav>
                                      </p:tavLst>
                                    </p:anim>
                                    <p:anim calcmode="lin" valueType="num">
                                      <p:cBhvr>
                                        <p:cTn id="55" dur="50" accel="100000" fill="hold">
                                          <p:stCondLst>
                                            <p:cond delay="450"/>
                                          </p:stCondLst>
                                        </p:cTn>
                                        <p:tgtEl>
                                          <p:spTgt spid="6"/>
                                        </p:tgtEl>
                                        <p:attrNameLst>
                                          <p:attrName>ppt_y</p:attrName>
                                        </p:attrNameLst>
                                      </p:cBhvr>
                                      <p:tavLst>
                                        <p:tav tm="0">
                                          <p:val>
                                            <p:strVal val="#ppt_y-.03"/>
                                          </p:val>
                                        </p:tav>
                                        <p:tav tm="100000">
                                          <p:val>
                                            <p:strVal val="#ppt_y"/>
                                          </p:val>
                                        </p:tav>
                                      </p:tavLst>
                                    </p:anim>
                                  </p:childTnLst>
                                </p:cTn>
                              </p:par>
                              <p:par>
                                <p:cTn id="56" presetID="37" presetClass="entr" presetSubtype="0" fill="hold" grpId="0" nodeType="withEffect">
                                  <p:stCondLst>
                                    <p:cond delay="0"/>
                                  </p:stCondLst>
                                  <p:childTnLst>
                                    <p:set>
                                      <p:cBhvr>
                                        <p:cTn id="57" dur="1" fill="hold">
                                          <p:stCondLst>
                                            <p:cond delay="0"/>
                                          </p:stCondLst>
                                        </p:cTn>
                                        <p:tgtEl>
                                          <p:spTgt spid="63"/>
                                        </p:tgtEl>
                                        <p:attrNameLst>
                                          <p:attrName>style.visibility</p:attrName>
                                        </p:attrNameLst>
                                      </p:cBhvr>
                                      <p:to>
                                        <p:strVal val="visible"/>
                                      </p:to>
                                    </p:set>
                                    <p:animEffect transition="in" filter="fade">
                                      <p:cBhvr>
                                        <p:cTn id="58" dur="500"/>
                                        <p:tgtEl>
                                          <p:spTgt spid="63"/>
                                        </p:tgtEl>
                                      </p:cBhvr>
                                    </p:animEffect>
                                    <p:anim calcmode="lin" valueType="num">
                                      <p:cBhvr>
                                        <p:cTn id="59" dur="500" fill="hold"/>
                                        <p:tgtEl>
                                          <p:spTgt spid="63"/>
                                        </p:tgtEl>
                                        <p:attrNameLst>
                                          <p:attrName>ppt_x</p:attrName>
                                        </p:attrNameLst>
                                      </p:cBhvr>
                                      <p:tavLst>
                                        <p:tav tm="0">
                                          <p:val>
                                            <p:strVal val="#ppt_x"/>
                                          </p:val>
                                        </p:tav>
                                        <p:tav tm="100000">
                                          <p:val>
                                            <p:strVal val="#ppt_x"/>
                                          </p:val>
                                        </p:tav>
                                      </p:tavLst>
                                    </p:anim>
                                    <p:anim calcmode="lin" valueType="num">
                                      <p:cBhvr>
                                        <p:cTn id="60" dur="450" decel="100000" fill="hold"/>
                                        <p:tgtEl>
                                          <p:spTgt spid="63"/>
                                        </p:tgtEl>
                                        <p:attrNameLst>
                                          <p:attrName>ppt_y</p:attrName>
                                        </p:attrNameLst>
                                      </p:cBhvr>
                                      <p:tavLst>
                                        <p:tav tm="0">
                                          <p:val>
                                            <p:strVal val="#ppt_y+1"/>
                                          </p:val>
                                        </p:tav>
                                        <p:tav tm="100000">
                                          <p:val>
                                            <p:strVal val="#ppt_y-.03"/>
                                          </p:val>
                                        </p:tav>
                                      </p:tavLst>
                                    </p:anim>
                                    <p:anim calcmode="lin" valueType="num">
                                      <p:cBhvr>
                                        <p:cTn id="61" dur="50" accel="100000" fill="hold">
                                          <p:stCondLst>
                                            <p:cond delay="450"/>
                                          </p:stCondLst>
                                        </p:cTn>
                                        <p:tgtEl>
                                          <p:spTgt spid="63"/>
                                        </p:tgtEl>
                                        <p:attrNameLst>
                                          <p:attrName>ppt_y</p:attrName>
                                        </p:attrNameLst>
                                      </p:cBhvr>
                                      <p:tavLst>
                                        <p:tav tm="0">
                                          <p:val>
                                            <p:strVal val="#ppt_y-.03"/>
                                          </p:val>
                                        </p:tav>
                                        <p:tav tm="100000">
                                          <p:val>
                                            <p:strVal val="#ppt_y"/>
                                          </p:val>
                                        </p:tav>
                                      </p:tavLst>
                                    </p:anim>
                                  </p:childTnLst>
                                </p:cTn>
                              </p:par>
                              <p:par>
                                <p:cTn id="62" presetID="37" presetClass="entr" presetSubtype="0" fill="hold" grpId="0" nodeType="withEffect">
                                  <p:stCondLst>
                                    <p:cond delay="0"/>
                                  </p:stCondLst>
                                  <p:childTnLst>
                                    <p:set>
                                      <p:cBhvr>
                                        <p:cTn id="63" dur="1" fill="hold">
                                          <p:stCondLst>
                                            <p:cond delay="0"/>
                                          </p:stCondLst>
                                        </p:cTn>
                                        <p:tgtEl>
                                          <p:spTgt spid="7"/>
                                        </p:tgtEl>
                                        <p:attrNameLst>
                                          <p:attrName>style.visibility</p:attrName>
                                        </p:attrNameLst>
                                      </p:cBhvr>
                                      <p:to>
                                        <p:strVal val="visible"/>
                                      </p:to>
                                    </p:set>
                                    <p:animEffect transition="in" filter="fade">
                                      <p:cBhvr>
                                        <p:cTn id="64" dur="500"/>
                                        <p:tgtEl>
                                          <p:spTgt spid="7"/>
                                        </p:tgtEl>
                                      </p:cBhvr>
                                    </p:animEffect>
                                    <p:anim calcmode="lin" valueType="num">
                                      <p:cBhvr>
                                        <p:cTn id="65" dur="500" fill="hold"/>
                                        <p:tgtEl>
                                          <p:spTgt spid="7"/>
                                        </p:tgtEl>
                                        <p:attrNameLst>
                                          <p:attrName>ppt_x</p:attrName>
                                        </p:attrNameLst>
                                      </p:cBhvr>
                                      <p:tavLst>
                                        <p:tav tm="0">
                                          <p:val>
                                            <p:strVal val="#ppt_x"/>
                                          </p:val>
                                        </p:tav>
                                        <p:tav tm="100000">
                                          <p:val>
                                            <p:strVal val="#ppt_x"/>
                                          </p:val>
                                        </p:tav>
                                      </p:tavLst>
                                    </p:anim>
                                    <p:anim calcmode="lin" valueType="num">
                                      <p:cBhvr>
                                        <p:cTn id="66" dur="450" decel="100000" fill="hold"/>
                                        <p:tgtEl>
                                          <p:spTgt spid="7"/>
                                        </p:tgtEl>
                                        <p:attrNameLst>
                                          <p:attrName>ppt_y</p:attrName>
                                        </p:attrNameLst>
                                      </p:cBhvr>
                                      <p:tavLst>
                                        <p:tav tm="0">
                                          <p:val>
                                            <p:strVal val="#ppt_y+1"/>
                                          </p:val>
                                        </p:tav>
                                        <p:tav tm="100000">
                                          <p:val>
                                            <p:strVal val="#ppt_y-.03"/>
                                          </p:val>
                                        </p:tav>
                                      </p:tavLst>
                                    </p:anim>
                                    <p:anim calcmode="lin" valueType="num">
                                      <p:cBhvr>
                                        <p:cTn id="67" dur="50" accel="100000" fill="hold">
                                          <p:stCondLst>
                                            <p:cond delay="450"/>
                                          </p:stCondLst>
                                        </p:cTn>
                                        <p:tgtEl>
                                          <p:spTgt spid="7"/>
                                        </p:tgtEl>
                                        <p:attrNameLst>
                                          <p:attrName>ppt_y</p:attrName>
                                        </p:attrNameLst>
                                      </p:cBhvr>
                                      <p:tavLst>
                                        <p:tav tm="0">
                                          <p:val>
                                            <p:strVal val="#ppt_y-.03"/>
                                          </p:val>
                                        </p:tav>
                                        <p:tav tm="100000">
                                          <p:val>
                                            <p:strVal val="#ppt_y"/>
                                          </p:val>
                                        </p:tav>
                                      </p:tavLst>
                                    </p:anim>
                                  </p:childTnLst>
                                </p:cTn>
                              </p:par>
                              <p:par>
                                <p:cTn id="68" presetID="37" presetClass="entr" presetSubtype="0" fill="hold" grpId="0" nodeType="withEffect">
                                  <p:stCondLst>
                                    <p:cond delay="0"/>
                                  </p:stCondLst>
                                  <p:childTnLst>
                                    <p:set>
                                      <p:cBhvr>
                                        <p:cTn id="69" dur="1" fill="hold">
                                          <p:stCondLst>
                                            <p:cond delay="0"/>
                                          </p:stCondLst>
                                        </p:cTn>
                                        <p:tgtEl>
                                          <p:spTgt spid="5"/>
                                        </p:tgtEl>
                                        <p:attrNameLst>
                                          <p:attrName>style.visibility</p:attrName>
                                        </p:attrNameLst>
                                      </p:cBhvr>
                                      <p:to>
                                        <p:strVal val="visible"/>
                                      </p:to>
                                    </p:set>
                                    <p:animEffect transition="in" filter="fade">
                                      <p:cBhvr>
                                        <p:cTn id="70" dur="500"/>
                                        <p:tgtEl>
                                          <p:spTgt spid="5"/>
                                        </p:tgtEl>
                                      </p:cBhvr>
                                    </p:animEffect>
                                    <p:anim calcmode="lin" valueType="num">
                                      <p:cBhvr>
                                        <p:cTn id="71" dur="500" fill="hold"/>
                                        <p:tgtEl>
                                          <p:spTgt spid="5"/>
                                        </p:tgtEl>
                                        <p:attrNameLst>
                                          <p:attrName>ppt_x</p:attrName>
                                        </p:attrNameLst>
                                      </p:cBhvr>
                                      <p:tavLst>
                                        <p:tav tm="0">
                                          <p:val>
                                            <p:strVal val="#ppt_x"/>
                                          </p:val>
                                        </p:tav>
                                        <p:tav tm="100000">
                                          <p:val>
                                            <p:strVal val="#ppt_x"/>
                                          </p:val>
                                        </p:tav>
                                      </p:tavLst>
                                    </p:anim>
                                    <p:anim calcmode="lin" valueType="num">
                                      <p:cBhvr>
                                        <p:cTn id="72" dur="450" decel="100000" fill="hold"/>
                                        <p:tgtEl>
                                          <p:spTgt spid="5"/>
                                        </p:tgtEl>
                                        <p:attrNameLst>
                                          <p:attrName>ppt_y</p:attrName>
                                        </p:attrNameLst>
                                      </p:cBhvr>
                                      <p:tavLst>
                                        <p:tav tm="0">
                                          <p:val>
                                            <p:strVal val="#ppt_y+1"/>
                                          </p:val>
                                        </p:tav>
                                        <p:tav tm="100000">
                                          <p:val>
                                            <p:strVal val="#ppt_y-.03"/>
                                          </p:val>
                                        </p:tav>
                                      </p:tavLst>
                                    </p:anim>
                                    <p:anim calcmode="lin" valueType="num">
                                      <p:cBhvr>
                                        <p:cTn id="73" dur="50" accel="100000" fill="hold">
                                          <p:stCondLst>
                                            <p:cond delay="450"/>
                                          </p:stCondLst>
                                        </p:cTn>
                                        <p:tgtEl>
                                          <p:spTgt spid="5"/>
                                        </p:tgtEl>
                                        <p:attrNameLst>
                                          <p:attrName>ppt_y</p:attrName>
                                        </p:attrNameLst>
                                      </p:cBhvr>
                                      <p:tavLst>
                                        <p:tav tm="0">
                                          <p:val>
                                            <p:strVal val="#ppt_y-.03"/>
                                          </p:val>
                                        </p:tav>
                                        <p:tav tm="100000">
                                          <p:val>
                                            <p:strVal val="#ppt_y"/>
                                          </p:val>
                                        </p:tav>
                                      </p:tavLst>
                                    </p:anim>
                                  </p:childTnLst>
                                </p:cTn>
                              </p:par>
                            </p:childTnLst>
                          </p:cTn>
                        </p:par>
                        <p:par>
                          <p:cTn id="74" fill="hold">
                            <p:stCondLst>
                              <p:cond delay="4500"/>
                            </p:stCondLst>
                            <p:childTnLst>
                              <p:par>
                                <p:cTn id="75" presetID="16" presetClass="entr" presetSubtype="37" fill="hold" grpId="0" nodeType="afterEffect">
                                  <p:stCondLst>
                                    <p:cond delay="0"/>
                                  </p:stCondLst>
                                  <p:childTnLst>
                                    <p:set>
                                      <p:cBhvr>
                                        <p:cTn id="76" dur="1" fill="hold">
                                          <p:stCondLst>
                                            <p:cond delay="0"/>
                                          </p:stCondLst>
                                        </p:cTn>
                                        <p:tgtEl>
                                          <p:spTgt spid="10"/>
                                        </p:tgtEl>
                                        <p:attrNameLst>
                                          <p:attrName>style.visibility</p:attrName>
                                        </p:attrNameLst>
                                      </p:cBhvr>
                                      <p:to>
                                        <p:strVal val="visible"/>
                                      </p:to>
                                    </p:set>
                                    <p:animEffect transition="in" filter="barn(outVertical)">
                                      <p:cBhvr>
                                        <p:cTn id="77" dur="500"/>
                                        <p:tgtEl>
                                          <p:spTgt spid="10"/>
                                        </p:tgtEl>
                                      </p:cBhvr>
                                    </p:animEffect>
                                  </p:childTnLst>
                                </p:cTn>
                              </p:par>
                              <p:par>
                                <p:cTn id="78" presetID="16" presetClass="entr" presetSubtype="37" fill="hold" grpId="0" nodeType="withEffect">
                                  <p:stCondLst>
                                    <p:cond delay="0"/>
                                  </p:stCondLst>
                                  <p:childTnLst>
                                    <p:set>
                                      <p:cBhvr>
                                        <p:cTn id="79" dur="1" fill="hold">
                                          <p:stCondLst>
                                            <p:cond delay="0"/>
                                          </p:stCondLst>
                                        </p:cTn>
                                        <p:tgtEl>
                                          <p:spTgt spid="8"/>
                                        </p:tgtEl>
                                        <p:attrNameLst>
                                          <p:attrName>style.visibility</p:attrName>
                                        </p:attrNameLst>
                                      </p:cBhvr>
                                      <p:to>
                                        <p:strVal val="visible"/>
                                      </p:to>
                                    </p:set>
                                    <p:animEffect transition="in" filter="barn(outVertical)">
                                      <p:cBhvr>
                                        <p:cTn id="80" dur="500"/>
                                        <p:tgtEl>
                                          <p:spTgt spid="8"/>
                                        </p:tgtEl>
                                      </p:cBhvr>
                                    </p:animEffect>
                                  </p:childTnLst>
                                </p:cTn>
                              </p:par>
                            </p:childTnLst>
                          </p:cTn>
                        </p:par>
                        <p:par>
                          <p:cTn id="81" fill="hold">
                            <p:stCondLst>
                              <p:cond delay="5000"/>
                            </p:stCondLst>
                            <p:childTnLst>
                              <p:par>
                                <p:cTn id="82" presetID="53" presetClass="entr" presetSubtype="16" fill="hold" grpId="0" nodeType="afterEffect">
                                  <p:stCondLst>
                                    <p:cond delay="0"/>
                                  </p:stCondLst>
                                  <p:childTnLst>
                                    <p:set>
                                      <p:cBhvr>
                                        <p:cTn id="83" dur="1" fill="hold">
                                          <p:stCondLst>
                                            <p:cond delay="0"/>
                                          </p:stCondLst>
                                        </p:cTn>
                                        <p:tgtEl>
                                          <p:spTgt spid="48"/>
                                        </p:tgtEl>
                                        <p:attrNameLst>
                                          <p:attrName>style.visibility</p:attrName>
                                        </p:attrNameLst>
                                      </p:cBhvr>
                                      <p:to>
                                        <p:strVal val="visible"/>
                                      </p:to>
                                    </p:set>
                                    <p:anim calcmode="lin" valueType="num">
                                      <p:cBhvr>
                                        <p:cTn id="84" dur="500" fill="hold"/>
                                        <p:tgtEl>
                                          <p:spTgt spid="48"/>
                                        </p:tgtEl>
                                        <p:attrNameLst>
                                          <p:attrName>ppt_w</p:attrName>
                                        </p:attrNameLst>
                                      </p:cBhvr>
                                      <p:tavLst>
                                        <p:tav tm="0">
                                          <p:val>
                                            <p:fltVal val="0"/>
                                          </p:val>
                                        </p:tav>
                                        <p:tav tm="100000">
                                          <p:val>
                                            <p:strVal val="#ppt_w"/>
                                          </p:val>
                                        </p:tav>
                                      </p:tavLst>
                                    </p:anim>
                                    <p:anim calcmode="lin" valueType="num">
                                      <p:cBhvr>
                                        <p:cTn id="85" dur="500" fill="hold"/>
                                        <p:tgtEl>
                                          <p:spTgt spid="48"/>
                                        </p:tgtEl>
                                        <p:attrNameLst>
                                          <p:attrName>ppt_h</p:attrName>
                                        </p:attrNameLst>
                                      </p:cBhvr>
                                      <p:tavLst>
                                        <p:tav tm="0">
                                          <p:val>
                                            <p:fltVal val="0"/>
                                          </p:val>
                                        </p:tav>
                                        <p:tav tm="100000">
                                          <p:val>
                                            <p:strVal val="#ppt_h"/>
                                          </p:val>
                                        </p:tav>
                                      </p:tavLst>
                                    </p:anim>
                                    <p:animEffect transition="in" filter="fade">
                                      <p:cBhvr>
                                        <p:cTn id="86" dur="500"/>
                                        <p:tgtEl>
                                          <p:spTgt spid="48"/>
                                        </p:tgtEl>
                                      </p:cBhvr>
                                    </p:animEffect>
                                  </p:childTnLst>
                                </p:cTn>
                              </p:par>
                              <p:par>
                                <p:cTn id="87" presetID="53" presetClass="entr" presetSubtype="16" fill="hold" grpId="0" nodeType="withEffect">
                                  <p:stCondLst>
                                    <p:cond delay="0"/>
                                  </p:stCondLst>
                                  <p:childTnLst>
                                    <p:set>
                                      <p:cBhvr>
                                        <p:cTn id="88" dur="1" fill="hold">
                                          <p:stCondLst>
                                            <p:cond delay="0"/>
                                          </p:stCondLst>
                                        </p:cTn>
                                        <p:tgtEl>
                                          <p:spTgt spid="53"/>
                                        </p:tgtEl>
                                        <p:attrNameLst>
                                          <p:attrName>style.visibility</p:attrName>
                                        </p:attrNameLst>
                                      </p:cBhvr>
                                      <p:to>
                                        <p:strVal val="visible"/>
                                      </p:to>
                                    </p:set>
                                    <p:anim calcmode="lin" valueType="num">
                                      <p:cBhvr>
                                        <p:cTn id="89" dur="500" fill="hold"/>
                                        <p:tgtEl>
                                          <p:spTgt spid="53"/>
                                        </p:tgtEl>
                                        <p:attrNameLst>
                                          <p:attrName>ppt_w</p:attrName>
                                        </p:attrNameLst>
                                      </p:cBhvr>
                                      <p:tavLst>
                                        <p:tav tm="0">
                                          <p:val>
                                            <p:fltVal val="0"/>
                                          </p:val>
                                        </p:tav>
                                        <p:tav tm="100000">
                                          <p:val>
                                            <p:strVal val="#ppt_w"/>
                                          </p:val>
                                        </p:tav>
                                      </p:tavLst>
                                    </p:anim>
                                    <p:anim calcmode="lin" valueType="num">
                                      <p:cBhvr>
                                        <p:cTn id="90" dur="500" fill="hold"/>
                                        <p:tgtEl>
                                          <p:spTgt spid="53"/>
                                        </p:tgtEl>
                                        <p:attrNameLst>
                                          <p:attrName>ppt_h</p:attrName>
                                        </p:attrNameLst>
                                      </p:cBhvr>
                                      <p:tavLst>
                                        <p:tav tm="0">
                                          <p:val>
                                            <p:fltVal val="0"/>
                                          </p:val>
                                        </p:tav>
                                        <p:tav tm="100000">
                                          <p:val>
                                            <p:strVal val="#ppt_h"/>
                                          </p:val>
                                        </p:tav>
                                      </p:tavLst>
                                    </p:anim>
                                    <p:animEffect transition="in" filter="fade">
                                      <p:cBhvr>
                                        <p:cTn id="91"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0" grpId="0" animBg="1"/>
      <p:bldP spid="116" grpId="0"/>
      <p:bldP spid="5" grpId="0"/>
      <p:bldP spid="6" grpId="0"/>
      <p:bldP spid="63" grpId="0"/>
      <p:bldP spid="7" grpId="0"/>
      <p:bldP spid="8" grpId="0"/>
      <p:bldP spid="11" grpId="0"/>
      <p:bldP spid="2" grpId="0"/>
      <p:bldP spid="48" grpId="0" animBg="1"/>
      <p:bldP spid="5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05059" y="77926"/>
            <a:ext cx="6286544" cy="580865"/>
          </a:xfrm>
          <a:prstGeom prst="rect">
            <a:avLst/>
          </a:prstGeom>
          <a:ln>
            <a:noFill/>
          </a:ln>
        </p:spPr>
        <p:txBody>
          <a:bodyPr wrap="square">
            <a:spAutoFit/>
          </a:bodyPr>
          <a:lstStyle/>
          <a:p>
            <a:pPr>
              <a:lnSpc>
                <a:spcPct val="150000"/>
              </a:lnSpc>
            </a:pPr>
            <a:r>
              <a:rPr lang="zh-CN" altLang="en-US" sz="2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四、土地利用现状调查</a:t>
            </a:r>
            <a:endParaRPr lang="en-US" altLang="zh-CN" sz="2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16" name="矩形 115"/>
          <p:cNvSpPr/>
          <p:nvPr/>
        </p:nvSpPr>
        <p:spPr>
          <a:xfrm>
            <a:off x="611560" y="980728"/>
            <a:ext cx="4830168" cy="400110"/>
          </a:xfrm>
          <a:prstGeom prst="rect">
            <a:avLst/>
          </a:prstGeom>
        </p:spPr>
        <p:txBody>
          <a:bodyPr wrap="none">
            <a:spAutoFit/>
          </a:bodyPr>
          <a:lstStyle/>
          <a:p>
            <a:pPr lvl="0" fontAlgn="base" hangingPunct="0">
              <a:spcBef>
                <a:spcPct val="0"/>
              </a:spcBef>
              <a:spcAft>
                <a:spcPct val="0"/>
              </a:spcAft>
            </a:pPr>
            <a:r>
              <a:rPr lang="zh-CN" altLang="en-US" sz="2000" b="1" dirty="0">
                <a:latin typeface="楷体_GB2312" panose="02010609030101010101" pitchFamily="49" charset="-122"/>
                <a:ea typeface="楷体_GB2312" panose="02010609030101010101" pitchFamily="49" charset="-122"/>
                <a:cs typeface="Times New Roman" panose="02020603050405020304" pitchFamily="18" charset="0"/>
              </a:rPr>
              <a:t>（三）遥感影像资料采购及调查底图制作</a:t>
            </a:r>
            <a:endParaRPr lang="zh-CN" altLang="en-US" sz="2000" b="1" dirty="0">
              <a:latin typeface="楷体_GB2312" panose="02010609030101010101" pitchFamily="49" charset="-122"/>
              <a:ea typeface="楷体_GB2312" panose="02010609030101010101" pitchFamily="49" charset="-122"/>
              <a:cs typeface="Times New Roman" panose="02020603050405020304" pitchFamily="18" charset="0"/>
            </a:endParaRPr>
          </a:p>
        </p:txBody>
      </p:sp>
      <p:sp>
        <p:nvSpPr>
          <p:cNvPr id="26" name="矩形 25"/>
          <p:cNvSpPr/>
          <p:nvPr/>
        </p:nvSpPr>
        <p:spPr>
          <a:xfrm>
            <a:off x="771209" y="1539811"/>
            <a:ext cx="4510870" cy="352867"/>
          </a:xfrm>
          <a:prstGeom prst="rect">
            <a:avLst/>
          </a:prstGeom>
          <a:solidFill>
            <a:srgbClr val="2B83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755576" y="1523346"/>
            <a:ext cx="3647152" cy="369332"/>
          </a:xfrm>
          <a:prstGeom prst="rect">
            <a:avLst/>
          </a:prstGeom>
        </p:spPr>
        <p:txBody>
          <a:bodyPr wrap="none">
            <a:spAutoFit/>
          </a:bodyPr>
          <a:lstStyle/>
          <a:p>
            <a:r>
              <a:rPr lang="en-US" altLang="zh-CN" b="1" dirty="0">
                <a:solidFill>
                  <a:schemeClr val="bg1"/>
                </a:solidFill>
                <a:latin typeface="楷体_GB2312" panose="02010609030101010101" pitchFamily="49" charset="-122"/>
                <a:ea typeface="楷体_GB2312" panose="02010609030101010101" pitchFamily="49" charset="-122"/>
              </a:rPr>
              <a:t>1.</a:t>
            </a:r>
            <a:r>
              <a:rPr lang="zh-CN" altLang="en-US" b="1" dirty="0">
                <a:solidFill>
                  <a:schemeClr val="bg1"/>
                </a:solidFill>
                <a:latin typeface="楷体_GB2312" panose="02010609030101010101" pitchFamily="49" charset="-122"/>
                <a:ea typeface="楷体_GB2312" panose="02010609030101010101" pitchFamily="49" charset="-122"/>
              </a:rPr>
              <a:t>遥感数据采购和正射影像图制作</a:t>
            </a:r>
            <a:endParaRPr lang="zh-CN" altLang="en-US" b="1" dirty="0">
              <a:solidFill>
                <a:schemeClr val="bg1"/>
              </a:solidFill>
              <a:latin typeface="楷体_GB2312" panose="02010609030101010101" pitchFamily="49" charset="-122"/>
              <a:ea typeface="楷体_GB2312" panose="02010609030101010101" pitchFamily="49" charset="-122"/>
            </a:endParaRPr>
          </a:p>
        </p:txBody>
      </p:sp>
      <p:sp>
        <p:nvSpPr>
          <p:cNvPr id="62" name="原创设计师QQ598969553          _3"/>
          <p:cNvSpPr>
            <a:spLocks noChangeArrowheads="1"/>
          </p:cNvSpPr>
          <p:nvPr/>
        </p:nvSpPr>
        <p:spPr bwMode="auto">
          <a:xfrm rot="16200000">
            <a:off x="3615770" y="5371401"/>
            <a:ext cx="1477963" cy="41434"/>
          </a:xfrm>
          <a:prstGeom prst="wedgeRectCallout">
            <a:avLst>
              <a:gd name="adj1" fmla="val -17528"/>
              <a:gd name="adj2" fmla="val -509463"/>
            </a:avLst>
          </a:prstGeom>
          <a:solidFill>
            <a:schemeClr val="accent2"/>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buFont typeface="Arial" panose="020B0604020202020204" pitchFamily="34" charset="0"/>
              <a:buNone/>
            </a:pPr>
            <a:endParaRPr lang="zh-CN" altLang="zh-CN">
              <a:solidFill>
                <a:prstClr val="black">
                  <a:lumMod val="75000"/>
                  <a:lumOff val="25000"/>
                </a:prstClr>
              </a:solidFill>
              <a:latin typeface="宋体" panose="02010600030101010101" pitchFamily="2" charset="-122"/>
              <a:sym typeface="宋体" panose="02010600030101010101" pitchFamily="2" charset="-122"/>
            </a:endParaRPr>
          </a:p>
        </p:txBody>
      </p:sp>
      <p:sp>
        <p:nvSpPr>
          <p:cNvPr id="63" name="原创设计师QQ598969553          _4"/>
          <p:cNvSpPr>
            <a:spLocks noChangeArrowheads="1"/>
          </p:cNvSpPr>
          <p:nvPr/>
        </p:nvSpPr>
        <p:spPr bwMode="auto">
          <a:xfrm rot="16200000">
            <a:off x="3546672" y="3014350"/>
            <a:ext cx="1584325" cy="57150"/>
          </a:xfrm>
          <a:prstGeom prst="wedgeRectCallout">
            <a:avLst>
              <a:gd name="adj1" fmla="val -23398"/>
              <a:gd name="adj2" fmla="val 403287"/>
            </a:avLst>
          </a:prstGeom>
          <a:solidFill>
            <a:schemeClr val="accent1"/>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buFont typeface="Arial" panose="020B0604020202020204" pitchFamily="34" charset="0"/>
              <a:buNone/>
            </a:pPr>
            <a:endParaRPr lang="zh-CN" altLang="zh-CN">
              <a:solidFill>
                <a:prstClr val="black">
                  <a:lumMod val="75000"/>
                  <a:lumOff val="25000"/>
                </a:prstClr>
              </a:solidFill>
              <a:latin typeface="宋体" panose="02010600030101010101" pitchFamily="2" charset="-122"/>
              <a:sym typeface="宋体" panose="02010600030101010101" pitchFamily="2" charset="-122"/>
            </a:endParaRPr>
          </a:p>
        </p:txBody>
      </p:sp>
      <p:sp>
        <p:nvSpPr>
          <p:cNvPr id="66" name="原创设计师QQ598969553          _11"/>
          <p:cNvSpPr/>
          <p:nvPr/>
        </p:nvSpPr>
        <p:spPr bwMode="auto">
          <a:xfrm>
            <a:off x="4618752" y="2245744"/>
            <a:ext cx="1333350" cy="11817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1"/>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1">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panose="020F0502020204030204"/>
              <a:ea typeface="宋体" panose="02010600030101010101" pitchFamily="2" charset="-122"/>
              <a:sym typeface="Arial" panose="020B0604020202020204" pitchFamily="34" charset="0"/>
            </a:endParaRPr>
          </a:p>
        </p:txBody>
      </p:sp>
      <p:sp>
        <p:nvSpPr>
          <p:cNvPr id="67" name="原创设计师QQ598969553          _12"/>
          <p:cNvSpPr/>
          <p:nvPr/>
        </p:nvSpPr>
        <p:spPr bwMode="auto">
          <a:xfrm>
            <a:off x="4699623" y="2302668"/>
            <a:ext cx="1188253" cy="105313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95000"/>
            </a:schemeClr>
          </a:solidFill>
          <a:ln w="50800">
            <a:noFill/>
          </a:ln>
          <a:effectLst>
            <a:outerShdw blurRad="101600" dist="50800" dir="2700000" algn="tl" rotWithShape="0">
              <a:schemeClr val="accent1">
                <a:lumMod val="50000"/>
                <a:alpha val="64000"/>
              </a:schemeClr>
            </a:outerShdw>
          </a:effectLst>
          <a:scene3d>
            <a:camera prst="orthographicFront"/>
            <a:lightRig rig="threePt" dir="t"/>
          </a:scene3d>
          <a:sp3d prstMaterial="softEdge">
            <a:bevelT w="63500" h="190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panose="020F0502020204030204"/>
              <a:ea typeface="宋体" panose="02010600030101010101" pitchFamily="2" charset="-122"/>
              <a:sym typeface="Arial" panose="020B0604020202020204" pitchFamily="34" charset="0"/>
            </a:endParaRPr>
          </a:p>
        </p:txBody>
      </p:sp>
      <p:sp>
        <p:nvSpPr>
          <p:cNvPr id="68" name="原创设计师QQ598969553          _13"/>
          <p:cNvSpPr/>
          <p:nvPr/>
        </p:nvSpPr>
        <p:spPr bwMode="auto">
          <a:xfrm>
            <a:off x="2736399" y="4801251"/>
            <a:ext cx="1333350" cy="11817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2"/>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2">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panose="020F0502020204030204"/>
              <a:ea typeface="宋体" panose="02010600030101010101" pitchFamily="2" charset="-122"/>
              <a:sym typeface="Arial" panose="020B0604020202020204" pitchFamily="34" charset="0"/>
            </a:endParaRPr>
          </a:p>
        </p:txBody>
      </p:sp>
      <p:sp>
        <p:nvSpPr>
          <p:cNvPr id="69" name="原创设计师QQ598969553          _14"/>
          <p:cNvSpPr/>
          <p:nvPr/>
        </p:nvSpPr>
        <p:spPr bwMode="auto">
          <a:xfrm>
            <a:off x="2817270" y="4858175"/>
            <a:ext cx="1188253" cy="105313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95000"/>
            </a:schemeClr>
          </a:solidFill>
          <a:ln w="50800">
            <a:noFill/>
          </a:ln>
          <a:effectLst>
            <a:outerShdw blurRad="101600" dist="50800" dir="2700000" algn="tl" rotWithShape="0">
              <a:schemeClr val="accent2">
                <a:lumMod val="50000"/>
                <a:alpha val="64000"/>
              </a:schemeClr>
            </a:outerShdw>
          </a:effectLst>
          <a:scene3d>
            <a:camera prst="orthographicFront"/>
            <a:lightRig rig="threePt" dir="t"/>
          </a:scene3d>
          <a:sp3d prstMaterial="softEdge">
            <a:bevelT w="63500" h="190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panose="020F0502020204030204"/>
              <a:ea typeface="宋体" panose="02010600030101010101" pitchFamily="2" charset="-122"/>
              <a:sym typeface="Arial" panose="020B0604020202020204" pitchFamily="34" charset="0"/>
            </a:endParaRPr>
          </a:p>
        </p:txBody>
      </p:sp>
      <p:sp>
        <p:nvSpPr>
          <p:cNvPr id="70" name="原创设计师QQ598969553          _17"/>
          <p:cNvSpPr/>
          <p:nvPr/>
        </p:nvSpPr>
        <p:spPr>
          <a:xfrm>
            <a:off x="4726198" y="2430786"/>
            <a:ext cx="1137664" cy="807913"/>
          </a:xfrm>
          <a:prstGeom prst="rect">
            <a:avLst/>
          </a:prstGeom>
        </p:spPr>
        <p:txBody>
          <a:bodyPr wrap="square" lIns="68580" tIns="34290" rIns="68580" bIns="34290">
            <a:spAutoFit/>
          </a:bodyPr>
          <a:lstStyle/>
          <a:p>
            <a:pPr algn="ctr"/>
            <a:r>
              <a:rPr lang="zh-CN" altLang="en-US" sz="1600" b="1" dirty="0">
                <a:solidFill>
                  <a:schemeClr val="tx1">
                    <a:lumMod val="65000"/>
                    <a:lumOff val="35000"/>
                  </a:schemeClr>
                </a:solidFill>
                <a:latin typeface="楷体_GB2312" panose="02010609030101010101" pitchFamily="49" charset="-122"/>
                <a:ea typeface="楷体_GB2312" panose="02010609030101010101" pitchFamily="49" charset="-122"/>
              </a:rPr>
              <a:t>农村土地利用现状调查</a:t>
            </a:r>
            <a:endParaRPr lang="zh-CN" altLang="en-US" sz="1600" b="1" dirty="0">
              <a:solidFill>
                <a:schemeClr val="tx1">
                  <a:lumMod val="65000"/>
                  <a:lumOff val="35000"/>
                </a:schemeClr>
              </a:solidFill>
              <a:latin typeface="楷体_GB2312" panose="02010609030101010101" pitchFamily="49" charset="-122"/>
              <a:ea typeface="楷体_GB2312" panose="02010609030101010101" pitchFamily="49" charset="-122"/>
            </a:endParaRPr>
          </a:p>
        </p:txBody>
      </p:sp>
      <p:sp>
        <p:nvSpPr>
          <p:cNvPr id="71" name="原创设计师QQ598969553          _19"/>
          <p:cNvSpPr/>
          <p:nvPr/>
        </p:nvSpPr>
        <p:spPr>
          <a:xfrm>
            <a:off x="2749858" y="5022443"/>
            <a:ext cx="1299421" cy="807085"/>
          </a:xfrm>
          <a:prstGeom prst="rect">
            <a:avLst/>
          </a:prstGeom>
        </p:spPr>
        <p:txBody>
          <a:bodyPr wrap="square" lIns="68580" tIns="34290" rIns="68580" bIns="34290">
            <a:spAutoFit/>
          </a:bodyPr>
          <a:lstStyle/>
          <a:p>
            <a:pPr algn="ctr"/>
            <a:r>
              <a:rPr lang="zh-CN" altLang="en-US" sz="1600" b="1" dirty="0">
                <a:solidFill>
                  <a:schemeClr val="tx1">
                    <a:lumMod val="65000"/>
                    <a:lumOff val="35000"/>
                  </a:schemeClr>
                </a:solidFill>
                <a:latin typeface="楷体_GB2312" panose="02010609030101010101" pitchFamily="49" charset="-122"/>
                <a:ea typeface="楷体_GB2312" panose="02010609030101010101" pitchFamily="49" charset="-122"/>
              </a:rPr>
              <a:t>城镇内部土地利用现状调查</a:t>
            </a:r>
            <a:endParaRPr lang="zh-CN" altLang="en-US" sz="1600" b="1" dirty="0">
              <a:solidFill>
                <a:schemeClr val="tx1">
                  <a:lumMod val="65000"/>
                  <a:lumOff val="35000"/>
                </a:schemeClr>
              </a:solidFill>
              <a:latin typeface="楷体_GB2312" panose="02010609030101010101" pitchFamily="49" charset="-122"/>
              <a:ea typeface="楷体_GB2312" panose="02010609030101010101" pitchFamily="49" charset="-122"/>
            </a:endParaRPr>
          </a:p>
        </p:txBody>
      </p:sp>
      <p:sp>
        <p:nvSpPr>
          <p:cNvPr id="2" name="矩形 1"/>
          <p:cNvSpPr/>
          <p:nvPr/>
        </p:nvSpPr>
        <p:spPr>
          <a:xfrm>
            <a:off x="539552" y="2132856"/>
            <a:ext cx="3668126" cy="2104872"/>
          </a:xfrm>
          <a:prstGeom prst="rect">
            <a:avLst/>
          </a:prstGeom>
        </p:spPr>
        <p:txBody>
          <a:bodyPr wrap="square">
            <a:spAutoFit/>
          </a:bodyPr>
          <a:lstStyle/>
          <a:p>
            <a:pPr indent="457200">
              <a:lnSpc>
                <a:spcPct val="150000"/>
              </a:lnSpc>
            </a:pPr>
            <a:r>
              <a:rPr lang="zh-CN" altLang="en-US" dirty="0">
                <a:latin typeface="楷体_GB2312" panose="02010609030101010101" pitchFamily="49" charset="-122"/>
                <a:ea typeface="楷体_GB2312" panose="02010609030101010101" pitchFamily="49" charset="-122"/>
              </a:rPr>
              <a:t>采购</a:t>
            </a:r>
            <a:r>
              <a:rPr lang="en-US" altLang="zh-CN" dirty="0">
                <a:latin typeface="楷体_GB2312" panose="02010609030101010101" pitchFamily="49" charset="-122"/>
                <a:ea typeface="楷体_GB2312" panose="02010609030101010101" pitchFamily="49" charset="-122"/>
              </a:rPr>
              <a:t>2017</a:t>
            </a:r>
            <a:r>
              <a:rPr lang="zh-CN" altLang="en-US" dirty="0">
                <a:latin typeface="楷体_GB2312" panose="02010609030101010101" pitchFamily="49" charset="-122"/>
                <a:ea typeface="楷体_GB2312" panose="02010609030101010101" pitchFamily="49" charset="-122"/>
              </a:rPr>
              <a:t>年</a:t>
            </a:r>
            <a:r>
              <a:rPr lang="en-US" altLang="zh-CN" dirty="0">
                <a:latin typeface="楷体_GB2312" panose="02010609030101010101" pitchFamily="49" charset="-122"/>
                <a:ea typeface="楷体_GB2312" panose="02010609030101010101" pitchFamily="49" charset="-122"/>
              </a:rPr>
              <a:t>7</a:t>
            </a:r>
            <a:r>
              <a:rPr lang="zh-CN" altLang="en-US" dirty="0">
                <a:latin typeface="楷体_GB2312" panose="02010609030101010101" pitchFamily="49" charset="-122"/>
                <a:ea typeface="楷体_GB2312" panose="02010609030101010101" pitchFamily="49" charset="-122"/>
              </a:rPr>
              <a:t>月</a:t>
            </a:r>
            <a:r>
              <a:rPr lang="en-US" altLang="zh-CN" dirty="0">
                <a:latin typeface="楷体_GB2312" panose="02010609030101010101" pitchFamily="49" charset="-122"/>
                <a:ea typeface="楷体_GB2312" panose="02010609030101010101" pitchFamily="49" charset="-122"/>
              </a:rPr>
              <a:t>1</a:t>
            </a:r>
            <a:r>
              <a:rPr lang="zh-CN" altLang="en-US" dirty="0">
                <a:latin typeface="楷体_GB2312" panose="02010609030101010101" pitchFamily="49" charset="-122"/>
                <a:ea typeface="楷体_GB2312" panose="02010609030101010101" pitchFamily="49" charset="-122"/>
              </a:rPr>
              <a:t>日至</a:t>
            </a:r>
            <a:r>
              <a:rPr lang="en-US" altLang="zh-CN" dirty="0">
                <a:latin typeface="楷体_GB2312" panose="02010609030101010101" pitchFamily="49" charset="-122"/>
                <a:ea typeface="楷体_GB2312" panose="02010609030101010101" pitchFamily="49" charset="-122"/>
              </a:rPr>
              <a:t>2018</a:t>
            </a:r>
            <a:r>
              <a:rPr lang="zh-CN" altLang="en-US" dirty="0">
                <a:latin typeface="楷体_GB2312" panose="02010609030101010101" pitchFamily="49" charset="-122"/>
                <a:ea typeface="楷体_GB2312" panose="02010609030101010101" pitchFamily="49" charset="-122"/>
              </a:rPr>
              <a:t>年</a:t>
            </a:r>
            <a:r>
              <a:rPr lang="en-US" altLang="zh-CN" dirty="0">
                <a:latin typeface="楷体_GB2312" panose="02010609030101010101" pitchFamily="49" charset="-122"/>
                <a:ea typeface="楷体_GB2312" panose="02010609030101010101" pitchFamily="49" charset="-122"/>
              </a:rPr>
              <a:t>8</a:t>
            </a:r>
            <a:r>
              <a:rPr lang="zh-CN" altLang="en-US" dirty="0">
                <a:latin typeface="楷体_GB2312" panose="02010609030101010101" pitchFamily="49" charset="-122"/>
                <a:ea typeface="楷体_GB2312" panose="02010609030101010101" pitchFamily="49" charset="-122"/>
              </a:rPr>
              <a:t>月</a:t>
            </a:r>
            <a:r>
              <a:rPr lang="en-US" altLang="zh-CN" dirty="0">
                <a:latin typeface="楷体_GB2312" panose="02010609030101010101" pitchFamily="49" charset="-122"/>
                <a:ea typeface="楷体_GB2312" panose="02010609030101010101" pitchFamily="49" charset="-122"/>
              </a:rPr>
              <a:t>31</a:t>
            </a:r>
            <a:r>
              <a:rPr lang="zh-CN" altLang="en-US" dirty="0">
                <a:latin typeface="楷体_GB2312" panose="02010609030101010101" pitchFamily="49" charset="-122"/>
                <a:ea typeface="楷体_GB2312" panose="02010609030101010101" pitchFamily="49" charset="-122"/>
              </a:rPr>
              <a:t>日优于</a:t>
            </a:r>
            <a:r>
              <a:rPr lang="en-US" altLang="zh-CN" dirty="0">
                <a:latin typeface="楷体_GB2312" panose="02010609030101010101" pitchFamily="49" charset="-122"/>
                <a:ea typeface="楷体_GB2312" panose="02010609030101010101" pitchFamily="49" charset="-122"/>
              </a:rPr>
              <a:t>1</a:t>
            </a:r>
            <a:r>
              <a:rPr lang="zh-CN" altLang="en-US" dirty="0">
                <a:latin typeface="楷体_GB2312" panose="02010609030101010101" pitchFamily="49" charset="-122"/>
                <a:ea typeface="楷体_GB2312" panose="02010609030101010101" pitchFamily="49" charset="-122"/>
              </a:rPr>
              <a:t>米分辨率覆盖全国的遥感影像制作</a:t>
            </a:r>
            <a:r>
              <a:rPr lang="en-US" altLang="zh-CN" dirty="0">
                <a:latin typeface="楷体_GB2312" panose="02010609030101010101" pitchFamily="49" charset="-122"/>
                <a:ea typeface="楷体_GB2312" panose="02010609030101010101" pitchFamily="49" charset="-122"/>
              </a:rPr>
              <a:t>DOM</a:t>
            </a:r>
            <a:r>
              <a:rPr lang="zh-CN" altLang="en-US" dirty="0">
                <a:latin typeface="楷体_GB2312" panose="02010609030101010101" pitchFamily="49" charset="-122"/>
                <a:ea typeface="楷体_GB2312" panose="02010609030101010101" pitchFamily="49" charset="-122"/>
              </a:rPr>
              <a:t>。各地可自行采购更高分辨率的，汇交至全国土地调查办。</a:t>
            </a:r>
            <a:endParaRPr lang="zh-CN" altLang="en-US" dirty="0">
              <a:latin typeface="楷体_GB2312" panose="02010609030101010101" pitchFamily="49" charset="-122"/>
              <a:ea typeface="楷体_GB2312" panose="02010609030101010101" pitchFamily="49" charset="-122"/>
            </a:endParaRPr>
          </a:p>
        </p:txBody>
      </p:sp>
      <p:sp>
        <p:nvSpPr>
          <p:cNvPr id="3" name="矩形 2"/>
          <p:cNvSpPr/>
          <p:nvPr/>
        </p:nvSpPr>
        <p:spPr>
          <a:xfrm>
            <a:off x="4402728" y="4906198"/>
            <a:ext cx="4176464" cy="923330"/>
          </a:xfrm>
          <a:prstGeom prst="rect">
            <a:avLst/>
          </a:prstGeom>
        </p:spPr>
        <p:txBody>
          <a:bodyPr wrap="square">
            <a:spAutoFit/>
          </a:bodyPr>
          <a:lstStyle/>
          <a:p>
            <a:pPr indent="457200">
              <a:lnSpc>
                <a:spcPct val="150000"/>
              </a:lnSpc>
            </a:pPr>
            <a:r>
              <a:rPr lang="en-US" altLang="zh-CN" dirty="0">
                <a:latin typeface="楷体_GB2312" panose="02010609030101010101" pitchFamily="49" charset="-122"/>
                <a:ea typeface="楷体_GB2312" panose="02010609030101010101" pitchFamily="49" charset="-122"/>
              </a:rPr>
              <a:t>2014</a:t>
            </a:r>
            <a:r>
              <a:rPr lang="zh-CN" altLang="en-US" dirty="0">
                <a:latin typeface="楷体_GB2312" panose="02010609030101010101" pitchFamily="49" charset="-122"/>
                <a:ea typeface="楷体_GB2312" panose="02010609030101010101" pitchFamily="49" charset="-122"/>
              </a:rPr>
              <a:t>年以后，优于</a:t>
            </a:r>
            <a:r>
              <a:rPr lang="en-US" altLang="zh-CN" dirty="0">
                <a:latin typeface="楷体_GB2312" panose="02010609030101010101" pitchFamily="49" charset="-122"/>
                <a:ea typeface="楷体_GB2312" panose="02010609030101010101" pitchFamily="49" charset="-122"/>
              </a:rPr>
              <a:t>0.2</a:t>
            </a:r>
            <a:r>
              <a:rPr lang="zh-CN" altLang="en-US" dirty="0">
                <a:latin typeface="楷体_GB2312" panose="02010609030101010101" pitchFamily="49" charset="-122"/>
                <a:ea typeface="楷体_GB2312" panose="02010609030101010101" pitchFamily="49" charset="-122"/>
              </a:rPr>
              <a:t>米分辨率。</a:t>
            </a:r>
            <a:endParaRPr lang="zh-CN" altLang="en-US" dirty="0">
              <a:latin typeface="楷体_GB2312" panose="02010609030101010101" pitchFamily="49" charset="-122"/>
              <a:ea typeface="楷体_GB2312" panose="02010609030101010101" pitchFamily="49" charset="-122"/>
            </a:endParaRPr>
          </a:p>
          <a:p>
            <a:pPr indent="457200">
              <a:lnSpc>
                <a:spcPct val="150000"/>
              </a:lnSpc>
            </a:pPr>
            <a:r>
              <a:rPr lang="zh-CN" altLang="en-US" dirty="0">
                <a:latin typeface="楷体_GB2312" panose="02010609030101010101" pitchFamily="49" charset="-122"/>
                <a:ea typeface="楷体_GB2312" panose="02010609030101010101" pitchFamily="49" charset="-122"/>
              </a:rPr>
              <a:t>地方可自行采购最新</a:t>
            </a:r>
            <a:r>
              <a:rPr lang="en-US" altLang="zh-CN" dirty="0">
                <a:latin typeface="楷体_GB2312" panose="02010609030101010101" pitchFamily="49" charset="-122"/>
                <a:ea typeface="楷体_GB2312" panose="02010609030101010101" pitchFamily="49" charset="-122"/>
              </a:rPr>
              <a:t>0.2</a:t>
            </a:r>
            <a:r>
              <a:rPr lang="zh-CN" altLang="en-US" dirty="0">
                <a:latin typeface="楷体_GB2312" panose="02010609030101010101" pitchFamily="49" charset="-122"/>
                <a:ea typeface="楷体_GB2312" panose="02010609030101010101" pitchFamily="49" charset="-122"/>
              </a:rPr>
              <a:t>米分辨率。</a:t>
            </a:r>
            <a:endParaRPr lang="zh-CN" altLang="en-US" dirty="0">
              <a:latin typeface="楷体_GB2312" panose="02010609030101010101" pitchFamily="49" charset="-122"/>
              <a:ea typeface="楷体_GB2312" panose="0201060903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16"/>
                                        </p:tgtEl>
                                        <p:attrNameLst>
                                          <p:attrName>style.visibility</p:attrName>
                                        </p:attrNameLst>
                                      </p:cBhvr>
                                      <p:to>
                                        <p:strVal val="visible"/>
                                      </p:to>
                                    </p:set>
                                    <p:animEffect transition="in" filter="fade">
                                      <p:cBhvr>
                                        <p:cTn id="7" dur="500"/>
                                        <p:tgtEl>
                                          <p:spTgt spid="116"/>
                                        </p:tgtEl>
                                      </p:cBhvr>
                                    </p:animEffect>
                                    <p:anim calcmode="lin" valueType="num">
                                      <p:cBhvr>
                                        <p:cTn id="8" dur="500" fill="hold"/>
                                        <p:tgtEl>
                                          <p:spTgt spid="116"/>
                                        </p:tgtEl>
                                        <p:attrNameLst>
                                          <p:attrName>ppt_x</p:attrName>
                                        </p:attrNameLst>
                                      </p:cBhvr>
                                      <p:tavLst>
                                        <p:tav tm="0">
                                          <p:val>
                                            <p:strVal val="#ppt_x"/>
                                          </p:val>
                                        </p:tav>
                                        <p:tav tm="100000">
                                          <p:val>
                                            <p:strVal val="#ppt_x"/>
                                          </p:val>
                                        </p:tav>
                                      </p:tavLst>
                                    </p:anim>
                                    <p:anim calcmode="lin" valueType="num">
                                      <p:cBhvr>
                                        <p:cTn id="9" dur="500" fill="hold"/>
                                        <p:tgtEl>
                                          <p:spTgt spid="11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37" presetClass="entr" presetSubtype="0" fill="hold" grpId="0" nodeType="after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fade">
                                      <p:cBhvr>
                                        <p:cTn id="13" dur="500"/>
                                        <p:tgtEl>
                                          <p:spTgt spid="26"/>
                                        </p:tgtEl>
                                      </p:cBhvr>
                                    </p:animEffect>
                                    <p:anim calcmode="lin" valueType="num">
                                      <p:cBhvr>
                                        <p:cTn id="14" dur="500" fill="hold"/>
                                        <p:tgtEl>
                                          <p:spTgt spid="26"/>
                                        </p:tgtEl>
                                        <p:attrNameLst>
                                          <p:attrName>ppt_x</p:attrName>
                                        </p:attrNameLst>
                                      </p:cBhvr>
                                      <p:tavLst>
                                        <p:tav tm="0">
                                          <p:val>
                                            <p:strVal val="#ppt_x"/>
                                          </p:val>
                                        </p:tav>
                                        <p:tav tm="100000">
                                          <p:val>
                                            <p:strVal val="#ppt_x"/>
                                          </p:val>
                                        </p:tav>
                                      </p:tavLst>
                                    </p:anim>
                                    <p:anim calcmode="lin" valueType="num">
                                      <p:cBhvr>
                                        <p:cTn id="15" dur="450" decel="100000" fill="hold"/>
                                        <p:tgtEl>
                                          <p:spTgt spid="26"/>
                                        </p:tgtEl>
                                        <p:attrNameLst>
                                          <p:attrName>ppt_y</p:attrName>
                                        </p:attrNameLst>
                                      </p:cBhvr>
                                      <p:tavLst>
                                        <p:tav tm="0">
                                          <p:val>
                                            <p:strVal val="#ppt_y+1"/>
                                          </p:val>
                                        </p:tav>
                                        <p:tav tm="100000">
                                          <p:val>
                                            <p:strVal val="#ppt_y-.03"/>
                                          </p:val>
                                        </p:tav>
                                      </p:tavLst>
                                    </p:anim>
                                    <p:anim calcmode="lin" valueType="num">
                                      <p:cBhvr>
                                        <p:cTn id="16" dur="50" accel="100000" fill="hold">
                                          <p:stCondLst>
                                            <p:cond delay="450"/>
                                          </p:stCondLst>
                                        </p:cTn>
                                        <p:tgtEl>
                                          <p:spTgt spid="26"/>
                                        </p:tgtEl>
                                        <p:attrNameLst>
                                          <p:attrName>ppt_y</p:attrName>
                                        </p:attrNameLst>
                                      </p:cBhvr>
                                      <p:tavLst>
                                        <p:tav tm="0">
                                          <p:val>
                                            <p:strVal val="#ppt_y-.03"/>
                                          </p:val>
                                        </p:tav>
                                        <p:tav tm="100000">
                                          <p:val>
                                            <p:strVal val="#ppt_y"/>
                                          </p:val>
                                        </p:tav>
                                      </p:tavLst>
                                    </p:anim>
                                  </p:childTnLst>
                                </p:cTn>
                              </p:par>
                              <p:par>
                                <p:cTn id="17" presetID="37" presetClass="entr" presetSubtype="0" fill="hold" grpId="0" nodeType="with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fade">
                                      <p:cBhvr>
                                        <p:cTn id="19" dur="500"/>
                                        <p:tgtEl>
                                          <p:spTgt spid="31"/>
                                        </p:tgtEl>
                                      </p:cBhvr>
                                    </p:animEffect>
                                    <p:anim calcmode="lin" valueType="num">
                                      <p:cBhvr>
                                        <p:cTn id="20" dur="500" fill="hold"/>
                                        <p:tgtEl>
                                          <p:spTgt spid="31"/>
                                        </p:tgtEl>
                                        <p:attrNameLst>
                                          <p:attrName>ppt_x</p:attrName>
                                        </p:attrNameLst>
                                      </p:cBhvr>
                                      <p:tavLst>
                                        <p:tav tm="0">
                                          <p:val>
                                            <p:strVal val="#ppt_x"/>
                                          </p:val>
                                        </p:tav>
                                        <p:tav tm="100000">
                                          <p:val>
                                            <p:strVal val="#ppt_x"/>
                                          </p:val>
                                        </p:tav>
                                      </p:tavLst>
                                    </p:anim>
                                    <p:anim calcmode="lin" valueType="num">
                                      <p:cBhvr>
                                        <p:cTn id="21" dur="450" decel="100000" fill="hold"/>
                                        <p:tgtEl>
                                          <p:spTgt spid="31"/>
                                        </p:tgtEl>
                                        <p:attrNameLst>
                                          <p:attrName>ppt_y</p:attrName>
                                        </p:attrNameLst>
                                      </p:cBhvr>
                                      <p:tavLst>
                                        <p:tav tm="0">
                                          <p:val>
                                            <p:strVal val="#ppt_y+1"/>
                                          </p:val>
                                        </p:tav>
                                        <p:tav tm="100000">
                                          <p:val>
                                            <p:strVal val="#ppt_y-.03"/>
                                          </p:val>
                                        </p:tav>
                                      </p:tavLst>
                                    </p:anim>
                                    <p:anim calcmode="lin" valueType="num">
                                      <p:cBhvr>
                                        <p:cTn id="22" dur="50" accel="100000" fill="hold">
                                          <p:stCondLst>
                                            <p:cond delay="450"/>
                                          </p:stCondLst>
                                        </p:cTn>
                                        <p:tgtEl>
                                          <p:spTgt spid="31"/>
                                        </p:tgtEl>
                                        <p:attrNameLst>
                                          <p:attrName>ppt_y</p:attrName>
                                        </p:attrNameLst>
                                      </p:cBhvr>
                                      <p:tavLst>
                                        <p:tav tm="0">
                                          <p:val>
                                            <p:strVal val="#ppt_y-.03"/>
                                          </p:val>
                                        </p:tav>
                                        <p:tav tm="100000">
                                          <p:val>
                                            <p:strVal val="#ppt_y"/>
                                          </p:val>
                                        </p:tav>
                                      </p:tavLst>
                                    </p:anim>
                                  </p:childTnLst>
                                </p:cTn>
                              </p:par>
                            </p:childTnLst>
                          </p:cTn>
                        </p:par>
                        <p:par>
                          <p:cTn id="23" fill="hold">
                            <p:stCondLst>
                              <p:cond delay="1000"/>
                            </p:stCondLst>
                            <p:childTnLst>
                              <p:par>
                                <p:cTn id="24" presetID="53" presetClass="entr" presetSubtype="16" fill="hold" grpId="0" nodeType="afterEffect">
                                  <p:stCondLst>
                                    <p:cond delay="0"/>
                                  </p:stCondLst>
                                  <p:childTnLst>
                                    <p:set>
                                      <p:cBhvr>
                                        <p:cTn id="25" dur="1" fill="hold">
                                          <p:stCondLst>
                                            <p:cond delay="0"/>
                                          </p:stCondLst>
                                        </p:cTn>
                                        <p:tgtEl>
                                          <p:spTgt spid="66"/>
                                        </p:tgtEl>
                                        <p:attrNameLst>
                                          <p:attrName>style.visibility</p:attrName>
                                        </p:attrNameLst>
                                      </p:cBhvr>
                                      <p:to>
                                        <p:strVal val="visible"/>
                                      </p:to>
                                    </p:set>
                                    <p:anim calcmode="lin" valueType="num">
                                      <p:cBhvr>
                                        <p:cTn id="26" dur="500" fill="hold"/>
                                        <p:tgtEl>
                                          <p:spTgt spid="66"/>
                                        </p:tgtEl>
                                        <p:attrNameLst>
                                          <p:attrName>ppt_w</p:attrName>
                                        </p:attrNameLst>
                                      </p:cBhvr>
                                      <p:tavLst>
                                        <p:tav tm="0">
                                          <p:val>
                                            <p:fltVal val="0"/>
                                          </p:val>
                                        </p:tav>
                                        <p:tav tm="100000">
                                          <p:val>
                                            <p:strVal val="#ppt_w"/>
                                          </p:val>
                                        </p:tav>
                                      </p:tavLst>
                                    </p:anim>
                                    <p:anim calcmode="lin" valueType="num">
                                      <p:cBhvr>
                                        <p:cTn id="27" dur="500" fill="hold"/>
                                        <p:tgtEl>
                                          <p:spTgt spid="66"/>
                                        </p:tgtEl>
                                        <p:attrNameLst>
                                          <p:attrName>ppt_h</p:attrName>
                                        </p:attrNameLst>
                                      </p:cBhvr>
                                      <p:tavLst>
                                        <p:tav tm="0">
                                          <p:val>
                                            <p:fltVal val="0"/>
                                          </p:val>
                                        </p:tav>
                                        <p:tav tm="100000">
                                          <p:val>
                                            <p:strVal val="#ppt_h"/>
                                          </p:val>
                                        </p:tav>
                                      </p:tavLst>
                                    </p:anim>
                                    <p:animEffect transition="in" filter="fade">
                                      <p:cBhvr>
                                        <p:cTn id="28" dur="500"/>
                                        <p:tgtEl>
                                          <p:spTgt spid="66"/>
                                        </p:tgtEl>
                                      </p:cBhvr>
                                    </p:animEffect>
                                  </p:childTnLst>
                                </p:cTn>
                              </p:par>
                              <p:par>
                                <p:cTn id="29" presetID="53" presetClass="entr" presetSubtype="16" fill="hold" grpId="0" nodeType="withEffect">
                                  <p:stCondLst>
                                    <p:cond delay="200"/>
                                  </p:stCondLst>
                                  <p:childTnLst>
                                    <p:set>
                                      <p:cBhvr>
                                        <p:cTn id="30" dur="1" fill="hold">
                                          <p:stCondLst>
                                            <p:cond delay="0"/>
                                          </p:stCondLst>
                                        </p:cTn>
                                        <p:tgtEl>
                                          <p:spTgt spid="68"/>
                                        </p:tgtEl>
                                        <p:attrNameLst>
                                          <p:attrName>style.visibility</p:attrName>
                                        </p:attrNameLst>
                                      </p:cBhvr>
                                      <p:to>
                                        <p:strVal val="visible"/>
                                      </p:to>
                                    </p:set>
                                    <p:anim calcmode="lin" valueType="num">
                                      <p:cBhvr>
                                        <p:cTn id="31" dur="500" fill="hold"/>
                                        <p:tgtEl>
                                          <p:spTgt spid="68"/>
                                        </p:tgtEl>
                                        <p:attrNameLst>
                                          <p:attrName>ppt_w</p:attrName>
                                        </p:attrNameLst>
                                      </p:cBhvr>
                                      <p:tavLst>
                                        <p:tav tm="0">
                                          <p:val>
                                            <p:fltVal val="0"/>
                                          </p:val>
                                        </p:tav>
                                        <p:tav tm="100000">
                                          <p:val>
                                            <p:strVal val="#ppt_w"/>
                                          </p:val>
                                        </p:tav>
                                      </p:tavLst>
                                    </p:anim>
                                    <p:anim calcmode="lin" valueType="num">
                                      <p:cBhvr>
                                        <p:cTn id="32" dur="500" fill="hold"/>
                                        <p:tgtEl>
                                          <p:spTgt spid="68"/>
                                        </p:tgtEl>
                                        <p:attrNameLst>
                                          <p:attrName>ppt_h</p:attrName>
                                        </p:attrNameLst>
                                      </p:cBhvr>
                                      <p:tavLst>
                                        <p:tav tm="0">
                                          <p:val>
                                            <p:fltVal val="0"/>
                                          </p:val>
                                        </p:tav>
                                        <p:tav tm="100000">
                                          <p:val>
                                            <p:strVal val="#ppt_h"/>
                                          </p:val>
                                        </p:tav>
                                      </p:tavLst>
                                    </p:anim>
                                    <p:animEffect transition="in" filter="fade">
                                      <p:cBhvr>
                                        <p:cTn id="33" dur="500"/>
                                        <p:tgtEl>
                                          <p:spTgt spid="68"/>
                                        </p:tgtEl>
                                      </p:cBhvr>
                                    </p:animEffect>
                                  </p:childTnLst>
                                </p:cTn>
                              </p:par>
                            </p:childTnLst>
                          </p:cTn>
                        </p:par>
                        <p:par>
                          <p:cTn id="34" fill="hold">
                            <p:stCondLst>
                              <p:cond delay="1500"/>
                            </p:stCondLst>
                            <p:childTnLst>
                              <p:par>
                                <p:cTn id="35" presetID="21" presetClass="entr" presetSubtype="1" fill="hold" grpId="0" nodeType="afterEffect">
                                  <p:stCondLst>
                                    <p:cond delay="0"/>
                                  </p:stCondLst>
                                  <p:childTnLst>
                                    <p:set>
                                      <p:cBhvr>
                                        <p:cTn id="36" dur="1" fill="hold">
                                          <p:stCondLst>
                                            <p:cond delay="0"/>
                                          </p:stCondLst>
                                        </p:cTn>
                                        <p:tgtEl>
                                          <p:spTgt spid="67"/>
                                        </p:tgtEl>
                                        <p:attrNameLst>
                                          <p:attrName>style.visibility</p:attrName>
                                        </p:attrNameLst>
                                      </p:cBhvr>
                                      <p:to>
                                        <p:strVal val="visible"/>
                                      </p:to>
                                    </p:set>
                                    <p:animEffect transition="in" filter="wheel(1)">
                                      <p:cBhvr>
                                        <p:cTn id="37" dur="500"/>
                                        <p:tgtEl>
                                          <p:spTgt spid="67"/>
                                        </p:tgtEl>
                                      </p:cBhvr>
                                    </p:animEffect>
                                  </p:childTnLst>
                                </p:cTn>
                              </p:par>
                              <p:par>
                                <p:cTn id="38" presetID="21" presetClass="entr" presetSubtype="1" fill="hold" grpId="0" nodeType="withEffect">
                                  <p:stCondLst>
                                    <p:cond delay="200"/>
                                  </p:stCondLst>
                                  <p:childTnLst>
                                    <p:set>
                                      <p:cBhvr>
                                        <p:cTn id="39" dur="1" fill="hold">
                                          <p:stCondLst>
                                            <p:cond delay="0"/>
                                          </p:stCondLst>
                                        </p:cTn>
                                        <p:tgtEl>
                                          <p:spTgt spid="69"/>
                                        </p:tgtEl>
                                        <p:attrNameLst>
                                          <p:attrName>style.visibility</p:attrName>
                                        </p:attrNameLst>
                                      </p:cBhvr>
                                      <p:to>
                                        <p:strVal val="visible"/>
                                      </p:to>
                                    </p:set>
                                    <p:animEffect transition="in" filter="wheel(1)">
                                      <p:cBhvr>
                                        <p:cTn id="40" dur="500"/>
                                        <p:tgtEl>
                                          <p:spTgt spid="69"/>
                                        </p:tgtEl>
                                      </p:cBhvr>
                                    </p:animEffect>
                                  </p:childTnLst>
                                </p:cTn>
                              </p:par>
                              <p:par>
                                <p:cTn id="41" presetID="53" presetClass="entr" presetSubtype="16" fill="hold" grpId="0" nodeType="withEffect">
                                  <p:stCondLst>
                                    <p:cond delay="0"/>
                                  </p:stCondLst>
                                  <p:iterate type="lt">
                                    <p:tmPct val="10000"/>
                                  </p:iterate>
                                  <p:childTnLst>
                                    <p:set>
                                      <p:cBhvr>
                                        <p:cTn id="42" dur="1" fill="hold">
                                          <p:stCondLst>
                                            <p:cond delay="0"/>
                                          </p:stCondLst>
                                        </p:cTn>
                                        <p:tgtEl>
                                          <p:spTgt spid="70"/>
                                        </p:tgtEl>
                                        <p:attrNameLst>
                                          <p:attrName>style.visibility</p:attrName>
                                        </p:attrNameLst>
                                      </p:cBhvr>
                                      <p:to>
                                        <p:strVal val="visible"/>
                                      </p:to>
                                    </p:set>
                                    <p:anim calcmode="lin" valueType="num">
                                      <p:cBhvr>
                                        <p:cTn id="43" dur="500" fill="hold"/>
                                        <p:tgtEl>
                                          <p:spTgt spid="70"/>
                                        </p:tgtEl>
                                        <p:attrNameLst>
                                          <p:attrName>ppt_w</p:attrName>
                                        </p:attrNameLst>
                                      </p:cBhvr>
                                      <p:tavLst>
                                        <p:tav tm="0">
                                          <p:val>
                                            <p:fltVal val="0"/>
                                          </p:val>
                                        </p:tav>
                                        <p:tav tm="100000">
                                          <p:val>
                                            <p:strVal val="#ppt_w"/>
                                          </p:val>
                                        </p:tav>
                                      </p:tavLst>
                                    </p:anim>
                                    <p:anim calcmode="lin" valueType="num">
                                      <p:cBhvr>
                                        <p:cTn id="44" dur="500" fill="hold"/>
                                        <p:tgtEl>
                                          <p:spTgt spid="70"/>
                                        </p:tgtEl>
                                        <p:attrNameLst>
                                          <p:attrName>ppt_h</p:attrName>
                                        </p:attrNameLst>
                                      </p:cBhvr>
                                      <p:tavLst>
                                        <p:tav tm="0">
                                          <p:val>
                                            <p:fltVal val="0"/>
                                          </p:val>
                                        </p:tav>
                                        <p:tav tm="100000">
                                          <p:val>
                                            <p:strVal val="#ppt_h"/>
                                          </p:val>
                                        </p:tav>
                                      </p:tavLst>
                                    </p:anim>
                                    <p:animEffect transition="in" filter="fade">
                                      <p:cBhvr>
                                        <p:cTn id="45" dur="500"/>
                                        <p:tgtEl>
                                          <p:spTgt spid="70"/>
                                        </p:tgtEl>
                                      </p:cBhvr>
                                    </p:animEffect>
                                  </p:childTnLst>
                                </p:cTn>
                              </p:par>
                            </p:childTnLst>
                          </p:cTn>
                        </p:par>
                        <p:par>
                          <p:cTn id="46" fill="hold">
                            <p:stCondLst>
                              <p:cond delay="2650"/>
                            </p:stCondLst>
                            <p:childTnLst>
                              <p:par>
                                <p:cTn id="47" presetID="2" presetClass="entr" presetSubtype="1" fill="hold" grpId="0" nodeType="afterEffect">
                                  <p:stCondLst>
                                    <p:cond delay="0"/>
                                  </p:stCondLst>
                                  <p:childTnLst>
                                    <p:set>
                                      <p:cBhvr>
                                        <p:cTn id="48" dur="1" fill="hold">
                                          <p:stCondLst>
                                            <p:cond delay="0"/>
                                          </p:stCondLst>
                                        </p:cTn>
                                        <p:tgtEl>
                                          <p:spTgt spid="63"/>
                                        </p:tgtEl>
                                        <p:attrNameLst>
                                          <p:attrName>style.visibility</p:attrName>
                                        </p:attrNameLst>
                                      </p:cBhvr>
                                      <p:to>
                                        <p:strVal val="visible"/>
                                      </p:to>
                                    </p:set>
                                    <p:anim calcmode="lin" valueType="num">
                                      <p:cBhvr additive="base">
                                        <p:cTn id="49" dur="500" fill="hold"/>
                                        <p:tgtEl>
                                          <p:spTgt spid="63"/>
                                        </p:tgtEl>
                                        <p:attrNameLst>
                                          <p:attrName>ppt_x</p:attrName>
                                        </p:attrNameLst>
                                      </p:cBhvr>
                                      <p:tavLst>
                                        <p:tav tm="0">
                                          <p:val>
                                            <p:strVal val="#ppt_x"/>
                                          </p:val>
                                        </p:tav>
                                        <p:tav tm="100000">
                                          <p:val>
                                            <p:strVal val="#ppt_x"/>
                                          </p:val>
                                        </p:tav>
                                      </p:tavLst>
                                    </p:anim>
                                    <p:anim calcmode="lin" valueType="num">
                                      <p:cBhvr additive="base">
                                        <p:cTn id="50" dur="500" fill="hold"/>
                                        <p:tgtEl>
                                          <p:spTgt spid="63"/>
                                        </p:tgtEl>
                                        <p:attrNameLst>
                                          <p:attrName>ppt_y</p:attrName>
                                        </p:attrNameLst>
                                      </p:cBhvr>
                                      <p:tavLst>
                                        <p:tav tm="0">
                                          <p:val>
                                            <p:strVal val="0-#ppt_h/2"/>
                                          </p:val>
                                        </p:tav>
                                        <p:tav tm="100000">
                                          <p:val>
                                            <p:strVal val="#ppt_y"/>
                                          </p:val>
                                        </p:tav>
                                      </p:tavLst>
                                    </p:anim>
                                  </p:childTnLst>
                                </p:cTn>
                              </p:par>
                              <p:par>
                                <p:cTn id="51" presetID="53" presetClass="entr" presetSubtype="16" fill="hold" grpId="0" nodeType="withEffect">
                                  <p:stCondLst>
                                    <p:cond delay="0"/>
                                  </p:stCondLst>
                                  <p:iterate type="lt">
                                    <p:tmPct val="10000"/>
                                  </p:iterate>
                                  <p:childTnLst>
                                    <p:set>
                                      <p:cBhvr>
                                        <p:cTn id="52" dur="1" fill="hold">
                                          <p:stCondLst>
                                            <p:cond delay="0"/>
                                          </p:stCondLst>
                                        </p:cTn>
                                        <p:tgtEl>
                                          <p:spTgt spid="71"/>
                                        </p:tgtEl>
                                        <p:attrNameLst>
                                          <p:attrName>style.visibility</p:attrName>
                                        </p:attrNameLst>
                                      </p:cBhvr>
                                      <p:to>
                                        <p:strVal val="visible"/>
                                      </p:to>
                                    </p:set>
                                    <p:anim calcmode="lin" valueType="num">
                                      <p:cBhvr>
                                        <p:cTn id="53" dur="500" fill="hold"/>
                                        <p:tgtEl>
                                          <p:spTgt spid="71"/>
                                        </p:tgtEl>
                                        <p:attrNameLst>
                                          <p:attrName>ppt_w</p:attrName>
                                        </p:attrNameLst>
                                      </p:cBhvr>
                                      <p:tavLst>
                                        <p:tav tm="0">
                                          <p:val>
                                            <p:fltVal val="0"/>
                                          </p:val>
                                        </p:tav>
                                        <p:tav tm="100000">
                                          <p:val>
                                            <p:strVal val="#ppt_w"/>
                                          </p:val>
                                        </p:tav>
                                      </p:tavLst>
                                    </p:anim>
                                    <p:anim calcmode="lin" valueType="num">
                                      <p:cBhvr>
                                        <p:cTn id="54" dur="500" fill="hold"/>
                                        <p:tgtEl>
                                          <p:spTgt spid="71"/>
                                        </p:tgtEl>
                                        <p:attrNameLst>
                                          <p:attrName>ppt_h</p:attrName>
                                        </p:attrNameLst>
                                      </p:cBhvr>
                                      <p:tavLst>
                                        <p:tav tm="0">
                                          <p:val>
                                            <p:fltVal val="0"/>
                                          </p:val>
                                        </p:tav>
                                        <p:tav tm="100000">
                                          <p:val>
                                            <p:strVal val="#ppt_h"/>
                                          </p:val>
                                        </p:tav>
                                      </p:tavLst>
                                    </p:anim>
                                    <p:animEffect transition="in" filter="fade">
                                      <p:cBhvr>
                                        <p:cTn id="55" dur="500"/>
                                        <p:tgtEl>
                                          <p:spTgt spid="71"/>
                                        </p:tgtEl>
                                      </p:cBhvr>
                                    </p:animEffect>
                                  </p:childTnLst>
                                </p:cTn>
                              </p:par>
                            </p:childTnLst>
                          </p:cTn>
                        </p:par>
                        <p:par>
                          <p:cTn id="56" fill="hold">
                            <p:stCondLst>
                              <p:cond delay="3700"/>
                            </p:stCondLst>
                            <p:childTnLst>
                              <p:par>
                                <p:cTn id="57" presetID="2" presetClass="entr" presetSubtype="4" fill="hold" grpId="0" nodeType="afterEffect">
                                  <p:stCondLst>
                                    <p:cond delay="0"/>
                                  </p:stCondLst>
                                  <p:childTnLst>
                                    <p:set>
                                      <p:cBhvr>
                                        <p:cTn id="58" dur="1" fill="hold">
                                          <p:stCondLst>
                                            <p:cond delay="0"/>
                                          </p:stCondLst>
                                        </p:cTn>
                                        <p:tgtEl>
                                          <p:spTgt spid="62"/>
                                        </p:tgtEl>
                                        <p:attrNameLst>
                                          <p:attrName>style.visibility</p:attrName>
                                        </p:attrNameLst>
                                      </p:cBhvr>
                                      <p:to>
                                        <p:strVal val="visible"/>
                                      </p:to>
                                    </p:set>
                                    <p:anim calcmode="lin" valueType="num">
                                      <p:cBhvr additive="base">
                                        <p:cTn id="59" dur="500" fill="hold"/>
                                        <p:tgtEl>
                                          <p:spTgt spid="62"/>
                                        </p:tgtEl>
                                        <p:attrNameLst>
                                          <p:attrName>ppt_x</p:attrName>
                                        </p:attrNameLst>
                                      </p:cBhvr>
                                      <p:tavLst>
                                        <p:tav tm="0">
                                          <p:val>
                                            <p:strVal val="#ppt_x"/>
                                          </p:val>
                                        </p:tav>
                                        <p:tav tm="100000">
                                          <p:val>
                                            <p:strVal val="#ppt_x"/>
                                          </p:val>
                                        </p:tav>
                                      </p:tavLst>
                                    </p:anim>
                                    <p:anim calcmode="lin" valueType="num">
                                      <p:cBhvr additive="base">
                                        <p:cTn id="60" dur="500" fill="hold"/>
                                        <p:tgtEl>
                                          <p:spTgt spid="62"/>
                                        </p:tgtEl>
                                        <p:attrNameLst>
                                          <p:attrName>ppt_y</p:attrName>
                                        </p:attrNameLst>
                                      </p:cBhvr>
                                      <p:tavLst>
                                        <p:tav tm="0">
                                          <p:val>
                                            <p:strVal val="1+#ppt_h/2"/>
                                          </p:val>
                                        </p:tav>
                                        <p:tav tm="100000">
                                          <p:val>
                                            <p:strVal val="#ppt_y"/>
                                          </p:val>
                                        </p:tav>
                                      </p:tavLst>
                                    </p:anim>
                                  </p:childTnLst>
                                </p:cTn>
                              </p:par>
                            </p:childTnLst>
                          </p:cTn>
                        </p:par>
                        <p:par>
                          <p:cTn id="61" fill="hold">
                            <p:stCondLst>
                              <p:cond delay="4200"/>
                            </p:stCondLst>
                            <p:childTnLst>
                              <p:par>
                                <p:cTn id="62" presetID="14" presetClass="entr" presetSubtype="10" fill="hold" grpId="0" nodeType="afterEffect">
                                  <p:stCondLst>
                                    <p:cond delay="0"/>
                                  </p:stCondLst>
                                  <p:childTnLst>
                                    <p:set>
                                      <p:cBhvr>
                                        <p:cTn id="63" dur="1" fill="hold">
                                          <p:stCondLst>
                                            <p:cond delay="0"/>
                                          </p:stCondLst>
                                        </p:cTn>
                                        <p:tgtEl>
                                          <p:spTgt spid="2"/>
                                        </p:tgtEl>
                                        <p:attrNameLst>
                                          <p:attrName>style.visibility</p:attrName>
                                        </p:attrNameLst>
                                      </p:cBhvr>
                                      <p:to>
                                        <p:strVal val="visible"/>
                                      </p:to>
                                    </p:set>
                                    <p:animEffect transition="in" filter="randombar(horizontal)">
                                      <p:cBhvr>
                                        <p:cTn id="64" dur="500"/>
                                        <p:tgtEl>
                                          <p:spTgt spid="2"/>
                                        </p:tgtEl>
                                      </p:cBhvr>
                                    </p:animEffect>
                                  </p:childTnLst>
                                </p:cTn>
                              </p:par>
                            </p:childTnLst>
                          </p:cTn>
                        </p:par>
                        <p:par>
                          <p:cTn id="65" fill="hold">
                            <p:stCondLst>
                              <p:cond delay="4700"/>
                            </p:stCondLst>
                            <p:childTnLst>
                              <p:par>
                                <p:cTn id="66" presetID="14" presetClass="entr" presetSubtype="10" fill="hold" grpId="0" nodeType="afterEffect">
                                  <p:stCondLst>
                                    <p:cond delay="0"/>
                                  </p:stCondLst>
                                  <p:childTnLst>
                                    <p:set>
                                      <p:cBhvr>
                                        <p:cTn id="67" dur="1" fill="hold">
                                          <p:stCondLst>
                                            <p:cond delay="0"/>
                                          </p:stCondLst>
                                        </p:cTn>
                                        <p:tgtEl>
                                          <p:spTgt spid="3"/>
                                        </p:tgtEl>
                                        <p:attrNameLst>
                                          <p:attrName>style.visibility</p:attrName>
                                        </p:attrNameLst>
                                      </p:cBhvr>
                                      <p:to>
                                        <p:strVal val="visible"/>
                                      </p:to>
                                    </p:set>
                                    <p:animEffect transition="in" filter="randombar(horizontal)">
                                      <p:cBhvr>
                                        <p:cTn id="6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 grpId="0"/>
      <p:bldP spid="26" grpId="0" animBg="1"/>
      <p:bldP spid="31" grpId="0"/>
      <p:bldP spid="62" grpId="0" animBg="1"/>
      <p:bldP spid="63" grpId="0" animBg="1"/>
      <p:bldP spid="66" grpId="0" animBg="1"/>
      <p:bldP spid="67" grpId="0" animBg="1"/>
      <p:bldP spid="68" grpId="0" animBg="1"/>
      <p:bldP spid="69" grpId="0" animBg="1"/>
      <p:bldP spid="70" grpId="0"/>
      <p:bldP spid="71" grpId="0"/>
      <p:bldP spid="2" grpId="0"/>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圆角 4"/>
          <p:cNvSpPr/>
          <p:nvPr/>
        </p:nvSpPr>
        <p:spPr>
          <a:xfrm>
            <a:off x="611560" y="2141797"/>
            <a:ext cx="8064896" cy="4311539"/>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a:p>
        </p:txBody>
      </p:sp>
      <p:sp>
        <p:nvSpPr>
          <p:cNvPr id="4" name="矩形 3"/>
          <p:cNvSpPr/>
          <p:nvPr/>
        </p:nvSpPr>
        <p:spPr>
          <a:xfrm>
            <a:off x="705059" y="77926"/>
            <a:ext cx="6286544" cy="580865"/>
          </a:xfrm>
          <a:prstGeom prst="rect">
            <a:avLst/>
          </a:prstGeom>
          <a:ln>
            <a:noFill/>
          </a:ln>
        </p:spPr>
        <p:txBody>
          <a:bodyPr wrap="square">
            <a:spAutoFit/>
          </a:bodyPr>
          <a:lstStyle/>
          <a:p>
            <a:pPr>
              <a:lnSpc>
                <a:spcPct val="150000"/>
              </a:lnSpc>
            </a:pPr>
            <a:r>
              <a:rPr lang="zh-CN" altLang="en-US" sz="2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四、土地利用现状调查</a:t>
            </a:r>
            <a:endParaRPr lang="en-US" altLang="zh-CN" sz="2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16" name="矩形 115"/>
          <p:cNvSpPr/>
          <p:nvPr/>
        </p:nvSpPr>
        <p:spPr>
          <a:xfrm>
            <a:off x="611560" y="980728"/>
            <a:ext cx="4830168" cy="400110"/>
          </a:xfrm>
          <a:prstGeom prst="rect">
            <a:avLst/>
          </a:prstGeom>
        </p:spPr>
        <p:txBody>
          <a:bodyPr wrap="none">
            <a:spAutoFit/>
          </a:bodyPr>
          <a:lstStyle/>
          <a:p>
            <a:pPr lvl="0" fontAlgn="base" hangingPunct="0">
              <a:spcBef>
                <a:spcPct val="0"/>
              </a:spcBef>
              <a:spcAft>
                <a:spcPct val="0"/>
              </a:spcAft>
            </a:pPr>
            <a:r>
              <a:rPr lang="zh-CN" altLang="en-US" sz="2000" b="1" dirty="0">
                <a:latin typeface="楷体_GB2312" panose="02010609030101010101" pitchFamily="49" charset="-122"/>
                <a:ea typeface="楷体_GB2312" panose="02010609030101010101" pitchFamily="49" charset="-122"/>
                <a:cs typeface="Times New Roman" panose="02020603050405020304" pitchFamily="18" charset="0"/>
              </a:rPr>
              <a:t>（三）遥感影像资料采购及调查底图制作</a:t>
            </a:r>
            <a:endParaRPr lang="zh-CN" altLang="en-US" sz="2000" b="1" dirty="0">
              <a:latin typeface="楷体_GB2312" panose="02010609030101010101" pitchFamily="49" charset="-122"/>
              <a:ea typeface="楷体_GB2312" panose="02010609030101010101" pitchFamily="49" charset="-122"/>
              <a:cs typeface="Times New Roman" panose="02020603050405020304" pitchFamily="18" charset="0"/>
            </a:endParaRPr>
          </a:p>
        </p:txBody>
      </p:sp>
      <p:sp>
        <p:nvSpPr>
          <p:cNvPr id="24" name="TextBox 23"/>
          <p:cNvSpPr txBox="1"/>
          <p:nvPr/>
        </p:nvSpPr>
        <p:spPr>
          <a:xfrm>
            <a:off x="827584" y="2294754"/>
            <a:ext cx="7761231" cy="3951499"/>
          </a:xfrm>
          <a:prstGeom prst="rect">
            <a:avLst/>
          </a:prstGeom>
          <a:noFill/>
        </p:spPr>
        <p:txBody>
          <a:bodyPr wrap="square" lIns="121889" tIns="60944" rIns="121889" bIns="60944" rtlCol="0">
            <a:spAutoFit/>
          </a:bodyPr>
          <a:lstStyle/>
          <a:p>
            <a:pPr indent="406400" fontAlgn="base" hangingPunct="0">
              <a:lnSpc>
                <a:spcPct val="150000"/>
              </a:lnSpc>
              <a:spcBef>
                <a:spcPts val="600"/>
              </a:spcBef>
              <a:spcAft>
                <a:spcPct val="0"/>
              </a:spcAft>
            </a:pPr>
            <a:r>
              <a:rPr lang="zh-CN" altLang="en-US" dirty="0">
                <a:latin typeface="楷体_GB2312" panose="02010609030101010101" pitchFamily="49" charset="-122"/>
                <a:ea typeface="楷体_GB2312" panose="02010609030101010101" pitchFamily="49" charset="-122"/>
                <a:cs typeface="Times New Roman" panose="02020603050405020304" pitchFamily="18" charset="0"/>
              </a:rPr>
              <a:t>为保障国家控制调查成果的需求，全国土地调查办组织在最新</a:t>
            </a:r>
            <a:r>
              <a:rPr lang="en-US" altLang="zh-CN" dirty="0">
                <a:latin typeface="楷体_GB2312" panose="02010609030101010101" pitchFamily="49" charset="-122"/>
                <a:ea typeface="楷体_GB2312" panose="02010609030101010101" pitchFamily="49" charset="-122"/>
                <a:cs typeface="Times New Roman" panose="02020603050405020304" pitchFamily="18" charset="0"/>
              </a:rPr>
              <a:t>DOM</a:t>
            </a:r>
            <a:r>
              <a:rPr lang="zh-CN" altLang="en-US" dirty="0">
                <a:latin typeface="楷体_GB2312" panose="02010609030101010101" pitchFamily="49" charset="-122"/>
                <a:ea typeface="楷体_GB2312" panose="02010609030101010101" pitchFamily="49" charset="-122"/>
                <a:cs typeface="Times New Roman" panose="02020603050405020304" pitchFamily="18" charset="0"/>
              </a:rPr>
              <a:t>基础上套合全国土地调查数据库，按照土地利用现状分类标准，逐图斑对比分析数据库地类与最新高分辨率</a:t>
            </a:r>
            <a:r>
              <a:rPr lang="en-US" altLang="zh-CN" dirty="0">
                <a:latin typeface="楷体_GB2312" panose="02010609030101010101" pitchFamily="49" charset="-122"/>
                <a:ea typeface="楷体_GB2312" panose="02010609030101010101" pitchFamily="49" charset="-122"/>
                <a:cs typeface="Times New Roman" panose="02020603050405020304" pitchFamily="18" charset="0"/>
              </a:rPr>
              <a:t>DOM</a:t>
            </a:r>
            <a:r>
              <a:rPr lang="zh-CN" altLang="en-US" dirty="0">
                <a:latin typeface="楷体_GB2312" panose="02010609030101010101" pitchFamily="49" charset="-122"/>
                <a:ea typeface="楷体_GB2312" panose="02010609030101010101" pitchFamily="49" charset="-122"/>
                <a:cs typeface="Times New Roman" panose="02020603050405020304" pitchFamily="18" charset="0"/>
              </a:rPr>
              <a:t>地物特征的一致性，根据对比核查结果，提取不一致图斑，依据影像特征勾绘图斑边界。同时，根据数据库地类和影像特征，内业判断该图斑土地利用类型；对于影像特征无法明确判断土地利用类型的，提供与影像特征可能对应的</a:t>
            </a:r>
            <a:r>
              <a:rPr lang="en-US" altLang="zh-CN" dirty="0">
                <a:latin typeface="楷体_GB2312" panose="02010609030101010101" pitchFamily="49" charset="-122"/>
                <a:ea typeface="楷体_GB2312" panose="02010609030101010101" pitchFamily="49" charset="-122"/>
                <a:cs typeface="Times New Roman" panose="02020603050405020304" pitchFamily="18" charset="0"/>
              </a:rPr>
              <a:t>2</a:t>
            </a:r>
            <a:r>
              <a:rPr lang="zh-CN" altLang="en-US" dirty="0">
                <a:latin typeface="楷体_GB2312" panose="02010609030101010101" pitchFamily="49" charset="-122"/>
                <a:ea typeface="楷体_GB2312" panose="02010609030101010101" pitchFamily="49" charset="-122"/>
                <a:cs typeface="Times New Roman" panose="02020603050405020304" pitchFamily="18" charset="0"/>
              </a:rPr>
              <a:t>种土地利用类型选项。</a:t>
            </a:r>
            <a:endParaRPr lang="zh-CN" altLang="en-US" dirty="0">
              <a:latin typeface="楷体_GB2312" panose="02010609030101010101" pitchFamily="49" charset="-122"/>
              <a:ea typeface="楷体_GB2312" panose="02010609030101010101" pitchFamily="49" charset="-122"/>
              <a:cs typeface="Times New Roman" panose="02020603050405020304" pitchFamily="18" charset="0"/>
            </a:endParaRPr>
          </a:p>
          <a:p>
            <a:pPr indent="406400" fontAlgn="base" hangingPunct="0">
              <a:lnSpc>
                <a:spcPct val="150000"/>
              </a:lnSpc>
              <a:spcBef>
                <a:spcPts val="600"/>
              </a:spcBef>
              <a:spcAft>
                <a:spcPct val="0"/>
              </a:spcAft>
            </a:pPr>
            <a:r>
              <a:rPr lang="zh-CN" altLang="en-US" dirty="0">
                <a:latin typeface="楷体_GB2312" panose="02010609030101010101" pitchFamily="49" charset="-122"/>
                <a:ea typeface="楷体_GB2312" panose="02010609030101010101" pitchFamily="49" charset="-122"/>
                <a:cs typeface="Times New Roman" panose="02020603050405020304" pitchFamily="18" charset="0"/>
              </a:rPr>
              <a:t>在此基础上制作调查底图，下发地方开展调查工作。</a:t>
            </a:r>
            <a:endParaRPr lang="zh-CN" altLang="en-US" dirty="0">
              <a:latin typeface="楷体_GB2312" panose="02010609030101010101" pitchFamily="49" charset="-122"/>
              <a:ea typeface="楷体_GB2312" panose="02010609030101010101" pitchFamily="49" charset="-122"/>
              <a:cs typeface="Times New Roman" panose="02020603050405020304" pitchFamily="18" charset="0"/>
            </a:endParaRPr>
          </a:p>
          <a:p>
            <a:pPr indent="406400" fontAlgn="base" hangingPunct="0">
              <a:lnSpc>
                <a:spcPct val="150000"/>
              </a:lnSpc>
              <a:spcBef>
                <a:spcPts val="600"/>
              </a:spcBef>
              <a:spcAft>
                <a:spcPct val="0"/>
              </a:spcAft>
            </a:pPr>
            <a:r>
              <a:rPr lang="zh-CN" altLang="en-US" dirty="0">
                <a:latin typeface="楷体_GB2312" panose="02010609030101010101" pitchFamily="49" charset="-122"/>
                <a:ea typeface="楷体_GB2312" panose="02010609030101010101" pitchFamily="49" charset="-122"/>
                <a:cs typeface="Times New Roman" panose="02020603050405020304" pitchFamily="18" charset="0"/>
              </a:rPr>
              <a:t>地方可结合相关资料和工作需要，进一步开展不一致信息细化提取工作，进一步丰富调查底图内容。</a:t>
            </a:r>
            <a:endParaRPr lang="zh-CN" altLang="en-US" dirty="0">
              <a:latin typeface="楷体_GB2312" panose="02010609030101010101" pitchFamily="49" charset="-122"/>
              <a:ea typeface="楷体_GB2312" panose="02010609030101010101" pitchFamily="49" charset="-122"/>
              <a:cs typeface="Times New Roman" panose="02020603050405020304" pitchFamily="18" charset="0"/>
            </a:endParaRPr>
          </a:p>
        </p:txBody>
      </p:sp>
      <p:sp>
        <p:nvSpPr>
          <p:cNvPr id="29" name="矩形 28"/>
          <p:cNvSpPr/>
          <p:nvPr/>
        </p:nvSpPr>
        <p:spPr>
          <a:xfrm>
            <a:off x="705059" y="1484784"/>
            <a:ext cx="4510870" cy="352867"/>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717153" y="1468319"/>
            <a:ext cx="4572000" cy="369332"/>
          </a:xfrm>
          <a:prstGeom prst="rect">
            <a:avLst/>
          </a:prstGeom>
        </p:spPr>
        <p:txBody>
          <a:bodyPr>
            <a:spAutoFit/>
          </a:bodyPr>
          <a:lstStyle/>
          <a:p>
            <a:r>
              <a:rPr lang="en-US" altLang="zh-CN" b="1" dirty="0">
                <a:solidFill>
                  <a:schemeClr val="bg1"/>
                </a:solidFill>
                <a:latin typeface="楷体_GB2312" panose="02010609030101010101" pitchFamily="49" charset="-122"/>
                <a:ea typeface="楷体_GB2312" panose="02010609030101010101" pitchFamily="49" charset="-122"/>
              </a:rPr>
              <a:t>2.</a:t>
            </a:r>
            <a:r>
              <a:rPr lang="zh-CN" altLang="en-US" b="1" dirty="0">
                <a:solidFill>
                  <a:schemeClr val="bg1"/>
                </a:solidFill>
                <a:latin typeface="楷体_GB2312" panose="02010609030101010101" pitchFamily="49" charset="-122"/>
                <a:ea typeface="楷体_GB2312" panose="02010609030101010101" pitchFamily="49" charset="-122"/>
              </a:rPr>
              <a:t>调查信息提取及调查底图制作</a:t>
            </a:r>
            <a:endParaRPr lang="zh-CN" altLang="en-US" b="1" dirty="0">
              <a:solidFill>
                <a:schemeClr val="bg1"/>
              </a:solidFill>
              <a:latin typeface="楷体_GB2312" panose="02010609030101010101" pitchFamily="49" charset="-122"/>
              <a:ea typeface="楷体_GB2312" panose="0201060903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anim calcmode="lin" valueType="num">
                                      <p:cBhvr>
                                        <p:cTn id="8" dur="500" fill="hold"/>
                                        <p:tgtEl>
                                          <p:spTgt spid="32"/>
                                        </p:tgtEl>
                                        <p:attrNameLst>
                                          <p:attrName>ppt_x</p:attrName>
                                        </p:attrNameLst>
                                      </p:cBhvr>
                                      <p:tavLst>
                                        <p:tav tm="0">
                                          <p:val>
                                            <p:strVal val="#ppt_x"/>
                                          </p:val>
                                        </p:tav>
                                        <p:tav tm="100000">
                                          <p:val>
                                            <p:strVal val="#ppt_x"/>
                                          </p:val>
                                        </p:tav>
                                      </p:tavLst>
                                    </p:anim>
                                    <p:anim calcmode="lin" valueType="num">
                                      <p:cBhvr>
                                        <p:cTn id="9" dur="450" decel="100000" fill="hold"/>
                                        <p:tgtEl>
                                          <p:spTgt spid="32"/>
                                        </p:tgtEl>
                                        <p:attrNameLst>
                                          <p:attrName>ppt_y</p:attrName>
                                        </p:attrNameLst>
                                      </p:cBhvr>
                                      <p:tavLst>
                                        <p:tav tm="0">
                                          <p:val>
                                            <p:strVal val="#ppt_y+1"/>
                                          </p:val>
                                        </p:tav>
                                        <p:tav tm="100000">
                                          <p:val>
                                            <p:strVal val="#ppt_y-.03"/>
                                          </p:val>
                                        </p:tav>
                                      </p:tavLst>
                                    </p:anim>
                                    <p:anim calcmode="lin" valueType="num">
                                      <p:cBhvr>
                                        <p:cTn id="10" dur="50" accel="100000" fill="hold">
                                          <p:stCondLst>
                                            <p:cond delay="450"/>
                                          </p:stCondLst>
                                        </p:cTn>
                                        <p:tgtEl>
                                          <p:spTgt spid="32"/>
                                        </p:tgtEl>
                                        <p:attrNameLst>
                                          <p:attrName>ppt_y</p:attrName>
                                        </p:attrNameLst>
                                      </p:cBhvr>
                                      <p:tavLst>
                                        <p:tav tm="0">
                                          <p:val>
                                            <p:strVal val="#ppt_y-.03"/>
                                          </p:val>
                                        </p:tav>
                                        <p:tav tm="100000">
                                          <p:val>
                                            <p:strVal val="#ppt_y"/>
                                          </p:val>
                                        </p:tav>
                                      </p:tavLst>
                                    </p:anim>
                                  </p:childTnLst>
                                </p:cTn>
                              </p:par>
                              <p:par>
                                <p:cTn id="11" presetID="37" presetClass="entr" presetSubtype="0" fill="hold" grpId="0" nodeType="with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fade">
                                      <p:cBhvr>
                                        <p:cTn id="13" dur="500"/>
                                        <p:tgtEl>
                                          <p:spTgt spid="29"/>
                                        </p:tgtEl>
                                      </p:cBhvr>
                                    </p:animEffect>
                                    <p:anim calcmode="lin" valueType="num">
                                      <p:cBhvr>
                                        <p:cTn id="14" dur="500" fill="hold"/>
                                        <p:tgtEl>
                                          <p:spTgt spid="29"/>
                                        </p:tgtEl>
                                        <p:attrNameLst>
                                          <p:attrName>ppt_x</p:attrName>
                                        </p:attrNameLst>
                                      </p:cBhvr>
                                      <p:tavLst>
                                        <p:tav tm="0">
                                          <p:val>
                                            <p:strVal val="#ppt_x"/>
                                          </p:val>
                                        </p:tav>
                                        <p:tav tm="100000">
                                          <p:val>
                                            <p:strVal val="#ppt_x"/>
                                          </p:val>
                                        </p:tav>
                                      </p:tavLst>
                                    </p:anim>
                                    <p:anim calcmode="lin" valueType="num">
                                      <p:cBhvr>
                                        <p:cTn id="15" dur="450" decel="100000" fill="hold"/>
                                        <p:tgtEl>
                                          <p:spTgt spid="29"/>
                                        </p:tgtEl>
                                        <p:attrNameLst>
                                          <p:attrName>ppt_y</p:attrName>
                                        </p:attrNameLst>
                                      </p:cBhvr>
                                      <p:tavLst>
                                        <p:tav tm="0">
                                          <p:val>
                                            <p:strVal val="#ppt_y+1"/>
                                          </p:val>
                                        </p:tav>
                                        <p:tav tm="100000">
                                          <p:val>
                                            <p:strVal val="#ppt_y-.03"/>
                                          </p:val>
                                        </p:tav>
                                      </p:tavLst>
                                    </p:anim>
                                    <p:anim calcmode="lin" valueType="num">
                                      <p:cBhvr>
                                        <p:cTn id="16" dur="50" accel="100000" fill="hold">
                                          <p:stCondLst>
                                            <p:cond delay="450"/>
                                          </p:stCondLst>
                                        </p:cTn>
                                        <p:tgtEl>
                                          <p:spTgt spid="29"/>
                                        </p:tgtEl>
                                        <p:attrNameLst>
                                          <p:attrName>ppt_y</p:attrName>
                                        </p:attrNameLst>
                                      </p:cBhvr>
                                      <p:tavLst>
                                        <p:tav tm="0">
                                          <p:val>
                                            <p:strVal val="#ppt_y-.03"/>
                                          </p:val>
                                        </p:tav>
                                        <p:tav tm="100000">
                                          <p:val>
                                            <p:strVal val="#ppt_y"/>
                                          </p:val>
                                        </p:tav>
                                      </p:tavLst>
                                    </p:anim>
                                  </p:childTnLst>
                                </p:cTn>
                              </p:par>
                            </p:childTnLst>
                          </p:cTn>
                        </p:par>
                        <p:par>
                          <p:cTn id="17" fill="hold">
                            <p:stCondLst>
                              <p:cond delay="500"/>
                            </p:stCondLst>
                            <p:childTnLst>
                              <p:par>
                                <p:cTn id="18" presetID="16" presetClass="entr" presetSubtype="37" fill="hold" grpId="0" nodeType="after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barn(outVertical)">
                                      <p:cBhvr>
                                        <p:cTn id="20" dur="500"/>
                                        <p:tgtEl>
                                          <p:spTgt spid="24"/>
                                        </p:tgtEl>
                                      </p:cBhvr>
                                    </p:animEffect>
                                  </p:childTnLst>
                                </p:cTn>
                              </p:par>
                              <p:par>
                                <p:cTn id="21" presetID="16" presetClass="entr" presetSubtype="37"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barn(outVertical)">
                                      <p:cBhvr>
                                        <p:cTn id="2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4" grpId="0"/>
      <p:bldP spid="29" grpId="0" animBg="1"/>
      <p:bldP spid="3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05059" y="77926"/>
            <a:ext cx="6286544" cy="580865"/>
          </a:xfrm>
          <a:prstGeom prst="rect">
            <a:avLst/>
          </a:prstGeom>
          <a:ln>
            <a:noFill/>
          </a:ln>
        </p:spPr>
        <p:txBody>
          <a:bodyPr wrap="square">
            <a:spAutoFit/>
          </a:bodyPr>
          <a:lstStyle/>
          <a:p>
            <a:pPr>
              <a:lnSpc>
                <a:spcPct val="150000"/>
              </a:lnSpc>
            </a:pPr>
            <a:r>
              <a:rPr lang="zh-CN" altLang="en-US" sz="2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四、土地利用现状调查</a:t>
            </a:r>
            <a:endParaRPr lang="en-US" altLang="zh-CN" sz="2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16" name="矩形 115"/>
          <p:cNvSpPr/>
          <p:nvPr/>
        </p:nvSpPr>
        <p:spPr>
          <a:xfrm>
            <a:off x="611560" y="980728"/>
            <a:ext cx="3539752" cy="400110"/>
          </a:xfrm>
          <a:prstGeom prst="rect">
            <a:avLst/>
          </a:prstGeom>
        </p:spPr>
        <p:txBody>
          <a:bodyPr wrap="none">
            <a:spAutoFit/>
          </a:bodyPr>
          <a:lstStyle/>
          <a:p>
            <a:pPr lvl="0" fontAlgn="base" hangingPunct="0">
              <a:spcBef>
                <a:spcPct val="0"/>
              </a:spcBef>
              <a:spcAft>
                <a:spcPct val="0"/>
              </a:spcAft>
            </a:pPr>
            <a:r>
              <a:rPr lang="zh-CN" altLang="en-US" sz="2000" b="1" dirty="0">
                <a:latin typeface="楷体_GB2312" panose="02010609030101010101" pitchFamily="49" charset="-122"/>
                <a:ea typeface="楷体_GB2312" panose="02010609030101010101" pitchFamily="49" charset="-122"/>
                <a:cs typeface="Times New Roman" panose="02020603050405020304" pitchFamily="18" charset="0"/>
              </a:rPr>
              <a:t>（四）农村土地利用现状调查</a:t>
            </a:r>
            <a:endParaRPr lang="zh-CN" altLang="en-US" sz="2000" b="1" dirty="0">
              <a:latin typeface="楷体_GB2312" panose="02010609030101010101" pitchFamily="49" charset="-122"/>
              <a:ea typeface="楷体_GB2312" panose="02010609030101010101" pitchFamily="49" charset="-122"/>
              <a:cs typeface="Times New Roman" panose="02020603050405020304" pitchFamily="18" charset="0"/>
            </a:endParaRPr>
          </a:p>
        </p:txBody>
      </p:sp>
      <p:grpSp>
        <p:nvGrpSpPr>
          <p:cNvPr id="6" name="组合 5"/>
          <p:cNvGrpSpPr/>
          <p:nvPr/>
        </p:nvGrpSpPr>
        <p:grpSpPr>
          <a:xfrm>
            <a:off x="334211" y="1412776"/>
            <a:ext cx="3571398" cy="4466427"/>
            <a:chOff x="334211" y="1412776"/>
            <a:chExt cx="3571398" cy="4466427"/>
          </a:xfrm>
        </p:grpSpPr>
        <p:sp>
          <p:nvSpPr>
            <p:cNvPr id="16" name="椭圆 1"/>
            <p:cNvSpPr/>
            <p:nvPr/>
          </p:nvSpPr>
          <p:spPr>
            <a:xfrm>
              <a:off x="2238328" y="1681115"/>
              <a:ext cx="1667281" cy="1481736"/>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chemeClr val="accent1">
                <a:lumMod val="75000"/>
              </a:schemeClr>
            </a:solidFill>
            <a:ln w="25400" cap="flat" cmpd="sng" algn="ctr">
              <a:noFill/>
              <a:prstDash val="solid"/>
            </a:ln>
            <a:effectLst/>
          </p:spPr>
          <p:txBody>
            <a:bodyPr lIns="117199" tIns="58599" rIns="117199" bIns="58599" rtlCol="0" anchor="ctr"/>
            <a:lstStyle/>
            <a:p>
              <a:pPr algn="ctr"/>
              <a:endParaRPr lang="zh-CN" altLang="en-US" sz="2600" b="1" kern="0">
                <a:solidFill>
                  <a:sysClr val="window" lastClr="FFFFFF"/>
                </a:solidFill>
                <a:latin typeface="微软雅黑" panose="020B0503020204020204" pitchFamily="34" charset="-122"/>
                <a:ea typeface="微软雅黑" panose="020B0503020204020204" pitchFamily="34" charset="-122"/>
              </a:endParaRPr>
            </a:p>
          </p:txBody>
        </p:sp>
        <p:sp>
          <p:nvSpPr>
            <p:cNvPr id="17" name="椭圆 1"/>
            <p:cNvSpPr/>
            <p:nvPr/>
          </p:nvSpPr>
          <p:spPr>
            <a:xfrm>
              <a:off x="2123728" y="3001195"/>
              <a:ext cx="805174" cy="1481736"/>
            </a:xfrm>
            <a:custGeom>
              <a:avLst/>
              <a:gdLst/>
              <a:ahLst/>
              <a:cxnLst/>
              <a:rect l="l" t="t" r="r" b="b"/>
              <a:pathLst>
                <a:path w="828092" h="1656184">
                  <a:moveTo>
                    <a:pt x="828092" y="0"/>
                  </a:moveTo>
                  <a:lnTo>
                    <a:pt x="828092" y="180020"/>
                  </a:lnTo>
                  <a:cubicBezTo>
                    <a:pt x="470172" y="180020"/>
                    <a:pt x="180020" y="470172"/>
                    <a:pt x="180020" y="828092"/>
                  </a:cubicBezTo>
                  <a:cubicBezTo>
                    <a:pt x="180020" y="1186012"/>
                    <a:pt x="470172" y="1476164"/>
                    <a:pt x="828092" y="1476164"/>
                  </a:cubicBezTo>
                  <a:lnTo>
                    <a:pt x="828092" y="1656184"/>
                  </a:lnTo>
                  <a:cubicBezTo>
                    <a:pt x="370749" y="1656184"/>
                    <a:pt x="0" y="1285435"/>
                    <a:pt x="0" y="828092"/>
                  </a:cubicBezTo>
                  <a:cubicBezTo>
                    <a:pt x="0" y="370749"/>
                    <a:pt x="370749" y="0"/>
                    <a:pt x="828092" y="0"/>
                  </a:cubicBezTo>
                  <a:close/>
                </a:path>
              </a:pathLst>
            </a:custGeom>
            <a:solidFill>
              <a:srgbClr val="2B83E5"/>
            </a:solidFill>
            <a:ln w="25400" cap="flat" cmpd="sng" algn="ctr">
              <a:noFill/>
              <a:prstDash val="solid"/>
            </a:ln>
            <a:effectLst/>
          </p:spPr>
          <p:txBody>
            <a:bodyPr lIns="117199" tIns="58599" rIns="117199" bIns="58599" rtlCol="0" anchor="ctr"/>
            <a:lstStyle/>
            <a:p>
              <a:pPr algn="ctr">
                <a:defRPr/>
              </a:pPr>
              <a:endParaRPr lang="zh-CN" altLang="en-US" kern="0" dirty="0">
                <a:solidFill>
                  <a:sysClr val="window" lastClr="FFFFFF"/>
                </a:solidFill>
                <a:ea typeface="微软雅黑" panose="020B0503020204020204" pitchFamily="34" charset="-122"/>
              </a:endParaRPr>
            </a:p>
          </p:txBody>
        </p:sp>
        <p:sp>
          <p:nvSpPr>
            <p:cNvPr id="18" name="椭圆 1"/>
            <p:cNvSpPr/>
            <p:nvPr/>
          </p:nvSpPr>
          <p:spPr>
            <a:xfrm rot="5400000">
              <a:off x="1836993" y="4224316"/>
              <a:ext cx="1584176" cy="1725598"/>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chemeClr val="accent1">
                <a:lumMod val="75000"/>
              </a:schemeClr>
            </a:solidFill>
            <a:ln w="25400" cap="flat" cmpd="sng" algn="ctr">
              <a:noFill/>
              <a:prstDash val="solid"/>
            </a:ln>
            <a:effectLst/>
          </p:spPr>
          <p:txBody>
            <a:bodyPr lIns="117199" tIns="58599" rIns="117199" bIns="58599" rtlCol="0" anchor="ctr"/>
            <a:lstStyle/>
            <a:p>
              <a:pPr algn="ctr"/>
              <a:endParaRPr lang="zh-CN" altLang="en-US" sz="2600" b="1" kern="0">
                <a:solidFill>
                  <a:sysClr val="window" lastClr="FFFFFF"/>
                </a:solidFill>
                <a:latin typeface="微软雅黑" panose="020B0503020204020204" pitchFamily="34" charset="-122"/>
                <a:ea typeface="微软雅黑" panose="020B0503020204020204" pitchFamily="34" charset="-122"/>
              </a:endParaRPr>
            </a:p>
          </p:txBody>
        </p:sp>
        <p:sp>
          <p:nvSpPr>
            <p:cNvPr id="19" name="椭圆 1"/>
            <p:cNvSpPr/>
            <p:nvPr/>
          </p:nvSpPr>
          <p:spPr>
            <a:xfrm rot="10800000">
              <a:off x="827584" y="1412776"/>
              <a:ext cx="1599060" cy="1584176"/>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rgbClr val="2B83E5"/>
            </a:solidFill>
            <a:ln w="25400" cap="flat" cmpd="sng" algn="ctr">
              <a:noFill/>
              <a:prstDash val="solid"/>
            </a:ln>
            <a:effectLst/>
          </p:spPr>
          <p:txBody>
            <a:bodyPr lIns="117199" tIns="58599" rIns="117199" bIns="58599" rtlCol="0" anchor="ctr"/>
            <a:lstStyle/>
            <a:p>
              <a:pPr algn="ctr">
                <a:defRPr/>
              </a:pPr>
              <a:endParaRPr lang="zh-CN" altLang="en-US" kern="0" dirty="0">
                <a:solidFill>
                  <a:sysClr val="window" lastClr="FFFFFF"/>
                </a:solidFill>
                <a:ea typeface="微软雅黑" panose="020B0503020204020204" pitchFamily="34" charset="-122"/>
              </a:endParaRPr>
            </a:p>
          </p:txBody>
        </p:sp>
        <p:sp>
          <p:nvSpPr>
            <p:cNvPr id="20" name="椭圆 1"/>
            <p:cNvSpPr/>
            <p:nvPr/>
          </p:nvSpPr>
          <p:spPr>
            <a:xfrm rot="6199008">
              <a:off x="790814" y="3537015"/>
              <a:ext cx="826970" cy="1740176"/>
            </a:xfrm>
            <a:custGeom>
              <a:avLst/>
              <a:gdLst/>
              <a:ahLst/>
              <a:cxnLst/>
              <a:rect l="l" t="t" r="r" b="b"/>
              <a:pathLst>
                <a:path w="828092" h="1560369">
                  <a:moveTo>
                    <a:pt x="16824" y="994982"/>
                  </a:moveTo>
                  <a:cubicBezTo>
                    <a:pt x="5793" y="941075"/>
                    <a:pt x="0" y="885260"/>
                    <a:pt x="0" y="828092"/>
                  </a:cubicBezTo>
                  <a:cubicBezTo>
                    <a:pt x="0" y="370749"/>
                    <a:pt x="370749" y="0"/>
                    <a:pt x="828092" y="0"/>
                  </a:cubicBezTo>
                  <a:lnTo>
                    <a:pt x="828092" y="180020"/>
                  </a:lnTo>
                  <a:cubicBezTo>
                    <a:pt x="470172" y="180020"/>
                    <a:pt x="180020" y="470172"/>
                    <a:pt x="180020" y="828092"/>
                  </a:cubicBezTo>
                  <a:cubicBezTo>
                    <a:pt x="180020" y="1180557"/>
                    <a:pt x="461395" y="1467304"/>
                    <a:pt x="811810" y="1474523"/>
                  </a:cubicBezTo>
                  <a:lnTo>
                    <a:pt x="449129" y="1560369"/>
                  </a:lnTo>
                  <a:cubicBezTo>
                    <a:pt x="229080" y="1450469"/>
                    <a:pt x="67556" y="1242904"/>
                    <a:pt x="16824" y="994982"/>
                  </a:cubicBezTo>
                  <a:close/>
                </a:path>
              </a:pathLst>
            </a:custGeom>
            <a:solidFill>
              <a:schemeClr val="tx2">
                <a:lumMod val="40000"/>
                <a:lumOff val="60000"/>
              </a:schemeClr>
            </a:solidFill>
            <a:ln w="25400" cap="flat" cmpd="sng" algn="ctr">
              <a:noFill/>
              <a:prstDash val="solid"/>
            </a:ln>
            <a:effectLst/>
          </p:spPr>
          <p:txBody>
            <a:bodyPr lIns="117199" tIns="58599" rIns="117199" bIns="58599" rtlCol="0" anchor="ctr"/>
            <a:lstStyle/>
            <a:p>
              <a:pPr algn="ctr">
                <a:defRPr/>
              </a:pPr>
              <a:endParaRPr lang="zh-CN" altLang="en-US" kern="0" dirty="0">
                <a:solidFill>
                  <a:sysClr val="window" lastClr="FFFFFF"/>
                </a:solidFill>
                <a:ea typeface="微软雅黑" panose="020B0503020204020204" pitchFamily="34" charset="-122"/>
              </a:endParaRPr>
            </a:p>
          </p:txBody>
        </p:sp>
      </p:grpSp>
      <p:sp>
        <p:nvSpPr>
          <p:cNvPr id="21" name="圆角矩形 14"/>
          <p:cNvSpPr/>
          <p:nvPr/>
        </p:nvSpPr>
        <p:spPr>
          <a:xfrm>
            <a:off x="3695497" y="1985680"/>
            <a:ext cx="4416818" cy="647193"/>
          </a:xfrm>
          <a:custGeom>
            <a:avLst/>
            <a:gdLst/>
            <a:ahLst/>
            <a:cxnLst/>
            <a:rect l="l" t="t" r="r" b="b"/>
            <a:pathLst>
              <a:path w="3960440" h="648072">
                <a:moveTo>
                  <a:pt x="0" y="0"/>
                </a:moveTo>
                <a:lnTo>
                  <a:pt x="3636404" y="0"/>
                </a:lnTo>
                <a:cubicBezTo>
                  <a:pt x="3815364" y="0"/>
                  <a:pt x="3960440" y="145076"/>
                  <a:pt x="3960440" y="324036"/>
                </a:cubicBezTo>
                <a:cubicBezTo>
                  <a:pt x="3960440" y="502996"/>
                  <a:pt x="3815364" y="648072"/>
                  <a:pt x="3636404" y="648072"/>
                </a:cubicBezTo>
                <a:lnTo>
                  <a:pt x="0" y="648072"/>
                </a:lnTo>
                <a:close/>
              </a:path>
            </a:pathLst>
          </a:custGeom>
          <a:solidFill>
            <a:schemeClr val="accent1">
              <a:lumMod val="75000"/>
            </a:schemeClr>
          </a:solidFill>
          <a:ln w="25400" cap="flat" cmpd="sng" algn="ctr">
            <a:noFill/>
            <a:prstDash val="solid"/>
          </a:ln>
          <a:effectLst/>
        </p:spPr>
        <p:txBody>
          <a:bodyPr lIns="117199" tIns="58599" rIns="117199" bIns="58599" rtlCol="0" anchor="ctr"/>
          <a:lstStyle/>
          <a:p>
            <a:pPr algn="ctr">
              <a:defRPr/>
            </a:pPr>
            <a:r>
              <a:rPr lang="zh-CN" altLang="en-US" sz="2400" b="1" kern="0" dirty="0">
                <a:solidFill>
                  <a:sysClr val="window" lastClr="FFFFFF"/>
                </a:solidFill>
                <a:latin typeface="楷体_GB2312" panose="02010609030101010101" pitchFamily="49" charset="-122"/>
                <a:ea typeface="楷体_GB2312" panose="02010609030101010101" pitchFamily="49" charset="-122"/>
              </a:rPr>
              <a:t>地类调绘及补测</a:t>
            </a:r>
            <a:endParaRPr lang="zh-CN" altLang="en-US" sz="2400" b="1" kern="0" dirty="0">
              <a:solidFill>
                <a:sysClr val="window" lastClr="FFFFFF"/>
              </a:solidFill>
              <a:latin typeface="楷体_GB2312" panose="02010609030101010101" pitchFamily="49" charset="-122"/>
              <a:ea typeface="楷体_GB2312" panose="02010609030101010101" pitchFamily="49" charset="-122"/>
            </a:endParaRPr>
          </a:p>
        </p:txBody>
      </p:sp>
      <p:sp>
        <p:nvSpPr>
          <p:cNvPr id="22" name="圆角矩形 14"/>
          <p:cNvSpPr/>
          <p:nvPr/>
        </p:nvSpPr>
        <p:spPr>
          <a:xfrm>
            <a:off x="3245777" y="4532942"/>
            <a:ext cx="4574780" cy="626180"/>
          </a:xfrm>
          <a:custGeom>
            <a:avLst/>
            <a:gdLst>
              <a:gd name="connsiteX0" fmla="*/ 0 w 4033295"/>
              <a:gd name="connsiteY0" fmla="*/ 0 h 648072"/>
              <a:gd name="connsiteX1" fmla="*/ 3709259 w 4033295"/>
              <a:gd name="connsiteY1" fmla="*/ 0 h 648072"/>
              <a:gd name="connsiteX2" fmla="*/ 4033295 w 4033295"/>
              <a:gd name="connsiteY2" fmla="*/ 324036 h 648072"/>
              <a:gd name="connsiteX3" fmla="*/ 3709259 w 4033295"/>
              <a:gd name="connsiteY3" fmla="*/ 648072 h 648072"/>
              <a:gd name="connsiteX4" fmla="*/ 72855 w 4033295"/>
              <a:gd name="connsiteY4" fmla="*/ 648072 h 648072"/>
              <a:gd name="connsiteX5" fmla="*/ 0 w 4033295"/>
              <a:gd name="connsiteY5" fmla="*/ 0 h 648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33295" h="648072">
                <a:moveTo>
                  <a:pt x="0" y="0"/>
                </a:moveTo>
                <a:lnTo>
                  <a:pt x="3709259" y="0"/>
                </a:lnTo>
                <a:cubicBezTo>
                  <a:pt x="3888219" y="0"/>
                  <a:pt x="4033295" y="145076"/>
                  <a:pt x="4033295" y="324036"/>
                </a:cubicBezTo>
                <a:cubicBezTo>
                  <a:pt x="4033295" y="502996"/>
                  <a:pt x="3888219" y="648072"/>
                  <a:pt x="3709259" y="648072"/>
                </a:cubicBezTo>
                <a:lnTo>
                  <a:pt x="72855" y="648072"/>
                </a:lnTo>
                <a:cubicBezTo>
                  <a:pt x="72855" y="432048"/>
                  <a:pt x="0" y="216024"/>
                  <a:pt x="0" y="0"/>
                </a:cubicBezTo>
                <a:close/>
              </a:path>
            </a:pathLst>
          </a:custGeom>
          <a:solidFill>
            <a:schemeClr val="accent1">
              <a:lumMod val="75000"/>
            </a:schemeClr>
          </a:solidFill>
          <a:ln w="25400" cap="flat" cmpd="sng" algn="ctr">
            <a:noFill/>
            <a:prstDash val="solid"/>
          </a:ln>
          <a:effectLst/>
        </p:spPr>
        <p:txBody>
          <a:bodyPr lIns="117199" tIns="58599" rIns="117199" bIns="58599" rtlCol="0" anchor="ctr"/>
          <a:lstStyle/>
          <a:p>
            <a:pPr algn="ctr"/>
            <a:r>
              <a:rPr lang="zh-CN" altLang="en-US" sz="2400" b="1" kern="0" dirty="0">
                <a:solidFill>
                  <a:sysClr val="window" lastClr="FFFFFF"/>
                </a:solidFill>
                <a:latin typeface="楷体_GB2312" panose="02010609030101010101" pitchFamily="49" charset="-122"/>
                <a:ea typeface="楷体_GB2312" panose="02010609030101010101" pitchFamily="49" charset="-122"/>
              </a:rPr>
              <a:t>变化图斑的调查举证</a:t>
            </a:r>
            <a:endParaRPr lang="zh-CN" altLang="en-US" sz="2400" b="1" kern="0" dirty="0">
              <a:solidFill>
                <a:sysClr val="window" lastClr="FFFFFF"/>
              </a:solidFill>
              <a:latin typeface="楷体_GB2312" panose="02010609030101010101" pitchFamily="49" charset="-122"/>
              <a:ea typeface="楷体_GB2312" panose="02010609030101010101" pitchFamily="49" charset="-122"/>
            </a:endParaRPr>
          </a:p>
        </p:txBody>
      </p:sp>
      <p:sp>
        <p:nvSpPr>
          <p:cNvPr id="23" name="TextBox 22"/>
          <p:cNvSpPr txBox="1"/>
          <p:nvPr/>
        </p:nvSpPr>
        <p:spPr>
          <a:xfrm>
            <a:off x="2689797" y="2017034"/>
            <a:ext cx="675801" cy="979918"/>
          </a:xfrm>
          <a:prstGeom prst="rect">
            <a:avLst/>
          </a:prstGeom>
          <a:noFill/>
        </p:spPr>
        <p:txBody>
          <a:bodyPr wrap="square" lIns="117199" tIns="58599" rIns="117199" bIns="58599" rtlCol="0">
            <a:spAutoFit/>
          </a:bodyPr>
          <a:lstStyle/>
          <a:p>
            <a:pPr>
              <a:defRPr/>
            </a:pPr>
            <a:r>
              <a:rPr lang="en-US" altLang="zh-CN" sz="5600" b="1" kern="0" dirty="0">
                <a:solidFill>
                  <a:schemeClr val="tx1">
                    <a:lumMod val="95000"/>
                    <a:lumOff val="5000"/>
                  </a:schemeClr>
                </a:solidFill>
                <a:latin typeface="Arial Black" panose="020B0A04020102020204" pitchFamily="34" charset="0"/>
                <a:ea typeface="微软雅黑" panose="020B0503020204020204" pitchFamily="34" charset="-122"/>
              </a:rPr>
              <a:t>1</a:t>
            </a:r>
            <a:endParaRPr lang="zh-CN" altLang="en-US" sz="5600" b="1" kern="0" dirty="0">
              <a:solidFill>
                <a:schemeClr val="tx1">
                  <a:lumMod val="95000"/>
                  <a:lumOff val="5000"/>
                </a:schemeClr>
              </a:solidFill>
              <a:latin typeface="Arial Black" panose="020B0A04020102020204" pitchFamily="34" charset="0"/>
              <a:ea typeface="微软雅黑" panose="020B0503020204020204" pitchFamily="34" charset="-122"/>
            </a:endParaRPr>
          </a:p>
        </p:txBody>
      </p:sp>
      <p:sp>
        <p:nvSpPr>
          <p:cNvPr id="24" name="TextBox 23"/>
          <p:cNvSpPr txBox="1"/>
          <p:nvPr/>
        </p:nvSpPr>
        <p:spPr>
          <a:xfrm>
            <a:off x="2351897" y="4684211"/>
            <a:ext cx="675801" cy="979918"/>
          </a:xfrm>
          <a:prstGeom prst="rect">
            <a:avLst/>
          </a:prstGeom>
          <a:noFill/>
        </p:spPr>
        <p:txBody>
          <a:bodyPr wrap="square" lIns="117199" tIns="58599" rIns="117199" bIns="58599" rtlCol="0">
            <a:spAutoFit/>
          </a:bodyPr>
          <a:lstStyle/>
          <a:p>
            <a:pPr>
              <a:defRPr/>
            </a:pPr>
            <a:r>
              <a:rPr lang="en-US" altLang="zh-CN" sz="5600" b="1" kern="0" dirty="0">
                <a:solidFill>
                  <a:schemeClr val="tx1">
                    <a:lumMod val="95000"/>
                    <a:lumOff val="5000"/>
                  </a:schemeClr>
                </a:solidFill>
                <a:latin typeface="Arial Black" panose="020B0A04020102020204" pitchFamily="34" charset="0"/>
                <a:ea typeface="微软雅黑" panose="020B0503020204020204" pitchFamily="34" charset="-122"/>
              </a:rPr>
              <a:t>2</a:t>
            </a:r>
            <a:endParaRPr lang="zh-CN" altLang="en-US" sz="5600" b="1" kern="0" dirty="0">
              <a:solidFill>
                <a:schemeClr val="tx1">
                  <a:lumMod val="95000"/>
                  <a:lumOff val="5000"/>
                </a:schemeClr>
              </a:solidFill>
              <a:latin typeface="Arial Black" panose="020B0A04020102020204" pitchFamily="34" charset="0"/>
              <a:ea typeface="微软雅黑" panose="020B0503020204020204" pitchFamily="34" charset="-122"/>
            </a:endParaRPr>
          </a:p>
        </p:txBody>
      </p:sp>
      <p:sp>
        <p:nvSpPr>
          <p:cNvPr id="25" name="TextBox 24"/>
          <p:cNvSpPr txBox="1"/>
          <p:nvPr/>
        </p:nvSpPr>
        <p:spPr>
          <a:xfrm>
            <a:off x="3848330" y="2769434"/>
            <a:ext cx="4828125" cy="1595670"/>
          </a:xfrm>
          <a:prstGeom prst="rect">
            <a:avLst/>
          </a:prstGeom>
          <a:noFill/>
        </p:spPr>
        <p:txBody>
          <a:bodyPr wrap="square" lIns="117199" tIns="58599" rIns="117199" bIns="58599" rtlCol="0">
            <a:spAutoFit/>
          </a:bodyPr>
          <a:lstStyle/>
          <a:p>
            <a:pPr indent="457200">
              <a:defRPr/>
            </a:pPr>
            <a:r>
              <a:rPr lang="zh-CN" altLang="en-US" sz="1600" dirty="0">
                <a:latin typeface="楷体_GB2312" panose="02010609030101010101" pitchFamily="49" charset="-122"/>
                <a:ea typeface="楷体_GB2312" panose="02010609030101010101" pitchFamily="49" charset="-122"/>
              </a:rPr>
              <a:t>各县（市、区）以全国土地调查办下发的调查底图为基础，将调查底图套合土地调查数据库，叠加国土资源管理数据及相关部门调查数据，制作外业调查数据。</a:t>
            </a:r>
            <a:endParaRPr lang="en-US" altLang="zh-CN" sz="1600" dirty="0">
              <a:latin typeface="楷体_GB2312" panose="02010609030101010101" pitchFamily="49" charset="-122"/>
              <a:ea typeface="楷体_GB2312" panose="02010609030101010101" pitchFamily="49" charset="-122"/>
            </a:endParaRPr>
          </a:p>
          <a:p>
            <a:pPr indent="457200">
              <a:defRPr/>
            </a:pPr>
            <a:r>
              <a:rPr lang="zh-CN" altLang="en-US" sz="1600" dirty="0">
                <a:latin typeface="楷体_GB2312" panose="02010609030101010101" pitchFamily="49" charset="-122"/>
                <a:ea typeface="楷体_GB2312" panose="02010609030101010101" pitchFamily="49" charset="-122"/>
              </a:rPr>
              <a:t>实地逐图斑调查图斑地类，调绘图斑边界，记录图斑编号、地类编码、权属单位和其他属性信息；</a:t>
            </a:r>
            <a:endParaRPr lang="en-US" altLang="zh-CN" sz="1600" kern="0" dirty="0">
              <a:latin typeface="微软雅黑" panose="020B0503020204020204" pitchFamily="34" charset="-122"/>
              <a:ea typeface="微软雅黑" panose="020B0503020204020204" pitchFamily="34" charset="-122"/>
            </a:endParaRPr>
          </a:p>
        </p:txBody>
      </p:sp>
      <p:sp>
        <p:nvSpPr>
          <p:cNvPr id="26" name="TextBox 25"/>
          <p:cNvSpPr txBox="1"/>
          <p:nvPr/>
        </p:nvSpPr>
        <p:spPr>
          <a:xfrm>
            <a:off x="3695497" y="5157192"/>
            <a:ext cx="4980958" cy="1595670"/>
          </a:xfrm>
          <a:prstGeom prst="rect">
            <a:avLst/>
          </a:prstGeom>
          <a:noFill/>
        </p:spPr>
        <p:txBody>
          <a:bodyPr wrap="square" lIns="117199" tIns="58599" rIns="117199" bIns="58599" rtlCol="0">
            <a:spAutoFit/>
          </a:bodyPr>
          <a:lstStyle/>
          <a:p>
            <a:pPr indent="457200">
              <a:defRPr/>
            </a:pPr>
            <a:r>
              <a:rPr lang="zh-CN" altLang="en-US" sz="1600" kern="0" dirty="0">
                <a:latin typeface="楷体_GB2312" panose="02010609030101010101" pitchFamily="49" charset="-122"/>
                <a:ea typeface="楷体_GB2312" panose="02010609030101010101" pitchFamily="49" charset="-122"/>
              </a:rPr>
              <a:t>使用带卫星定位和方向传感器的手机，利用全国土地调查办统一下发的互联网</a:t>
            </a:r>
            <a:r>
              <a:rPr lang="en-US" altLang="zh-CN" sz="1600" kern="0" dirty="0">
                <a:latin typeface="楷体_GB2312" panose="02010609030101010101" pitchFamily="49" charset="-122"/>
                <a:ea typeface="楷体_GB2312" panose="02010609030101010101" pitchFamily="49" charset="-122"/>
              </a:rPr>
              <a:t>+</a:t>
            </a:r>
            <a:r>
              <a:rPr lang="zh-CN" altLang="en-US" sz="1600" kern="0" dirty="0">
                <a:latin typeface="楷体_GB2312" panose="02010609030101010101" pitchFamily="49" charset="-122"/>
                <a:ea typeface="楷体_GB2312" panose="02010609030101010101" pitchFamily="49" charset="-122"/>
              </a:rPr>
              <a:t>举证软件，拍摄包含图斑实地卫星定位坐标、拍摄方位角、拍摄时间、实地照片及举证说明等综合信息的加密举证数据包，上传至统一举证平台。</a:t>
            </a:r>
            <a:endParaRPr lang="en-US" altLang="zh-CN" sz="1600" kern="0" dirty="0">
              <a:latin typeface="楷体_GB2312" panose="02010609030101010101" pitchFamily="49" charset="-122"/>
              <a:ea typeface="楷体_GB2312" panose="02010609030101010101" pitchFamily="49" charset="-122"/>
            </a:endParaRPr>
          </a:p>
          <a:p>
            <a:pPr indent="457200">
              <a:defRPr/>
            </a:pPr>
            <a:r>
              <a:rPr lang="en-US" altLang="zh-CN" sz="1600" b="1" kern="0" dirty="0">
                <a:solidFill>
                  <a:srgbClr val="FF0000"/>
                </a:solidFill>
                <a:latin typeface="楷体_GB2312" panose="02010609030101010101" pitchFamily="49" charset="-122"/>
                <a:ea typeface="楷体_GB2312" panose="02010609030101010101" pitchFamily="49" charset="-122"/>
              </a:rPr>
              <a:t>* </a:t>
            </a:r>
            <a:r>
              <a:rPr lang="zh-CN" altLang="en-US" sz="1600" b="1" kern="0" dirty="0">
                <a:solidFill>
                  <a:srgbClr val="FF0000"/>
                </a:solidFill>
                <a:latin typeface="楷体_GB2312" panose="02010609030101010101" pitchFamily="49" charset="-122"/>
                <a:ea typeface="楷体_GB2312" panose="02010609030101010101" pitchFamily="49" charset="-122"/>
              </a:rPr>
              <a:t>注意必须举证的情况。</a:t>
            </a:r>
            <a:endParaRPr lang="en-US" altLang="zh-CN" sz="1600" b="1" kern="0" dirty="0">
              <a:solidFill>
                <a:srgbClr val="FF0000"/>
              </a:solidFill>
              <a:latin typeface="楷体_GB2312" panose="02010609030101010101" pitchFamily="49" charset="-122"/>
              <a:ea typeface="楷体_GB2312" panose="02010609030101010101" pitchFamily="49" charset="-122"/>
            </a:endParaRPr>
          </a:p>
        </p:txBody>
      </p:sp>
      <p:grpSp>
        <p:nvGrpSpPr>
          <p:cNvPr id="5" name="组合 4"/>
          <p:cNvGrpSpPr/>
          <p:nvPr/>
        </p:nvGrpSpPr>
        <p:grpSpPr>
          <a:xfrm>
            <a:off x="4532060" y="548153"/>
            <a:ext cx="3252283" cy="1584176"/>
            <a:chOff x="4532060" y="548153"/>
            <a:chExt cx="3252283" cy="1584176"/>
          </a:xfrm>
        </p:grpSpPr>
        <p:sp>
          <p:nvSpPr>
            <p:cNvPr id="3" name="爆炸形: 8 pt  2"/>
            <p:cNvSpPr/>
            <p:nvPr/>
          </p:nvSpPr>
          <p:spPr>
            <a:xfrm>
              <a:off x="4532060" y="548153"/>
              <a:ext cx="3252283" cy="1584176"/>
            </a:xfrm>
            <a:prstGeom prst="irregularSeal1">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p>
          </p:txBody>
        </p:sp>
        <p:sp>
          <p:nvSpPr>
            <p:cNvPr id="2" name="矩形 1"/>
            <p:cNvSpPr/>
            <p:nvPr/>
          </p:nvSpPr>
          <p:spPr>
            <a:xfrm>
              <a:off x="5076056" y="980728"/>
              <a:ext cx="2130162" cy="646331"/>
            </a:xfrm>
            <a:prstGeom prst="rect">
              <a:avLst/>
            </a:prstGeom>
          </p:spPr>
          <p:txBody>
            <a:bodyPr wrap="square">
              <a:spAutoFit/>
            </a:bodyPr>
            <a:lstStyle/>
            <a:p>
              <a:pPr algn="ctr"/>
              <a:r>
                <a:rPr lang="zh-CN" altLang="en-US" dirty="0">
                  <a:latin typeface="楷体_GB2312" panose="02010609030101010101" pitchFamily="49" charset="-122"/>
                  <a:ea typeface="楷体_GB2312" panose="02010609030101010101" pitchFamily="49" charset="-122"/>
                </a:rPr>
                <a:t>实地调查核实并开展图斑举证工作</a:t>
              </a:r>
              <a:endParaRPr lang="zh-CN" altLang="en-US" dirty="0">
                <a:latin typeface="楷体_GB2312" panose="02010609030101010101" pitchFamily="49" charset="-122"/>
                <a:ea typeface="楷体_GB2312" panose="02010609030101010101" pitchFamily="49"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16"/>
                                        </p:tgtEl>
                                        <p:attrNameLst>
                                          <p:attrName>style.visibility</p:attrName>
                                        </p:attrNameLst>
                                      </p:cBhvr>
                                      <p:to>
                                        <p:strVal val="visible"/>
                                      </p:to>
                                    </p:set>
                                    <p:animEffect transition="in" filter="fade">
                                      <p:cBhvr>
                                        <p:cTn id="7" dur="500"/>
                                        <p:tgtEl>
                                          <p:spTgt spid="116"/>
                                        </p:tgtEl>
                                      </p:cBhvr>
                                    </p:animEffect>
                                    <p:anim calcmode="lin" valueType="num">
                                      <p:cBhvr>
                                        <p:cTn id="8" dur="500" fill="hold"/>
                                        <p:tgtEl>
                                          <p:spTgt spid="116"/>
                                        </p:tgtEl>
                                        <p:attrNameLst>
                                          <p:attrName>ppt_x</p:attrName>
                                        </p:attrNameLst>
                                      </p:cBhvr>
                                      <p:tavLst>
                                        <p:tav tm="0">
                                          <p:val>
                                            <p:strVal val="#ppt_x"/>
                                          </p:val>
                                        </p:tav>
                                        <p:tav tm="100000">
                                          <p:val>
                                            <p:strVal val="#ppt_x"/>
                                          </p:val>
                                        </p:tav>
                                      </p:tavLst>
                                    </p:anim>
                                    <p:anim calcmode="lin" valueType="num">
                                      <p:cBhvr>
                                        <p:cTn id="9" dur="500" fill="hold"/>
                                        <p:tgtEl>
                                          <p:spTgt spid="11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Effect transition="in" filter="fade">
                                      <p:cBhvr>
                                        <p:cTn id="15" dur="500"/>
                                        <p:tgtEl>
                                          <p:spTgt spid="5"/>
                                        </p:tgtEl>
                                      </p:cBhvr>
                                    </p:animEffect>
                                  </p:childTnLst>
                                </p:cTn>
                              </p:par>
                            </p:childTnLst>
                          </p:cTn>
                        </p:par>
                        <p:par>
                          <p:cTn id="16" fill="hold">
                            <p:stCondLst>
                              <p:cond delay="1000"/>
                            </p:stCondLst>
                            <p:childTnLst>
                              <p:par>
                                <p:cTn id="17" presetID="22" presetClass="entr" presetSubtype="1"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up)">
                                      <p:cBhvr>
                                        <p:cTn id="19" dur="500"/>
                                        <p:tgtEl>
                                          <p:spTgt spid="6"/>
                                        </p:tgtEl>
                                      </p:cBhvr>
                                    </p:animEffect>
                                  </p:childTnLst>
                                </p:cTn>
                              </p:par>
                            </p:childTnLst>
                          </p:cTn>
                        </p:par>
                        <p:par>
                          <p:cTn id="20" fill="hold">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fade">
                                      <p:cBhvr>
                                        <p:cTn id="23" dur="500"/>
                                        <p:tgtEl>
                                          <p:spTgt spid="23"/>
                                        </p:tgtEl>
                                      </p:cBhvr>
                                    </p:animEffect>
                                    <p:anim calcmode="lin" valueType="num">
                                      <p:cBhvr>
                                        <p:cTn id="24" dur="500" fill="hold"/>
                                        <p:tgtEl>
                                          <p:spTgt spid="23"/>
                                        </p:tgtEl>
                                        <p:attrNameLst>
                                          <p:attrName>ppt_x</p:attrName>
                                        </p:attrNameLst>
                                      </p:cBhvr>
                                      <p:tavLst>
                                        <p:tav tm="0">
                                          <p:val>
                                            <p:strVal val="#ppt_x"/>
                                          </p:val>
                                        </p:tav>
                                        <p:tav tm="100000">
                                          <p:val>
                                            <p:strVal val="#ppt_x"/>
                                          </p:val>
                                        </p:tav>
                                      </p:tavLst>
                                    </p:anim>
                                    <p:anim calcmode="lin" valueType="num">
                                      <p:cBhvr>
                                        <p:cTn id="25" dur="500" fill="hold"/>
                                        <p:tgtEl>
                                          <p:spTgt spid="23"/>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22" presetClass="entr" presetSubtype="8" fill="hold" grpId="0" nodeType="after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wipe(left)">
                                      <p:cBhvr>
                                        <p:cTn id="29" dur="500"/>
                                        <p:tgtEl>
                                          <p:spTgt spid="21"/>
                                        </p:tgtEl>
                                      </p:cBhvr>
                                    </p:animEffect>
                                  </p:childTnLst>
                                </p:cTn>
                              </p:par>
                            </p:childTnLst>
                          </p:cTn>
                        </p:par>
                        <p:par>
                          <p:cTn id="30" fill="hold">
                            <p:stCondLst>
                              <p:cond delay="2500"/>
                            </p:stCondLst>
                            <p:childTnLst>
                              <p:par>
                                <p:cTn id="31" presetID="22" presetClass="entr" presetSubtype="4" fill="hold" grpId="0" nodeType="after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wipe(down)">
                                      <p:cBhvr>
                                        <p:cTn id="33" dur="500"/>
                                        <p:tgtEl>
                                          <p:spTgt spid="25"/>
                                        </p:tgtEl>
                                      </p:cBhvr>
                                    </p:animEffect>
                                  </p:childTnLst>
                                </p:cTn>
                              </p:par>
                            </p:childTnLst>
                          </p:cTn>
                        </p:par>
                        <p:par>
                          <p:cTn id="34" fill="hold">
                            <p:stCondLst>
                              <p:cond delay="3000"/>
                            </p:stCondLst>
                            <p:childTnLst>
                              <p:par>
                                <p:cTn id="35" presetID="42" presetClass="entr" presetSubtype="0" fill="hold" grpId="0" nodeType="after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500"/>
                                        <p:tgtEl>
                                          <p:spTgt spid="24"/>
                                        </p:tgtEl>
                                      </p:cBhvr>
                                    </p:animEffect>
                                    <p:anim calcmode="lin" valueType="num">
                                      <p:cBhvr>
                                        <p:cTn id="38" dur="500" fill="hold"/>
                                        <p:tgtEl>
                                          <p:spTgt spid="24"/>
                                        </p:tgtEl>
                                        <p:attrNameLst>
                                          <p:attrName>ppt_x</p:attrName>
                                        </p:attrNameLst>
                                      </p:cBhvr>
                                      <p:tavLst>
                                        <p:tav tm="0">
                                          <p:val>
                                            <p:strVal val="#ppt_x"/>
                                          </p:val>
                                        </p:tav>
                                        <p:tav tm="100000">
                                          <p:val>
                                            <p:strVal val="#ppt_x"/>
                                          </p:val>
                                        </p:tav>
                                      </p:tavLst>
                                    </p:anim>
                                    <p:anim calcmode="lin" valueType="num">
                                      <p:cBhvr>
                                        <p:cTn id="39" dur="500" fill="hold"/>
                                        <p:tgtEl>
                                          <p:spTgt spid="24"/>
                                        </p:tgtEl>
                                        <p:attrNameLst>
                                          <p:attrName>ppt_y</p:attrName>
                                        </p:attrNameLst>
                                      </p:cBhvr>
                                      <p:tavLst>
                                        <p:tav tm="0">
                                          <p:val>
                                            <p:strVal val="#ppt_y+.1"/>
                                          </p:val>
                                        </p:tav>
                                        <p:tav tm="100000">
                                          <p:val>
                                            <p:strVal val="#ppt_y"/>
                                          </p:val>
                                        </p:tav>
                                      </p:tavLst>
                                    </p:anim>
                                  </p:childTnLst>
                                </p:cTn>
                              </p:par>
                            </p:childTnLst>
                          </p:cTn>
                        </p:par>
                        <p:par>
                          <p:cTn id="40" fill="hold">
                            <p:stCondLst>
                              <p:cond delay="3500"/>
                            </p:stCondLst>
                            <p:childTnLst>
                              <p:par>
                                <p:cTn id="41" presetID="22" presetClass="entr" presetSubtype="8" fill="hold" grpId="0"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wipe(left)">
                                      <p:cBhvr>
                                        <p:cTn id="43" dur="500"/>
                                        <p:tgtEl>
                                          <p:spTgt spid="22"/>
                                        </p:tgtEl>
                                      </p:cBhvr>
                                    </p:animEffect>
                                  </p:childTnLst>
                                </p:cTn>
                              </p:par>
                            </p:childTnLst>
                          </p:cTn>
                        </p:par>
                        <p:par>
                          <p:cTn id="44" fill="hold">
                            <p:stCondLst>
                              <p:cond delay="4000"/>
                            </p:stCondLst>
                            <p:childTnLst>
                              <p:par>
                                <p:cTn id="45" presetID="42" presetClass="entr" presetSubtype="0" fill="hold" grpId="0" nodeType="after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fade">
                                      <p:cBhvr>
                                        <p:cTn id="47" dur="500"/>
                                        <p:tgtEl>
                                          <p:spTgt spid="26"/>
                                        </p:tgtEl>
                                      </p:cBhvr>
                                    </p:animEffect>
                                    <p:anim calcmode="lin" valueType="num">
                                      <p:cBhvr>
                                        <p:cTn id="48" dur="500" fill="hold"/>
                                        <p:tgtEl>
                                          <p:spTgt spid="26"/>
                                        </p:tgtEl>
                                        <p:attrNameLst>
                                          <p:attrName>ppt_x</p:attrName>
                                        </p:attrNameLst>
                                      </p:cBhvr>
                                      <p:tavLst>
                                        <p:tav tm="0">
                                          <p:val>
                                            <p:strVal val="#ppt_x"/>
                                          </p:val>
                                        </p:tav>
                                        <p:tav tm="100000">
                                          <p:val>
                                            <p:strVal val="#ppt_x"/>
                                          </p:val>
                                        </p:tav>
                                      </p:tavLst>
                                    </p:anim>
                                    <p:anim calcmode="lin" valueType="num">
                                      <p:cBhvr>
                                        <p:cTn id="49" dur="5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 grpId="0"/>
      <p:bldP spid="21" grpId="0" animBg="1"/>
      <p:bldP spid="22" grpId="0" animBg="1"/>
      <p:bldP spid="23" grpId="0"/>
      <p:bldP spid="24" grpId="0"/>
      <p:bldP spid="25" grpId="0"/>
      <p:bldP spid="2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05059" y="77926"/>
            <a:ext cx="6286544" cy="580865"/>
          </a:xfrm>
          <a:prstGeom prst="rect">
            <a:avLst/>
          </a:prstGeom>
          <a:ln>
            <a:noFill/>
          </a:ln>
        </p:spPr>
        <p:txBody>
          <a:bodyPr wrap="square">
            <a:spAutoFit/>
          </a:bodyPr>
          <a:lstStyle/>
          <a:p>
            <a:pPr>
              <a:lnSpc>
                <a:spcPct val="150000"/>
              </a:lnSpc>
            </a:pPr>
            <a:r>
              <a:rPr lang="zh-CN" altLang="en-US" sz="2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四、土地利用现状调查</a:t>
            </a:r>
            <a:endParaRPr lang="en-US" altLang="zh-CN" sz="2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16" name="矩形 115"/>
          <p:cNvSpPr/>
          <p:nvPr/>
        </p:nvSpPr>
        <p:spPr>
          <a:xfrm>
            <a:off x="611560" y="980728"/>
            <a:ext cx="3539752" cy="400110"/>
          </a:xfrm>
          <a:prstGeom prst="rect">
            <a:avLst/>
          </a:prstGeom>
        </p:spPr>
        <p:txBody>
          <a:bodyPr wrap="none">
            <a:spAutoFit/>
          </a:bodyPr>
          <a:lstStyle/>
          <a:p>
            <a:pPr lvl="0" fontAlgn="base" hangingPunct="0">
              <a:spcBef>
                <a:spcPct val="0"/>
              </a:spcBef>
              <a:spcAft>
                <a:spcPct val="0"/>
              </a:spcAft>
            </a:pPr>
            <a:r>
              <a:rPr lang="zh-CN" altLang="en-US" sz="2000" b="1" dirty="0">
                <a:latin typeface="楷体_GB2312" panose="02010609030101010101" pitchFamily="49" charset="-122"/>
                <a:ea typeface="楷体_GB2312" panose="02010609030101010101" pitchFamily="49" charset="-122"/>
                <a:cs typeface="Times New Roman" panose="02020603050405020304" pitchFamily="18" charset="0"/>
              </a:rPr>
              <a:t>（四）农村土地利用现状调查</a:t>
            </a:r>
            <a:endParaRPr lang="zh-CN" altLang="en-US" sz="2000" b="1" dirty="0">
              <a:latin typeface="楷体_GB2312" panose="02010609030101010101" pitchFamily="49" charset="-122"/>
              <a:ea typeface="楷体_GB2312" panose="02010609030101010101" pitchFamily="49" charset="-122"/>
              <a:cs typeface="Times New Roman" panose="02020603050405020304" pitchFamily="18" charset="0"/>
            </a:endParaRPr>
          </a:p>
        </p:txBody>
      </p:sp>
      <p:sp>
        <p:nvSpPr>
          <p:cNvPr id="5" name="矩形 4"/>
          <p:cNvSpPr/>
          <p:nvPr/>
        </p:nvSpPr>
        <p:spPr>
          <a:xfrm>
            <a:off x="1187624" y="2326612"/>
            <a:ext cx="6894915" cy="507831"/>
          </a:xfrm>
          <a:prstGeom prst="rect">
            <a:avLst/>
          </a:prstGeom>
        </p:spPr>
        <p:txBody>
          <a:bodyPr wrap="square">
            <a:spAutoFit/>
          </a:bodyPr>
          <a:lstStyle/>
          <a:p>
            <a:pPr>
              <a:lnSpc>
                <a:spcPct val="150000"/>
              </a:lnSpc>
              <a:spcBef>
                <a:spcPts val="600"/>
              </a:spcBef>
            </a:pPr>
            <a:r>
              <a:rPr lang="zh-CN" altLang="en-US" dirty="0">
                <a:latin typeface="楷体_GB2312" panose="02010609030101010101" pitchFamily="49" charset="-122"/>
                <a:ea typeface="楷体_GB2312" panose="02010609030101010101" pitchFamily="49" charset="-122"/>
              </a:rPr>
              <a:t>未按全国土地调查办提取的地类调查上图的，由地方全部实地举证。</a:t>
            </a:r>
            <a:endParaRPr lang="zh-CN" altLang="en-US" dirty="0">
              <a:latin typeface="楷体_GB2312" panose="02010609030101010101" pitchFamily="49" charset="-122"/>
              <a:ea typeface="楷体_GB2312" panose="02010609030101010101" pitchFamily="49" charset="-122"/>
            </a:endParaRPr>
          </a:p>
        </p:txBody>
      </p:sp>
      <p:sp>
        <p:nvSpPr>
          <p:cNvPr id="6" name="矩形 5"/>
          <p:cNvSpPr/>
          <p:nvPr/>
        </p:nvSpPr>
        <p:spPr>
          <a:xfrm>
            <a:off x="3174275" y="1702775"/>
            <a:ext cx="2507418" cy="400110"/>
          </a:xfrm>
          <a:prstGeom prst="rect">
            <a:avLst/>
          </a:prstGeom>
        </p:spPr>
        <p:txBody>
          <a:bodyPr wrap="none">
            <a:spAutoFit/>
          </a:bodyPr>
          <a:lstStyle/>
          <a:p>
            <a:pPr algn="ctr"/>
            <a:r>
              <a:rPr lang="zh-CN" altLang="en-US" sz="2000" b="1" kern="0" dirty="0">
                <a:latin typeface="楷体_GB2312" panose="02010609030101010101" pitchFamily="49" charset="-122"/>
                <a:ea typeface="楷体_GB2312" panose="02010609030101010101" pitchFamily="49" charset="-122"/>
              </a:rPr>
              <a:t>变化图斑的调查举证</a:t>
            </a:r>
            <a:endParaRPr lang="zh-CN" altLang="en-US" sz="2000" b="1" kern="0" dirty="0">
              <a:latin typeface="楷体_GB2312" panose="02010609030101010101" pitchFamily="49" charset="-122"/>
              <a:ea typeface="楷体_GB2312" panose="02010609030101010101" pitchFamily="49" charset="-122"/>
            </a:endParaRPr>
          </a:p>
        </p:txBody>
      </p:sp>
      <p:sp>
        <p:nvSpPr>
          <p:cNvPr id="9" name="矩形 8"/>
          <p:cNvSpPr/>
          <p:nvPr/>
        </p:nvSpPr>
        <p:spPr>
          <a:xfrm>
            <a:off x="1187624" y="2852936"/>
            <a:ext cx="7432340" cy="1000274"/>
          </a:xfrm>
          <a:prstGeom prst="rect">
            <a:avLst/>
          </a:prstGeom>
        </p:spPr>
        <p:txBody>
          <a:bodyPr wrap="square">
            <a:spAutoFit/>
          </a:bodyPr>
          <a:lstStyle/>
          <a:p>
            <a:pPr>
              <a:spcBef>
                <a:spcPts val="600"/>
              </a:spcBef>
            </a:pPr>
            <a:r>
              <a:rPr lang="zh-CN" altLang="en-US" dirty="0">
                <a:latin typeface="楷体_GB2312" panose="02010609030101010101" pitchFamily="49" charset="-122"/>
                <a:ea typeface="楷体_GB2312" panose="02010609030101010101" pitchFamily="49" charset="-122"/>
              </a:rPr>
              <a:t>重点地类变化图斑原则上由地方全部实地举证。</a:t>
            </a:r>
            <a:endParaRPr lang="en-US" altLang="zh-CN" dirty="0">
              <a:latin typeface="楷体_GB2312" panose="02010609030101010101" pitchFamily="49" charset="-122"/>
              <a:ea typeface="楷体_GB2312" panose="02010609030101010101" pitchFamily="49" charset="-122"/>
            </a:endParaRPr>
          </a:p>
          <a:p>
            <a:pPr>
              <a:spcBef>
                <a:spcPts val="600"/>
              </a:spcBef>
            </a:pPr>
            <a:r>
              <a:rPr lang="zh-CN" altLang="en-US" dirty="0">
                <a:latin typeface="楷体_GB2312" panose="02010609030101010101" pitchFamily="49" charset="-122"/>
                <a:ea typeface="楷体_GB2312" panose="02010609030101010101" pitchFamily="49" charset="-122"/>
              </a:rPr>
              <a:t>新增的建设用地图斑，耕地内部二级地类发生变化的图斑，农用地调查为未利用地的图斑。</a:t>
            </a:r>
            <a:endParaRPr lang="zh-CN" altLang="en-US" dirty="0">
              <a:latin typeface="楷体_GB2312" panose="02010609030101010101" pitchFamily="49" charset="-122"/>
              <a:ea typeface="楷体_GB2312" panose="02010609030101010101" pitchFamily="49" charset="-122"/>
            </a:endParaRPr>
          </a:p>
        </p:txBody>
      </p:sp>
      <p:sp>
        <p:nvSpPr>
          <p:cNvPr id="10" name="矩形 9"/>
          <p:cNvSpPr/>
          <p:nvPr/>
        </p:nvSpPr>
        <p:spPr>
          <a:xfrm>
            <a:off x="1167241" y="3896006"/>
            <a:ext cx="7149175" cy="757130"/>
          </a:xfrm>
          <a:prstGeom prst="rect">
            <a:avLst/>
          </a:prstGeom>
        </p:spPr>
        <p:txBody>
          <a:bodyPr wrap="square">
            <a:spAutoFit/>
          </a:bodyPr>
          <a:lstStyle/>
          <a:p>
            <a:pPr>
              <a:lnSpc>
                <a:spcPct val="120000"/>
              </a:lnSpc>
              <a:spcBef>
                <a:spcPts val="600"/>
              </a:spcBef>
            </a:pPr>
            <a:r>
              <a:rPr lang="zh-CN" altLang="en-US" dirty="0">
                <a:latin typeface="楷体_GB2312" panose="02010609030101010101" pitchFamily="49" charset="-122"/>
                <a:ea typeface="楷体_GB2312" panose="02010609030101010101" pitchFamily="49" charset="-122"/>
              </a:rPr>
              <a:t>未提取的变化图斑，相对原数据库调查新增的变化图斑原则上由地方全部实地举证。</a:t>
            </a:r>
            <a:endParaRPr lang="zh-CN" altLang="en-US" dirty="0">
              <a:latin typeface="楷体_GB2312" panose="02010609030101010101" pitchFamily="49" charset="-122"/>
              <a:ea typeface="楷体_GB2312" panose="02010609030101010101" pitchFamily="49" charset="-122"/>
            </a:endParaRPr>
          </a:p>
        </p:txBody>
      </p:sp>
      <p:sp>
        <p:nvSpPr>
          <p:cNvPr id="11" name="矩形 10"/>
          <p:cNvSpPr/>
          <p:nvPr/>
        </p:nvSpPr>
        <p:spPr>
          <a:xfrm>
            <a:off x="1167241" y="4776375"/>
            <a:ext cx="6856276" cy="757130"/>
          </a:xfrm>
          <a:prstGeom prst="rect">
            <a:avLst/>
          </a:prstGeom>
        </p:spPr>
        <p:txBody>
          <a:bodyPr wrap="square">
            <a:spAutoFit/>
          </a:bodyPr>
          <a:lstStyle/>
          <a:p>
            <a:pPr>
              <a:lnSpc>
                <a:spcPct val="120000"/>
              </a:lnSpc>
              <a:spcBef>
                <a:spcPts val="600"/>
              </a:spcBef>
            </a:pPr>
            <a:r>
              <a:rPr lang="zh-CN" altLang="en-US" dirty="0">
                <a:latin typeface="楷体_GB2312" panose="02010609030101010101" pitchFamily="49" charset="-122"/>
                <a:ea typeface="楷体_GB2312" panose="02010609030101010101" pitchFamily="49" charset="-122"/>
              </a:rPr>
              <a:t>对于因纠正精度或图斑综合等原因造成的偏移、不够上图面积或狭长地物图斑，可不举证。</a:t>
            </a:r>
            <a:endParaRPr lang="zh-CN" altLang="en-US" dirty="0">
              <a:latin typeface="楷体_GB2312" panose="02010609030101010101" pitchFamily="49" charset="-122"/>
              <a:ea typeface="楷体_GB2312" panose="02010609030101010101" pitchFamily="49" charset="-122"/>
            </a:endParaRPr>
          </a:p>
        </p:txBody>
      </p:sp>
      <p:sp>
        <p:nvSpPr>
          <p:cNvPr id="12" name="矩形 11"/>
          <p:cNvSpPr/>
          <p:nvPr/>
        </p:nvSpPr>
        <p:spPr>
          <a:xfrm>
            <a:off x="1177432" y="5776645"/>
            <a:ext cx="7128792" cy="507831"/>
          </a:xfrm>
          <a:prstGeom prst="rect">
            <a:avLst/>
          </a:prstGeom>
        </p:spPr>
        <p:txBody>
          <a:bodyPr wrap="square">
            <a:spAutoFit/>
          </a:bodyPr>
          <a:lstStyle/>
          <a:p>
            <a:pPr>
              <a:lnSpc>
                <a:spcPct val="150000"/>
              </a:lnSpc>
              <a:spcBef>
                <a:spcPts val="600"/>
              </a:spcBef>
            </a:pPr>
            <a:r>
              <a:rPr lang="zh-CN" altLang="en-US" dirty="0">
                <a:latin typeface="楷体_GB2312" panose="02010609030101010101" pitchFamily="49" charset="-122"/>
                <a:ea typeface="楷体_GB2312" panose="02010609030101010101" pitchFamily="49" charset="-122"/>
              </a:rPr>
              <a:t>举证照片应在实地拍摄，拍摄方向正确，能够反映图斑实际利用现状。</a:t>
            </a:r>
            <a:endParaRPr lang="zh-CN" altLang="en-US" dirty="0">
              <a:latin typeface="楷体_GB2312" panose="02010609030101010101" pitchFamily="49" charset="-122"/>
              <a:ea typeface="楷体_GB2312" panose="02010609030101010101" pitchFamily="49" charset="-122"/>
            </a:endParaRPr>
          </a:p>
        </p:txBody>
      </p:sp>
      <p:grpSp>
        <p:nvGrpSpPr>
          <p:cNvPr id="14" name="组合 13"/>
          <p:cNvGrpSpPr/>
          <p:nvPr/>
        </p:nvGrpSpPr>
        <p:grpSpPr>
          <a:xfrm>
            <a:off x="466676" y="2335332"/>
            <a:ext cx="504056" cy="492797"/>
            <a:chOff x="466676" y="2335332"/>
            <a:chExt cx="504056" cy="492797"/>
          </a:xfrm>
        </p:grpSpPr>
        <p:sp>
          <p:nvSpPr>
            <p:cNvPr id="8" name="星形: 六角 7"/>
            <p:cNvSpPr/>
            <p:nvPr/>
          </p:nvSpPr>
          <p:spPr>
            <a:xfrm>
              <a:off x="466676" y="2335332"/>
              <a:ext cx="504056" cy="492797"/>
            </a:xfrm>
            <a:prstGeom prst="star6">
              <a:avLst/>
            </a:prstGeom>
            <a:solidFill>
              <a:schemeClr val="accent5">
                <a:lumMod val="20000"/>
                <a:lumOff val="80000"/>
              </a:schemeClr>
            </a:solidFill>
          </p:spPr>
          <p:style>
            <a:lnRef idx="0">
              <a:schemeClr val="accent5"/>
            </a:lnRef>
            <a:fillRef idx="3">
              <a:schemeClr val="accent5"/>
            </a:fillRef>
            <a:effectRef idx="3">
              <a:schemeClr val="accent5"/>
            </a:effectRef>
            <a:fontRef idx="minor">
              <a:schemeClr val="lt1"/>
            </a:fontRef>
          </p:style>
          <p:txBody>
            <a:bodyPr rtlCol="0" anchor="ctr"/>
            <a:lstStyle/>
            <a:p>
              <a:pPr algn="ctr"/>
              <a:endParaRPr lang="zh-CN" altLang="en-US"/>
            </a:p>
          </p:txBody>
        </p:sp>
        <p:sp>
          <p:nvSpPr>
            <p:cNvPr id="13" name="矩形 12"/>
            <p:cNvSpPr/>
            <p:nvPr/>
          </p:nvSpPr>
          <p:spPr>
            <a:xfrm>
              <a:off x="567861" y="2384366"/>
              <a:ext cx="301686" cy="369332"/>
            </a:xfrm>
            <a:prstGeom prst="rect">
              <a:avLst/>
            </a:prstGeom>
          </p:spPr>
          <p:txBody>
            <a:bodyPr wrap="none">
              <a:spAutoFit/>
            </a:bodyPr>
            <a:lstStyle/>
            <a:p>
              <a:r>
                <a:rPr lang="zh-CN" altLang="en-US" dirty="0"/>
                <a:t>1</a:t>
              </a:r>
              <a:endParaRPr lang="zh-CN" altLang="en-US" dirty="0"/>
            </a:p>
          </p:txBody>
        </p:sp>
      </p:grpSp>
      <p:grpSp>
        <p:nvGrpSpPr>
          <p:cNvPr id="15" name="组合 14"/>
          <p:cNvGrpSpPr/>
          <p:nvPr/>
        </p:nvGrpSpPr>
        <p:grpSpPr>
          <a:xfrm>
            <a:off x="466676" y="3140968"/>
            <a:ext cx="504056" cy="492797"/>
            <a:chOff x="466676" y="3140968"/>
            <a:chExt cx="504056" cy="492797"/>
          </a:xfrm>
        </p:grpSpPr>
        <p:sp>
          <p:nvSpPr>
            <p:cNvPr id="27" name="星形: 六角 26"/>
            <p:cNvSpPr/>
            <p:nvPr/>
          </p:nvSpPr>
          <p:spPr>
            <a:xfrm>
              <a:off x="466676" y="3140968"/>
              <a:ext cx="504056" cy="492797"/>
            </a:xfrm>
            <a:prstGeom prst="star6">
              <a:avLst/>
            </a:prstGeom>
            <a:solidFill>
              <a:schemeClr val="accent5">
                <a:lumMod val="40000"/>
                <a:lumOff val="60000"/>
              </a:schemeClr>
            </a:solidFill>
          </p:spPr>
          <p:style>
            <a:lnRef idx="0">
              <a:schemeClr val="accent5"/>
            </a:lnRef>
            <a:fillRef idx="3">
              <a:schemeClr val="accent5"/>
            </a:fillRef>
            <a:effectRef idx="3">
              <a:schemeClr val="accent5"/>
            </a:effectRef>
            <a:fontRef idx="minor">
              <a:schemeClr val="lt1"/>
            </a:fontRef>
          </p:style>
          <p:txBody>
            <a:bodyPr rtlCol="0" anchor="ctr"/>
            <a:lstStyle/>
            <a:p>
              <a:pPr algn="ctr"/>
              <a:endParaRPr lang="zh-CN" altLang="en-US"/>
            </a:p>
          </p:txBody>
        </p:sp>
        <p:sp>
          <p:nvSpPr>
            <p:cNvPr id="31" name="矩形 30"/>
            <p:cNvSpPr/>
            <p:nvPr/>
          </p:nvSpPr>
          <p:spPr>
            <a:xfrm>
              <a:off x="567861" y="3184705"/>
              <a:ext cx="301686" cy="369332"/>
            </a:xfrm>
            <a:prstGeom prst="rect">
              <a:avLst/>
            </a:prstGeom>
          </p:spPr>
          <p:txBody>
            <a:bodyPr wrap="none">
              <a:spAutoFit/>
            </a:bodyPr>
            <a:lstStyle/>
            <a:p>
              <a:r>
                <a:rPr lang="en-US" altLang="zh-CN" dirty="0"/>
                <a:t>2</a:t>
              </a:r>
              <a:endParaRPr lang="zh-CN" altLang="en-US" dirty="0"/>
            </a:p>
          </p:txBody>
        </p:sp>
      </p:grpSp>
      <p:grpSp>
        <p:nvGrpSpPr>
          <p:cNvPr id="35" name="组合 34"/>
          <p:cNvGrpSpPr/>
          <p:nvPr/>
        </p:nvGrpSpPr>
        <p:grpSpPr>
          <a:xfrm>
            <a:off x="467544" y="4016323"/>
            <a:ext cx="504056" cy="492797"/>
            <a:chOff x="467544" y="4016323"/>
            <a:chExt cx="504056" cy="492797"/>
          </a:xfrm>
        </p:grpSpPr>
        <p:sp>
          <p:nvSpPr>
            <p:cNvPr id="28" name="星形: 六角 27"/>
            <p:cNvSpPr/>
            <p:nvPr/>
          </p:nvSpPr>
          <p:spPr>
            <a:xfrm>
              <a:off x="467544" y="4016323"/>
              <a:ext cx="504056" cy="492797"/>
            </a:xfrm>
            <a:prstGeom prst="star6">
              <a:avLst/>
            </a:prstGeom>
            <a:solidFill>
              <a:schemeClr val="accent5">
                <a:lumMod val="60000"/>
                <a:lumOff val="40000"/>
              </a:schemeClr>
            </a:solidFill>
          </p:spPr>
          <p:style>
            <a:lnRef idx="0">
              <a:schemeClr val="accent5"/>
            </a:lnRef>
            <a:fillRef idx="3">
              <a:schemeClr val="accent5"/>
            </a:fillRef>
            <a:effectRef idx="3">
              <a:schemeClr val="accent5"/>
            </a:effectRef>
            <a:fontRef idx="minor">
              <a:schemeClr val="lt1"/>
            </a:fontRef>
          </p:style>
          <p:txBody>
            <a:bodyPr rtlCol="0" anchor="ctr"/>
            <a:lstStyle/>
            <a:p>
              <a:pPr algn="ctr"/>
              <a:endParaRPr lang="zh-CN" altLang="en-US"/>
            </a:p>
          </p:txBody>
        </p:sp>
        <p:sp>
          <p:nvSpPr>
            <p:cNvPr id="32" name="矩形 31"/>
            <p:cNvSpPr/>
            <p:nvPr/>
          </p:nvSpPr>
          <p:spPr>
            <a:xfrm>
              <a:off x="567861" y="4078055"/>
              <a:ext cx="301686" cy="369332"/>
            </a:xfrm>
            <a:prstGeom prst="rect">
              <a:avLst/>
            </a:prstGeom>
          </p:spPr>
          <p:txBody>
            <a:bodyPr wrap="none">
              <a:spAutoFit/>
            </a:bodyPr>
            <a:lstStyle/>
            <a:p>
              <a:r>
                <a:rPr lang="en-US" altLang="zh-CN" dirty="0"/>
                <a:t>3</a:t>
              </a:r>
              <a:endParaRPr lang="zh-CN" altLang="en-US" dirty="0"/>
            </a:p>
          </p:txBody>
        </p:sp>
      </p:grpSp>
      <p:grpSp>
        <p:nvGrpSpPr>
          <p:cNvPr id="36" name="组合 35"/>
          <p:cNvGrpSpPr/>
          <p:nvPr/>
        </p:nvGrpSpPr>
        <p:grpSpPr>
          <a:xfrm>
            <a:off x="467544" y="4880419"/>
            <a:ext cx="504056" cy="492797"/>
            <a:chOff x="467544" y="4880419"/>
            <a:chExt cx="504056" cy="492797"/>
          </a:xfrm>
        </p:grpSpPr>
        <p:sp>
          <p:nvSpPr>
            <p:cNvPr id="29" name="星形: 六角 28"/>
            <p:cNvSpPr/>
            <p:nvPr/>
          </p:nvSpPr>
          <p:spPr>
            <a:xfrm>
              <a:off x="467544" y="4880419"/>
              <a:ext cx="504056" cy="492797"/>
            </a:xfrm>
            <a:prstGeom prst="star6">
              <a:avLst/>
            </a:prstGeom>
            <a:solidFill>
              <a:schemeClr val="accent5">
                <a:lumMod val="75000"/>
              </a:schemeClr>
            </a:solidFill>
          </p:spPr>
          <p:style>
            <a:lnRef idx="0">
              <a:schemeClr val="accent5"/>
            </a:lnRef>
            <a:fillRef idx="3">
              <a:schemeClr val="accent5"/>
            </a:fillRef>
            <a:effectRef idx="3">
              <a:schemeClr val="accent5"/>
            </a:effectRef>
            <a:fontRef idx="minor">
              <a:schemeClr val="lt1"/>
            </a:fontRef>
          </p:style>
          <p:txBody>
            <a:bodyPr rtlCol="0" anchor="ctr"/>
            <a:lstStyle/>
            <a:p>
              <a:pPr algn="ctr"/>
              <a:endParaRPr lang="zh-CN" altLang="en-US"/>
            </a:p>
          </p:txBody>
        </p:sp>
        <p:sp>
          <p:nvSpPr>
            <p:cNvPr id="33" name="矩形 32"/>
            <p:cNvSpPr/>
            <p:nvPr/>
          </p:nvSpPr>
          <p:spPr>
            <a:xfrm>
              <a:off x="567861" y="4942151"/>
              <a:ext cx="301686" cy="369332"/>
            </a:xfrm>
            <a:prstGeom prst="rect">
              <a:avLst/>
            </a:prstGeom>
          </p:spPr>
          <p:txBody>
            <a:bodyPr wrap="none">
              <a:spAutoFit/>
            </a:bodyPr>
            <a:lstStyle/>
            <a:p>
              <a:r>
                <a:rPr lang="en-US" altLang="zh-CN" dirty="0"/>
                <a:t>4</a:t>
              </a:r>
              <a:endParaRPr lang="zh-CN" altLang="en-US" dirty="0"/>
            </a:p>
          </p:txBody>
        </p:sp>
      </p:grpSp>
      <p:grpSp>
        <p:nvGrpSpPr>
          <p:cNvPr id="37" name="组合 36"/>
          <p:cNvGrpSpPr/>
          <p:nvPr/>
        </p:nvGrpSpPr>
        <p:grpSpPr>
          <a:xfrm>
            <a:off x="467544" y="5744515"/>
            <a:ext cx="504056" cy="492797"/>
            <a:chOff x="467544" y="5744515"/>
            <a:chExt cx="504056" cy="492797"/>
          </a:xfrm>
        </p:grpSpPr>
        <p:sp>
          <p:nvSpPr>
            <p:cNvPr id="30" name="星形: 六角 29"/>
            <p:cNvSpPr/>
            <p:nvPr/>
          </p:nvSpPr>
          <p:spPr>
            <a:xfrm>
              <a:off x="467544" y="5744515"/>
              <a:ext cx="504056" cy="492797"/>
            </a:xfrm>
            <a:prstGeom prst="star6">
              <a:avLst/>
            </a:prstGeom>
            <a:solidFill>
              <a:schemeClr val="accent5">
                <a:lumMod val="50000"/>
              </a:schemeClr>
            </a:solidFill>
          </p:spPr>
          <p:style>
            <a:lnRef idx="0">
              <a:schemeClr val="accent5"/>
            </a:lnRef>
            <a:fillRef idx="3">
              <a:schemeClr val="accent5"/>
            </a:fillRef>
            <a:effectRef idx="3">
              <a:schemeClr val="accent5"/>
            </a:effectRef>
            <a:fontRef idx="minor">
              <a:schemeClr val="lt1"/>
            </a:fontRef>
          </p:style>
          <p:txBody>
            <a:bodyPr rtlCol="0" anchor="ctr"/>
            <a:lstStyle/>
            <a:p>
              <a:pPr algn="ctr"/>
              <a:endParaRPr lang="zh-CN" altLang="en-US"/>
            </a:p>
          </p:txBody>
        </p:sp>
        <p:sp>
          <p:nvSpPr>
            <p:cNvPr id="34" name="矩形 33"/>
            <p:cNvSpPr/>
            <p:nvPr/>
          </p:nvSpPr>
          <p:spPr>
            <a:xfrm>
              <a:off x="567861" y="5806247"/>
              <a:ext cx="301686" cy="369332"/>
            </a:xfrm>
            <a:prstGeom prst="rect">
              <a:avLst/>
            </a:prstGeom>
          </p:spPr>
          <p:txBody>
            <a:bodyPr wrap="none">
              <a:spAutoFit/>
            </a:bodyPr>
            <a:lstStyle/>
            <a:p>
              <a:r>
                <a:rPr lang="en-US" altLang="zh-CN" dirty="0"/>
                <a:t>5</a:t>
              </a:r>
              <a:endParaRPr lang="zh-CN" altLang="en-US" dirty="0"/>
            </a:p>
          </p:txBody>
        </p:sp>
      </p:grpSp>
      <p:pic>
        <p:nvPicPr>
          <p:cNvPr id="41" name="图形 40" descr="照相机"/>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5681693" y="1527089"/>
            <a:ext cx="729236" cy="72923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outVertical)">
                                      <p:cBhvr>
                                        <p:cTn id="7" dur="500"/>
                                        <p:tgtEl>
                                          <p:spTgt spid="6"/>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41"/>
                                        </p:tgtEl>
                                        <p:attrNameLst>
                                          <p:attrName>style.visibility</p:attrName>
                                        </p:attrNameLst>
                                      </p:cBhvr>
                                      <p:to>
                                        <p:strVal val="visible"/>
                                      </p:to>
                                    </p:set>
                                    <p:anim calcmode="lin" valueType="num">
                                      <p:cBhvr>
                                        <p:cTn id="11" dur="500" fill="hold"/>
                                        <p:tgtEl>
                                          <p:spTgt spid="41"/>
                                        </p:tgtEl>
                                        <p:attrNameLst>
                                          <p:attrName>ppt_w</p:attrName>
                                        </p:attrNameLst>
                                      </p:cBhvr>
                                      <p:tavLst>
                                        <p:tav tm="0">
                                          <p:val>
                                            <p:fltVal val="0"/>
                                          </p:val>
                                        </p:tav>
                                        <p:tav tm="100000">
                                          <p:val>
                                            <p:strVal val="#ppt_w"/>
                                          </p:val>
                                        </p:tav>
                                      </p:tavLst>
                                    </p:anim>
                                    <p:anim calcmode="lin" valueType="num">
                                      <p:cBhvr>
                                        <p:cTn id="12" dur="500" fill="hold"/>
                                        <p:tgtEl>
                                          <p:spTgt spid="41"/>
                                        </p:tgtEl>
                                        <p:attrNameLst>
                                          <p:attrName>ppt_h</p:attrName>
                                        </p:attrNameLst>
                                      </p:cBhvr>
                                      <p:tavLst>
                                        <p:tav tm="0">
                                          <p:val>
                                            <p:fltVal val="0"/>
                                          </p:val>
                                        </p:tav>
                                        <p:tav tm="100000">
                                          <p:val>
                                            <p:strVal val="#ppt_h"/>
                                          </p:val>
                                        </p:tav>
                                      </p:tavLst>
                                    </p:anim>
                                    <p:animEffect transition="in" filter="fade">
                                      <p:cBhvr>
                                        <p:cTn id="13" dur="500"/>
                                        <p:tgtEl>
                                          <p:spTgt spid="41"/>
                                        </p:tgtEl>
                                      </p:cBhvr>
                                    </p:animEffect>
                                  </p:childTnLst>
                                </p:cTn>
                              </p:par>
                            </p:childTnLst>
                          </p:cTn>
                        </p:par>
                        <p:par>
                          <p:cTn id="14" fill="hold">
                            <p:stCondLst>
                              <p:cond delay="1000"/>
                            </p:stCondLst>
                            <p:childTnLst>
                              <p:par>
                                <p:cTn id="15" presetID="31" presetClass="entr" presetSubtype="0" fill="hold" nodeType="after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p:cTn id="17" dur="500" fill="hold"/>
                                        <p:tgtEl>
                                          <p:spTgt spid="14"/>
                                        </p:tgtEl>
                                        <p:attrNameLst>
                                          <p:attrName>ppt_w</p:attrName>
                                        </p:attrNameLst>
                                      </p:cBhvr>
                                      <p:tavLst>
                                        <p:tav tm="0">
                                          <p:val>
                                            <p:fltVal val="0"/>
                                          </p:val>
                                        </p:tav>
                                        <p:tav tm="100000">
                                          <p:val>
                                            <p:strVal val="#ppt_w"/>
                                          </p:val>
                                        </p:tav>
                                      </p:tavLst>
                                    </p:anim>
                                    <p:anim calcmode="lin" valueType="num">
                                      <p:cBhvr>
                                        <p:cTn id="18" dur="500" fill="hold"/>
                                        <p:tgtEl>
                                          <p:spTgt spid="14"/>
                                        </p:tgtEl>
                                        <p:attrNameLst>
                                          <p:attrName>ppt_h</p:attrName>
                                        </p:attrNameLst>
                                      </p:cBhvr>
                                      <p:tavLst>
                                        <p:tav tm="0">
                                          <p:val>
                                            <p:fltVal val="0"/>
                                          </p:val>
                                        </p:tav>
                                        <p:tav tm="100000">
                                          <p:val>
                                            <p:strVal val="#ppt_h"/>
                                          </p:val>
                                        </p:tav>
                                      </p:tavLst>
                                    </p:anim>
                                    <p:anim calcmode="lin" valueType="num">
                                      <p:cBhvr>
                                        <p:cTn id="19" dur="500" fill="hold"/>
                                        <p:tgtEl>
                                          <p:spTgt spid="14"/>
                                        </p:tgtEl>
                                        <p:attrNameLst>
                                          <p:attrName>style.rotation</p:attrName>
                                        </p:attrNameLst>
                                      </p:cBhvr>
                                      <p:tavLst>
                                        <p:tav tm="0">
                                          <p:val>
                                            <p:fltVal val="90"/>
                                          </p:val>
                                        </p:tav>
                                        <p:tav tm="100000">
                                          <p:val>
                                            <p:fltVal val="0"/>
                                          </p:val>
                                        </p:tav>
                                      </p:tavLst>
                                    </p:anim>
                                    <p:animEffect transition="in" filter="fade">
                                      <p:cBhvr>
                                        <p:cTn id="20" dur="500"/>
                                        <p:tgtEl>
                                          <p:spTgt spid="14"/>
                                        </p:tgtEl>
                                      </p:cBhvr>
                                    </p:animEffect>
                                  </p:childTnLst>
                                </p:cTn>
                              </p:par>
                            </p:childTnLst>
                          </p:cTn>
                        </p:par>
                        <p:par>
                          <p:cTn id="21" fill="hold">
                            <p:stCondLst>
                              <p:cond delay="1500"/>
                            </p:stCondLst>
                            <p:childTnLst>
                              <p:par>
                                <p:cTn id="22" presetID="2" presetClass="entr" presetSubtype="4"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500" fill="hold"/>
                                        <p:tgtEl>
                                          <p:spTgt spid="5"/>
                                        </p:tgtEl>
                                        <p:attrNameLst>
                                          <p:attrName>ppt_x</p:attrName>
                                        </p:attrNameLst>
                                      </p:cBhvr>
                                      <p:tavLst>
                                        <p:tav tm="0">
                                          <p:val>
                                            <p:strVal val="#ppt_x"/>
                                          </p:val>
                                        </p:tav>
                                        <p:tav tm="100000">
                                          <p:val>
                                            <p:strVal val="#ppt_x"/>
                                          </p:val>
                                        </p:tav>
                                      </p:tavLst>
                                    </p:anim>
                                    <p:anim calcmode="lin" valueType="num">
                                      <p:cBhvr additive="base">
                                        <p:cTn id="25" dur="500" fill="hold"/>
                                        <p:tgtEl>
                                          <p:spTgt spid="5"/>
                                        </p:tgtEl>
                                        <p:attrNameLst>
                                          <p:attrName>ppt_y</p:attrName>
                                        </p:attrNameLst>
                                      </p:cBhvr>
                                      <p:tavLst>
                                        <p:tav tm="0">
                                          <p:val>
                                            <p:strVal val="1+#ppt_h/2"/>
                                          </p:val>
                                        </p:tav>
                                        <p:tav tm="100000">
                                          <p:val>
                                            <p:strVal val="#ppt_y"/>
                                          </p:val>
                                        </p:tav>
                                      </p:tavLst>
                                    </p:anim>
                                  </p:childTnLst>
                                </p:cTn>
                              </p:par>
                            </p:childTnLst>
                          </p:cTn>
                        </p:par>
                        <p:par>
                          <p:cTn id="26" fill="hold">
                            <p:stCondLst>
                              <p:cond delay="2000"/>
                            </p:stCondLst>
                            <p:childTnLst>
                              <p:par>
                                <p:cTn id="27" presetID="31" presetClass="entr" presetSubtype="0" fill="hold" nodeType="afterEffect">
                                  <p:stCondLst>
                                    <p:cond delay="0"/>
                                  </p:stCondLst>
                                  <p:childTnLst>
                                    <p:set>
                                      <p:cBhvr>
                                        <p:cTn id="28" dur="1" fill="hold">
                                          <p:stCondLst>
                                            <p:cond delay="0"/>
                                          </p:stCondLst>
                                        </p:cTn>
                                        <p:tgtEl>
                                          <p:spTgt spid="15"/>
                                        </p:tgtEl>
                                        <p:attrNameLst>
                                          <p:attrName>style.visibility</p:attrName>
                                        </p:attrNameLst>
                                      </p:cBhvr>
                                      <p:to>
                                        <p:strVal val="visible"/>
                                      </p:to>
                                    </p:set>
                                    <p:anim calcmode="lin" valueType="num">
                                      <p:cBhvr>
                                        <p:cTn id="29" dur="500" fill="hold"/>
                                        <p:tgtEl>
                                          <p:spTgt spid="15"/>
                                        </p:tgtEl>
                                        <p:attrNameLst>
                                          <p:attrName>ppt_w</p:attrName>
                                        </p:attrNameLst>
                                      </p:cBhvr>
                                      <p:tavLst>
                                        <p:tav tm="0">
                                          <p:val>
                                            <p:fltVal val="0"/>
                                          </p:val>
                                        </p:tav>
                                        <p:tav tm="100000">
                                          <p:val>
                                            <p:strVal val="#ppt_w"/>
                                          </p:val>
                                        </p:tav>
                                      </p:tavLst>
                                    </p:anim>
                                    <p:anim calcmode="lin" valueType="num">
                                      <p:cBhvr>
                                        <p:cTn id="30" dur="500" fill="hold"/>
                                        <p:tgtEl>
                                          <p:spTgt spid="15"/>
                                        </p:tgtEl>
                                        <p:attrNameLst>
                                          <p:attrName>ppt_h</p:attrName>
                                        </p:attrNameLst>
                                      </p:cBhvr>
                                      <p:tavLst>
                                        <p:tav tm="0">
                                          <p:val>
                                            <p:fltVal val="0"/>
                                          </p:val>
                                        </p:tav>
                                        <p:tav tm="100000">
                                          <p:val>
                                            <p:strVal val="#ppt_h"/>
                                          </p:val>
                                        </p:tav>
                                      </p:tavLst>
                                    </p:anim>
                                    <p:anim calcmode="lin" valueType="num">
                                      <p:cBhvr>
                                        <p:cTn id="31" dur="500" fill="hold"/>
                                        <p:tgtEl>
                                          <p:spTgt spid="15"/>
                                        </p:tgtEl>
                                        <p:attrNameLst>
                                          <p:attrName>style.rotation</p:attrName>
                                        </p:attrNameLst>
                                      </p:cBhvr>
                                      <p:tavLst>
                                        <p:tav tm="0">
                                          <p:val>
                                            <p:fltVal val="90"/>
                                          </p:val>
                                        </p:tav>
                                        <p:tav tm="100000">
                                          <p:val>
                                            <p:fltVal val="0"/>
                                          </p:val>
                                        </p:tav>
                                      </p:tavLst>
                                    </p:anim>
                                    <p:animEffect transition="in" filter="fade">
                                      <p:cBhvr>
                                        <p:cTn id="32" dur="500"/>
                                        <p:tgtEl>
                                          <p:spTgt spid="15"/>
                                        </p:tgtEl>
                                      </p:cBhvr>
                                    </p:animEffect>
                                  </p:childTnLst>
                                </p:cTn>
                              </p:par>
                            </p:childTnLst>
                          </p:cTn>
                        </p:par>
                        <p:par>
                          <p:cTn id="33" fill="hold">
                            <p:stCondLst>
                              <p:cond delay="2500"/>
                            </p:stCondLst>
                            <p:childTnLst>
                              <p:par>
                                <p:cTn id="34" presetID="2" presetClass="entr" presetSubtype="4" fill="hold" grpId="0" nodeType="after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additive="base">
                                        <p:cTn id="36" dur="500" fill="hold"/>
                                        <p:tgtEl>
                                          <p:spTgt spid="9"/>
                                        </p:tgtEl>
                                        <p:attrNameLst>
                                          <p:attrName>ppt_x</p:attrName>
                                        </p:attrNameLst>
                                      </p:cBhvr>
                                      <p:tavLst>
                                        <p:tav tm="0">
                                          <p:val>
                                            <p:strVal val="#ppt_x"/>
                                          </p:val>
                                        </p:tav>
                                        <p:tav tm="100000">
                                          <p:val>
                                            <p:strVal val="#ppt_x"/>
                                          </p:val>
                                        </p:tav>
                                      </p:tavLst>
                                    </p:anim>
                                    <p:anim calcmode="lin" valueType="num">
                                      <p:cBhvr additive="base">
                                        <p:cTn id="37" dur="500" fill="hold"/>
                                        <p:tgtEl>
                                          <p:spTgt spid="9"/>
                                        </p:tgtEl>
                                        <p:attrNameLst>
                                          <p:attrName>ppt_y</p:attrName>
                                        </p:attrNameLst>
                                      </p:cBhvr>
                                      <p:tavLst>
                                        <p:tav tm="0">
                                          <p:val>
                                            <p:strVal val="1+#ppt_h/2"/>
                                          </p:val>
                                        </p:tav>
                                        <p:tav tm="100000">
                                          <p:val>
                                            <p:strVal val="#ppt_y"/>
                                          </p:val>
                                        </p:tav>
                                      </p:tavLst>
                                    </p:anim>
                                  </p:childTnLst>
                                </p:cTn>
                              </p:par>
                            </p:childTnLst>
                          </p:cTn>
                        </p:par>
                        <p:par>
                          <p:cTn id="38" fill="hold">
                            <p:stCondLst>
                              <p:cond delay="3000"/>
                            </p:stCondLst>
                            <p:childTnLst>
                              <p:par>
                                <p:cTn id="39" presetID="31" presetClass="entr" presetSubtype="0" fill="hold" nodeType="afterEffect">
                                  <p:stCondLst>
                                    <p:cond delay="0"/>
                                  </p:stCondLst>
                                  <p:childTnLst>
                                    <p:set>
                                      <p:cBhvr>
                                        <p:cTn id="40" dur="1" fill="hold">
                                          <p:stCondLst>
                                            <p:cond delay="0"/>
                                          </p:stCondLst>
                                        </p:cTn>
                                        <p:tgtEl>
                                          <p:spTgt spid="35"/>
                                        </p:tgtEl>
                                        <p:attrNameLst>
                                          <p:attrName>style.visibility</p:attrName>
                                        </p:attrNameLst>
                                      </p:cBhvr>
                                      <p:to>
                                        <p:strVal val="visible"/>
                                      </p:to>
                                    </p:set>
                                    <p:anim calcmode="lin" valueType="num">
                                      <p:cBhvr>
                                        <p:cTn id="41" dur="500" fill="hold"/>
                                        <p:tgtEl>
                                          <p:spTgt spid="35"/>
                                        </p:tgtEl>
                                        <p:attrNameLst>
                                          <p:attrName>ppt_w</p:attrName>
                                        </p:attrNameLst>
                                      </p:cBhvr>
                                      <p:tavLst>
                                        <p:tav tm="0">
                                          <p:val>
                                            <p:fltVal val="0"/>
                                          </p:val>
                                        </p:tav>
                                        <p:tav tm="100000">
                                          <p:val>
                                            <p:strVal val="#ppt_w"/>
                                          </p:val>
                                        </p:tav>
                                      </p:tavLst>
                                    </p:anim>
                                    <p:anim calcmode="lin" valueType="num">
                                      <p:cBhvr>
                                        <p:cTn id="42" dur="500" fill="hold"/>
                                        <p:tgtEl>
                                          <p:spTgt spid="35"/>
                                        </p:tgtEl>
                                        <p:attrNameLst>
                                          <p:attrName>ppt_h</p:attrName>
                                        </p:attrNameLst>
                                      </p:cBhvr>
                                      <p:tavLst>
                                        <p:tav tm="0">
                                          <p:val>
                                            <p:fltVal val="0"/>
                                          </p:val>
                                        </p:tav>
                                        <p:tav tm="100000">
                                          <p:val>
                                            <p:strVal val="#ppt_h"/>
                                          </p:val>
                                        </p:tav>
                                      </p:tavLst>
                                    </p:anim>
                                    <p:anim calcmode="lin" valueType="num">
                                      <p:cBhvr>
                                        <p:cTn id="43" dur="500" fill="hold"/>
                                        <p:tgtEl>
                                          <p:spTgt spid="35"/>
                                        </p:tgtEl>
                                        <p:attrNameLst>
                                          <p:attrName>style.rotation</p:attrName>
                                        </p:attrNameLst>
                                      </p:cBhvr>
                                      <p:tavLst>
                                        <p:tav tm="0">
                                          <p:val>
                                            <p:fltVal val="90"/>
                                          </p:val>
                                        </p:tav>
                                        <p:tav tm="100000">
                                          <p:val>
                                            <p:fltVal val="0"/>
                                          </p:val>
                                        </p:tav>
                                      </p:tavLst>
                                    </p:anim>
                                    <p:animEffect transition="in" filter="fade">
                                      <p:cBhvr>
                                        <p:cTn id="44" dur="500"/>
                                        <p:tgtEl>
                                          <p:spTgt spid="35"/>
                                        </p:tgtEl>
                                      </p:cBhvr>
                                    </p:animEffect>
                                  </p:childTnLst>
                                </p:cTn>
                              </p:par>
                            </p:childTnLst>
                          </p:cTn>
                        </p:par>
                        <p:par>
                          <p:cTn id="45" fill="hold">
                            <p:stCondLst>
                              <p:cond delay="3500"/>
                            </p:stCondLst>
                            <p:childTnLst>
                              <p:par>
                                <p:cTn id="46" presetID="2" presetClass="entr" presetSubtype="4" fill="hold" grpId="0" nodeType="afterEffect">
                                  <p:stCondLst>
                                    <p:cond delay="0"/>
                                  </p:stCondLst>
                                  <p:childTnLst>
                                    <p:set>
                                      <p:cBhvr>
                                        <p:cTn id="47" dur="1" fill="hold">
                                          <p:stCondLst>
                                            <p:cond delay="0"/>
                                          </p:stCondLst>
                                        </p:cTn>
                                        <p:tgtEl>
                                          <p:spTgt spid="10"/>
                                        </p:tgtEl>
                                        <p:attrNameLst>
                                          <p:attrName>style.visibility</p:attrName>
                                        </p:attrNameLst>
                                      </p:cBhvr>
                                      <p:to>
                                        <p:strVal val="visible"/>
                                      </p:to>
                                    </p:set>
                                    <p:anim calcmode="lin" valueType="num">
                                      <p:cBhvr additive="base">
                                        <p:cTn id="48" dur="500" fill="hold"/>
                                        <p:tgtEl>
                                          <p:spTgt spid="10"/>
                                        </p:tgtEl>
                                        <p:attrNameLst>
                                          <p:attrName>ppt_x</p:attrName>
                                        </p:attrNameLst>
                                      </p:cBhvr>
                                      <p:tavLst>
                                        <p:tav tm="0">
                                          <p:val>
                                            <p:strVal val="#ppt_x"/>
                                          </p:val>
                                        </p:tav>
                                        <p:tav tm="100000">
                                          <p:val>
                                            <p:strVal val="#ppt_x"/>
                                          </p:val>
                                        </p:tav>
                                      </p:tavLst>
                                    </p:anim>
                                    <p:anim calcmode="lin" valueType="num">
                                      <p:cBhvr additive="base">
                                        <p:cTn id="49" dur="500" fill="hold"/>
                                        <p:tgtEl>
                                          <p:spTgt spid="10"/>
                                        </p:tgtEl>
                                        <p:attrNameLst>
                                          <p:attrName>ppt_y</p:attrName>
                                        </p:attrNameLst>
                                      </p:cBhvr>
                                      <p:tavLst>
                                        <p:tav tm="0">
                                          <p:val>
                                            <p:strVal val="1+#ppt_h/2"/>
                                          </p:val>
                                        </p:tav>
                                        <p:tav tm="100000">
                                          <p:val>
                                            <p:strVal val="#ppt_y"/>
                                          </p:val>
                                        </p:tav>
                                      </p:tavLst>
                                    </p:anim>
                                  </p:childTnLst>
                                </p:cTn>
                              </p:par>
                            </p:childTnLst>
                          </p:cTn>
                        </p:par>
                        <p:par>
                          <p:cTn id="50" fill="hold">
                            <p:stCondLst>
                              <p:cond delay="4000"/>
                            </p:stCondLst>
                            <p:childTnLst>
                              <p:par>
                                <p:cTn id="51" presetID="31" presetClass="entr" presetSubtype="0" fill="hold" nodeType="afterEffect">
                                  <p:stCondLst>
                                    <p:cond delay="0"/>
                                  </p:stCondLst>
                                  <p:childTnLst>
                                    <p:set>
                                      <p:cBhvr>
                                        <p:cTn id="52" dur="1" fill="hold">
                                          <p:stCondLst>
                                            <p:cond delay="0"/>
                                          </p:stCondLst>
                                        </p:cTn>
                                        <p:tgtEl>
                                          <p:spTgt spid="36"/>
                                        </p:tgtEl>
                                        <p:attrNameLst>
                                          <p:attrName>style.visibility</p:attrName>
                                        </p:attrNameLst>
                                      </p:cBhvr>
                                      <p:to>
                                        <p:strVal val="visible"/>
                                      </p:to>
                                    </p:set>
                                    <p:anim calcmode="lin" valueType="num">
                                      <p:cBhvr>
                                        <p:cTn id="53" dur="500" fill="hold"/>
                                        <p:tgtEl>
                                          <p:spTgt spid="36"/>
                                        </p:tgtEl>
                                        <p:attrNameLst>
                                          <p:attrName>ppt_w</p:attrName>
                                        </p:attrNameLst>
                                      </p:cBhvr>
                                      <p:tavLst>
                                        <p:tav tm="0">
                                          <p:val>
                                            <p:fltVal val="0"/>
                                          </p:val>
                                        </p:tav>
                                        <p:tav tm="100000">
                                          <p:val>
                                            <p:strVal val="#ppt_w"/>
                                          </p:val>
                                        </p:tav>
                                      </p:tavLst>
                                    </p:anim>
                                    <p:anim calcmode="lin" valueType="num">
                                      <p:cBhvr>
                                        <p:cTn id="54" dur="500" fill="hold"/>
                                        <p:tgtEl>
                                          <p:spTgt spid="36"/>
                                        </p:tgtEl>
                                        <p:attrNameLst>
                                          <p:attrName>ppt_h</p:attrName>
                                        </p:attrNameLst>
                                      </p:cBhvr>
                                      <p:tavLst>
                                        <p:tav tm="0">
                                          <p:val>
                                            <p:fltVal val="0"/>
                                          </p:val>
                                        </p:tav>
                                        <p:tav tm="100000">
                                          <p:val>
                                            <p:strVal val="#ppt_h"/>
                                          </p:val>
                                        </p:tav>
                                      </p:tavLst>
                                    </p:anim>
                                    <p:anim calcmode="lin" valueType="num">
                                      <p:cBhvr>
                                        <p:cTn id="55" dur="500" fill="hold"/>
                                        <p:tgtEl>
                                          <p:spTgt spid="36"/>
                                        </p:tgtEl>
                                        <p:attrNameLst>
                                          <p:attrName>style.rotation</p:attrName>
                                        </p:attrNameLst>
                                      </p:cBhvr>
                                      <p:tavLst>
                                        <p:tav tm="0">
                                          <p:val>
                                            <p:fltVal val="90"/>
                                          </p:val>
                                        </p:tav>
                                        <p:tav tm="100000">
                                          <p:val>
                                            <p:fltVal val="0"/>
                                          </p:val>
                                        </p:tav>
                                      </p:tavLst>
                                    </p:anim>
                                    <p:animEffect transition="in" filter="fade">
                                      <p:cBhvr>
                                        <p:cTn id="56" dur="500"/>
                                        <p:tgtEl>
                                          <p:spTgt spid="36"/>
                                        </p:tgtEl>
                                      </p:cBhvr>
                                    </p:animEffect>
                                  </p:childTnLst>
                                </p:cTn>
                              </p:par>
                            </p:childTnLst>
                          </p:cTn>
                        </p:par>
                        <p:par>
                          <p:cTn id="57" fill="hold">
                            <p:stCondLst>
                              <p:cond delay="4500"/>
                            </p:stCondLst>
                            <p:childTnLst>
                              <p:par>
                                <p:cTn id="58" presetID="2" presetClass="entr" presetSubtype="4" fill="hold" grpId="0" nodeType="afterEffect">
                                  <p:stCondLst>
                                    <p:cond delay="0"/>
                                  </p:stCondLst>
                                  <p:childTnLst>
                                    <p:set>
                                      <p:cBhvr>
                                        <p:cTn id="59" dur="1" fill="hold">
                                          <p:stCondLst>
                                            <p:cond delay="0"/>
                                          </p:stCondLst>
                                        </p:cTn>
                                        <p:tgtEl>
                                          <p:spTgt spid="11"/>
                                        </p:tgtEl>
                                        <p:attrNameLst>
                                          <p:attrName>style.visibility</p:attrName>
                                        </p:attrNameLst>
                                      </p:cBhvr>
                                      <p:to>
                                        <p:strVal val="visible"/>
                                      </p:to>
                                    </p:set>
                                    <p:anim calcmode="lin" valueType="num">
                                      <p:cBhvr additive="base">
                                        <p:cTn id="60" dur="500" fill="hold"/>
                                        <p:tgtEl>
                                          <p:spTgt spid="11"/>
                                        </p:tgtEl>
                                        <p:attrNameLst>
                                          <p:attrName>ppt_x</p:attrName>
                                        </p:attrNameLst>
                                      </p:cBhvr>
                                      <p:tavLst>
                                        <p:tav tm="0">
                                          <p:val>
                                            <p:strVal val="#ppt_x"/>
                                          </p:val>
                                        </p:tav>
                                        <p:tav tm="100000">
                                          <p:val>
                                            <p:strVal val="#ppt_x"/>
                                          </p:val>
                                        </p:tav>
                                      </p:tavLst>
                                    </p:anim>
                                    <p:anim calcmode="lin" valueType="num">
                                      <p:cBhvr additive="base">
                                        <p:cTn id="61" dur="500" fill="hold"/>
                                        <p:tgtEl>
                                          <p:spTgt spid="11"/>
                                        </p:tgtEl>
                                        <p:attrNameLst>
                                          <p:attrName>ppt_y</p:attrName>
                                        </p:attrNameLst>
                                      </p:cBhvr>
                                      <p:tavLst>
                                        <p:tav tm="0">
                                          <p:val>
                                            <p:strVal val="1+#ppt_h/2"/>
                                          </p:val>
                                        </p:tav>
                                        <p:tav tm="100000">
                                          <p:val>
                                            <p:strVal val="#ppt_y"/>
                                          </p:val>
                                        </p:tav>
                                      </p:tavLst>
                                    </p:anim>
                                  </p:childTnLst>
                                </p:cTn>
                              </p:par>
                            </p:childTnLst>
                          </p:cTn>
                        </p:par>
                        <p:par>
                          <p:cTn id="62" fill="hold">
                            <p:stCondLst>
                              <p:cond delay="5000"/>
                            </p:stCondLst>
                            <p:childTnLst>
                              <p:par>
                                <p:cTn id="63" presetID="31" presetClass="entr" presetSubtype="0" fill="hold" nodeType="afterEffect">
                                  <p:stCondLst>
                                    <p:cond delay="0"/>
                                  </p:stCondLst>
                                  <p:childTnLst>
                                    <p:set>
                                      <p:cBhvr>
                                        <p:cTn id="64" dur="1" fill="hold">
                                          <p:stCondLst>
                                            <p:cond delay="0"/>
                                          </p:stCondLst>
                                        </p:cTn>
                                        <p:tgtEl>
                                          <p:spTgt spid="37"/>
                                        </p:tgtEl>
                                        <p:attrNameLst>
                                          <p:attrName>style.visibility</p:attrName>
                                        </p:attrNameLst>
                                      </p:cBhvr>
                                      <p:to>
                                        <p:strVal val="visible"/>
                                      </p:to>
                                    </p:set>
                                    <p:anim calcmode="lin" valueType="num">
                                      <p:cBhvr>
                                        <p:cTn id="65" dur="500" fill="hold"/>
                                        <p:tgtEl>
                                          <p:spTgt spid="37"/>
                                        </p:tgtEl>
                                        <p:attrNameLst>
                                          <p:attrName>ppt_w</p:attrName>
                                        </p:attrNameLst>
                                      </p:cBhvr>
                                      <p:tavLst>
                                        <p:tav tm="0">
                                          <p:val>
                                            <p:fltVal val="0"/>
                                          </p:val>
                                        </p:tav>
                                        <p:tav tm="100000">
                                          <p:val>
                                            <p:strVal val="#ppt_w"/>
                                          </p:val>
                                        </p:tav>
                                      </p:tavLst>
                                    </p:anim>
                                    <p:anim calcmode="lin" valueType="num">
                                      <p:cBhvr>
                                        <p:cTn id="66" dur="500" fill="hold"/>
                                        <p:tgtEl>
                                          <p:spTgt spid="37"/>
                                        </p:tgtEl>
                                        <p:attrNameLst>
                                          <p:attrName>ppt_h</p:attrName>
                                        </p:attrNameLst>
                                      </p:cBhvr>
                                      <p:tavLst>
                                        <p:tav tm="0">
                                          <p:val>
                                            <p:fltVal val="0"/>
                                          </p:val>
                                        </p:tav>
                                        <p:tav tm="100000">
                                          <p:val>
                                            <p:strVal val="#ppt_h"/>
                                          </p:val>
                                        </p:tav>
                                      </p:tavLst>
                                    </p:anim>
                                    <p:anim calcmode="lin" valueType="num">
                                      <p:cBhvr>
                                        <p:cTn id="67" dur="500" fill="hold"/>
                                        <p:tgtEl>
                                          <p:spTgt spid="37"/>
                                        </p:tgtEl>
                                        <p:attrNameLst>
                                          <p:attrName>style.rotation</p:attrName>
                                        </p:attrNameLst>
                                      </p:cBhvr>
                                      <p:tavLst>
                                        <p:tav tm="0">
                                          <p:val>
                                            <p:fltVal val="90"/>
                                          </p:val>
                                        </p:tav>
                                        <p:tav tm="100000">
                                          <p:val>
                                            <p:fltVal val="0"/>
                                          </p:val>
                                        </p:tav>
                                      </p:tavLst>
                                    </p:anim>
                                    <p:animEffect transition="in" filter="fade">
                                      <p:cBhvr>
                                        <p:cTn id="68" dur="500"/>
                                        <p:tgtEl>
                                          <p:spTgt spid="37"/>
                                        </p:tgtEl>
                                      </p:cBhvr>
                                    </p:animEffect>
                                  </p:childTnLst>
                                </p:cTn>
                              </p:par>
                            </p:childTnLst>
                          </p:cTn>
                        </p:par>
                        <p:par>
                          <p:cTn id="69" fill="hold">
                            <p:stCondLst>
                              <p:cond delay="5500"/>
                            </p:stCondLst>
                            <p:childTnLst>
                              <p:par>
                                <p:cTn id="70" presetID="2" presetClass="entr" presetSubtype="4" fill="hold" grpId="0" nodeType="afterEffect">
                                  <p:stCondLst>
                                    <p:cond delay="0"/>
                                  </p:stCondLst>
                                  <p:childTnLst>
                                    <p:set>
                                      <p:cBhvr>
                                        <p:cTn id="71" dur="1" fill="hold">
                                          <p:stCondLst>
                                            <p:cond delay="0"/>
                                          </p:stCondLst>
                                        </p:cTn>
                                        <p:tgtEl>
                                          <p:spTgt spid="12"/>
                                        </p:tgtEl>
                                        <p:attrNameLst>
                                          <p:attrName>style.visibility</p:attrName>
                                        </p:attrNameLst>
                                      </p:cBhvr>
                                      <p:to>
                                        <p:strVal val="visible"/>
                                      </p:to>
                                    </p:set>
                                    <p:anim calcmode="lin" valueType="num">
                                      <p:cBhvr additive="base">
                                        <p:cTn id="72" dur="500" fill="hold"/>
                                        <p:tgtEl>
                                          <p:spTgt spid="12"/>
                                        </p:tgtEl>
                                        <p:attrNameLst>
                                          <p:attrName>ppt_x</p:attrName>
                                        </p:attrNameLst>
                                      </p:cBhvr>
                                      <p:tavLst>
                                        <p:tav tm="0">
                                          <p:val>
                                            <p:strVal val="#ppt_x"/>
                                          </p:val>
                                        </p:tav>
                                        <p:tav tm="100000">
                                          <p:val>
                                            <p:strVal val="#ppt_x"/>
                                          </p:val>
                                        </p:tav>
                                      </p:tavLst>
                                    </p:anim>
                                    <p:anim calcmode="lin" valueType="num">
                                      <p:cBhvr additive="base">
                                        <p:cTn id="73"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9" grpId="0"/>
      <p:bldP spid="10" grpId="0"/>
      <p:bldP spid="11" grpId="0"/>
      <p:bldP spid="1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05059" y="77926"/>
            <a:ext cx="6286544" cy="580865"/>
          </a:xfrm>
          <a:prstGeom prst="rect">
            <a:avLst/>
          </a:prstGeom>
          <a:ln>
            <a:noFill/>
          </a:ln>
        </p:spPr>
        <p:txBody>
          <a:bodyPr wrap="square">
            <a:spAutoFit/>
          </a:bodyPr>
          <a:lstStyle/>
          <a:p>
            <a:pPr>
              <a:lnSpc>
                <a:spcPct val="150000"/>
              </a:lnSpc>
            </a:pPr>
            <a:r>
              <a:rPr lang="zh-CN" altLang="en-US" sz="2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四、土地利用现状调查</a:t>
            </a:r>
            <a:endParaRPr lang="en-US" altLang="zh-CN" sz="2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16" name="矩形 115"/>
          <p:cNvSpPr/>
          <p:nvPr/>
        </p:nvSpPr>
        <p:spPr>
          <a:xfrm>
            <a:off x="611560" y="980728"/>
            <a:ext cx="4055919" cy="400110"/>
          </a:xfrm>
          <a:prstGeom prst="rect">
            <a:avLst/>
          </a:prstGeom>
        </p:spPr>
        <p:txBody>
          <a:bodyPr wrap="none">
            <a:spAutoFit/>
          </a:bodyPr>
          <a:lstStyle/>
          <a:p>
            <a:pPr lvl="0" fontAlgn="base" hangingPunct="0">
              <a:spcBef>
                <a:spcPct val="0"/>
              </a:spcBef>
              <a:spcAft>
                <a:spcPct val="0"/>
              </a:spcAft>
            </a:pPr>
            <a:r>
              <a:rPr lang="zh-CN" altLang="en-US" sz="2000" b="1" dirty="0">
                <a:latin typeface="楷体_GB2312" panose="02010609030101010101" pitchFamily="49" charset="-122"/>
                <a:ea typeface="楷体_GB2312" panose="02010609030101010101" pitchFamily="49" charset="-122"/>
                <a:cs typeface="Times New Roman" panose="02020603050405020304" pitchFamily="18" charset="0"/>
              </a:rPr>
              <a:t>（五）城镇村庄土地利用现状调查</a:t>
            </a:r>
            <a:endParaRPr lang="zh-CN" altLang="en-US" sz="2000" b="1" dirty="0">
              <a:latin typeface="楷体_GB2312" panose="02010609030101010101" pitchFamily="49" charset="-122"/>
              <a:ea typeface="楷体_GB2312" panose="02010609030101010101" pitchFamily="49" charset="-122"/>
              <a:cs typeface="Times New Roman" panose="02020603050405020304" pitchFamily="18" charset="0"/>
            </a:endParaRPr>
          </a:p>
        </p:txBody>
      </p:sp>
      <p:grpSp>
        <p:nvGrpSpPr>
          <p:cNvPr id="15" name="Group 2"/>
          <p:cNvGrpSpPr/>
          <p:nvPr/>
        </p:nvGrpSpPr>
        <p:grpSpPr bwMode="auto">
          <a:xfrm>
            <a:off x="1022444" y="2204864"/>
            <a:ext cx="7437987" cy="3744416"/>
            <a:chOff x="0" y="0"/>
            <a:chExt cx="6561756" cy="546060"/>
          </a:xfrm>
        </p:grpSpPr>
        <p:sp>
          <p:nvSpPr>
            <p:cNvPr id="27" name="AutoShape 3"/>
            <p:cNvSpPr>
              <a:spLocks noChangeArrowheads="1"/>
            </p:cNvSpPr>
            <p:nvPr/>
          </p:nvSpPr>
          <p:spPr bwMode="auto">
            <a:xfrm>
              <a:off x="0" y="192074"/>
              <a:ext cx="6561756" cy="353986"/>
            </a:xfrm>
            <a:prstGeom prst="rect">
              <a:avLst/>
            </a:prstGeom>
            <a:solidFill>
              <a:srgbClr val="595959"/>
            </a:solidFill>
            <a:ln w="12700">
              <a:solidFill>
                <a:schemeClr val="bg1"/>
              </a:solidFill>
              <a:miter lim="800000"/>
            </a:ln>
          </p:spPr>
          <p:txBody>
            <a:bodyPr anchor="ctr"/>
            <a:lstStyle/>
            <a:p>
              <a:endParaRPr lang="zh-CN" altLang="en-US">
                <a:latin typeface="Calibri" panose="020F0502020204030204" charset="0"/>
              </a:endParaRPr>
            </a:p>
          </p:txBody>
        </p:sp>
        <p:sp>
          <p:nvSpPr>
            <p:cNvPr id="28" name="AutoShape 3"/>
            <p:cNvSpPr>
              <a:spLocks noChangeArrowheads="1"/>
            </p:cNvSpPr>
            <p:nvPr/>
          </p:nvSpPr>
          <p:spPr bwMode="auto">
            <a:xfrm>
              <a:off x="64331" y="0"/>
              <a:ext cx="6433094" cy="482482"/>
            </a:xfrm>
            <a:prstGeom prst="rect">
              <a:avLst/>
            </a:prstGeom>
            <a:solidFill>
              <a:schemeClr val="accent1">
                <a:lumMod val="75000"/>
                <a:alpha val="79999"/>
              </a:schemeClr>
            </a:solidFill>
            <a:ln w="12700">
              <a:solidFill>
                <a:schemeClr val="bg1"/>
              </a:solidFill>
              <a:miter lim="800000"/>
            </a:ln>
          </p:spPr>
          <p:txBody>
            <a:bodyPr wrap="none" anchor="ctr"/>
            <a:lstStyle/>
            <a:p>
              <a:pPr algn="ctr" eaLnBrk="0" hangingPunct="0"/>
              <a:endParaRPr lang="zh-CN" altLang="en-US" sz="2000">
                <a:solidFill>
                  <a:schemeClr val="tx2"/>
                </a:solidFill>
                <a:ea typeface="微软雅黑" panose="020B0503020204020204" pitchFamily="34" charset="-122"/>
              </a:endParaRPr>
            </a:p>
          </p:txBody>
        </p:sp>
      </p:grpSp>
      <p:sp>
        <p:nvSpPr>
          <p:cNvPr id="29" name="矩形 28"/>
          <p:cNvSpPr/>
          <p:nvPr/>
        </p:nvSpPr>
        <p:spPr>
          <a:xfrm>
            <a:off x="1271932" y="2372382"/>
            <a:ext cx="6951313" cy="3083921"/>
          </a:xfrm>
          <a:prstGeom prst="rect">
            <a:avLst/>
          </a:prstGeom>
        </p:spPr>
        <p:txBody>
          <a:bodyPr wrap="square">
            <a:spAutoFit/>
          </a:bodyPr>
          <a:lstStyle/>
          <a:p>
            <a:pPr lvl="0" indent="457200" fontAlgn="base" hangingPunct="0">
              <a:lnSpc>
                <a:spcPct val="120000"/>
              </a:lnSpc>
              <a:spcBef>
                <a:spcPct val="0"/>
              </a:spcBef>
              <a:spcAft>
                <a:spcPct val="0"/>
              </a:spcAft>
            </a:pPr>
            <a:r>
              <a:rPr lang="zh-CN" altLang="en-US" dirty="0">
                <a:solidFill>
                  <a:schemeClr val="bg1"/>
                </a:solidFill>
                <a:latin typeface="楷体_GB2312" panose="02010609030101010101" pitchFamily="49" charset="-122"/>
                <a:ea typeface="楷体_GB2312" panose="02010609030101010101" pitchFamily="49" charset="-122"/>
                <a:cs typeface="Times New Roman" panose="02020603050405020304" pitchFamily="18" charset="0"/>
              </a:rPr>
              <a:t>充分利用地籍调查和不动产统一登记成果，查清城镇村庄内部商服用地、工矿仓储用地、住宅用地，公共管理与公共服务用地和特殊用地等土地利用状况。城镇村庄内部的土地利用现状调查按照</a:t>
            </a:r>
            <a:r>
              <a:rPr lang="en-US" altLang="zh-CN" dirty="0">
                <a:solidFill>
                  <a:schemeClr val="bg1"/>
                </a:solidFill>
                <a:latin typeface="楷体_GB2312" panose="02010609030101010101" pitchFamily="49" charset="-122"/>
                <a:ea typeface="楷体_GB2312" panose="02010609030101010101" pitchFamily="49" charset="-122"/>
                <a:cs typeface="Times New Roman" panose="02020603050405020304" pitchFamily="18" charset="0"/>
              </a:rPr>
              <a:t>《</a:t>
            </a:r>
            <a:r>
              <a:rPr lang="zh-CN" altLang="en-US" dirty="0">
                <a:solidFill>
                  <a:schemeClr val="bg1"/>
                </a:solidFill>
                <a:latin typeface="楷体_GB2312" panose="02010609030101010101" pitchFamily="49" charset="-122"/>
                <a:ea typeface="楷体_GB2312" panose="02010609030101010101" pitchFamily="49" charset="-122"/>
                <a:cs typeface="Times New Roman" panose="02020603050405020304" pitchFamily="18" charset="0"/>
              </a:rPr>
              <a:t>工作分类</a:t>
            </a:r>
            <a:r>
              <a:rPr lang="en-US" altLang="zh-CN" dirty="0">
                <a:solidFill>
                  <a:schemeClr val="bg1"/>
                </a:solidFill>
                <a:latin typeface="楷体_GB2312" panose="02010609030101010101" pitchFamily="49" charset="-122"/>
                <a:ea typeface="楷体_GB2312" panose="02010609030101010101" pitchFamily="49" charset="-122"/>
                <a:cs typeface="Times New Roman" panose="02020603050405020304" pitchFamily="18" charset="0"/>
              </a:rPr>
              <a:t>》</a:t>
            </a:r>
            <a:r>
              <a:rPr lang="zh-CN" altLang="en-US" dirty="0">
                <a:solidFill>
                  <a:schemeClr val="bg1"/>
                </a:solidFill>
                <a:latin typeface="楷体_GB2312" panose="02010609030101010101" pitchFamily="49" charset="-122"/>
                <a:ea typeface="楷体_GB2312" panose="02010609030101010101" pitchFamily="49" charset="-122"/>
                <a:cs typeface="Times New Roman" panose="02020603050405020304" pitchFamily="18" charset="0"/>
              </a:rPr>
              <a:t>汇总。</a:t>
            </a:r>
            <a:endParaRPr lang="en-US" altLang="zh-CN" dirty="0">
              <a:solidFill>
                <a:schemeClr val="bg1"/>
              </a:solidFill>
              <a:latin typeface="楷体_GB2312" panose="02010609030101010101" pitchFamily="49" charset="-122"/>
              <a:ea typeface="楷体_GB2312" panose="02010609030101010101" pitchFamily="49" charset="-122"/>
              <a:cs typeface="Times New Roman" panose="02020603050405020304" pitchFamily="18" charset="0"/>
            </a:endParaRPr>
          </a:p>
          <a:p>
            <a:pPr indent="457200" fontAlgn="base" hangingPunct="0">
              <a:lnSpc>
                <a:spcPct val="120000"/>
              </a:lnSpc>
              <a:spcBef>
                <a:spcPct val="0"/>
              </a:spcBef>
              <a:spcAft>
                <a:spcPct val="0"/>
              </a:spcAft>
            </a:pPr>
            <a:r>
              <a:rPr lang="zh-CN" altLang="en-US" dirty="0">
                <a:solidFill>
                  <a:schemeClr val="bg1"/>
                </a:solidFill>
                <a:latin typeface="楷体_GB2312" panose="02010609030101010101" pitchFamily="49" charset="-122"/>
                <a:ea typeface="楷体_GB2312" panose="02010609030101010101" pitchFamily="49" charset="-122"/>
                <a:cs typeface="Times New Roman" panose="02020603050405020304" pitchFamily="18" charset="0"/>
              </a:rPr>
              <a:t>对城镇村庄地籍调查数据库未覆盖和城镇村庄新扩区域，可参考最新的影像图、近期规划图和地形图，由当地国土资源部门组织街道办事处、土管所及村委会相关人员配合建库单位技术人员，采用内业勾绘和实地核实相结合的方法，确定城镇村庄内部每个图斑的土地利用类型。</a:t>
            </a:r>
            <a:endParaRPr lang="zh-CN" altLang="en-US" dirty="0">
              <a:solidFill>
                <a:schemeClr val="bg1"/>
              </a:solidFill>
              <a:latin typeface="楷体_GB2312" panose="02010609030101010101" pitchFamily="49" charset="-122"/>
              <a:ea typeface="楷体_GB2312" panose="02010609030101010101" pitchFamily="49"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16"/>
                                        </p:tgtEl>
                                        <p:attrNameLst>
                                          <p:attrName>style.visibility</p:attrName>
                                        </p:attrNameLst>
                                      </p:cBhvr>
                                      <p:to>
                                        <p:strVal val="visible"/>
                                      </p:to>
                                    </p:set>
                                    <p:animEffect transition="in" filter="fade">
                                      <p:cBhvr>
                                        <p:cTn id="7" dur="500"/>
                                        <p:tgtEl>
                                          <p:spTgt spid="116"/>
                                        </p:tgtEl>
                                      </p:cBhvr>
                                    </p:animEffect>
                                    <p:anim calcmode="lin" valueType="num">
                                      <p:cBhvr>
                                        <p:cTn id="8" dur="500" fill="hold"/>
                                        <p:tgtEl>
                                          <p:spTgt spid="116"/>
                                        </p:tgtEl>
                                        <p:attrNameLst>
                                          <p:attrName>ppt_x</p:attrName>
                                        </p:attrNameLst>
                                      </p:cBhvr>
                                      <p:tavLst>
                                        <p:tav tm="0">
                                          <p:val>
                                            <p:strVal val="#ppt_x"/>
                                          </p:val>
                                        </p:tav>
                                        <p:tav tm="100000">
                                          <p:val>
                                            <p:strVal val="#ppt_x"/>
                                          </p:val>
                                        </p:tav>
                                      </p:tavLst>
                                    </p:anim>
                                    <p:anim calcmode="lin" valueType="num">
                                      <p:cBhvr>
                                        <p:cTn id="9" dur="500" fill="hold"/>
                                        <p:tgtEl>
                                          <p:spTgt spid="11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3" presetClass="entr" presetSubtype="16" fill="hold" nodeType="after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p:cTn id="13" dur="500" fill="hold"/>
                                        <p:tgtEl>
                                          <p:spTgt spid="15"/>
                                        </p:tgtEl>
                                        <p:attrNameLst>
                                          <p:attrName>ppt_w</p:attrName>
                                        </p:attrNameLst>
                                      </p:cBhvr>
                                      <p:tavLst>
                                        <p:tav tm="0">
                                          <p:val>
                                            <p:fltVal val="0"/>
                                          </p:val>
                                        </p:tav>
                                        <p:tav tm="100000">
                                          <p:val>
                                            <p:strVal val="#ppt_w"/>
                                          </p:val>
                                        </p:tav>
                                      </p:tavLst>
                                    </p:anim>
                                    <p:anim calcmode="lin" valueType="num">
                                      <p:cBhvr>
                                        <p:cTn id="14" dur="500" fill="hold"/>
                                        <p:tgtEl>
                                          <p:spTgt spid="15"/>
                                        </p:tgtEl>
                                        <p:attrNameLst>
                                          <p:attrName>ppt_h</p:attrName>
                                        </p:attrNameLst>
                                      </p:cBhvr>
                                      <p:tavLst>
                                        <p:tav tm="0">
                                          <p:val>
                                            <p:fltVal val="0"/>
                                          </p:val>
                                        </p:tav>
                                        <p:tav tm="100000">
                                          <p:val>
                                            <p:strVal val="#ppt_h"/>
                                          </p:val>
                                        </p:tav>
                                      </p:tavLst>
                                    </p:anim>
                                  </p:childTnLst>
                                </p:cTn>
                              </p:par>
                              <p:par>
                                <p:cTn id="15" presetID="2" presetClass="entr" presetSubtype="4" fill="hold" nodeType="with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ppt_x"/>
                                          </p:val>
                                        </p:tav>
                                        <p:tav tm="100000">
                                          <p:val>
                                            <p:strVal val="#ppt_x"/>
                                          </p:val>
                                        </p:tav>
                                      </p:tavLst>
                                    </p:anim>
                                    <p:anim calcmode="lin" valueType="num">
                                      <p:cBhvr additive="base">
                                        <p:cTn id="18" dur="500" fill="hold"/>
                                        <p:tgtEl>
                                          <p:spTgt spid="15"/>
                                        </p:tgtEl>
                                        <p:attrNameLst>
                                          <p:attrName>ppt_y</p:attrName>
                                        </p:attrNameLst>
                                      </p:cBhvr>
                                      <p:tavLst>
                                        <p:tav tm="0">
                                          <p:val>
                                            <p:strVal val="1+#ppt_h/2"/>
                                          </p:val>
                                        </p:tav>
                                        <p:tav tm="100000">
                                          <p:val>
                                            <p:strVal val="#ppt_y"/>
                                          </p:val>
                                        </p:tav>
                                      </p:tavLst>
                                    </p:anim>
                                  </p:childTnLst>
                                </p:cTn>
                              </p:par>
                            </p:childTnLst>
                          </p:cTn>
                        </p:par>
                        <p:par>
                          <p:cTn id="19" fill="hold">
                            <p:stCondLst>
                              <p:cond delay="1000"/>
                            </p:stCondLst>
                            <p:childTnLst>
                              <p:par>
                                <p:cTn id="20" presetID="14" presetClass="entr" presetSubtype="10" fill="hold" grpId="0" nodeType="after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randombar(horizontal)">
                                      <p:cBhvr>
                                        <p:cTn id="2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 grpId="0"/>
      <p:bldP spid="2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05059" y="77926"/>
            <a:ext cx="6286544" cy="580865"/>
          </a:xfrm>
          <a:prstGeom prst="rect">
            <a:avLst/>
          </a:prstGeom>
          <a:ln>
            <a:noFill/>
          </a:ln>
        </p:spPr>
        <p:txBody>
          <a:bodyPr wrap="square">
            <a:spAutoFit/>
          </a:bodyPr>
          <a:lstStyle/>
          <a:p>
            <a:pPr>
              <a:lnSpc>
                <a:spcPct val="150000"/>
              </a:lnSpc>
            </a:pPr>
            <a:r>
              <a:rPr lang="zh-CN" altLang="en-US" sz="2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四、土地利用现状调查</a:t>
            </a:r>
            <a:endParaRPr lang="en-US" altLang="zh-CN" sz="2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16" name="矩形 115"/>
          <p:cNvSpPr/>
          <p:nvPr/>
        </p:nvSpPr>
        <p:spPr>
          <a:xfrm>
            <a:off x="611560" y="980728"/>
            <a:ext cx="3797835" cy="400110"/>
          </a:xfrm>
          <a:prstGeom prst="rect">
            <a:avLst/>
          </a:prstGeom>
        </p:spPr>
        <p:txBody>
          <a:bodyPr wrap="none">
            <a:spAutoFit/>
          </a:bodyPr>
          <a:lstStyle/>
          <a:p>
            <a:pPr lvl="0" fontAlgn="base" hangingPunct="0">
              <a:spcBef>
                <a:spcPct val="0"/>
              </a:spcBef>
              <a:spcAft>
                <a:spcPct val="0"/>
              </a:spcAft>
            </a:pPr>
            <a:r>
              <a:rPr lang="zh-CN" altLang="en-US" sz="2000" b="1" dirty="0">
                <a:latin typeface="楷体_GB2312" panose="02010609030101010101" pitchFamily="49" charset="-122"/>
                <a:ea typeface="楷体_GB2312" panose="02010609030101010101" pitchFamily="49" charset="-122"/>
                <a:cs typeface="Times New Roman" panose="02020603050405020304" pitchFamily="18" charset="0"/>
              </a:rPr>
              <a:t>（六）权属界线上图和补充调查</a:t>
            </a:r>
            <a:endParaRPr lang="zh-CN" altLang="en-US" sz="2000" b="1" dirty="0">
              <a:latin typeface="楷体_GB2312" panose="02010609030101010101" pitchFamily="49" charset="-122"/>
              <a:ea typeface="楷体_GB2312" panose="02010609030101010101" pitchFamily="49" charset="-122"/>
              <a:cs typeface="Times New Roman" panose="02020603050405020304" pitchFamily="18" charset="0"/>
            </a:endParaRPr>
          </a:p>
        </p:txBody>
      </p:sp>
      <p:sp>
        <p:nvSpPr>
          <p:cNvPr id="9" name="Rectangle 59"/>
          <p:cNvSpPr/>
          <p:nvPr/>
        </p:nvSpPr>
        <p:spPr>
          <a:xfrm>
            <a:off x="1331640" y="1988840"/>
            <a:ext cx="6552728" cy="3600400"/>
          </a:xfrm>
          <a:prstGeom prst="rect">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80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 name="矩形 1"/>
          <p:cNvSpPr/>
          <p:nvPr/>
        </p:nvSpPr>
        <p:spPr>
          <a:xfrm>
            <a:off x="1546360" y="2174649"/>
            <a:ext cx="6192688" cy="3270575"/>
          </a:xfrm>
          <a:prstGeom prst="rect">
            <a:avLst/>
          </a:prstGeom>
        </p:spPr>
        <p:txBody>
          <a:bodyPr wrap="square">
            <a:spAutoFit/>
          </a:bodyPr>
          <a:lstStyle/>
          <a:p>
            <a:pPr indent="457200">
              <a:lnSpc>
                <a:spcPct val="120000"/>
              </a:lnSpc>
              <a:spcBef>
                <a:spcPts val="600"/>
              </a:spcBef>
            </a:pPr>
            <a:r>
              <a:rPr lang="zh-CN" altLang="en-US" dirty="0">
                <a:latin typeface="楷体_GB2312" panose="02010609030101010101" pitchFamily="49" charset="-122"/>
                <a:ea typeface="楷体_GB2312" panose="02010609030101010101" pitchFamily="49" charset="-122"/>
              </a:rPr>
              <a:t>将农村集体土地确权登记数据库中确定的权属界线转绘到土地调查底图上。</a:t>
            </a:r>
            <a:endParaRPr lang="zh-CN" altLang="en-US" dirty="0">
              <a:latin typeface="楷体_GB2312" panose="02010609030101010101" pitchFamily="49" charset="-122"/>
              <a:ea typeface="楷体_GB2312" panose="02010609030101010101" pitchFamily="49" charset="-122"/>
            </a:endParaRPr>
          </a:p>
          <a:p>
            <a:pPr indent="457200">
              <a:lnSpc>
                <a:spcPct val="120000"/>
              </a:lnSpc>
              <a:spcBef>
                <a:spcPts val="600"/>
              </a:spcBef>
            </a:pPr>
            <a:r>
              <a:rPr lang="zh-CN" altLang="en-US" dirty="0">
                <a:latin typeface="楷体_GB2312" panose="02010609030101010101" pitchFamily="49" charset="-122"/>
                <a:ea typeface="楷体_GB2312" panose="02010609030101010101" pitchFamily="49" charset="-122"/>
              </a:rPr>
              <a:t>权属调查原则上以各行政村为基本单位，也可按照村民小组。</a:t>
            </a:r>
            <a:endParaRPr lang="zh-CN" altLang="en-US" dirty="0">
              <a:latin typeface="楷体_GB2312" panose="02010609030101010101" pitchFamily="49" charset="-122"/>
              <a:ea typeface="楷体_GB2312" panose="02010609030101010101" pitchFamily="49" charset="-122"/>
            </a:endParaRPr>
          </a:p>
          <a:p>
            <a:pPr indent="457200">
              <a:lnSpc>
                <a:spcPct val="120000"/>
              </a:lnSpc>
              <a:spcBef>
                <a:spcPts val="600"/>
              </a:spcBef>
            </a:pPr>
            <a:r>
              <a:rPr lang="zh-CN" altLang="en-US" dirty="0">
                <a:latin typeface="楷体_GB2312" panose="02010609030101010101" pitchFamily="49" charset="-122"/>
                <a:ea typeface="楷体_GB2312" panose="02010609030101010101" pitchFamily="49" charset="-122"/>
              </a:rPr>
              <a:t>在权属界线上图过程中，因成图精度等客观因素，部分权属界线与遥感影像产生位移的，可根据协议书记载转绘至遥感影像相关位置，避免产生细小图斑。</a:t>
            </a:r>
            <a:endParaRPr lang="zh-CN" altLang="en-US" dirty="0">
              <a:latin typeface="楷体_GB2312" panose="02010609030101010101" pitchFamily="49" charset="-122"/>
              <a:ea typeface="楷体_GB2312" panose="02010609030101010101" pitchFamily="49" charset="-122"/>
            </a:endParaRPr>
          </a:p>
          <a:p>
            <a:pPr indent="457200">
              <a:lnSpc>
                <a:spcPct val="120000"/>
              </a:lnSpc>
              <a:spcBef>
                <a:spcPts val="600"/>
              </a:spcBef>
            </a:pPr>
            <a:r>
              <a:rPr lang="zh-CN" altLang="en-US" dirty="0">
                <a:latin typeface="楷体_GB2312" panose="02010609030101010101" pitchFamily="49" charset="-122"/>
                <a:ea typeface="楷体_GB2312" panose="02010609030101010101" pitchFamily="49" charset="-122"/>
              </a:rPr>
              <a:t>对权属界线发生变化的，按照集体土地所有权和不动产调查相关规定，重新开展权属界线补充调查。</a:t>
            </a:r>
            <a:endParaRPr lang="zh-CN" altLang="en-US" dirty="0">
              <a:latin typeface="楷体_GB2312" panose="02010609030101010101" pitchFamily="49" charset="-122"/>
              <a:ea typeface="楷体_GB2312" panose="0201060903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16"/>
                                        </p:tgtEl>
                                        <p:attrNameLst>
                                          <p:attrName>style.visibility</p:attrName>
                                        </p:attrNameLst>
                                      </p:cBhvr>
                                      <p:to>
                                        <p:strVal val="visible"/>
                                      </p:to>
                                    </p:set>
                                    <p:animEffect transition="in" filter="fade">
                                      <p:cBhvr>
                                        <p:cTn id="7" dur="500"/>
                                        <p:tgtEl>
                                          <p:spTgt spid="116"/>
                                        </p:tgtEl>
                                      </p:cBhvr>
                                    </p:animEffect>
                                    <p:anim calcmode="lin" valueType="num">
                                      <p:cBhvr>
                                        <p:cTn id="8" dur="500" fill="hold"/>
                                        <p:tgtEl>
                                          <p:spTgt spid="116"/>
                                        </p:tgtEl>
                                        <p:attrNameLst>
                                          <p:attrName>ppt_x</p:attrName>
                                        </p:attrNameLst>
                                      </p:cBhvr>
                                      <p:tavLst>
                                        <p:tav tm="0">
                                          <p:val>
                                            <p:strVal val="#ppt_x"/>
                                          </p:val>
                                        </p:tav>
                                        <p:tav tm="100000">
                                          <p:val>
                                            <p:strVal val="#ppt_x"/>
                                          </p:val>
                                        </p:tav>
                                      </p:tavLst>
                                    </p:anim>
                                    <p:anim calcmode="lin" valueType="num">
                                      <p:cBhvr>
                                        <p:cTn id="9" dur="500" fill="hold"/>
                                        <p:tgtEl>
                                          <p:spTgt spid="11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3" presetClass="entr" presetSubtype="0"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
                                        <p:tgtEl>
                                          <p:spTgt spid="9"/>
                                        </p:tgtEl>
                                      </p:cBhvr>
                                    </p:animEffect>
                                    <p:anim calcmode="lin" valueType="num">
                                      <p:cBhvr>
                                        <p:cTn id="14" dur="200" fill="hold"/>
                                        <p:tgtEl>
                                          <p:spTgt spid="9"/>
                                        </p:tgtEl>
                                        <p:attrNameLst>
                                          <p:attrName>ppt_x</p:attrName>
                                        </p:attrNameLst>
                                      </p:cBhvr>
                                      <p:tavLst>
                                        <p:tav tm="0">
                                          <p:val>
                                            <p:strVal val="#ppt_x"/>
                                          </p:val>
                                        </p:tav>
                                        <p:tav tm="100000">
                                          <p:val>
                                            <p:strVal val="#ppt_x"/>
                                          </p:val>
                                        </p:tav>
                                      </p:tavLst>
                                    </p:anim>
                                    <p:anim calcmode="lin" valueType="num">
                                      <p:cBhvr>
                                        <p:cTn id="15" dur="200" fill="hold"/>
                                        <p:tgtEl>
                                          <p:spTgt spid="9"/>
                                        </p:tgtEl>
                                        <p:attrNameLst>
                                          <p:attrName>ppt_y</p:attrName>
                                        </p:attrNameLst>
                                      </p:cBhvr>
                                      <p:tavLst>
                                        <p:tav tm="0">
                                          <p:val>
                                            <p:strVal val="#ppt_y+0.31"/>
                                          </p:val>
                                        </p:tav>
                                        <p:tav tm="100000">
                                          <p:val>
                                            <p:strVal val="#ppt_y+0.31"/>
                                          </p:val>
                                        </p:tav>
                                      </p:tavLst>
                                    </p:anim>
                                    <p:anim calcmode="lin" valueType="num">
                                      <p:cBhvr>
                                        <p:cTn id="16" dur="300" decel="50000" fill="hold">
                                          <p:stCondLst>
                                            <p:cond delay="200"/>
                                          </p:stCondLst>
                                        </p:cTn>
                                        <p:tgtEl>
                                          <p:spTgt spid="9"/>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7" dur="300" decel="50000" fill="hold">
                                          <p:stCondLst>
                                            <p:cond delay="200"/>
                                          </p:stCondLst>
                                        </p:cTn>
                                        <p:tgtEl>
                                          <p:spTgt spid="9"/>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par>
                                <p:cTn id="18" presetID="43" presetClass="entr" presetSubtype="0" fill="hold" grpId="0" nodeType="with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
                                        <p:tgtEl>
                                          <p:spTgt spid="2"/>
                                        </p:tgtEl>
                                      </p:cBhvr>
                                    </p:animEffect>
                                    <p:anim calcmode="lin" valueType="num">
                                      <p:cBhvr>
                                        <p:cTn id="21" dur="200" fill="hold"/>
                                        <p:tgtEl>
                                          <p:spTgt spid="2"/>
                                        </p:tgtEl>
                                        <p:attrNameLst>
                                          <p:attrName>ppt_x</p:attrName>
                                        </p:attrNameLst>
                                      </p:cBhvr>
                                      <p:tavLst>
                                        <p:tav tm="0">
                                          <p:val>
                                            <p:strVal val="#ppt_x"/>
                                          </p:val>
                                        </p:tav>
                                        <p:tav tm="100000">
                                          <p:val>
                                            <p:strVal val="#ppt_x"/>
                                          </p:val>
                                        </p:tav>
                                      </p:tavLst>
                                    </p:anim>
                                    <p:anim calcmode="lin" valueType="num">
                                      <p:cBhvr>
                                        <p:cTn id="22" dur="200" fill="hold"/>
                                        <p:tgtEl>
                                          <p:spTgt spid="2"/>
                                        </p:tgtEl>
                                        <p:attrNameLst>
                                          <p:attrName>ppt_y</p:attrName>
                                        </p:attrNameLst>
                                      </p:cBhvr>
                                      <p:tavLst>
                                        <p:tav tm="0">
                                          <p:val>
                                            <p:strVal val="#ppt_y+0.31"/>
                                          </p:val>
                                        </p:tav>
                                        <p:tav tm="100000">
                                          <p:val>
                                            <p:strVal val="#ppt_y+0.31"/>
                                          </p:val>
                                        </p:tav>
                                      </p:tavLst>
                                    </p:anim>
                                    <p:anim calcmode="lin" valueType="num">
                                      <p:cBhvr>
                                        <p:cTn id="23" dur="300" decel="50000" fill="hold">
                                          <p:stCondLst>
                                            <p:cond delay="200"/>
                                          </p:stCondLst>
                                        </p:cTn>
                                        <p:tgtEl>
                                          <p:spTgt spid="2"/>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4" dur="300" decel="50000" fill="hold">
                                          <p:stCondLst>
                                            <p:cond delay="200"/>
                                          </p:stCondLst>
                                        </p:cTn>
                                        <p:tgtEl>
                                          <p:spTgt spid="2"/>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 grpId="0"/>
      <p:bldP spid="9" grpId="0" animBg="1"/>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39387" y="116632"/>
            <a:ext cx="6286544" cy="581057"/>
          </a:xfrm>
          <a:prstGeom prst="rect">
            <a:avLst/>
          </a:prstGeom>
          <a:ln>
            <a:noFill/>
          </a:ln>
        </p:spPr>
        <p:txBody>
          <a:bodyPr wrap="square">
            <a:spAutoFit/>
          </a:bodyPr>
          <a:lstStyle/>
          <a:p>
            <a:pPr>
              <a:lnSpc>
                <a:spcPct val="150000"/>
              </a:lnSpc>
            </a:pPr>
            <a:r>
              <a:rPr lang="zh-CN" altLang="en-US" sz="2400" b="1" dirty="0">
                <a:solidFill>
                  <a:schemeClr val="bg1"/>
                </a:solidFill>
                <a:latin typeface="微软雅黑" panose="020B0503020204020204" pitchFamily="34" charset="-122"/>
                <a:ea typeface="微软雅黑" panose="020B0503020204020204" pitchFamily="34" charset="-122"/>
              </a:rPr>
              <a:t>前期工作回顾</a:t>
            </a:r>
            <a:endParaRPr lang="en-US" altLang="zh-CN" sz="2400" b="1" dirty="0">
              <a:solidFill>
                <a:schemeClr val="bg1"/>
              </a:solidFill>
              <a:latin typeface="微软雅黑" panose="020B0503020204020204" pitchFamily="34" charset="-122"/>
              <a:ea typeface="微软雅黑" panose="020B0503020204020204" pitchFamily="34" charset="-122"/>
            </a:endParaRPr>
          </a:p>
        </p:txBody>
      </p:sp>
      <p:grpSp>
        <p:nvGrpSpPr>
          <p:cNvPr id="98" name="组合 32"/>
          <p:cNvGrpSpPr/>
          <p:nvPr/>
        </p:nvGrpSpPr>
        <p:grpSpPr bwMode="auto">
          <a:xfrm>
            <a:off x="90271" y="3145252"/>
            <a:ext cx="2502302" cy="618304"/>
            <a:chOff x="-1032447" y="0"/>
            <a:chExt cx="2967616" cy="506624"/>
          </a:xfrm>
          <a:solidFill>
            <a:schemeClr val="accent1"/>
          </a:solidFill>
        </p:grpSpPr>
        <p:sp>
          <p:nvSpPr>
            <p:cNvPr id="99" name="圆角矩形 33"/>
            <p:cNvSpPr>
              <a:spLocks noChangeArrowheads="1"/>
            </p:cNvSpPr>
            <p:nvPr/>
          </p:nvSpPr>
          <p:spPr bwMode="auto">
            <a:xfrm>
              <a:off x="-1032447" y="73989"/>
              <a:ext cx="2967616" cy="432635"/>
            </a:xfrm>
            <a:prstGeom prst="roundRect">
              <a:avLst>
                <a:gd name="adj" fmla="val 16667"/>
              </a:avLst>
            </a:prstGeom>
            <a:grpFill/>
            <a:ln>
              <a:noFill/>
            </a:ln>
            <a:extLst>
              <a:ext uri="{91240B29-F687-4F45-9708-019B960494DF}">
                <a14:hiddenLine xmlns:a14="http://schemas.microsoft.com/office/drawing/2010/main" w="25400">
                  <a:solidFill>
                    <a:srgbClr val="BABABA"/>
                  </a:solidFill>
                  <a:bevel/>
                </a14:hiddenLine>
              </a:ext>
            </a:extLst>
          </p:spPr>
          <p:txBody>
            <a:bodyPr anchor="ctr"/>
            <a:lstStyle/>
            <a:p>
              <a:pPr algn="ctr">
                <a:lnSpc>
                  <a:spcPct val="120000"/>
                </a:lnSpc>
              </a:pPr>
              <a:endParaRPr lang="zh-CN" altLang="zh-CN" sz="1600">
                <a:solidFill>
                  <a:srgbClr val="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0" name="等腰三角形 34"/>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a:solidFill>
                    <a:srgbClr val="BABABA"/>
                  </a:solidFill>
                  <a:bevel/>
                </a14:hiddenLine>
              </a:ext>
            </a:extLst>
          </p:spPr>
          <p:txBody>
            <a:bodyPr anchor="ctr"/>
            <a:lstStyle/>
            <a:p>
              <a:pPr algn="ctr">
                <a:lnSpc>
                  <a:spcPct val="120000"/>
                </a:lnSpc>
              </a:pPr>
              <a:endParaRPr lang="zh-CN" altLang="zh-CN" sz="1600">
                <a:solidFill>
                  <a:srgbClr val="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02" name="组合 36"/>
          <p:cNvGrpSpPr/>
          <p:nvPr/>
        </p:nvGrpSpPr>
        <p:grpSpPr bwMode="auto">
          <a:xfrm flipV="1">
            <a:off x="2451079" y="3236350"/>
            <a:ext cx="2362736" cy="618305"/>
            <a:chOff x="0" y="0"/>
            <a:chExt cx="1935168" cy="506624"/>
          </a:xfrm>
          <a:solidFill>
            <a:schemeClr val="accent2"/>
          </a:solidFill>
        </p:grpSpPr>
        <p:sp>
          <p:nvSpPr>
            <p:cNvPr id="103" name="圆角矩形 37"/>
            <p:cNvSpPr>
              <a:spLocks noChangeArrowheads="1"/>
            </p:cNvSpPr>
            <p:nvPr/>
          </p:nvSpPr>
          <p:spPr bwMode="auto">
            <a:xfrm>
              <a:off x="0" y="73989"/>
              <a:ext cx="1935168" cy="432635"/>
            </a:xfrm>
            <a:prstGeom prst="roundRect">
              <a:avLst>
                <a:gd name="adj" fmla="val 16667"/>
              </a:avLst>
            </a:prstGeom>
            <a:grpFill/>
            <a:ln>
              <a:noFill/>
            </a:ln>
            <a:extLst>
              <a:ext uri="{91240B29-F687-4F45-9708-019B960494DF}">
                <a14:hiddenLine xmlns:a14="http://schemas.microsoft.com/office/drawing/2010/main" w="25400">
                  <a:solidFill>
                    <a:srgbClr val="BABABA"/>
                  </a:solidFill>
                  <a:bevel/>
                </a14:hiddenLine>
              </a:ext>
            </a:extLst>
          </p:spPr>
          <p:txBody>
            <a:bodyPr anchor="ctr"/>
            <a:lstStyle/>
            <a:p>
              <a:pPr algn="ctr">
                <a:lnSpc>
                  <a:spcPct val="120000"/>
                </a:lnSpc>
              </a:pPr>
              <a:endParaRPr lang="zh-CN" altLang="zh-CN"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4" name="等腰三角形 38"/>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a:solidFill>
                    <a:srgbClr val="BABABA"/>
                  </a:solidFill>
                  <a:bevel/>
                </a14:hiddenLine>
              </a:ext>
            </a:extLst>
          </p:spPr>
          <p:txBody>
            <a:bodyPr anchor="ctr"/>
            <a:lstStyle/>
            <a:p>
              <a:pPr algn="ctr">
                <a:lnSpc>
                  <a:spcPct val="120000"/>
                </a:lnSpc>
              </a:pPr>
              <a:endParaRPr lang="zh-CN" altLang="zh-CN"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06" name="组合 40"/>
          <p:cNvGrpSpPr/>
          <p:nvPr/>
        </p:nvGrpSpPr>
        <p:grpSpPr bwMode="auto">
          <a:xfrm>
            <a:off x="4676200" y="3145252"/>
            <a:ext cx="2364673" cy="618304"/>
            <a:chOff x="0" y="0"/>
            <a:chExt cx="1935168" cy="506624"/>
          </a:xfrm>
          <a:solidFill>
            <a:schemeClr val="accent3"/>
          </a:solidFill>
        </p:grpSpPr>
        <p:sp>
          <p:nvSpPr>
            <p:cNvPr id="107" name="圆角矩形 41"/>
            <p:cNvSpPr>
              <a:spLocks noChangeArrowheads="1"/>
            </p:cNvSpPr>
            <p:nvPr/>
          </p:nvSpPr>
          <p:spPr bwMode="auto">
            <a:xfrm>
              <a:off x="0" y="73989"/>
              <a:ext cx="1935168" cy="432635"/>
            </a:xfrm>
            <a:prstGeom prst="roundRect">
              <a:avLst>
                <a:gd name="adj" fmla="val 16667"/>
              </a:avLst>
            </a:prstGeom>
            <a:grpFill/>
            <a:ln>
              <a:noFill/>
            </a:ln>
            <a:extLst>
              <a:ext uri="{91240B29-F687-4F45-9708-019B960494DF}">
                <a14:hiddenLine xmlns:a14="http://schemas.microsoft.com/office/drawing/2010/main" w="25400">
                  <a:solidFill>
                    <a:srgbClr val="BABABA"/>
                  </a:solidFill>
                  <a:bevel/>
                </a14:hiddenLine>
              </a:ext>
            </a:extLst>
          </p:spPr>
          <p:txBody>
            <a:bodyPr anchor="ctr"/>
            <a:lstStyle/>
            <a:p>
              <a:pPr algn="ctr">
                <a:lnSpc>
                  <a:spcPct val="120000"/>
                </a:lnSpc>
              </a:pPr>
              <a:endParaRPr lang="zh-CN" altLang="zh-CN" sz="1400">
                <a:solidFill>
                  <a:srgbClr val="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8" name="等腰三角形 42"/>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a:solidFill>
                    <a:srgbClr val="BABABA"/>
                  </a:solidFill>
                  <a:bevel/>
                </a14:hiddenLine>
              </a:ext>
            </a:extLst>
          </p:spPr>
          <p:txBody>
            <a:bodyPr anchor="ctr"/>
            <a:lstStyle/>
            <a:p>
              <a:pPr algn="ctr">
                <a:lnSpc>
                  <a:spcPct val="120000"/>
                </a:lnSpc>
              </a:pPr>
              <a:endParaRPr lang="zh-CN" altLang="zh-CN" sz="1400">
                <a:solidFill>
                  <a:srgbClr val="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12" name="TextBox 47"/>
          <p:cNvSpPr>
            <a:spLocks noChangeArrowheads="1"/>
          </p:cNvSpPr>
          <p:nvPr/>
        </p:nvSpPr>
        <p:spPr bwMode="auto">
          <a:xfrm>
            <a:off x="847823" y="4223445"/>
            <a:ext cx="3796274" cy="984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indent="457200"/>
            <a:r>
              <a:rPr lang="en-US" altLang="zh-CN" sz="1600" dirty="0">
                <a:latin typeface="楷体_GB2312" panose="02010609030101010101" pitchFamily="49" charset="-122"/>
                <a:ea typeface="楷体_GB2312" panose="02010609030101010101" pitchFamily="49" charset="-122"/>
                <a:cs typeface="+mn-ea"/>
                <a:sym typeface="Arial" panose="020B0604020202020204" pitchFamily="34" charset="0"/>
              </a:rPr>
              <a:t>2017</a:t>
            </a:r>
            <a:r>
              <a:rPr lang="zh-CN" altLang="en-US" sz="1600" dirty="0">
                <a:latin typeface="楷体_GB2312" panose="02010609030101010101" pitchFamily="49" charset="-122"/>
                <a:ea typeface="楷体_GB2312" panose="02010609030101010101" pitchFamily="49" charset="-122"/>
                <a:cs typeface="+mn-ea"/>
                <a:sym typeface="Arial" panose="020B0604020202020204" pitchFamily="34" charset="0"/>
              </a:rPr>
              <a:t>上半年：开展了第三次全国土地调查前期研究相关工作</a:t>
            </a:r>
            <a:r>
              <a:rPr lang="en-US" altLang="zh-CN" sz="1600" dirty="0">
                <a:latin typeface="楷体_GB2312" panose="02010609030101010101" pitchFamily="49" charset="-122"/>
                <a:ea typeface="楷体_GB2312" panose="02010609030101010101" pitchFamily="49" charset="-122"/>
                <a:cs typeface="+mn-ea"/>
                <a:sym typeface="Arial" panose="020B0604020202020204" pitchFamily="34" charset="0"/>
              </a:rPr>
              <a:t>,</a:t>
            </a:r>
            <a:r>
              <a:rPr lang="zh-CN" altLang="en-US" sz="1600" dirty="0">
                <a:latin typeface="楷体_GB2312" panose="02010609030101010101" pitchFamily="49" charset="-122"/>
                <a:ea typeface="楷体_GB2312" panose="02010609030101010101" pitchFamily="49" charset="-122"/>
                <a:cs typeface="+mn-ea"/>
                <a:sym typeface="Arial" panose="020B0604020202020204" pitchFamily="34" charset="0"/>
              </a:rPr>
              <a:t>开展土地调查新技术试点，对任务、技术路线、技术方法等进行验证。</a:t>
            </a:r>
            <a:endParaRPr lang="zh-CN" altLang="en-US" sz="1600" dirty="0">
              <a:latin typeface="楷体_GB2312" panose="02010609030101010101" pitchFamily="49" charset="-122"/>
              <a:ea typeface="楷体_GB2312" panose="02010609030101010101" pitchFamily="49" charset="-122"/>
              <a:cs typeface="+mn-ea"/>
              <a:sym typeface="Arial" panose="020B0604020202020204" pitchFamily="34" charset="0"/>
            </a:endParaRPr>
          </a:p>
        </p:txBody>
      </p:sp>
      <p:sp>
        <p:nvSpPr>
          <p:cNvPr id="113" name="TextBox 50"/>
          <p:cNvSpPr>
            <a:spLocks noChangeArrowheads="1"/>
          </p:cNvSpPr>
          <p:nvPr/>
        </p:nvSpPr>
        <p:spPr bwMode="auto">
          <a:xfrm>
            <a:off x="668849" y="3329152"/>
            <a:ext cx="1459507" cy="332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pPr>
            <a:r>
              <a:rPr lang="zh-CN" altLang="en-US" dirty="0">
                <a:solidFill>
                  <a:schemeClr val="bg1"/>
                </a:solidFill>
                <a:latin typeface="楷体_GB2312" panose="02010609030101010101" pitchFamily="49" charset="-122"/>
                <a:ea typeface="楷体_GB2312" panose="02010609030101010101" pitchFamily="49" charset="-122"/>
                <a:cs typeface="+mn-ea"/>
                <a:sym typeface="Arial" panose="020B0604020202020204" pitchFamily="34" charset="0"/>
              </a:rPr>
              <a:t>第一阶段</a:t>
            </a:r>
            <a:endParaRPr lang="zh-CN" altLang="en-US" dirty="0">
              <a:solidFill>
                <a:schemeClr val="bg1"/>
              </a:solidFill>
              <a:latin typeface="楷体_GB2312" panose="02010609030101010101" pitchFamily="49" charset="-122"/>
              <a:ea typeface="楷体_GB2312" panose="02010609030101010101" pitchFamily="49" charset="-122"/>
              <a:cs typeface="+mn-ea"/>
              <a:sym typeface="Arial" panose="020B0604020202020204" pitchFamily="34" charset="0"/>
            </a:endParaRPr>
          </a:p>
        </p:txBody>
      </p:sp>
      <p:sp>
        <p:nvSpPr>
          <p:cNvPr id="114" name="TextBox 51"/>
          <p:cNvSpPr>
            <a:spLocks noChangeArrowheads="1"/>
          </p:cNvSpPr>
          <p:nvPr/>
        </p:nvSpPr>
        <p:spPr bwMode="auto">
          <a:xfrm>
            <a:off x="2826575" y="3329152"/>
            <a:ext cx="1459507" cy="288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pPr>
            <a:r>
              <a:rPr lang="zh-CN" altLang="en-US" dirty="0">
                <a:solidFill>
                  <a:schemeClr val="bg1"/>
                </a:solidFill>
                <a:latin typeface="楷体_GB2312" panose="02010609030101010101" pitchFamily="49" charset="-122"/>
                <a:ea typeface="楷体_GB2312" panose="02010609030101010101" pitchFamily="49" charset="-122"/>
                <a:cs typeface="+mn-ea"/>
                <a:sym typeface="Arial" panose="020B0604020202020204" pitchFamily="34" charset="0"/>
              </a:rPr>
              <a:t>第二阶段</a:t>
            </a:r>
            <a:endParaRPr lang="zh-CN" altLang="en-US" dirty="0">
              <a:solidFill>
                <a:schemeClr val="bg1"/>
              </a:solidFill>
              <a:latin typeface="楷体_GB2312" panose="02010609030101010101" pitchFamily="49" charset="-122"/>
              <a:ea typeface="楷体_GB2312" panose="02010609030101010101" pitchFamily="49" charset="-122"/>
              <a:cs typeface="+mn-ea"/>
              <a:sym typeface="Arial" panose="020B0604020202020204" pitchFamily="34" charset="0"/>
            </a:endParaRPr>
          </a:p>
        </p:txBody>
      </p:sp>
      <p:sp>
        <p:nvSpPr>
          <p:cNvPr id="115" name="TextBox 52"/>
          <p:cNvSpPr>
            <a:spLocks noChangeArrowheads="1"/>
          </p:cNvSpPr>
          <p:nvPr/>
        </p:nvSpPr>
        <p:spPr bwMode="auto">
          <a:xfrm>
            <a:off x="5058823" y="3329152"/>
            <a:ext cx="1457569" cy="332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pPr>
            <a:r>
              <a:rPr lang="zh-CN" altLang="en-US" dirty="0">
                <a:solidFill>
                  <a:schemeClr val="bg1"/>
                </a:solidFill>
                <a:latin typeface="楷体_GB2312" panose="02010609030101010101" pitchFamily="49" charset="-122"/>
                <a:ea typeface="楷体_GB2312" panose="02010609030101010101" pitchFamily="49" charset="-122"/>
                <a:cs typeface="+mn-ea"/>
                <a:sym typeface="Arial" panose="020B0604020202020204" pitchFamily="34" charset="0"/>
              </a:rPr>
              <a:t>第三阶段</a:t>
            </a:r>
            <a:endParaRPr lang="zh-CN" altLang="en-US" dirty="0">
              <a:solidFill>
                <a:schemeClr val="bg1"/>
              </a:solidFill>
              <a:latin typeface="楷体_GB2312" panose="02010609030101010101" pitchFamily="49" charset="-122"/>
              <a:ea typeface="楷体_GB2312" panose="02010609030101010101" pitchFamily="49" charset="-122"/>
              <a:cs typeface="+mn-ea"/>
              <a:sym typeface="Arial" panose="020B0604020202020204" pitchFamily="34" charset="0"/>
            </a:endParaRPr>
          </a:p>
        </p:txBody>
      </p:sp>
      <p:grpSp>
        <p:nvGrpSpPr>
          <p:cNvPr id="116" name="组合 53"/>
          <p:cNvGrpSpPr/>
          <p:nvPr/>
        </p:nvGrpSpPr>
        <p:grpSpPr bwMode="auto">
          <a:xfrm flipV="1">
            <a:off x="6897439" y="3236346"/>
            <a:ext cx="2155226" cy="618306"/>
            <a:chOff x="-1" y="0"/>
            <a:chExt cx="2865253" cy="506625"/>
          </a:xfrm>
          <a:solidFill>
            <a:schemeClr val="accent4"/>
          </a:solidFill>
        </p:grpSpPr>
        <p:sp>
          <p:nvSpPr>
            <p:cNvPr id="117" name="圆角矩形 54"/>
            <p:cNvSpPr>
              <a:spLocks noChangeArrowheads="1"/>
            </p:cNvSpPr>
            <p:nvPr/>
          </p:nvSpPr>
          <p:spPr bwMode="auto">
            <a:xfrm>
              <a:off x="-1" y="73990"/>
              <a:ext cx="2865253" cy="432635"/>
            </a:xfrm>
            <a:prstGeom prst="roundRect">
              <a:avLst>
                <a:gd name="adj" fmla="val 16667"/>
              </a:avLst>
            </a:prstGeom>
            <a:grpFill/>
            <a:ln>
              <a:noFill/>
            </a:ln>
            <a:extLst>
              <a:ext uri="{91240B29-F687-4F45-9708-019B960494DF}">
                <a14:hiddenLine xmlns:a14="http://schemas.microsoft.com/office/drawing/2010/main" w="25400">
                  <a:solidFill>
                    <a:srgbClr val="BABABA"/>
                  </a:solidFill>
                  <a:bevel/>
                </a14:hiddenLine>
              </a:ext>
            </a:extLst>
          </p:spPr>
          <p:txBody>
            <a:bodyPr anchor="ctr"/>
            <a:lstStyle/>
            <a:p>
              <a:pPr algn="ctr">
                <a:lnSpc>
                  <a:spcPct val="120000"/>
                </a:lnSpc>
              </a:pPr>
              <a:endParaRPr lang="zh-CN" altLang="zh-CN" sz="16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8" name="等腰三角形 55"/>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a:solidFill>
                    <a:srgbClr val="BABABA"/>
                  </a:solidFill>
                  <a:bevel/>
                </a14:hiddenLine>
              </a:ext>
            </a:extLst>
          </p:spPr>
          <p:txBody>
            <a:bodyPr anchor="ctr"/>
            <a:lstStyle/>
            <a:p>
              <a:pPr algn="ctr">
                <a:lnSpc>
                  <a:spcPct val="120000"/>
                </a:lnSpc>
              </a:pPr>
              <a:endParaRPr lang="zh-CN" altLang="zh-CN" sz="16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19" name="TextBox 56"/>
          <p:cNvSpPr>
            <a:spLocks noChangeArrowheads="1"/>
          </p:cNvSpPr>
          <p:nvPr/>
        </p:nvSpPr>
        <p:spPr bwMode="auto">
          <a:xfrm>
            <a:off x="7256981" y="3329152"/>
            <a:ext cx="1459508" cy="332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pPr>
            <a:r>
              <a:rPr lang="zh-CN" altLang="en-US" dirty="0">
                <a:solidFill>
                  <a:schemeClr val="bg1"/>
                </a:solidFill>
                <a:latin typeface="楷体_GB2312" panose="02010609030101010101" pitchFamily="49" charset="-122"/>
                <a:ea typeface="楷体_GB2312" panose="02010609030101010101" pitchFamily="49" charset="-122"/>
                <a:cs typeface="+mn-ea"/>
                <a:sym typeface="Arial" panose="020B0604020202020204" pitchFamily="34" charset="0"/>
              </a:rPr>
              <a:t>第四阶段</a:t>
            </a:r>
            <a:endParaRPr lang="zh-CN" altLang="en-US" dirty="0">
              <a:solidFill>
                <a:schemeClr val="bg1"/>
              </a:solidFill>
              <a:latin typeface="楷体_GB2312" panose="02010609030101010101" pitchFamily="49" charset="-122"/>
              <a:ea typeface="楷体_GB2312" panose="02010609030101010101" pitchFamily="49" charset="-122"/>
              <a:cs typeface="+mn-ea"/>
              <a:sym typeface="Arial" panose="020B0604020202020204" pitchFamily="34" charset="0"/>
            </a:endParaRPr>
          </a:p>
        </p:txBody>
      </p:sp>
      <p:sp>
        <p:nvSpPr>
          <p:cNvPr id="130" name="TextBox 47"/>
          <p:cNvSpPr>
            <a:spLocks noChangeArrowheads="1"/>
          </p:cNvSpPr>
          <p:nvPr/>
        </p:nvSpPr>
        <p:spPr bwMode="auto">
          <a:xfrm>
            <a:off x="256148" y="1700478"/>
            <a:ext cx="3744416" cy="984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indent="457200"/>
            <a:r>
              <a:rPr lang="en-US" altLang="zh-CN" sz="1600" dirty="0">
                <a:latin typeface="楷体_GB2312" panose="02010609030101010101" pitchFamily="49" charset="-122"/>
                <a:ea typeface="楷体_GB2312" panose="02010609030101010101" pitchFamily="49" charset="-122"/>
                <a:cs typeface="+mn-ea"/>
                <a:sym typeface="Arial" panose="020B0604020202020204" pitchFamily="34" charset="0"/>
              </a:rPr>
              <a:t>2016</a:t>
            </a:r>
            <a:r>
              <a:rPr lang="zh-CN" altLang="en-US" sz="1600" dirty="0">
                <a:latin typeface="楷体_GB2312" panose="02010609030101010101" pitchFamily="49" charset="-122"/>
                <a:ea typeface="楷体_GB2312" panose="02010609030101010101" pitchFamily="49" charset="-122"/>
                <a:cs typeface="+mn-ea"/>
                <a:sym typeface="Arial" panose="020B0604020202020204" pitchFamily="34" charset="0"/>
              </a:rPr>
              <a:t>年下半年：总结二次调查经验，征求司内、司局、部门的调查成果需求意见，梳理调查技术条件，综合提出了三次土地调查任务和技术路线初步建议。</a:t>
            </a:r>
            <a:endParaRPr lang="zh-CN" altLang="en-US" sz="1600" dirty="0">
              <a:latin typeface="楷体_GB2312" panose="02010609030101010101" pitchFamily="49" charset="-122"/>
              <a:ea typeface="楷体_GB2312" panose="02010609030101010101" pitchFamily="49" charset="-122"/>
              <a:cs typeface="+mn-ea"/>
              <a:sym typeface="Arial" panose="020B0604020202020204" pitchFamily="34" charset="0"/>
            </a:endParaRPr>
          </a:p>
        </p:txBody>
      </p:sp>
      <p:sp>
        <p:nvSpPr>
          <p:cNvPr id="131" name="TextBox 47"/>
          <p:cNvSpPr>
            <a:spLocks noChangeArrowheads="1"/>
          </p:cNvSpPr>
          <p:nvPr/>
        </p:nvSpPr>
        <p:spPr bwMode="auto">
          <a:xfrm>
            <a:off x="5364088" y="4223444"/>
            <a:ext cx="3555183"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indent="457200"/>
            <a:r>
              <a:rPr lang="en-US" altLang="zh-CN" sz="1600" dirty="0">
                <a:latin typeface="楷体_GB2312" panose="02010609030101010101" pitchFamily="49" charset="-122"/>
                <a:ea typeface="楷体_GB2312" panose="02010609030101010101" pitchFamily="49" charset="-122"/>
                <a:cs typeface="+mn-ea"/>
                <a:sym typeface="Arial" panose="020B0604020202020204" pitchFamily="34" charset="0"/>
              </a:rPr>
              <a:t>2017</a:t>
            </a:r>
            <a:r>
              <a:rPr lang="zh-CN" altLang="en-US" sz="1600" dirty="0">
                <a:latin typeface="楷体_GB2312" panose="02010609030101010101" pitchFamily="49" charset="-122"/>
                <a:ea typeface="楷体_GB2312" panose="02010609030101010101" pitchFamily="49" charset="-122"/>
                <a:cs typeface="+mn-ea"/>
                <a:sym typeface="Arial" panose="020B0604020202020204" pitchFamily="34" charset="0"/>
              </a:rPr>
              <a:t>年四季度以来：筹建调查办，完善各方案、技术标准；梳理</a:t>
            </a:r>
            <a:r>
              <a:rPr lang="en-US" altLang="zh-CN" sz="1600" dirty="0">
                <a:latin typeface="楷体_GB2312" panose="02010609030101010101" pitchFamily="49" charset="-122"/>
                <a:ea typeface="楷体_GB2312" panose="02010609030101010101" pitchFamily="49" charset="-122"/>
                <a:cs typeface="+mn-ea"/>
                <a:sym typeface="Arial" panose="020B0604020202020204" pitchFamily="34" charset="0"/>
              </a:rPr>
              <a:t>2017</a:t>
            </a:r>
            <a:r>
              <a:rPr lang="zh-CN" altLang="en-US" sz="1600" dirty="0">
                <a:latin typeface="楷体_GB2312" panose="02010609030101010101" pitchFamily="49" charset="-122"/>
                <a:ea typeface="楷体_GB2312" panose="02010609030101010101" pitchFamily="49" charset="-122"/>
                <a:cs typeface="+mn-ea"/>
                <a:sym typeface="Arial" panose="020B0604020202020204" pitchFamily="34" charset="0"/>
              </a:rPr>
              <a:t>年</a:t>
            </a:r>
            <a:r>
              <a:rPr lang="en-US" altLang="zh-CN" sz="1600" dirty="0">
                <a:latin typeface="楷体_GB2312" panose="02010609030101010101" pitchFamily="49" charset="-122"/>
                <a:ea typeface="楷体_GB2312" panose="02010609030101010101" pitchFamily="49" charset="-122"/>
                <a:cs typeface="+mn-ea"/>
                <a:sym typeface="Arial" panose="020B0604020202020204" pitchFamily="34" charset="0"/>
              </a:rPr>
              <a:t>7</a:t>
            </a:r>
            <a:r>
              <a:rPr lang="zh-CN" altLang="en-US" sz="1600" dirty="0">
                <a:latin typeface="楷体_GB2312" panose="02010609030101010101" pitchFamily="49" charset="-122"/>
                <a:ea typeface="楷体_GB2312" panose="02010609030101010101" pitchFamily="49" charset="-122"/>
                <a:cs typeface="+mn-ea"/>
                <a:sym typeface="Arial" panose="020B0604020202020204" pitchFamily="34" charset="0"/>
              </a:rPr>
              <a:t>月</a:t>
            </a:r>
            <a:r>
              <a:rPr lang="en-US" altLang="zh-CN" sz="1600" dirty="0">
                <a:latin typeface="楷体_GB2312" panose="02010609030101010101" pitchFamily="49" charset="-122"/>
                <a:ea typeface="楷体_GB2312" panose="02010609030101010101" pitchFamily="49" charset="-122"/>
                <a:cs typeface="+mn-ea"/>
                <a:sym typeface="Arial" panose="020B0604020202020204" pitchFamily="34" charset="0"/>
              </a:rPr>
              <a:t>1</a:t>
            </a:r>
            <a:r>
              <a:rPr lang="zh-CN" altLang="en-US" sz="1600" dirty="0">
                <a:latin typeface="楷体_GB2312" panose="02010609030101010101" pitchFamily="49" charset="-122"/>
                <a:ea typeface="楷体_GB2312" panose="02010609030101010101" pitchFamily="49" charset="-122"/>
                <a:cs typeface="+mn-ea"/>
                <a:sym typeface="Arial" panose="020B0604020202020204" pitchFamily="34" charset="0"/>
              </a:rPr>
              <a:t>日以来的存档卫星数据，每省选择三个左右县级单位先行开展三调工作。树立标杆、以点带面，锻炼队伍、</a:t>
            </a:r>
            <a:r>
              <a:rPr lang="en-US" altLang="zh-CN" sz="1600" dirty="0">
                <a:latin typeface="楷体_GB2312" panose="02010609030101010101" pitchFamily="49" charset="-122"/>
                <a:ea typeface="楷体_GB2312" panose="02010609030101010101" pitchFamily="49" charset="-122"/>
                <a:cs typeface="+mn-ea"/>
                <a:sym typeface="Arial" panose="020B0604020202020204" pitchFamily="34" charset="0"/>
              </a:rPr>
              <a:t>,</a:t>
            </a:r>
            <a:r>
              <a:rPr lang="zh-CN" altLang="en-US" sz="1600" dirty="0">
                <a:latin typeface="楷体_GB2312" panose="02010609030101010101" pitchFamily="49" charset="-122"/>
                <a:ea typeface="楷体_GB2312" panose="02010609030101010101" pitchFamily="49" charset="-122"/>
                <a:cs typeface="+mn-ea"/>
                <a:sym typeface="Arial" panose="020B0604020202020204" pitchFamily="34" charset="0"/>
              </a:rPr>
              <a:t>加强培训，总结经验、梳理问题。</a:t>
            </a:r>
            <a:endParaRPr lang="zh-CN" altLang="en-US" sz="1600" dirty="0">
              <a:latin typeface="楷体_GB2312" panose="02010609030101010101" pitchFamily="49" charset="-122"/>
              <a:ea typeface="楷体_GB2312" panose="02010609030101010101" pitchFamily="49" charset="-122"/>
              <a:cs typeface="+mn-ea"/>
              <a:sym typeface="Arial" panose="020B0604020202020204" pitchFamily="34" charset="0"/>
            </a:endParaRPr>
          </a:p>
        </p:txBody>
      </p:sp>
      <p:sp>
        <p:nvSpPr>
          <p:cNvPr id="132" name="TextBox 47"/>
          <p:cNvSpPr>
            <a:spLocks noChangeArrowheads="1"/>
          </p:cNvSpPr>
          <p:nvPr/>
        </p:nvSpPr>
        <p:spPr bwMode="auto">
          <a:xfrm>
            <a:off x="4828366" y="1700479"/>
            <a:ext cx="3668555" cy="984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indent="457200"/>
            <a:r>
              <a:rPr lang="en-US" altLang="zh-CN" sz="1600" dirty="0">
                <a:latin typeface="楷体_GB2312" panose="02010609030101010101" pitchFamily="49" charset="-122"/>
                <a:ea typeface="楷体_GB2312" panose="02010609030101010101" pitchFamily="49" charset="-122"/>
                <a:cs typeface="+mn-ea"/>
                <a:sym typeface="Arial" panose="020B0604020202020204" pitchFamily="34" charset="0"/>
              </a:rPr>
              <a:t>2017</a:t>
            </a:r>
            <a:r>
              <a:rPr lang="zh-CN" altLang="en-US" sz="1600" dirty="0">
                <a:latin typeface="楷体_GB2312" panose="02010609030101010101" pitchFamily="49" charset="-122"/>
                <a:ea typeface="楷体_GB2312" panose="02010609030101010101" pitchFamily="49" charset="-122"/>
                <a:cs typeface="+mn-ea"/>
                <a:sym typeface="Arial" panose="020B0604020202020204" pitchFamily="34" charset="0"/>
              </a:rPr>
              <a:t>年下半年：总结形成</a:t>
            </a:r>
            <a:r>
              <a:rPr lang="en-US" altLang="zh-CN" sz="1600" dirty="0">
                <a:latin typeface="楷体_GB2312" panose="02010609030101010101" pitchFamily="49" charset="-122"/>
                <a:ea typeface="楷体_GB2312" panose="02010609030101010101" pitchFamily="49" charset="-122"/>
                <a:cs typeface="+mn-ea"/>
                <a:sym typeface="Arial" panose="020B0604020202020204" pitchFamily="34" charset="0"/>
              </a:rPr>
              <a:t>《</a:t>
            </a:r>
            <a:r>
              <a:rPr lang="zh-CN" altLang="en-US" sz="1600" dirty="0">
                <a:latin typeface="楷体_GB2312" panose="02010609030101010101" pitchFamily="49" charset="-122"/>
                <a:ea typeface="楷体_GB2312" panose="02010609030101010101" pitchFamily="49" charset="-122"/>
                <a:cs typeface="+mn-ea"/>
                <a:sym typeface="Arial" panose="020B0604020202020204" pitchFamily="34" charset="0"/>
              </a:rPr>
              <a:t>总体方案</a:t>
            </a:r>
            <a:r>
              <a:rPr lang="en-US" altLang="zh-CN" sz="1600" dirty="0">
                <a:latin typeface="楷体_GB2312" panose="02010609030101010101" pitchFamily="49" charset="-122"/>
                <a:ea typeface="楷体_GB2312" panose="02010609030101010101" pitchFamily="49" charset="-122"/>
                <a:cs typeface="+mn-ea"/>
                <a:sym typeface="Arial" panose="020B0604020202020204" pitchFamily="34" charset="0"/>
              </a:rPr>
              <a:t>》</a:t>
            </a:r>
            <a:r>
              <a:rPr lang="zh-CN" altLang="en-US" sz="1600" dirty="0">
                <a:latin typeface="楷体_GB2312" panose="02010609030101010101" pitchFamily="49" charset="-122"/>
                <a:ea typeface="楷体_GB2312" panose="02010609030101010101" pitchFamily="49" charset="-122"/>
                <a:cs typeface="+mn-ea"/>
                <a:sym typeface="Arial" panose="020B0604020202020204" pitchFamily="34" charset="0"/>
              </a:rPr>
              <a:t>，按照分步报批的要求，先向国务院呈报开展三调的</a:t>
            </a:r>
            <a:r>
              <a:rPr lang="en-US" altLang="zh-CN" sz="1600" dirty="0">
                <a:latin typeface="楷体_GB2312" panose="02010609030101010101" pitchFamily="49" charset="-122"/>
                <a:ea typeface="楷体_GB2312" panose="02010609030101010101" pitchFamily="49" charset="-122"/>
                <a:cs typeface="+mn-ea"/>
                <a:sym typeface="Arial" panose="020B0604020202020204" pitchFamily="34" charset="0"/>
              </a:rPr>
              <a:t>《</a:t>
            </a:r>
            <a:r>
              <a:rPr lang="zh-CN" altLang="en-US" sz="1600" dirty="0">
                <a:latin typeface="楷体_GB2312" panose="02010609030101010101" pitchFamily="49" charset="-122"/>
                <a:ea typeface="楷体_GB2312" panose="02010609030101010101" pitchFamily="49" charset="-122"/>
                <a:cs typeface="+mn-ea"/>
                <a:sym typeface="Arial" panose="020B0604020202020204" pitchFamily="34" charset="0"/>
              </a:rPr>
              <a:t>请示</a:t>
            </a:r>
            <a:r>
              <a:rPr lang="en-US" altLang="zh-CN" sz="1600" dirty="0">
                <a:latin typeface="楷体_GB2312" panose="02010609030101010101" pitchFamily="49" charset="-122"/>
                <a:ea typeface="楷体_GB2312" panose="02010609030101010101" pitchFamily="49" charset="-122"/>
                <a:cs typeface="+mn-ea"/>
                <a:sym typeface="Arial" panose="020B0604020202020204" pitchFamily="34" charset="0"/>
              </a:rPr>
              <a:t>》</a:t>
            </a:r>
            <a:r>
              <a:rPr lang="zh-CN" altLang="en-US" sz="1600" dirty="0">
                <a:latin typeface="楷体_GB2312" panose="02010609030101010101" pitchFamily="49" charset="-122"/>
                <a:ea typeface="楷体_GB2312" panose="02010609030101010101" pitchFamily="49" charset="-122"/>
                <a:cs typeface="+mn-ea"/>
                <a:sym typeface="Arial" panose="020B0604020202020204" pitchFamily="34" charset="0"/>
              </a:rPr>
              <a:t>，国务院发文后报</a:t>
            </a:r>
            <a:r>
              <a:rPr lang="en-US" altLang="zh-CN" sz="1600" dirty="0">
                <a:latin typeface="楷体_GB2312" panose="02010609030101010101" pitchFamily="49" charset="-122"/>
                <a:ea typeface="楷体_GB2312" panose="02010609030101010101" pitchFamily="49" charset="-122"/>
                <a:cs typeface="+mn-ea"/>
                <a:sym typeface="Arial" panose="020B0604020202020204" pitchFamily="34" charset="0"/>
              </a:rPr>
              <a:t>《</a:t>
            </a:r>
            <a:r>
              <a:rPr lang="zh-CN" altLang="en-US" sz="1600" dirty="0">
                <a:latin typeface="楷体_GB2312" panose="02010609030101010101" pitchFamily="49" charset="-122"/>
                <a:ea typeface="楷体_GB2312" panose="02010609030101010101" pitchFamily="49" charset="-122"/>
                <a:cs typeface="+mn-ea"/>
                <a:sym typeface="Arial" panose="020B0604020202020204" pitchFamily="34" charset="0"/>
              </a:rPr>
              <a:t>总体方案</a:t>
            </a:r>
            <a:r>
              <a:rPr lang="en-US" altLang="zh-CN" sz="1600" dirty="0">
                <a:latin typeface="楷体_GB2312" panose="02010609030101010101" pitchFamily="49" charset="-122"/>
                <a:ea typeface="楷体_GB2312" panose="02010609030101010101" pitchFamily="49" charset="-122"/>
                <a:cs typeface="+mn-ea"/>
                <a:sym typeface="Arial" panose="020B0604020202020204" pitchFamily="34" charset="0"/>
              </a:rPr>
              <a:t>》</a:t>
            </a:r>
            <a:r>
              <a:rPr lang="zh-CN" altLang="en-US" sz="1600" dirty="0">
                <a:latin typeface="楷体_GB2312" panose="02010609030101010101" pitchFamily="49" charset="-122"/>
                <a:ea typeface="楷体_GB2312" panose="02010609030101010101" pitchFamily="49" charset="-122"/>
                <a:cs typeface="+mn-ea"/>
                <a:sym typeface="Arial" panose="020B0604020202020204" pitchFamily="34" charset="0"/>
              </a:rPr>
              <a:t>。均会签相关部门。</a:t>
            </a:r>
            <a:endParaRPr lang="zh-CN" altLang="en-US" sz="1600" dirty="0">
              <a:latin typeface="楷体_GB2312" panose="02010609030101010101" pitchFamily="49" charset="-122"/>
              <a:ea typeface="楷体_GB2312" panose="02010609030101010101" pitchFamily="49" charset="-122"/>
              <a:cs typeface="+mn-ea"/>
              <a:sym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3"/>
                                        </p:tgtEl>
                                        <p:attrNameLst>
                                          <p:attrName>style.visibility</p:attrName>
                                        </p:attrNameLst>
                                      </p:cBhvr>
                                      <p:to>
                                        <p:strVal val="visible"/>
                                      </p:to>
                                    </p:set>
                                    <p:anim calcmode="lin" valueType="num">
                                      <p:cBhvr>
                                        <p:cTn id="7" dur="500" fill="hold"/>
                                        <p:tgtEl>
                                          <p:spTgt spid="113"/>
                                        </p:tgtEl>
                                        <p:attrNameLst>
                                          <p:attrName>ppt_w</p:attrName>
                                        </p:attrNameLst>
                                      </p:cBhvr>
                                      <p:tavLst>
                                        <p:tav tm="0">
                                          <p:val>
                                            <p:fltVal val="0"/>
                                          </p:val>
                                        </p:tav>
                                        <p:tav tm="100000">
                                          <p:val>
                                            <p:strVal val="#ppt_w"/>
                                          </p:val>
                                        </p:tav>
                                      </p:tavLst>
                                    </p:anim>
                                    <p:anim calcmode="lin" valueType="num">
                                      <p:cBhvr>
                                        <p:cTn id="8" dur="500" fill="hold"/>
                                        <p:tgtEl>
                                          <p:spTgt spid="113"/>
                                        </p:tgtEl>
                                        <p:attrNameLst>
                                          <p:attrName>ppt_h</p:attrName>
                                        </p:attrNameLst>
                                      </p:cBhvr>
                                      <p:tavLst>
                                        <p:tav tm="0">
                                          <p:val>
                                            <p:fltVal val="0"/>
                                          </p:val>
                                        </p:tav>
                                        <p:tav tm="100000">
                                          <p:val>
                                            <p:strVal val="#ppt_h"/>
                                          </p:val>
                                        </p:tav>
                                      </p:tavLst>
                                    </p:anim>
                                    <p:animEffect>
                                      <p:cBhvr>
                                        <p:cTn id="9" dur="500"/>
                                        <p:tgtEl>
                                          <p:spTgt spid="113"/>
                                        </p:tgtEl>
                                      </p:cBhvr>
                                    </p:animEffect>
                                  </p:childTnLst>
                                </p:cTn>
                              </p:par>
                              <p:par>
                                <p:cTn id="10" presetID="10" presetClass="entr" presetSubtype="0" fill="hold" nodeType="withEffect">
                                  <p:stCondLst>
                                    <p:cond delay="0"/>
                                  </p:stCondLst>
                                  <p:childTnLst>
                                    <p:set>
                                      <p:cBhvr>
                                        <p:cTn id="11" dur="1" fill="hold">
                                          <p:stCondLst>
                                            <p:cond delay="0"/>
                                          </p:stCondLst>
                                        </p:cTn>
                                        <p:tgtEl>
                                          <p:spTgt spid="98"/>
                                        </p:tgtEl>
                                        <p:attrNameLst>
                                          <p:attrName>style.visibility</p:attrName>
                                        </p:attrNameLst>
                                      </p:cBhvr>
                                      <p:to>
                                        <p:strVal val="visible"/>
                                      </p:to>
                                    </p:set>
                                    <p:anim calcmode="lin" valueType="num">
                                      <p:cBhvr>
                                        <p:cTn id="12" dur="500" fill="hold"/>
                                        <p:tgtEl>
                                          <p:spTgt spid="98"/>
                                        </p:tgtEl>
                                        <p:attrNameLst>
                                          <p:attrName>ppt_w</p:attrName>
                                        </p:attrNameLst>
                                      </p:cBhvr>
                                      <p:tavLst>
                                        <p:tav tm="0">
                                          <p:val>
                                            <p:fltVal val="0"/>
                                          </p:val>
                                        </p:tav>
                                        <p:tav tm="100000">
                                          <p:val>
                                            <p:strVal val="#ppt_w"/>
                                          </p:val>
                                        </p:tav>
                                      </p:tavLst>
                                    </p:anim>
                                    <p:anim calcmode="lin" valueType="num">
                                      <p:cBhvr>
                                        <p:cTn id="13" dur="500" fill="hold"/>
                                        <p:tgtEl>
                                          <p:spTgt spid="98"/>
                                        </p:tgtEl>
                                        <p:attrNameLst>
                                          <p:attrName>ppt_h</p:attrName>
                                        </p:attrNameLst>
                                      </p:cBhvr>
                                      <p:tavLst>
                                        <p:tav tm="0">
                                          <p:val>
                                            <p:fltVal val="0"/>
                                          </p:val>
                                        </p:tav>
                                        <p:tav tm="100000">
                                          <p:val>
                                            <p:strVal val="#ppt_h"/>
                                          </p:val>
                                        </p:tav>
                                      </p:tavLst>
                                    </p:anim>
                                    <p:animEffect>
                                      <p:cBhvr>
                                        <p:cTn id="14" dur="500"/>
                                        <p:tgtEl>
                                          <p:spTgt spid="98"/>
                                        </p:tgtEl>
                                      </p:cBhvr>
                                    </p:animEffect>
                                  </p:childTnLst>
                                </p:cTn>
                              </p:par>
                            </p:childTnLst>
                          </p:cTn>
                        </p:par>
                        <p:par>
                          <p:cTn id="15" fill="hold">
                            <p:stCondLst>
                              <p:cond delay="500"/>
                            </p:stCondLst>
                            <p:childTnLst>
                              <p:par>
                                <p:cTn id="16" presetID="42" presetClass="entr" presetSubtype="0" fill="hold" grpId="0" nodeType="afterEffect">
                                  <p:stCondLst>
                                    <p:cond delay="0"/>
                                  </p:stCondLst>
                                  <p:childTnLst>
                                    <p:set>
                                      <p:cBhvr>
                                        <p:cTn id="17" dur="1" fill="hold">
                                          <p:stCondLst>
                                            <p:cond delay="0"/>
                                          </p:stCondLst>
                                        </p:cTn>
                                        <p:tgtEl>
                                          <p:spTgt spid="130"/>
                                        </p:tgtEl>
                                        <p:attrNameLst>
                                          <p:attrName>style.visibility</p:attrName>
                                        </p:attrNameLst>
                                      </p:cBhvr>
                                      <p:to>
                                        <p:strVal val="visible"/>
                                      </p:to>
                                    </p:set>
                                    <p:animEffect transition="in" filter="fade">
                                      <p:cBhvr>
                                        <p:cTn id="18" dur="500"/>
                                        <p:tgtEl>
                                          <p:spTgt spid="130"/>
                                        </p:tgtEl>
                                      </p:cBhvr>
                                    </p:animEffect>
                                    <p:anim calcmode="lin" valueType="num">
                                      <p:cBhvr>
                                        <p:cTn id="19" dur="500" fill="hold"/>
                                        <p:tgtEl>
                                          <p:spTgt spid="130"/>
                                        </p:tgtEl>
                                        <p:attrNameLst>
                                          <p:attrName>ppt_x</p:attrName>
                                        </p:attrNameLst>
                                      </p:cBhvr>
                                      <p:tavLst>
                                        <p:tav tm="0">
                                          <p:val>
                                            <p:strVal val="#ppt_x"/>
                                          </p:val>
                                        </p:tav>
                                        <p:tav tm="100000">
                                          <p:val>
                                            <p:strVal val="#ppt_x"/>
                                          </p:val>
                                        </p:tav>
                                      </p:tavLst>
                                    </p:anim>
                                    <p:anim calcmode="lin" valueType="num">
                                      <p:cBhvr>
                                        <p:cTn id="20" dur="500" fill="hold"/>
                                        <p:tgtEl>
                                          <p:spTgt spid="130"/>
                                        </p:tgtEl>
                                        <p:attrNameLst>
                                          <p:attrName>ppt_y</p:attrName>
                                        </p:attrNameLst>
                                      </p:cBhvr>
                                      <p:tavLst>
                                        <p:tav tm="0">
                                          <p:val>
                                            <p:strVal val="#ppt_y+.1"/>
                                          </p:val>
                                        </p:tav>
                                        <p:tav tm="100000">
                                          <p:val>
                                            <p:strVal val="#ppt_y"/>
                                          </p:val>
                                        </p:tav>
                                      </p:tavLst>
                                    </p:anim>
                                  </p:childTnLst>
                                </p:cTn>
                              </p:par>
                            </p:childTnLst>
                          </p:cTn>
                        </p:par>
                        <p:par>
                          <p:cTn id="21" fill="hold">
                            <p:stCondLst>
                              <p:cond delay="1000"/>
                            </p:stCondLst>
                            <p:childTnLst>
                              <p:par>
                                <p:cTn id="22" presetID="10" presetClass="entr" presetSubtype="0" fill="hold" grpId="0" nodeType="afterEffect">
                                  <p:stCondLst>
                                    <p:cond delay="0"/>
                                  </p:stCondLst>
                                  <p:childTnLst>
                                    <p:set>
                                      <p:cBhvr>
                                        <p:cTn id="23" dur="1" fill="hold">
                                          <p:stCondLst>
                                            <p:cond delay="0"/>
                                          </p:stCondLst>
                                        </p:cTn>
                                        <p:tgtEl>
                                          <p:spTgt spid="114"/>
                                        </p:tgtEl>
                                        <p:attrNameLst>
                                          <p:attrName>style.visibility</p:attrName>
                                        </p:attrNameLst>
                                      </p:cBhvr>
                                      <p:to>
                                        <p:strVal val="visible"/>
                                      </p:to>
                                    </p:set>
                                    <p:anim calcmode="lin" valueType="num">
                                      <p:cBhvr>
                                        <p:cTn id="24" dur="500" fill="hold"/>
                                        <p:tgtEl>
                                          <p:spTgt spid="114"/>
                                        </p:tgtEl>
                                        <p:attrNameLst>
                                          <p:attrName>ppt_w</p:attrName>
                                        </p:attrNameLst>
                                      </p:cBhvr>
                                      <p:tavLst>
                                        <p:tav tm="0">
                                          <p:val>
                                            <p:fltVal val="0"/>
                                          </p:val>
                                        </p:tav>
                                        <p:tav tm="100000">
                                          <p:val>
                                            <p:strVal val="#ppt_w"/>
                                          </p:val>
                                        </p:tav>
                                      </p:tavLst>
                                    </p:anim>
                                    <p:anim calcmode="lin" valueType="num">
                                      <p:cBhvr>
                                        <p:cTn id="25" dur="500" fill="hold"/>
                                        <p:tgtEl>
                                          <p:spTgt spid="114"/>
                                        </p:tgtEl>
                                        <p:attrNameLst>
                                          <p:attrName>ppt_h</p:attrName>
                                        </p:attrNameLst>
                                      </p:cBhvr>
                                      <p:tavLst>
                                        <p:tav tm="0">
                                          <p:val>
                                            <p:fltVal val="0"/>
                                          </p:val>
                                        </p:tav>
                                        <p:tav tm="100000">
                                          <p:val>
                                            <p:strVal val="#ppt_h"/>
                                          </p:val>
                                        </p:tav>
                                      </p:tavLst>
                                    </p:anim>
                                    <p:animEffect>
                                      <p:cBhvr>
                                        <p:cTn id="26" dur="500"/>
                                        <p:tgtEl>
                                          <p:spTgt spid="114"/>
                                        </p:tgtEl>
                                      </p:cBhvr>
                                    </p:animEffect>
                                  </p:childTnLst>
                                </p:cTn>
                              </p:par>
                              <p:par>
                                <p:cTn id="27" presetID="10" presetClass="entr" presetSubtype="0" fill="hold" nodeType="withEffect">
                                  <p:stCondLst>
                                    <p:cond delay="0"/>
                                  </p:stCondLst>
                                  <p:childTnLst>
                                    <p:set>
                                      <p:cBhvr>
                                        <p:cTn id="28" dur="1" fill="hold">
                                          <p:stCondLst>
                                            <p:cond delay="0"/>
                                          </p:stCondLst>
                                        </p:cTn>
                                        <p:tgtEl>
                                          <p:spTgt spid="102"/>
                                        </p:tgtEl>
                                        <p:attrNameLst>
                                          <p:attrName>style.visibility</p:attrName>
                                        </p:attrNameLst>
                                      </p:cBhvr>
                                      <p:to>
                                        <p:strVal val="visible"/>
                                      </p:to>
                                    </p:set>
                                    <p:anim calcmode="lin" valueType="num">
                                      <p:cBhvr>
                                        <p:cTn id="29" dur="500" fill="hold"/>
                                        <p:tgtEl>
                                          <p:spTgt spid="102"/>
                                        </p:tgtEl>
                                        <p:attrNameLst>
                                          <p:attrName>ppt_w</p:attrName>
                                        </p:attrNameLst>
                                      </p:cBhvr>
                                      <p:tavLst>
                                        <p:tav tm="0">
                                          <p:val>
                                            <p:fltVal val="0"/>
                                          </p:val>
                                        </p:tav>
                                        <p:tav tm="100000">
                                          <p:val>
                                            <p:strVal val="#ppt_w"/>
                                          </p:val>
                                        </p:tav>
                                      </p:tavLst>
                                    </p:anim>
                                    <p:anim calcmode="lin" valueType="num">
                                      <p:cBhvr>
                                        <p:cTn id="30" dur="500" fill="hold"/>
                                        <p:tgtEl>
                                          <p:spTgt spid="102"/>
                                        </p:tgtEl>
                                        <p:attrNameLst>
                                          <p:attrName>ppt_h</p:attrName>
                                        </p:attrNameLst>
                                      </p:cBhvr>
                                      <p:tavLst>
                                        <p:tav tm="0">
                                          <p:val>
                                            <p:fltVal val="0"/>
                                          </p:val>
                                        </p:tav>
                                        <p:tav tm="100000">
                                          <p:val>
                                            <p:strVal val="#ppt_h"/>
                                          </p:val>
                                        </p:tav>
                                      </p:tavLst>
                                    </p:anim>
                                    <p:animEffect>
                                      <p:cBhvr>
                                        <p:cTn id="31" dur="500"/>
                                        <p:tgtEl>
                                          <p:spTgt spid="102"/>
                                        </p:tgtEl>
                                      </p:cBhvr>
                                    </p:animEffect>
                                  </p:childTnLst>
                                </p:cTn>
                              </p:par>
                            </p:childTnLst>
                          </p:cTn>
                        </p:par>
                        <p:par>
                          <p:cTn id="32" fill="hold">
                            <p:stCondLst>
                              <p:cond delay="1500"/>
                            </p:stCondLst>
                            <p:childTnLst>
                              <p:par>
                                <p:cTn id="33" presetID="47" presetClass="entr" presetSubtype="0" fill="hold" grpId="0" nodeType="afterEffect">
                                  <p:stCondLst>
                                    <p:cond delay="0"/>
                                  </p:stCondLst>
                                  <p:childTnLst>
                                    <p:set>
                                      <p:cBhvr>
                                        <p:cTn id="34" dur="1" fill="hold">
                                          <p:stCondLst>
                                            <p:cond delay="0"/>
                                          </p:stCondLst>
                                        </p:cTn>
                                        <p:tgtEl>
                                          <p:spTgt spid="112"/>
                                        </p:tgtEl>
                                        <p:attrNameLst>
                                          <p:attrName>style.visibility</p:attrName>
                                        </p:attrNameLst>
                                      </p:cBhvr>
                                      <p:to>
                                        <p:strVal val="visible"/>
                                      </p:to>
                                    </p:set>
                                    <p:animEffect transition="in" filter="fade">
                                      <p:cBhvr>
                                        <p:cTn id="35" dur="500"/>
                                        <p:tgtEl>
                                          <p:spTgt spid="112"/>
                                        </p:tgtEl>
                                      </p:cBhvr>
                                    </p:animEffect>
                                    <p:anim calcmode="lin" valueType="num">
                                      <p:cBhvr>
                                        <p:cTn id="36" dur="500" fill="hold"/>
                                        <p:tgtEl>
                                          <p:spTgt spid="112"/>
                                        </p:tgtEl>
                                        <p:attrNameLst>
                                          <p:attrName>ppt_x</p:attrName>
                                        </p:attrNameLst>
                                      </p:cBhvr>
                                      <p:tavLst>
                                        <p:tav tm="0">
                                          <p:val>
                                            <p:strVal val="#ppt_x"/>
                                          </p:val>
                                        </p:tav>
                                        <p:tav tm="100000">
                                          <p:val>
                                            <p:strVal val="#ppt_x"/>
                                          </p:val>
                                        </p:tav>
                                      </p:tavLst>
                                    </p:anim>
                                    <p:anim calcmode="lin" valueType="num">
                                      <p:cBhvr>
                                        <p:cTn id="37" dur="500" fill="hold"/>
                                        <p:tgtEl>
                                          <p:spTgt spid="112"/>
                                        </p:tgtEl>
                                        <p:attrNameLst>
                                          <p:attrName>ppt_y</p:attrName>
                                        </p:attrNameLst>
                                      </p:cBhvr>
                                      <p:tavLst>
                                        <p:tav tm="0">
                                          <p:val>
                                            <p:strVal val="#ppt_y-.1"/>
                                          </p:val>
                                        </p:tav>
                                        <p:tav tm="100000">
                                          <p:val>
                                            <p:strVal val="#ppt_y"/>
                                          </p:val>
                                        </p:tav>
                                      </p:tavLst>
                                    </p:anim>
                                  </p:childTnLst>
                                </p:cTn>
                              </p:par>
                            </p:childTnLst>
                          </p:cTn>
                        </p:par>
                        <p:par>
                          <p:cTn id="38" fill="hold">
                            <p:stCondLst>
                              <p:cond delay="2000"/>
                            </p:stCondLst>
                            <p:childTnLst>
                              <p:par>
                                <p:cTn id="39" presetID="10" presetClass="entr" presetSubtype="0" fill="hold" grpId="0" nodeType="afterEffect">
                                  <p:stCondLst>
                                    <p:cond delay="0"/>
                                  </p:stCondLst>
                                  <p:childTnLst>
                                    <p:set>
                                      <p:cBhvr>
                                        <p:cTn id="40" dur="1" fill="hold">
                                          <p:stCondLst>
                                            <p:cond delay="0"/>
                                          </p:stCondLst>
                                        </p:cTn>
                                        <p:tgtEl>
                                          <p:spTgt spid="115"/>
                                        </p:tgtEl>
                                        <p:attrNameLst>
                                          <p:attrName>style.visibility</p:attrName>
                                        </p:attrNameLst>
                                      </p:cBhvr>
                                      <p:to>
                                        <p:strVal val="visible"/>
                                      </p:to>
                                    </p:set>
                                    <p:anim calcmode="lin" valueType="num">
                                      <p:cBhvr>
                                        <p:cTn id="41" dur="500" fill="hold"/>
                                        <p:tgtEl>
                                          <p:spTgt spid="115"/>
                                        </p:tgtEl>
                                        <p:attrNameLst>
                                          <p:attrName>ppt_w</p:attrName>
                                        </p:attrNameLst>
                                      </p:cBhvr>
                                      <p:tavLst>
                                        <p:tav tm="0">
                                          <p:val>
                                            <p:fltVal val="0"/>
                                          </p:val>
                                        </p:tav>
                                        <p:tav tm="100000">
                                          <p:val>
                                            <p:strVal val="#ppt_w"/>
                                          </p:val>
                                        </p:tav>
                                      </p:tavLst>
                                    </p:anim>
                                    <p:anim calcmode="lin" valueType="num">
                                      <p:cBhvr>
                                        <p:cTn id="42" dur="500" fill="hold"/>
                                        <p:tgtEl>
                                          <p:spTgt spid="115"/>
                                        </p:tgtEl>
                                        <p:attrNameLst>
                                          <p:attrName>ppt_h</p:attrName>
                                        </p:attrNameLst>
                                      </p:cBhvr>
                                      <p:tavLst>
                                        <p:tav tm="0">
                                          <p:val>
                                            <p:fltVal val="0"/>
                                          </p:val>
                                        </p:tav>
                                        <p:tav tm="100000">
                                          <p:val>
                                            <p:strVal val="#ppt_h"/>
                                          </p:val>
                                        </p:tav>
                                      </p:tavLst>
                                    </p:anim>
                                    <p:animEffect>
                                      <p:cBhvr>
                                        <p:cTn id="43" dur="500"/>
                                        <p:tgtEl>
                                          <p:spTgt spid="115"/>
                                        </p:tgtEl>
                                      </p:cBhvr>
                                    </p:animEffect>
                                  </p:childTnLst>
                                </p:cTn>
                              </p:par>
                              <p:par>
                                <p:cTn id="44" presetID="10" presetClass="entr" presetSubtype="0" fill="hold" nodeType="withEffect">
                                  <p:stCondLst>
                                    <p:cond delay="0"/>
                                  </p:stCondLst>
                                  <p:childTnLst>
                                    <p:set>
                                      <p:cBhvr>
                                        <p:cTn id="45" dur="1" fill="hold">
                                          <p:stCondLst>
                                            <p:cond delay="0"/>
                                          </p:stCondLst>
                                        </p:cTn>
                                        <p:tgtEl>
                                          <p:spTgt spid="106"/>
                                        </p:tgtEl>
                                        <p:attrNameLst>
                                          <p:attrName>style.visibility</p:attrName>
                                        </p:attrNameLst>
                                      </p:cBhvr>
                                      <p:to>
                                        <p:strVal val="visible"/>
                                      </p:to>
                                    </p:set>
                                    <p:anim calcmode="lin" valueType="num">
                                      <p:cBhvr>
                                        <p:cTn id="46" dur="500" fill="hold"/>
                                        <p:tgtEl>
                                          <p:spTgt spid="106"/>
                                        </p:tgtEl>
                                        <p:attrNameLst>
                                          <p:attrName>ppt_w</p:attrName>
                                        </p:attrNameLst>
                                      </p:cBhvr>
                                      <p:tavLst>
                                        <p:tav tm="0">
                                          <p:val>
                                            <p:fltVal val="0"/>
                                          </p:val>
                                        </p:tav>
                                        <p:tav tm="100000">
                                          <p:val>
                                            <p:strVal val="#ppt_w"/>
                                          </p:val>
                                        </p:tav>
                                      </p:tavLst>
                                    </p:anim>
                                    <p:anim calcmode="lin" valueType="num">
                                      <p:cBhvr>
                                        <p:cTn id="47" dur="500" fill="hold"/>
                                        <p:tgtEl>
                                          <p:spTgt spid="106"/>
                                        </p:tgtEl>
                                        <p:attrNameLst>
                                          <p:attrName>ppt_h</p:attrName>
                                        </p:attrNameLst>
                                      </p:cBhvr>
                                      <p:tavLst>
                                        <p:tav tm="0">
                                          <p:val>
                                            <p:fltVal val="0"/>
                                          </p:val>
                                        </p:tav>
                                        <p:tav tm="100000">
                                          <p:val>
                                            <p:strVal val="#ppt_h"/>
                                          </p:val>
                                        </p:tav>
                                      </p:tavLst>
                                    </p:anim>
                                    <p:animEffect>
                                      <p:cBhvr>
                                        <p:cTn id="48" dur="500"/>
                                        <p:tgtEl>
                                          <p:spTgt spid="106"/>
                                        </p:tgtEl>
                                      </p:cBhvr>
                                    </p:animEffect>
                                  </p:childTnLst>
                                </p:cTn>
                              </p:par>
                            </p:childTnLst>
                          </p:cTn>
                        </p:par>
                        <p:par>
                          <p:cTn id="49" fill="hold">
                            <p:stCondLst>
                              <p:cond delay="2500"/>
                            </p:stCondLst>
                            <p:childTnLst>
                              <p:par>
                                <p:cTn id="50" presetID="47" presetClass="entr" presetSubtype="0" fill="hold" grpId="0" nodeType="afterEffect">
                                  <p:stCondLst>
                                    <p:cond delay="0"/>
                                  </p:stCondLst>
                                  <p:childTnLst>
                                    <p:set>
                                      <p:cBhvr>
                                        <p:cTn id="51" dur="1" fill="hold">
                                          <p:stCondLst>
                                            <p:cond delay="0"/>
                                          </p:stCondLst>
                                        </p:cTn>
                                        <p:tgtEl>
                                          <p:spTgt spid="132"/>
                                        </p:tgtEl>
                                        <p:attrNameLst>
                                          <p:attrName>style.visibility</p:attrName>
                                        </p:attrNameLst>
                                      </p:cBhvr>
                                      <p:to>
                                        <p:strVal val="visible"/>
                                      </p:to>
                                    </p:set>
                                    <p:animEffect transition="in" filter="fade">
                                      <p:cBhvr>
                                        <p:cTn id="52" dur="500"/>
                                        <p:tgtEl>
                                          <p:spTgt spid="132"/>
                                        </p:tgtEl>
                                      </p:cBhvr>
                                    </p:animEffect>
                                    <p:anim calcmode="lin" valueType="num">
                                      <p:cBhvr>
                                        <p:cTn id="53" dur="500" fill="hold"/>
                                        <p:tgtEl>
                                          <p:spTgt spid="132"/>
                                        </p:tgtEl>
                                        <p:attrNameLst>
                                          <p:attrName>ppt_x</p:attrName>
                                        </p:attrNameLst>
                                      </p:cBhvr>
                                      <p:tavLst>
                                        <p:tav tm="0">
                                          <p:val>
                                            <p:strVal val="#ppt_x"/>
                                          </p:val>
                                        </p:tav>
                                        <p:tav tm="100000">
                                          <p:val>
                                            <p:strVal val="#ppt_x"/>
                                          </p:val>
                                        </p:tav>
                                      </p:tavLst>
                                    </p:anim>
                                    <p:anim calcmode="lin" valueType="num">
                                      <p:cBhvr>
                                        <p:cTn id="54" dur="500" fill="hold"/>
                                        <p:tgtEl>
                                          <p:spTgt spid="132"/>
                                        </p:tgtEl>
                                        <p:attrNameLst>
                                          <p:attrName>ppt_y</p:attrName>
                                        </p:attrNameLst>
                                      </p:cBhvr>
                                      <p:tavLst>
                                        <p:tav tm="0">
                                          <p:val>
                                            <p:strVal val="#ppt_y-.1"/>
                                          </p:val>
                                        </p:tav>
                                        <p:tav tm="100000">
                                          <p:val>
                                            <p:strVal val="#ppt_y"/>
                                          </p:val>
                                        </p:tav>
                                      </p:tavLst>
                                    </p:anim>
                                  </p:childTnLst>
                                </p:cTn>
                              </p:par>
                            </p:childTnLst>
                          </p:cTn>
                        </p:par>
                        <p:par>
                          <p:cTn id="55" fill="hold">
                            <p:stCondLst>
                              <p:cond delay="3000"/>
                            </p:stCondLst>
                            <p:childTnLst>
                              <p:par>
                                <p:cTn id="56" presetID="10" presetClass="entr" presetSubtype="0" fill="hold" grpId="0" nodeType="afterEffect">
                                  <p:stCondLst>
                                    <p:cond delay="0"/>
                                  </p:stCondLst>
                                  <p:childTnLst>
                                    <p:set>
                                      <p:cBhvr>
                                        <p:cTn id="57" dur="1" fill="hold">
                                          <p:stCondLst>
                                            <p:cond delay="0"/>
                                          </p:stCondLst>
                                        </p:cTn>
                                        <p:tgtEl>
                                          <p:spTgt spid="119"/>
                                        </p:tgtEl>
                                        <p:attrNameLst>
                                          <p:attrName>style.visibility</p:attrName>
                                        </p:attrNameLst>
                                      </p:cBhvr>
                                      <p:to>
                                        <p:strVal val="visible"/>
                                      </p:to>
                                    </p:set>
                                    <p:anim calcmode="lin" valueType="num">
                                      <p:cBhvr>
                                        <p:cTn id="58" dur="500" fill="hold"/>
                                        <p:tgtEl>
                                          <p:spTgt spid="119"/>
                                        </p:tgtEl>
                                        <p:attrNameLst>
                                          <p:attrName>ppt_w</p:attrName>
                                        </p:attrNameLst>
                                      </p:cBhvr>
                                      <p:tavLst>
                                        <p:tav tm="0">
                                          <p:val>
                                            <p:fltVal val="0"/>
                                          </p:val>
                                        </p:tav>
                                        <p:tav tm="100000">
                                          <p:val>
                                            <p:strVal val="#ppt_w"/>
                                          </p:val>
                                        </p:tav>
                                      </p:tavLst>
                                    </p:anim>
                                    <p:anim calcmode="lin" valueType="num">
                                      <p:cBhvr>
                                        <p:cTn id="59" dur="500" fill="hold"/>
                                        <p:tgtEl>
                                          <p:spTgt spid="119"/>
                                        </p:tgtEl>
                                        <p:attrNameLst>
                                          <p:attrName>ppt_h</p:attrName>
                                        </p:attrNameLst>
                                      </p:cBhvr>
                                      <p:tavLst>
                                        <p:tav tm="0">
                                          <p:val>
                                            <p:fltVal val="0"/>
                                          </p:val>
                                        </p:tav>
                                        <p:tav tm="100000">
                                          <p:val>
                                            <p:strVal val="#ppt_h"/>
                                          </p:val>
                                        </p:tav>
                                      </p:tavLst>
                                    </p:anim>
                                    <p:animEffect>
                                      <p:cBhvr>
                                        <p:cTn id="60" dur="500"/>
                                        <p:tgtEl>
                                          <p:spTgt spid="119"/>
                                        </p:tgtEl>
                                      </p:cBhvr>
                                    </p:animEffect>
                                  </p:childTnLst>
                                </p:cTn>
                              </p:par>
                              <p:par>
                                <p:cTn id="61" presetID="10" presetClass="entr" presetSubtype="0" fill="hold" nodeType="withEffect">
                                  <p:stCondLst>
                                    <p:cond delay="0"/>
                                  </p:stCondLst>
                                  <p:childTnLst>
                                    <p:set>
                                      <p:cBhvr>
                                        <p:cTn id="62" dur="1" fill="hold">
                                          <p:stCondLst>
                                            <p:cond delay="0"/>
                                          </p:stCondLst>
                                        </p:cTn>
                                        <p:tgtEl>
                                          <p:spTgt spid="116"/>
                                        </p:tgtEl>
                                        <p:attrNameLst>
                                          <p:attrName>style.visibility</p:attrName>
                                        </p:attrNameLst>
                                      </p:cBhvr>
                                      <p:to>
                                        <p:strVal val="visible"/>
                                      </p:to>
                                    </p:set>
                                    <p:anim calcmode="lin" valueType="num">
                                      <p:cBhvr>
                                        <p:cTn id="63" dur="500" fill="hold"/>
                                        <p:tgtEl>
                                          <p:spTgt spid="116"/>
                                        </p:tgtEl>
                                        <p:attrNameLst>
                                          <p:attrName>ppt_w</p:attrName>
                                        </p:attrNameLst>
                                      </p:cBhvr>
                                      <p:tavLst>
                                        <p:tav tm="0">
                                          <p:val>
                                            <p:fltVal val="0"/>
                                          </p:val>
                                        </p:tav>
                                        <p:tav tm="100000">
                                          <p:val>
                                            <p:strVal val="#ppt_w"/>
                                          </p:val>
                                        </p:tav>
                                      </p:tavLst>
                                    </p:anim>
                                    <p:anim calcmode="lin" valueType="num">
                                      <p:cBhvr>
                                        <p:cTn id="64" dur="500" fill="hold"/>
                                        <p:tgtEl>
                                          <p:spTgt spid="116"/>
                                        </p:tgtEl>
                                        <p:attrNameLst>
                                          <p:attrName>ppt_h</p:attrName>
                                        </p:attrNameLst>
                                      </p:cBhvr>
                                      <p:tavLst>
                                        <p:tav tm="0">
                                          <p:val>
                                            <p:fltVal val="0"/>
                                          </p:val>
                                        </p:tav>
                                        <p:tav tm="100000">
                                          <p:val>
                                            <p:strVal val="#ppt_h"/>
                                          </p:val>
                                        </p:tav>
                                      </p:tavLst>
                                    </p:anim>
                                    <p:animEffect>
                                      <p:cBhvr>
                                        <p:cTn id="65" dur="500"/>
                                        <p:tgtEl>
                                          <p:spTgt spid="116"/>
                                        </p:tgtEl>
                                      </p:cBhvr>
                                    </p:animEffect>
                                  </p:childTnLst>
                                </p:cTn>
                              </p:par>
                            </p:childTnLst>
                          </p:cTn>
                        </p:par>
                        <p:par>
                          <p:cTn id="66" fill="hold">
                            <p:stCondLst>
                              <p:cond delay="3500"/>
                            </p:stCondLst>
                            <p:childTnLst>
                              <p:par>
                                <p:cTn id="67" presetID="42" presetClass="entr" presetSubtype="0" fill="hold" grpId="0" nodeType="afterEffect">
                                  <p:stCondLst>
                                    <p:cond delay="0"/>
                                  </p:stCondLst>
                                  <p:childTnLst>
                                    <p:set>
                                      <p:cBhvr>
                                        <p:cTn id="68" dur="1" fill="hold">
                                          <p:stCondLst>
                                            <p:cond delay="0"/>
                                          </p:stCondLst>
                                        </p:cTn>
                                        <p:tgtEl>
                                          <p:spTgt spid="131"/>
                                        </p:tgtEl>
                                        <p:attrNameLst>
                                          <p:attrName>style.visibility</p:attrName>
                                        </p:attrNameLst>
                                      </p:cBhvr>
                                      <p:to>
                                        <p:strVal val="visible"/>
                                      </p:to>
                                    </p:set>
                                    <p:animEffect transition="in" filter="fade">
                                      <p:cBhvr>
                                        <p:cTn id="69" dur="500"/>
                                        <p:tgtEl>
                                          <p:spTgt spid="131"/>
                                        </p:tgtEl>
                                      </p:cBhvr>
                                    </p:animEffect>
                                    <p:anim calcmode="lin" valueType="num">
                                      <p:cBhvr>
                                        <p:cTn id="70" dur="500" fill="hold"/>
                                        <p:tgtEl>
                                          <p:spTgt spid="131"/>
                                        </p:tgtEl>
                                        <p:attrNameLst>
                                          <p:attrName>ppt_x</p:attrName>
                                        </p:attrNameLst>
                                      </p:cBhvr>
                                      <p:tavLst>
                                        <p:tav tm="0">
                                          <p:val>
                                            <p:strVal val="#ppt_x"/>
                                          </p:val>
                                        </p:tav>
                                        <p:tav tm="100000">
                                          <p:val>
                                            <p:strVal val="#ppt_x"/>
                                          </p:val>
                                        </p:tav>
                                      </p:tavLst>
                                    </p:anim>
                                    <p:anim calcmode="lin" valueType="num">
                                      <p:cBhvr>
                                        <p:cTn id="71" dur="500" fill="hold"/>
                                        <p:tgtEl>
                                          <p:spTgt spid="1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 grpId="0" bldLvl="0" autoUpdateAnimBg="0"/>
      <p:bldP spid="113" grpId="0" bldLvl="0" autoUpdateAnimBg="0"/>
      <p:bldP spid="114" grpId="0" bldLvl="0" autoUpdateAnimBg="0"/>
      <p:bldP spid="115" grpId="0" bldLvl="0" autoUpdateAnimBg="0"/>
      <p:bldP spid="119" grpId="0" bldLvl="0" autoUpdateAnimBg="0"/>
      <p:bldP spid="130" grpId="0" bldLvl="0" autoUpdateAnimBg="0"/>
      <p:bldP spid="131" grpId="0" bldLvl="0" autoUpdateAnimBg="0"/>
      <p:bldP spid="132" grpId="0" bldLvl="0"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05059" y="77926"/>
            <a:ext cx="6286544" cy="580865"/>
          </a:xfrm>
          <a:prstGeom prst="rect">
            <a:avLst/>
          </a:prstGeom>
          <a:ln>
            <a:noFill/>
          </a:ln>
        </p:spPr>
        <p:txBody>
          <a:bodyPr wrap="square">
            <a:spAutoFit/>
          </a:bodyPr>
          <a:lstStyle/>
          <a:p>
            <a:pPr>
              <a:lnSpc>
                <a:spcPct val="150000"/>
              </a:lnSpc>
            </a:pPr>
            <a:r>
              <a:rPr lang="zh-CN" altLang="en-US" sz="2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四、土地利用现状调查</a:t>
            </a:r>
            <a:endParaRPr lang="en-US" altLang="zh-CN" sz="2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16" name="矩形 115"/>
          <p:cNvSpPr/>
          <p:nvPr/>
        </p:nvSpPr>
        <p:spPr>
          <a:xfrm>
            <a:off x="611560" y="980728"/>
            <a:ext cx="3281668" cy="400110"/>
          </a:xfrm>
          <a:prstGeom prst="rect">
            <a:avLst/>
          </a:prstGeom>
        </p:spPr>
        <p:txBody>
          <a:bodyPr wrap="none">
            <a:spAutoFit/>
          </a:bodyPr>
          <a:lstStyle/>
          <a:p>
            <a:pPr lvl="0" fontAlgn="base" hangingPunct="0">
              <a:spcBef>
                <a:spcPct val="0"/>
              </a:spcBef>
              <a:spcAft>
                <a:spcPct val="0"/>
              </a:spcAft>
            </a:pPr>
            <a:r>
              <a:rPr lang="zh-CN" altLang="en-US" sz="2000" b="1" dirty="0">
                <a:latin typeface="楷体_GB2312" panose="02010609030101010101" pitchFamily="49" charset="-122"/>
                <a:ea typeface="楷体_GB2312" panose="02010609030101010101" pitchFamily="49" charset="-122"/>
                <a:cs typeface="Times New Roman" panose="02020603050405020304" pitchFamily="18" charset="0"/>
              </a:rPr>
              <a:t>（七）几个重要问题的处理</a:t>
            </a:r>
            <a:endParaRPr lang="zh-CN" altLang="en-US" sz="2000" b="1" dirty="0">
              <a:latin typeface="楷体_GB2312" panose="02010609030101010101" pitchFamily="49" charset="-122"/>
              <a:ea typeface="楷体_GB2312" panose="02010609030101010101" pitchFamily="49" charset="-122"/>
              <a:cs typeface="Times New Roman" panose="02020603050405020304" pitchFamily="18" charset="0"/>
            </a:endParaRPr>
          </a:p>
        </p:txBody>
      </p:sp>
      <p:grpSp>
        <p:nvGrpSpPr>
          <p:cNvPr id="6" name="Group 15"/>
          <p:cNvGrpSpPr/>
          <p:nvPr/>
        </p:nvGrpSpPr>
        <p:grpSpPr bwMode="auto">
          <a:xfrm>
            <a:off x="597792" y="1556792"/>
            <a:ext cx="1447800" cy="1708150"/>
            <a:chOff x="1120775" y="1730534"/>
            <a:chExt cx="1085850" cy="1280160"/>
          </a:xfrm>
        </p:grpSpPr>
        <p:cxnSp>
          <p:nvCxnSpPr>
            <p:cNvPr id="7" name="Straight Connector 14"/>
            <p:cNvCxnSpPr/>
            <p:nvPr/>
          </p:nvCxnSpPr>
          <p:spPr>
            <a:xfrm rot="5400000">
              <a:off x="700961" y="2369423"/>
              <a:ext cx="1280160" cy="2381"/>
            </a:xfrm>
            <a:prstGeom prst="line">
              <a:avLst/>
            </a:prstGeom>
            <a:ln>
              <a:solidFill>
                <a:schemeClr val="tx1">
                  <a:lumMod val="50000"/>
                  <a:lumOff val="50000"/>
                </a:schemeClr>
              </a:solidFill>
            </a:ln>
            <a:effectLst>
              <a:outerShdw blurRad="38100" dist="12700" sx="96000" sy="96000" algn="l" rotWithShape="0">
                <a:prstClr val="black">
                  <a:alpha val="95000"/>
                </a:prstClr>
              </a:outerShdw>
            </a:effectLst>
          </p:spPr>
          <p:style>
            <a:lnRef idx="1">
              <a:schemeClr val="accent1"/>
            </a:lnRef>
            <a:fillRef idx="0">
              <a:schemeClr val="accent1"/>
            </a:fillRef>
            <a:effectRef idx="0">
              <a:schemeClr val="accent1"/>
            </a:effectRef>
            <a:fontRef idx="minor">
              <a:schemeClr val="tx1"/>
            </a:fontRef>
          </p:style>
        </p:cxnSp>
        <p:grpSp>
          <p:nvGrpSpPr>
            <p:cNvPr id="8" name="Group 11"/>
            <p:cNvGrpSpPr/>
            <p:nvPr/>
          </p:nvGrpSpPr>
          <p:grpSpPr bwMode="auto">
            <a:xfrm>
              <a:off x="1120775" y="1838325"/>
              <a:ext cx="1085850" cy="1077920"/>
              <a:chOff x="3810000" y="1948650"/>
              <a:chExt cx="1085850" cy="1077920"/>
            </a:xfrm>
          </p:grpSpPr>
          <p:sp>
            <p:nvSpPr>
              <p:cNvPr id="10" name="Trapezoid 7"/>
              <p:cNvSpPr/>
              <p:nvPr/>
            </p:nvSpPr>
            <p:spPr>
              <a:xfrm rot="5400000" flipH="1">
                <a:off x="3664481" y="2319673"/>
                <a:ext cx="893495" cy="152400"/>
              </a:xfrm>
              <a:prstGeom prst="trapezoid">
                <a:avLst>
                  <a:gd name="adj" fmla="val 6250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200"/>
              </a:p>
            </p:txBody>
          </p:sp>
          <p:sp>
            <p:nvSpPr>
              <p:cNvPr id="11" name="Parallelogram 9"/>
              <p:cNvSpPr/>
              <p:nvPr/>
            </p:nvSpPr>
            <p:spPr>
              <a:xfrm rot="16200000" flipV="1">
                <a:off x="3508543" y="2344572"/>
                <a:ext cx="983914" cy="381000"/>
              </a:xfrm>
              <a:prstGeom prst="parallelogram">
                <a:avLst>
                  <a:gd name="adj" fmla="val 63243"/>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200"/>
              </a:p>
            </p:txBody>
          </p:sp>
          <p:sp>
            <p:nvSpPr>
              <p:cNvPr id="12" name="Freeform 10"/>
              <p:cNvSpPr/>
              <p:nvPr/>
            </p:nvSpPr>
            <p:spPr>
              <a:xfrm flipV="1">
                <a:off x="3810000" y="2287011"/>
                <a:ext cx="1085850" cy="740018"/>
              </a:xfrm>
              <a:custGeom>
                <a:avLst/>
                <a:gdLst>
                  <a:gd name="connsiteX0" fmla="*/ 0 w 838200"/>
                  <a:gd name="connsiteY0" fmla="*/ 0 h 657225"/>
                  <a:gd name="connsiteX1" fmla="*/ 838200 w 838200"/>
                  <a:gd name="connsiteY1" fmla="*/ 0 h 657225"/>
                  <a:gd name="connsiteX2" fmla="*/ 838200 w 838200"/>
                  <a:gd name="connsiteY2" fmla="*/ 657225 h 657225"/>
                  <a:gd name="connsiteX3" fmla="*/ 0 w 838200"/>
                  <a:gd name="connsiteY3" fmla="*/ 657225 h 657225"/>
                  <a:gd name="connsiteX4" fmla="*/ 0 w 838200"/>
                  <a:gd name="connsiteY4" fmla="*/ 0 h 657225"/>
                  <a:gd name="connsiteX0-1" fmla="*/ 0 w 838200"/>
                  <a:gd name="connsiteY0-2" fmla="*/ 0 h 657225"/>
                  <a:gd name="connsiteX1-3" fmla="*/ 609600 w 838200"/>
                  <a:gd name="connsiteY1-4" fmla="*/ 0 h 657225"/>
                  <a:gd name="connsiteX2-5" fmla="*/ 838200 w 838200"/>
                  <a:gd name="connsiteY2-6" fmla="*/ 657225 h 657225"/>
                  <a:gd name="connsiteX3-7" fmla="*/ 0 w 838200"/>
                  <a:gd name="connsiteY3-8" fmla="*/ 657225 h 657225"/>
                  <a:gd name="connsiteX4-9" fmla="*/ 0 w 838200"/>
                  <a:gd name="connsiteY4-10" fmla="*/ 0 h 657225"/>
                  <a:gd name="connsiteX0-11" fmla="*/ 0 w 838200"/>
                  <a:gd name="connsiteY0-12" fmla="*/ 0 h 657225"/>
                  <a:gd name="connsiteX1-13" fmla="*/ 483079 w 838200"/>
                  <a:gd name="connsiteY1-14" fmla="*/ 0 h 657225"/>
                  <a:gd name="connsiteX2-15" fmla="*/ 838200 w 838200"/>
                  <a:gd name="connsiteY2-16" fmla="*/ 657225 h 657225"/>
                  <a:gd name="connsiteX3-17" fmla="*/ 0 w 838200"/>
                  <a:gd name="connsiteY3-18" fmla="*/ 657225 h 657225"/>
                  <a:gd name="connsiteX4-19" fmla="*/ 0 w 838200"/>
                  <a:gd name="connsiteY4-20" fmla="*/ 0 h 657225"/>
                  <a:gd name="connsiteX0-21" fmla="*/ 0 w 838200"/>
                  <a:gd name="connsiteY0-22" fmla="*/ 0 h 657225"/>
                  <a:gd name="connsiteX1-23" fmla="*/ 483079 w 838200"/>
                  <a:gd name="connsiteY1-24" fmla="*/ 0 h 657225"/>
                  <a:gd name="connsiteX2-25" fmla="*/ 602916 w 838200"/>
                  <a:gd name="connsiteY2-26" fmla="*/ 0 h 657225"/>
                  <a:gd name="connsiteX3-27" fmla="*/ 838200 w 838200"/>
                  <a:gd name="connsiteY3-28" fmla="*/ 657225 h 657225"/>
                  <a:gd name="connsiteX4-29" fmla="*/ 0 w 838200"/>
                  <a:gd name="connsiteY4-30" fmla="*/ 657225 h 657225"/>
                  <a:gd name="connsiteX5" fmla="*/ 0 w 838200"/>
                  <a:gd name="connsiteY5" fmla="*/ 0 h 6572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838200" h="657225">
                    <a:moveTo>
                      <a:pt x="0" y="0"/>
                    </a:moveTo>
                    <a:lnTo>
                      <a:pt x="483079" y="0"/>
                    </a:lnTo>
                    <a:lnTo>
                      <a:pt x="602916" y="0"/>
                    </a:lnTo>
                    <a:lnTo>
                      <a:pt x="838200" y="657225"/>
                    </a:lnTo>
                    <a:lnTo>
                      <a:pt x="0" y="657225"/>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200" dirty="0"/>
              </a:p>
            </p:txBody>
          </p:sp>
        </p:grpSp>
      </p:grpSp>
      <p:grpSp>
        <p:nvGrpSpPr>
          <p:cNvPr id="13" name="Group 16"/>
          <p:cNvGrpSpPr/>
          <p:nvPr/>
        </p:nvGrpSpPr>
        <p:grpSpPr bwMode="auto">
          <a:xfrm>
            <a:off x="2888418" y="1566513"/>
            <a:ext cx="1447800" cy="1708150"/>
            <a:chOff x="1120775" y="1730534"/>
            <a:chExt cx="1085850" cy="1280160"/>
          </a:xfrm>
        </p:grpSpPr>
        <p:cxnSp>
          <p:nvCxnSpPr>
            <p:cNvPr id="14" name="Straight Connector 17"/>
            <p:cNvCxnSpPr/>
            <p:nvPr/>
          </p:nvCxnSpPr>
          <p:spPr>
            <a:xfrm rot="5400000">
              <a:off x="700961" y="2369423"/>
              <a:ext cx="1280160" cy="2381"/>
            </a:xfrm>
            <a:prstGeom prst="line">
              <a:avLst/>
            </a:prstGeom>
            <a:ln>
              <a:solidFill>
                <a:schemeClr val="tx1">
                  <a:lumMod val="50000"/>
                  <a:lumOff val="50000"/>
                </a:schemeClr>
              </a:solidFill>
            </a:ln>
            <a:effectLst>
              <a:outerShdw blurRad="38100" dist="12700" sx="96000" sy="96000" algn="l" rotWithShape="0">
                <a:prstClr val="black">
                  <a:alpha val="95000"/>
                </a:prstClr>
              </a:outerShdw>
            </a:effectLst>
          </p:spPr>
          <p:style>
            <a:lnRef idx="1">
              <a:schemeClr val="accent1"/>
            </a:lnRef>
            <a:fillRef idx="0">
              <a:schemeClr val="accent1"/>
            </a:fillRef>
            <a:effectRef idx="0">
              <a:schemeClr val="accent1"/>
            </a:effectRef>
            <a:fontRef idx="minor">
              <a:schemeClr val="tx1"/>
            </a:fontRef>
          </p:style>
        </p:cxnSp>
        <p:grpSp>
          <p:nvGrpSpPr>
            <p:cNvPr id="15" name="Group 18"/>
            <p:cNvGrpSpPr/>
            <p:nvPr/>
          </p:nvGrpSpPr>
          <p:grpSpPr bwMode="auto">
            <a:xfrm>
              <a:off x="1120775" y="1838325"/>
              <a:ext cx="1085850" cy="1077920"/>
              <a:chOff x="3810000" y="1948650"/>
              <a:chExt cx="1085850" cy="1077920"/>
            </a:xfrm>
          </p:grpSpPr>
          <p:sp>
            <p:nvSpPr>
              <p:cNvPr id="16" name="Trapezoid 19"/>
              <p:cNvSpPr/>
              <p:nvPr/>
            </p:nvSpPr>
            <p:spPr>
              <a:xfrm rot="5400000" flipH="1">
                <a:off x="3664481" y="2319673"/>
                <a:ext cx="893495" cy="152400"/>
              </a:xfrm>
              <a:prstGeom prst="trapezoid">
                <a:avLst>
                  <a:gd name="adj" fmla="val 6250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200"/>
              </a:p>
            </p:txBody>
          </p:sp>
          <p:sp>
            <p:nvSpPr>
              <p:cNvPr id="17" name="Parallelogram 20"/>
              <p:cNvSpPr/>
              <p:nvPr/>
            </p:nvSpPr>
            <p:spPr>
              <a:xfrm rot="16200000" flipV="1">
                <a:off x="3508543" y="2344572"/>
                <a:ext cx="983914" cy="381000"/>
              </a:xfrm>
              <a:prstGeom prst="parallelogram">
                <a:avLst>
                  <a:gd name="adj" fmla="val 63243"/>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200"/>
              </a:p>
            </p:txBody>
          </p:sp>
          <p:sp>
            <p:nvSpPr>
              <p:cNvPr id="18" name="Freeform 21"/>
              <p:cNvSpPr/>
              <p:nvPr/>
            </p:nvSpPr>
            <p:spPr>
              <a:xfrm flipV="1">
                <a:off x="3810000" y="2287011"/>
                <a:ext cx="1085850" cy="740018"/>
              </a:xfrm>
              <a:custGeom>
                <a:avLst/>
                <a:gdLst>
                  <a:gd name="connsiteX0" fmla="*/ 0 w 838200"/>
                  <a:gd name="connsiteY0" fmla="*/ 0 h 657225"/>
                  <a:gd name="connsiteX1" fmla="*/ 838200 w 838200"/>
                  <a:gd name="connsiteY1" fmla="*/ 0 h 657225"/>
                  <a:gd name="connsiteX2" fmla="*/ 838200 w 838200"/>
                  <a:gd name="connsiteY2" fmla="*/ 657225 h 657225"/>
                  <a:gd name="connsiteX3" fmla="*/ 0 w 838200"/>
                  <a:gd name="connsiteY3" fmla="*/ 657225 h 657225"/>
                  <a:gd name="connsiteX4" fmla="*/ 0 w 838200"/>
                  <a:gd name="connsiteY4" fmla="*/ 0 h 657225"/>
                  <a:gd name="connsiteX0-1" fmla="*/ 0 w 838200"/>
                  <a:gd name="connsiteY0-2" fmla="*/ 0 h 657225"/>
                  <a:gd name="connsiteX1-3" fmla="*/ 609600 w 838200"/>
                  <a:gd name="connsiteY1-4" fmla="*/ 0 h 657225"/>
                  <a:gd name="connsiteX2-5" fmla="*/ 838200 w 838200"/>
                  <a:gd name="connsiteY2-6" fmla="*/ 657225 h 657225"/>
                  <a:gd name="connsiteX3-7" fmla="*/ 0 w 838200"/>
                  <a:gd name="connsiteY3-8" fmla="*/ 657225 h 657225"/>
                  <a:gd name="connsiteX4-9" fmla="*/ 0 w 838200"/>
                  <a:gd name="connsiteY4-10" fmla="*/ 0 h 657225"/>
                  <a:gd name="connsiteX0-11" fmla="*/ 0 w 838200"/>
                  <a:gd name="connsiteY0-12" fmla="*/ 0 h 657225"/>
                  <a:gd name="connsiteX1-13" fmla="*/ 483079 w 838200"/>
                  <a:gd name="connsiteY1-14" fmla="*/ 0 h 657225"/>
                  <a:gd name="connsiteX2-15" fmla="*/ 838200 w 838200"/>
                  <a:gd name="connsiteY2-16" fmla="*/ 657225 h 657225"/>
                  <a:gd name="connsiteX3-17" fmla="*/ 0 w 838200"/>
                  <a:gd name="connsiteY3-18" fmla="*/ 657225 h 657225"/>
                  <a:gd name="connsiteX4-19" fmla="*/ 0 w 838200"/>
                  <a:gd name="connsiteY4-20" fmla="*/ 0 h 657225"/>
                  <a:gd name="connsiteX0-21" fmla="*/ 0 w 838200"/>
                  <a:gd name="connsiteY0-22" fmla="*/ 0 h 657225"/>
                  <a:gd name="connsiteX1-23" fmla="*/ 483079 w 838200"/>
                  <a:gd name="connsiteY1-24" fmla="*/ 0 h 657225"/>
                  <a:gd name="connsiteX2-25" fmla="*/ 602916 w 838200"/>
                  <a:gd name="connsiteY2-26" fmla="*/ 0 h 657225"/>
                  <a:gd name="connsiteX3-27" fmla="*/ 838200 w 838200"/>
                  <a:gd name="connsiteY3-28" fmla="*/ 657225 h 657225"/>
                  <a:gd name="connsiteX4-29" fmla="*/ 0 w 838200"/>
                  <a:gd name="connsiteY4-30" fmla="*/ 657225 h 657225"/>
                  <a:gd name="connsiteX5" fmla="*/ 0 w 838200"/>
                  <a:gd name="connsiteY5" fmla="*/ 0 h 6572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838200" h="657225">
                    <a:moveTo>
                      <a:pt x="0" y="0"/>
                    </a:moveTo>
                    <a:lnTo>
                      <a:pt x="483079" y="0"/>
                    </a:lnTo>
                    <a:lnTo>
                      <a:pt x="602916" y="0"/>
                    </a:lnTo>
                    <a:lnTo>
                      <a:pt x="838200" y="657225"/>
                    </a:lnTo>
                    <a:lnTo>
                      <a:pt x="0" y="657225"/>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200" dirty="0"/>
              </a:p>
            </p:txBody>
          </p:sp>
        </p:grpSp>
      </p:grpSp>
      <p:grpSp>
        <p:nvGrpSpPr>
          <p:cNvPr id="19" name="Group 22"/>
          <p:cNvGrpSpPr/>
          <p:nvPr/>
        </p:nvGrpSpPr>
        <p:grpSpPr bwMode="auto">
          <a:xfrm>
            <a:off x="5208833" y="1556792"/>
            <a:ext cx="1447800" cy="1708150"/>
            <a:chOff x="1120775" y="1730534"/>
            <a:chExt cx="1085850" cy="1280160"/>
          </a:xfrm>
        </p:grpSpPr>
        <p:cxnSp>
          <p:nvCxnSpPr>
            <p:cNvPr id="20" name="Straight Connector 23"/>
            <p:cNvCxnSpPr/>
            <p:nvPr/>
          </p:nvCxnSpPr>
          <p:spPr>
            <a:xfrm rot="5400000">
              <a:off x="700961" y="2369423"/>
              <a:ext cx="1280160" cy="2381"/>
            </a:xfrm>
            <a:prstGeom prst="line">
              <a:avLst/>
            </a:prstGeom>
            <a:ln>
              <a:solidFill>
                <a:schemeClr val="tx1">
                  <a:lumMod val="50000"/>
                  <a:lumOff val="50000"/>
                </a:schemeClr>
              </a:solidFill>
            </a:ln>
            <a:effectLst>
              <a:outerShdw blurRad="38100" dist="12700" sx="96000" sy="96000" algn="l" rotWithShape="0">
                <a:prstClr val="black">
                  <a:alpha val="95000"/>
                </a:prstClr>
              </a:outerShdw>
            </a:effectLst>
          </p:spPr>
          <p:style>
            <a:lnRef idx="1">
              <a:schemeClr val="accent1"/>
            </a:lnRef>
            <a:fillRef idx="0">
              <a:schemeClr val="accent1"/>
            </a:fillRef>
            <a:effectRef idx="0">
              <a:schemeClr val="accent1"/>
            </a:effectRef>
            <a:fontRef idx="minor">
              <a:schemeClr val="tx1"/>
            </a:fontRef>
          </p:style>
        </p:cxnSp>
        <p:grpSp>
          <p:nvGrpSpPr>
            <p:cNvPr id="21" name="Group 24"/>
            <p:cNvGrpSpPr/>
            <p:nvPr/>
          </p:nvGrpSpPr>
          <p:grpSpPr bwMode="auto">
            <a:xfrm>
              <a:off x="1120775" y="1838325"/>
              <a:ext cx="1085850" cy="1077920"/>
              <a:chOff x="3810000" y="1948650"/>
              <a:chExt cx="1085850" cy="1077920"/>
            </a:xfrm>
          </p:grpSpPr>
          <p:sp>
            <p:nvSpPr>
              <p:cNvPr id="22" name="Trapezoid 25"/>
              <p:cNvSpPr/>
              <p:nvPr/>
            </p:nvSpPr>
            <p:spPr>
              <a:xfrm rot="5400000" flipH="1">
                <a:off x="3664481" y="2319673"/>
                <a:ext cx="893495" cy="152400"/>
              </a:xfrm>
              <a:prstGeom prst="trapezoid">
                <a:avLst>
                  <a:gd name="adj" fmla="val 6250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200"/>
              </a:p>
            </p:txBody>
          </p:sp>
          <p:sp>
            <p:nvSpPr>
              <p:cNvPr id="23" name="Parallelogram 26"/>
              <p:cNvSpPr/>
              <p:nvPr/>
            </p:nvSpPr>
            <p:spPr>
              <a:xfrm rot="16200000" flipV="1">
                <a:off x="3508543" y="2344572"/>
                <a:ext cx="983914" cy="381000"/>
              </a:xfrm>
              <a:prstGeom prst="parallelogram">
                <a:avLst>
                  <a:gd name="adj" fmla="val 63243"/>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200"/>
              </a:p>
            </p:txBody>
          </p:sp>
          <p:sp>
            <p:nvSpPr>
              <p:cNvPr id="24" name="Freeform 27"/>
              <p:cNvSpPr/>
              <p:nvPr/>
            </p:nvSpPr>
            <p:spPr>
              <a:xfrm flipV="1">
                <a:off x="3810000" y="2287011"/>
                <a:ext cx="1085850" cy="740018"/>
              </a:xfrm>
              <a:custGeom>
                <a:avLst/>
                <a:gdLst>
                  <a:gd name="connsiteX0" fmla="*/ 0 w 838200"/>
                  <a:gd name="connsiteY0" fmla="*/ 0 h 657225"/>
                  <a:gd name="connsiteX1" fmla="*/ 838200 w 838200"/>
                  <a:gd name="connsiteY1" fmla="*/ 0 h 657225"/>
                  <a:gd name="connsiteX2" fmla="*/ 838200 w 838200"/>
                  <a:gd name="connsiteY2" fmla="*/ 657225 h 657225"/>
                  <a:gd name="connsiteX3" fmla="*/ 0 w 838200"/>
                  <a:gd name="connsiteY3" fmla="*/ 657225 h 657225"/>
                  <a:gd name="connsiteX4" fmla="*/ 0 w 838200"/>
                  <a:gd name="connsiteY4" fmla="*/ 0 h 657225"/>
                  <a:gd name="connsiteX0-1" fmla="*/ 0 w 838200"/>
                  <a:gd name="connsiteY0-2" fmla="*/ 0 h 657225"/>
                  <a:gd name="connsiteX1-3" fmla="*/ 609600 w 838200"/>
                  <a:gd name="connsiteY1-4" fmla="*/ 0 h 657225"/>
                  <a:gd name="connsiteX2-5" fmla="*/ 838200 w 838200"/>
                  <a:gd name="connsiteY2-6" fmla="*/ 657225 h 657225"/>
                  <a:gd name="connsiteX3-7" fmla="*/ 0 w 838200"/>
                  <a:gd name="connsiteY3-8" fmla="*/ 657225 h 657225"/>
                  <a:gd name="connsiteX4-9" fmla="*/ 0 w 838200"/>
                  <a:gd name="connsiteY4-10" fmla="*/ 0 h 657225"/>
                  <a:gd name="connsiteX0-11" fmla="*/ 0 w 838200"/>
                  <a:gd name="connsiteY0-12" fmla="*/ 0 h 657225"/>
                  <a:gd name="connsiteX1-13" fmla="*/ 483079 w 838200"/>
                  <a:gd name="connsiteY1-14" fmla="*/ 0 h 657225"/>
                  <a:gd name="connsiteX2-15" fmla="*/ 838200 w 838200"/>
                  <a:gd name="connsiteY2-16" fmla="*/ 657225 h 657225"/>
                  <a:gd name="connsiteX3-17" fmla="*/ 0 w 838200"/>
                  <a:gd name="connsiteY3-18" fmla="*/ 657225 h 657225"/>
                  <a:gd name="connsiteX4-19" fmla="*/ 0 w 838200"/>
                  <a:gd name="connsiteY4-20" fmla="*/ 0 h 657225"/>
                  <a:gd name="connsiteX0-21" fmla="*/ 0 w 838200"/>
                  <a:gd name="connsiteY0-22" fmla="*/ 0 h 657225"/>
                  <a:gd name="connsiteX1-23" fmla="*/ 483079 w 838200"/>
                  <a:gd name="connsiteY1-24" fmla="*/ 0 h 657225"/>
                  <a:gd name="connsiteX2-25" fmla="*/ 602916 w 838200"/>
                  <a:gd name="connsiteY2-26" fmla="*/ 0 h 657225"/>
                  <a:gd name="connsiteX3-27" fmla="*/ 838200 w 838200"/>
                  <a:gd name="connsiteY3-28" fmla="*/ 657225 h 657225"/>
                  <a:gd name="connsiteX4-29" fmla="*/ 0 w 838200"/>
                  <a:gd name="connsiteY4-30" fmla="*/ 657225 h 657225"/>
                  <a:gd name="connsiteX5" fmla="*/ 0 w 838200"/>
                  <a:gd name="connsiteY5" fmla="*/ 0 h 6572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838200" h="657225">
                    <a:moveTo>
                      <a:pt x="0" y="0"/>
                    </a:moveTo>
                    <a:lnTo>
                      <a:pt x="483079" y="0"/>
                    </a:lnTo>
                    <a:lnTo>
                      <a:pt x="602916" y="0"/>
                    </a:lnTo>
                    <a:lnTo>
                      <a:pt x="838200" y="657225"/>
                    </a:lnTo>
                    <a:lnTo>
                      <a:pt x="0" y="657225"/>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200" dirty="0"/>
              </a:p>
            </p:txBody>
          </p:sp>
        </p:grpSp>
      </p:grpSp>
      <p:sp>
        <p:nvSpPr>
          <p:cNvPr id="25" name="Freeform 116"/>
          <p:cNvSpPr>
            <a:spLocks noEditPoints="1"/>
          </p:cNvSpPr>
          <p:nvPr/>
        </p:nvSpPr>
        <p:spPr bwMode="auto">
          <a:xfrm>
            <a:off x="877193" y="2412454"/>
            <a:ext cx="638175" cy="514350"/>
          </a:xfrm>
          <a:custGeom>
            <a:avLst/>
            <a:gdLst>
              <a:gd name="T0" fmla="*/ 2147483647 w 57"/>
              <a:gd name="T1" fmla="*/ 2147483647 h 46"/>
              <a:gd name="T2" fmla="*/ 2147483647 w 57"/>
              <a:gd name="T3" fmla="*/ 2147483647 h 46"/>
              <a:gd name="T4" fmla="*/ 2147483647 w 57"/>
              <a:gd name="T5" fmla="*/ 2147483647 h 46"/>
              <a:gd name="T6" fmla="*/ 2147483647 w 57"/>
              <a:gd name="T7" fmla="*/ 2147483647 h 46"/>
              <a:gd name="T8" fmla="*/ 2147483647 w 57"/>
              <a:gd name="T9" fmla="*/ 750157112 h 46"/>
              <a:gd name="T10" fmla="*/ 501404021 w 57"/>
              <a:gd name="T11" fmla="*/ 2147483647 h 46"/>
              <a:gd name="T12" fmla="*/ 376053016 w 57"/>
              <a:gd name="T13" fmla="*/ 2147483647 h 46"/>
              <a:gd name="T14" fmla="*/ 250702011 w 57"/>
              <a:gd name="T15" fmla="*/ 2147483647 h 46"/>
              <a:gd name="T16" fmla="*/ 0 w 57"/>
              <a:gd name="T17" fmla="*/ 2147483647 h 46"/>
              <a:gd name="T18" fmla="*/ 0 w 57"/>
              <a:gd name="T19" fmla="*/ 2147483647 h 46"/>
              <a:gd name="T20" fmla="*/ 2147483647 w 57"/>
              <a:gd name="T21" fmla="*/ 125031776 h 46"/>
              <a:gd name="T22" fmla="*/ 2147483647 w 57"/>
              <a:gd name="T23" fmla="*/ 125031776 h 46"/>
              <a:gd name="T24" fmla="*/ 2147483647 w 57"/>
              <a:gd name="T25" fmla="*/ 1000209483 h 46"/>
              <a:gd name="T26" fmla="*/ 2147483647 w 57"/>
              <a:gd name="T27" fmla="*/ 125031776 h 46"/>
              <a:gd name="T28" fmla="*/ 2147483647 w 57"/>
              <a:gd name="T29" fmla="*/ 0 h 46"/>
              <a:gd name="T30" fmla="*/ 2147483647 w 57"/>
              <a:gd name="T31" fmla="*/ 0 h 46"/>
              <a:gd name="T32" fmla="*/ 2147483647 w 57"/>
              <a:gd name="T33" fmla="*/ 125031776 h 46"/>
              <a:gd name="T34" fmla="*/ 2147483647 w 57"/>
              <a:gd name="T35" fmla="*/ 2000418965 h 46"/>
              <a:gd name="T36" fmla="*/ 2147483647 w 57"/>
              <a:gd name="T37" fmla="*/ 2147483647 h 46"/>
              <a:gd name="T38" fmla="*/ 2147483647 w 57"/>
              <a:gd name="T39" fmla="*/ 2147483647 h 46"/>
              <a:gd name="T40" fmla="*/ 2147483647 w 57"/>
              <a:gd name="T41" fmla="*/ 2147483647 h 46"/>
              <a:gd name="T42" fmla="*/ 2147483647 w 57"/>
              <a:gd name="T43" fmla="*/ 2147483647 h 46"/>
              <a:gd name="T44" fmla="*/ 2147483647 w 57"/>
              <a:gd name="T45" fmla="*/ 2147483647 h 46"/>
              <a:gd name="T46" fmla="*/ 2147483647 w 57"/>
              <a:gd name="T47" fmla="*/ 2147483647 h 46"/>
              <a:gd name="T48" fmla="*/ 2147483647 w 57"/>
              <a:gd name="T49" fmla="*/ 2147483647 h 46"/>
              <a:gd name="T50" fmla="*/ 2147483647 w 57"/>
              <a:gd name="T51" fmla="*/ 2147483647 h 46"/>
              <a:gd name="T52" fmla="*/ 2147483647 w 57"/>
              <a:gd name="T53" fmla="*/ 2147483647 h 46"/>
              <a:gd name="T54" fmla="*/ 1253521249 w 57"/>
              <a:gd name="T55" fmla="*/ 2147483647 h 46"/>
              <a:gd name="T56" fmla="*/ 1002808042 w 57"/>
              <a:gd name="T57" fmla="*/ 2147483647 h 46"/>
              <a:gd name="T58" fmla="*/ 1002808042 w 57"/>
              <a:gd name="T59" fmla="*/ 2147483647 h 46"/>
              <a:gd name="T60" fmla="*/ 1002808042 w 57"/>
              <a:gd name="T61" fmla="*/ 2147483647 h 46"/>
              <a:gd name="T62" fmla="*/ 2147483647 w 57"/>
              <a:gd name="T63" fmla="*/ 1125241259 h 46"/>
              <a:gd name="T64" fmla="*/ 2147483647 w 57"/>
              <a:gd name="T65" fmla="*/ 2147483647 h 46"/>
              <a:gd name="T66" fmla="*/ 2147483647 w 57"/>
              <a:gd name="T67" fmla="*/ 2147483647 h 46"/>
              <a:gd name="T68" fmla="*/ 2147483647 w 57"/>
              <a:gd name="T69" fmla="*/ 2147483647 h 4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57" h="46">
                <a:moveTo>
                  <a:pt x="55" y="27"/>
                </a:moveTo>
                <a:cubicBezTo>
                  <a:pt x="55" y="27"/>
                  <a:pt x="54" y="27"/>
                  <a:pt x="54" y="27"/>
                </a:cubicBezTo>
                <a:cubicBezTo>
                  <a:pt x="54" y="27"/>
                  <a:pt x="54" y="27"/>
                  <a:pt x="54" y="27"/>
                </a:cubicBezTo>
                <a:cubicBezTo>
                  <a:pt x="54" y="27"/>
                  <a:pt x="53" y="27"/>
                  <a:pt x="53" y="27"/>
                </a:cubicBezTo>
                <a:cubicBezTo>
                  <a:pt x="28" y="6"/>
                  <a:pt x="28" y="6"/>
                  <a:pt x="28" y="6"/>
                </a:cubicBezTo>
                <a:cubicBezTo>
                  <a:pt x="4" y="27"/>
                  <a:pt x="4" y="27"/>
                  <a:pt x="4" y="27"/>
                </a:cubicBezTo>
                <a:cubicBezTo>
                  <a:pt x="4" y="27"/>
                  <a:pt x="3" y="27"/>
                  <a:pt x="3" y="27"/>
                </a:cubicBezTo>
                <a:cubicBezTo>
                  <a:pt x="3" y="27"/>
                  <a:pt x="2" y="27"/>
                  <a:pt x="2" y="27"/>
                </a:cubicBezTo>
                <a:cubicBezTo>
                  <a:pt x="0" y="24"/>
                  <a:pt x="0" y="24"/>
                  <a:pt x="0" y="24"/>
                </a:cubicBezTo>
                <a:cubicBezTo>
                  <a:pt x="0" y="24"/>
                  <a:pt x="0" y="23"/>
                  <a:pt x="0" y="23"/>
                </a:cubicBezTo>
                <a:cubicBezTo>
                  <a:pt x="26" y="1"/>
                  <a:pt x="26" y="1"/>
                  <a:pt x="26" y="1"/>
                </a:cubicBezTo>
                <a:cubicBezTo>
                  <a:pt x="27" y="0"/>
                  <a:pt x="30" y="0"/>
                  <a:pt x="31" y="1"/>
                </a:cubicBezTo>
                <a:cubicBezTo>
                  <a:pt x="40" y="8"/>
                  <a:pt x="40" y="8"/>
                  <a:pt x="40" y="8"/>
                </a:cubicBezTo>
                <a:cubicBezTo>
                  <a:pt x="40" y="1"/>
                  <a:pt x="40" y="1"/>
                  <a:pt x="40" y="1"/>
                </a:cubicBezTo>
                <a:cubicBezTo>
                  <a:pt x="40" y="1"/>
                  <a:pt x="40" y="0"/>
                  <a:pt x="41" y="0"/>
                </a:cubicBezTo>
                <a:cubicBezTo>
                  <a:pt x="48" y="0"/>
                  <a:pt x="48" y="0"/>
                  <a:pt x="48" y="0"/>
                </a:cubicBezTo>
                <a:cubicBezTo>
                  <a:pt x="49" y="0"/>
                  <a:pt x="49" y="1"/>
                  <a:pt x="49" y="1"/>
                </a:cubicBezTo>
                <a:cubicBezTo>
                  <a:pt x="49" y="16"/>
                  <a:pt x="49" y="16"/>
                  <a:pt x="49" y="16"/>
                </a:cubicBezTo>
                <a:cubicBezTo>
                  <a:pt x="57" y="23"/>
                  <a:pt x="57" y="23"/>
                  <a:pt x="57" y="23"/>
                </a:cubicBezTo>
                <a:cubicBezTo>
                  <a:pt x="57" y="23"/>
                  <a:pt x="57" y="24"/>
                  <a:pt x="57" y="24"/>
                </a:cubicBezTo>
                <a:lnTo>
                  <a:pt x="55" y="27"/>
                </a:lnTo>
                <a:close/>
                <a:moveTo>
                  <a:pt x="49" y="44"/>
                </a:moveTo>
                <a:cubicBezTo>
                  <a:pt x="49" y="45"/>
                  <a:pt x="48" y="46"/>
                  <a:pt x="47" y="46"/>
                </a:cubicBezTo>
                <a:cubicBezTo>
                  <a:pt x="33" y="46"/>
                  <a:pt x="33" y="46"/>
                  <a:pt x="33" y="46"/>
                </a:cubicBezTo>
                <a:cubicBezTo>
                  <a:pt x="33" y="32"/>
                  <a:pt x="33" y="32"/>
                  <a:pt x="33" y="32"/>
                </a:cubicBezTo>
                <a:cubicBezTo>
                  <a:pt x="24" y="32"/>
                  <a:pt x="24" y="32"/>
                  <a:pt x="24" y="32"/>
                </a:cubicBezTo>
                <a:cubicBezTo>
                  <a:pt x="24" y="46"/>
                  <a:pt x="24" y="46"/>
                  <a:pt x="24" y="46"/>
                </a:cubicBezTo>
                <a:cubicBezTo>
                  <a:pt x="10" y="46"/>
                  <a:pt x="10" y="46"/>
                  <a:pt x="10" y="46"/>
                </a:cubicBezTo>
                <a:cubicBezTo>
                  <a:pt x="9" y="46"/>
                  <a:pt x="8" y="45"/>
                  <a:pt x="8" y="44"/>
                </a:cubicBezTo>
                <a:cubicBezTo>
                  <a:pt x="8" y="27"/>
                  <a:pt x="8" y="27"/>
                  <a:pt x="8" y="27"/>
                </a:cubicBezTo>
                <a:cubicBezTo>
                  <a:pt x="8" y="27"/>
                  <a:pt x="8" y="26"/>
                  <a:pt x="8" y="26"/>
                </a:cubicBezTo>
                <a:cubicBezTo>
                  <a:pt x="28" y="9"/>
                  <a:pt x="28" y="9"/>
                  <a:pt x="28" y="9"/>
                </a:cubicBezTo>
                <a:cubicBezTo>
                  <a:pt x="49" y="26"/>
                  <a:pt x="49" y="26"/>
                  <a:pt x="49" y="26"/>
                </a:cubicBezTo>
                <a:cubicBezTo>
                  <a:pt x="49" y="26"/>
                  <a:pt x="49" y="27"/>
                  <a:pt x="49" y="27"/>
                </a:cubicBezTo>
                <a:lnTo>
                  <a:pt x="49" y="44"/>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a:p>
        </p:txBody>
      </p:sp>
      <p:sp>
        <p:nvSpPr>
          <p:cNvPr id="26" name="Freeform 66"/>
          <p:cNvSpPr>
            <a:spLocks noEditPoints="1"/>
          </p:cNvSpPr>
          <p:nvPr/>
        </p:nvSpPr>
        <p:spPr bwMode="auto">
          <a:xfrm>
            <a:off x="3240844" y="2428525"/>
            <a:ext cx="538163" cy="501650"/>
          </a:xfrm>
          <a:custGeom>
            <a:avLst/>
            <a:gdLst>
              <a:gd name="T0" fmla="*/ 706519554 w 73"/>
              <a:gd name="T1" fmla="*/ 2122503282 h 68"/>
              <a:gd name="T2" fmla="*/ 434784099 w 73"/>
              <a:gd name="T3" fmla="*/ 2122503282 h 68"/>
              <a:gd name="T4" fmla="*/ 0 w 73"/>
              <a:gd name="T5" fmla="*/ 1795966018 h 68"/>
              <a:gd name="T6" fmla="*/ 271735455 w 73"/>
              <a:gd name="T7" fmla="*/ 1034040817 h 68"/>
              <a:gd name="T8" fmla="*/ 815213736 w 73"/>
              <a:gd name="T9" fmla="*/ 1197313138 h 68"/>
              <a:gd name="T10" fmla="*/ 1086956562 w 73"/>
              <a:gd name="T11" fmla="*/ 1142884113 h 68"/>
              <a:gd name="T12" fmla="*/ 1086956562 w 73"/>
              <a:gd name="T13" fmla="*/ 1306156433 h 68"/>
              <a:gd name="T14" fmla="*/ 1249997835 w 73"/>
              <a:gd name="T15" fmla="*/ 1850387665 h 68"/>
              <a:gd name="T16" fmla="*/ 706519554 w 73"/>
              <a:gd name="T17" fmla="*/ 2122503282 h 68"/>
              <a:gd name="T18" fmla="*/ 815213736 w 73"/>
              <a:gd name="T19" fmla="*/ 1034040817 h 68"/>
              <a:gd name="T20" fmla="*/ 271735455 w 73"/>
              <a:gd name="T21" fmla="*/ 489809585 h 68"/>
              <a:gd name="T22" fmla="*/ 815213736 w 73"/>
              <a:gd name="T23" fmla="*/ 0 h 68"/>
              <a:gd name="T24" fmla="*/ 1358692017 w 73"/>
              <a:gd name="T25" fmla="*/ 489809585 h 68"/>
              <a:gd name="T26" fmla="*/ 815213736 w 73"/>
              <a:gd name="T27" fmla="*/ 1034040817 h 68"/>
              <a:gd name="T28" fmla="*/ 2147483647 w 73"/>
              <a:gd name="T29" fmla="*/ 2147483647 h 68"/>
              <a:gd name="T30" fmla="*/ 1086956562 w 73"/>
              <a:gd name="T31" fmla="*/ 2147483647 h 68"/>
              <a:gd name="T32" fmla="*/ 543478281 w 73"/>
              <a:gd name="T33" fmla="*/ 2147483647 h 68"/>
              <a:gd name="T34" fmla="*/ 1249997835 w 73"/>
              <a:gd name="T35" fmla="*/ 1959230961 h 68"/>
              <a:gd name="T36" fmla="*/ 2010871852 w 73"/>
              <a:gd name="T37" fmla="*/ 2147483647 h 68"/>
              <a:gd name="T38" fmla="*/ 2147483647 w 73"/>
              <a:gd name="T39" fmla="*/ 1959230961 h 68"/>
              <a:gd name="T40" fmla="*/ 2147483647 w 73"/>
              <a:gd name="T41" fmla="*/ 2147483647 h 68"/>
              <a:gd name="T42" fmla="*/ 2147483647 w 73"/>
              <a:gd name="T43" fmla="*/ 2147483647 h 68"/>
              <a:gd name="T44" fmla="*/ 2010871852 w 73"/>
              <a:gd name="T45" fmla="*/ 2122503282 h 68"/>
              <a:gd name="T46" fmla="*/ 1195650744 w 73"/>
              <a:gd name="T47" fmla="*/ 1306156433 h 68"/>
              <a:gd name="T48" fmla="*/ 2010871852 w 73"/>
              <a:gd name="T49" fmla="*/ 489809585 h 68"/>
              <a:gd name="T50" fmla="*/ 2147483647 w 73"/>
              <a:gd name="T51" fmla="*/ 1306156433 h 68"/>
              <a:gd name="T52" fmla="*/ 2010871852 w 73"/>
              <a:gd name="T53" fmla="*/ 2122503282 h 68"/>
              <a:gd name="T54" fmla="*/ 2147483647 w 73"/>
              <a:gd name="T55" fmla="*/ 1034040817 h 68"/>
              <a:gd name="T56" fmla="*/ 2147483647 w 73"/>
              <a:gd name="T57" fmla="*/ 489809585 h 68"/>
              <a:gd name="T58" fmla="*/ 2147483647 w 73"/>
              <a:gd name="T59" fmla="*/ 0 h 68"/>
              <a:gd name="T60" fmla="*/ 2147483647 w 73"/>
              <a:gd name="T61" fmla="*/ 489809585 h 68"/>
              <a:gd name="T62" fmla="*/ 2147483647 w 73"/>
              <a:gd name="T63" fmla="*/ 1034040817 h 68"/>
              <a:gd name="T64" fmla="*/ 2147483647 w 73"/>
              <a:gd name="T65" fmla="*/ 2122503282 h 68"/>
              <a:gd name="T66" fmla="*/ 2147483647 w 73"/>
              <a:gd name="T67" fmla="*/ 2122503282 h 68"/>
              <a:gd name="T68" fmla="*/ 2147483647 w 73"/>
              <a:gd name="T69" fmla="*/ 1850387665 h 68"/>
              <a:gd name="T70" fmla="*/ 2147483647 w 73"/>
              <a:gd name="T71" fmla="*/ 1306156433 h 68"/>
              <a:gd name="T72" fmla="*/ 2147483647 w 73"/>
              <a:gd name="T73" fmla="*/ 1142884113 h 68"/>
              <a:gd name="T74" fmla="*/ 2147483647 w 73"/>
              <a:gd name="T75" fmla="*/ 1197313138 h 68"/>
              <a:gd name="T76" fmla="*/ 2147483647 w 73"/>
              <a:gd name="T77" fmla="*/ 1034040817 h 68"/>
              <a:gd name="T78" fmla="*/ 2147483647 w 73"/>
              <a:gd name="T79" fmla="*/ 1795966018 h 68"/>
              <a:gd name="T80" fmla="*/ 2147483647 w 73"/>
              <a:gd name="T81" fmla="*/ 2122503282 h 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a:p>
        </p:txBody>
      </p:sp>
      <p:sp>
        <p:nvSpPr>
          <p:cNvPr id="27" name="Freeform 105"/>
          <p:cNvSpPr>
            <a:spLocks noEditPoints="1"/>
          </p:cNvSpPr>
          <p:nvPr/>
        </p:nvSpPr>
        <p:spPr bwMode="auto">
          <a:xfrm>
            <a:off x="5553321" y="2410869"/>
            <a:ext cx="523875" cy="517525"/>
          </a:xfrm>
          <a:custGeom>
            <a:avLst/>
            <a:gdLst/>
            <a:ahLst/>
            <a:cxnLst>
              <a:cxn ang="0">
                <a:pos x="59" y="63"/>
              </a:cxn>
              <a:cxn ang="0">
                <a:pos x="55" y="61"/>
              </a:cxn>
              <a:cxn ang="0">
                <a:pos x="42" y="48"/>
              </a:cxn>
              <a:cxn ang="0">
                <a:pos x="27" y="53"/>
              </a:cxn>
              <a:cxn ang="0">
                <a:pos x="0" y="26"/>
              </a:cxn>
              <a:cxn ang="0">
                <a:pos x="27" y="0"/>
              </a:cxn>
              <a:cxn ang="0">
                <a:pos x="54" y="26"/>
              </a:cxn>
              <a:cxn ang="0">
                <a:pos x="49" y="41"/>
              </a:cxn>
              <a:cxn ang="0">
                <a:pos x="62" y="54"/>
              </a:cxn>
              <a:cxn ang="0">
                <a:pos x="64" y="58"/>
              </a:cxn>
              <a:cxn ang="0">
                <a:pos x="59" y="63"/>
              </a:cxn>
              <a:cxn ang="0">
                <a:pos x="27" y="9"/>
              </a:cxn>
              <a:cxn ang="0">
                <a:pos x="10" y="26"/>
              </a:cxn>
              <a:cxn ang="0">
                <a:pos x="27" y="43"/>
              </a:cxn>
              <a:cxn ang="0">
                <a:pos x="44" y="26"/>
              </a:cxn>
              <a:cxn ang="0">
                <a:pos x="27" y="9"/>
              </a:cxn>
            </a:cxnLst>
            <a:rect l="0" t="0" r="r" b="b"/>
            <a:pathLst>
              <a:path w="64" h="63">
                <a:moveTo>
                  <a:pt x="59" y="63"/>
                </a:moveTo>
                <a:cubicBezTo>
                  <a:pt x="57" y="63"/>
                  <a:pt x="56" y="62"/>
                  <a:pt x="55" y="61"/>
                </a:cubicBezTo>
                <a:cubicBezTo>
                  <a:pt x="42" y="48"/>
                  <a:pt x="42" y="48"/>
                  <a:pt x="42" y="48"/>
                </a:cubicBezTo>
                <a:cubicBezTo>
                  <a:pt x="38" y="51"/>
                  <a:pt x="33" y="53"/>
                  <a:pt x="27" y="53"/>
                </a:cubicBezTo>
                <a:cubicBezTo>
                  <a:pt x="12" y="53"/>
                  <a:pt x="0" y="41"/>
                  <a:pt x="0" y="26"/>
                </a:cubicBezTo>
                <a:cubicBezTo>
                  <a:pt x="0" y="12"/>
                  <a:pt x="12" y="0"/>
                  <a:pt x="27" y="0"/>
                </a:cubicBezTo>
                <a:cubicBezTo>
                  <a:pt x="42" y="0"/>
                  <a:pt x="54" y="12"/>
                  <a:pt x="54" y="26"/>
                </a:cubicBezTo>
                <a:cubicBezTo>
                  <a:pt x="54" y="32"/>
                  <a:pt x="52" y="37"/>
                  <a:pt x="49" y="41"/>
                </a:cubicBezTo>
                <a:cubicBezTo>
                  <a:pt x="62" y="54"/>
                  <a:pt x="62" y="54"/>
                  <a:pt x="62" y="54"/>
                </a:cubicBezTo>
                <a:cubicBezTo>
                  <a:pt x="63" y="55"/>
                  <a:pt x="64" y="57"/>
                  <a:pt x="64" y="58"/>
                </a:cubicBezTo>
                <a:cubicBezTo>
                  <a:pt x="64" y="61"/>
                  <a:pt x="61" y="63"/>
                  <a:pt x="59" y="63"/>
                </a:cubicBezTo>
                <a:close/>
                <a:moveTo>
                  <a:pt x="27" y="9"/>
                </a:moveTo>
                <a:cubicBezTo>
                  <a:pt x="18" y="9"/>
                  <a:pt x="10" y="17"/>
                  <a:pt x="10" y="26"/>
                </a:cubicBezTo>
                <a:cubicBezTo>
                  <a:pt x="10" y="36"/>
                  <a:pt x="18" y="43"/>
                  <a:pt x="27" y="43"/>
                </a:cubicBezTo>
                <a:cubicBezTo>
                  <a:pt x="37" y="43"/>
                  <a:pt x="44" y="36"/>
                  <a:pt x="44" y="26"/>
                </a:cubicBezTo>
                <a:cubicBezTo>
                  <a:pt x="44" y="17"/>
                  <a:pt x="37" y="9"/>
                  <a:pt x="27" y="9"/>
                </a:cubicBezTo>
                <a:close/>
              </a:path>
            </a:pathLst>
          </a:custGeom>
          <a:solidFill>
            <a:schemeClr val="bg1"/>
          </a:solidFill>
          <a:ln w="9525">
            <a:noFill/>
            <a:round/>
          </a:ln>
        </p:spPr>
        <p:txBody>
          <a:bodyPr lIns="121920" tIns="60960" rIns="121920" bIns="60960"/>
          <a:lstStyle/>
          <a:p>
            <a:pPr eaLnBrk="1" fontAlgn="auto" hangingPunct="1">
              <a:spcBef>
                <a:spcPts val="0"/>
              </a:spcBef>
              <a:spcAft>
                <a:spcPts val="0"/>
              </a:spcAft>
              <a:defRPr/>
            </a:pPr>
            <a:endParaRPr lang="en-US" sz="3200" dirty="0">
              <a:solidFill>
                <a:schemeClr val="accent3">
                  <a:lumMod val="50000"/>
                </a:schemeClr>
              </a:solidFill>
              <a:latin typeface="+mn-lt"/>
              <a:ea typeface="+mn-ea"/>
            </a:endParaRPr>
          </a:p>
        </p:txBody>
      </p:sp>
      <p:sp>
        <p:nvSpPr>
          <p:cNvPr id="28" name="TextBox 53"/>
          <p:cNvSpPr txBox="1"/>
          <p:nvPr/>
        </p:nvSpPr>
        <p:spPr>
          <a:xfrm>
            <a:off x="251520" y="3429000"/>
            <a:ext cx="1928866" cy="553998"/>
          </a:xfrm>
          <a:prstGeom prst="rect">
            <a:avLst/>
          </a:prstGeom>
          <a:noFill/>
        </p:spPr>
        <p:txBody>
          <a:bodyPr wrap="square" lIns="0" tIns="0" rIns="0" bIns="0">
            <a:spAutoFit/>
          </a:bodyPr>
          <a:lstStyle/>
          <a:p>
            <a:pPr>
              <a:spcBef>
                <a:spcPts val="600"/>
              </a:spcBef>
              <a:defRPr/>
            </a:pPr>
            <a:r>
              <a:rPr lang="en-US" altLang="zh-CN" b="1" dirty="0">
                <a:solidFill>
                  <a:schemeClr val="accent1"/>
                </a:solidFill>
                <a:latin typeface="楷体_GB2312" panose="02010609030101010101" pitchFamily="49" charset="-122"/>
                <a:ea typeface="楷体_GB2312" panose="02010609030101010101" pitchFamily="49" charset="-122"/>
              </a:rPr>
              <a:t>1.</a:t>
            </a:r>
            <a:r>
              <a:rPr lang="zh-CN" altLang="en-US" b="1" dirty="0">
                <a:solidFill>
                  <a:schemeClr val="accent1"/>
                </a:solidFill>
                <a:latin typeface="楷体_GB2312" panose="02010609030101010101" pitchFamily="49" charset="-122"/>
                <a:ea typeface="楷体_GB2312" panose="02010609030101010101" pitchFamily="49" charset="-122"/>
              </a:rPr>
              <a:t>关于坡度图及耕地坡度分级确定</a:t>
            </a:r>
            <a:endParaRPr lang="en-US" altLang="zh-CN" b="1" dirty="0">
              <a:solidFill>
                <a:schemeClr val="accent1"/>
              </a:solidFill>
              <a:latin typeface="楷体_GB2312" panose="02010609030101010101" pitchFamily="49" charset="-122"/>
              <a:ea typeface="楷体_GB2312" panose="02010609030101010101" pitchFamily="49" charset="-122"/>
            </a:endParaRPr>
          </a:p>
        </p:txBody>
      </p:sp>
      <p:sp>
        <p:nvSpPr>
          <p:cNvPr id="29" name="TextBox 56"/>
          <p:cNvSpPr txBox="1"/>
          <p:nvPr/>
        </p:nvSpPr>
        <p:spPr>
          <a:xfrm>
            <a:off x="4860032" y="3429000"/>
            <a:ext cx="1915547" cy="3379387"/>
          </a:xfrm>
          <a:prstGeom prst="rect">
            <a:avLst/>
          </a:prstGeom>
          <a:noFill/>
        </p:spPr>
        <p:txBody>
          <a:bodyPr wrap="square" lIns="0" tIns="0" rIns="0" bIns="0">
            <a:spAutoFit/>
          </a:bodyPr>
          <a:lstStyle/>
          <a:p>
            <a:pPr algn="ctr">
              <a:spcBef>
                <a:spcPct val="20000"/>
              </a:spcBef>
              <a:defRPr/>
            </a:pPr>
            <a:r>
              <a:rPr lang="en-US" altLang="zh-CN" b="1" dirty="0">
                <a:solidFill>
                  <a:schemeClr val="accent3"/>
                </a:solidFill>
                <a:latin typeface="楷体_GB2312" panose="02010609030101010101" pitchFamily="49" charset="-122"/>
                <a:ea typeface="楷体_GB2312" panose="02010609030101010101" pitchFamily="49" charset="-122"/>
              </a:rPr>
              <a:t>3.</a:t>
            </a:r>
            <a:r>
              <a:rPr lang="zh-CN" altLang="en-US" b="1" dirty="0">
                <a:solidFill>
                  <a:schemeClr val="accent3"/>
                </a:solidFill>
                <a:latin typeface="楷体_GB2312" panose="02010609030101010101" pitchFamily="49" charset="-122"/>
                <a:ea typeface="楷体_GB2312" panose="02010609030101010101" pitchFamily="49" charset="-122"/>
              </a:rPr>
              <a:t>关于可调整地类</a:t>
            </a:r>
            <a:endParaRPr lang="en-US" altLang="zh-CN" b="1" dirty="0">
              <a:solidFill>
                <a:schemeClr val="accent3"/>
              </a:solidFill>
              <a:latin typeface="楷体_GB2312" panose="02010609030101010101" pitchFamily="49" charset="-122"/>
              <a:ea typeface="楷体_GB2312" panose="02010609030101010101" pitchFamily="49" charset="-122"/>
            </a:endParaRPr>
          </a:p>
          <a:p>
            <a:pPr>
              <a:spcBef>
                <a:spcPct val="20000"/>
              </a:spcBef>
              <a:defRPr/>
            </a:pPr>
            <a:r>
              <a:rPr lang="zh-CN" altLang="en-US" dirty="0">
                <a:latin typeface="楷体_GB2312" panose="02010609030101010101" pitchFamily="49" charset="-122"/>
                <a:ea typeface="楷体_GB2312" panose="02010609030101010101" pitchFamily="49" charset="-122"/>
              </a:rPr>
              <a:t>原则上只继承最新土地调查数据库中现存可调整地类，不再新认定可调整地类。对永久基本农田范围内的可调整地类，全部按耕地调查，不再作为可调整地类（即去掉</a:t>
            </a:r>
            <a:r>
              <a:rPr lang="en-US" altLang="zh-CN" dirty="0">
                <a:latin typeface="楷体_GB2312" panose="02010609030101010101" pitchFamily="49" charset="-122"/>
                <a:ea typeface="楷体_GB2312" panose="02010609030101010101" pitchFamily="49" charset="-122"/>
              </a:rPr>
              <a:t>K</a:t>
            </a:r>
            <a:r>
              <a:rPr lang="zh-CN" altLang="en-US" dirty="0">
                <a:latin typeface="楷体_GB2312" panose="02010609030101010101" pitchFamily="49" charset="-122"/>
                <a:ea typeface="楷体_GB2312" panose="02010609030101010101" pitchFamily="49" charset="-122"/>
              </a:rPr>
              <a:t>属性），同时标注种植属性。</a:t>
            </a:r>
            <a:endParaRPr lang="en-US" dirty="0">
              <a:latin typeface="楷体_GB2312" panose="02010609030101010101" pitchFamily="49" charset="-122"/>
              <a:ea typeface="楷体_GB2312" panose="02010609030101010101" pitchFamily="49" charset="-122"/>
            </a:endParaRPr>
          </a:p>
        </p:txBody>
      </p:sp>
      <p:sp>
        <p:nvSpPr>
          <p:cNvPr id="30" name="TextBox 57"/>
          <p:cNvSpPr txBox="1"/>
          <p:nvPr/>
        </p:nvSpPr>
        <p:spPr>
          <a:xfrm>
            <a:off x="2411760" y="3429000"/>
            <a:ext cx="2232248" cy="2548390"/>
          </a:xfrm>
          <a:prstGeom prst="rect">
            <a:avLst/>
          </a:prstGeom>
          <a:noFill/>
        </p:spPr>
        <p:txBody>
          <a:bodyPr wrap="square" lIns="0" tIns="0" rIns="0" bIns="0">
            <a:spAutoFit/>
          </a:bodyPr>
          <a:lstStyle/>
          <a:p>
            <a:pPr algn="ctr">
              <a:spcBef>
                <a:spcPct val="20000"/>
              </a:spcBef>
              <a:defRPr/>
            </a:pPr>
            <a:r>
              <a:rPr lang="en-US" altLang="zh-CN" b="1" dirty="0">
                <a:solidFill>
                  <a:schemeClr val="accent2"/>
                </a:solidFill>
                <a:latin typeface="楷体_GB2312" panose="02010609030101010101" pitchFamily="49" charset="-122"/>
                <a:ea typeface="楷体_GB2312" panose="02010609030101010101" pitchFamily="49" charset="-122"/>
              </a:rPr>
              <a:t>2.</a:t>
            </a:r>
            <a:r>
              <a:rPr lang="zh-CN" altLang="en-US" b="1" dirty="0">
                <a:solidFill>
                  <a:schemeClr val="accent2"/>
                </a:solidFill>
                <a:latin typeface="楷体_GB2312" panose="02010609030101010101" pitchFamily="49" charset="-122"/>
                <a:ea typeface="楷体_GB2312" panose="02010609030101010101" pitchFamily="49" charset="-122"/>
              </a:rPr>
              <a:t>关于田坎</a:t>
            </a:r>
            <a:endParaRPr lang="en-US" altLang="zh-CN" b="1" dirty="0">
              <a:solidFill>
                <a:schemeClr val="accent2"/>
              </a:solidFill>
              <a:latin typeface="楷体_GB2312" panose="02010609030101010101" pitchFamily="49" charset="-122"/>
              <a:ea typeface="楷体_GB2312" panose="02010609030101010101" pitchFamily="49" charset="-122"/>
            </a:endParaRPr>
          </a:p>
          <a:p>
            <a:pPr>
              <a:spcBef>
                <a:spcPct val="20000"/>
              </a:spcBef>
              <a:defRPr/>
            </a:pPr>
            <a:r>
              <a:rPr lang="zh-CN" altLang="en-US" dirty="0">
                <a:latin typeface="楷体_GB2312" panose="02010609030101010101" pitchFamily="49" charset="-122"/>
                <a:ea typeface="楷体_GB2312" panose="02010609030101010101" pitchFamily="49" charset="-122"/>
              </a:rPr>
              <a:t>田坎系数原则继续沿用第二次全国土地调查测定的田坎系数。重新测算田坎系数的，须由省级土地调查办公室统一重新组织测算，并上报全国土地调查办备案。</a:t>
            </a:r>
            <a:endParaRPr lang="en-US" dirty="0">
              <a:latin typeface="楷体_GB2312" panose="02010609030101010101" pitchFamily="49" charset="-122"/>
              <a:ea typeface="楷体_GB2312" panose="02010609030101010101" pitchFamily="49" charset="-122"/>
            </a:endParaRPr>
          </a:p>
        </p:txBody>
      </p:sp>
      <p:grpSp>
        <p:nvGrpSpPr>
          <p:cNvPr id="39" name="Group 16"/>
          <p:cNvGrpSpPr/>
          <p:nvPr/>
        </p:nvGrpSpPr>
        <p:grpSpPr bwMode="auto">
          <a:xfrm>
            <a:off x="7380312" y="1558379"/>
            <a:ext cx="1447800" cy="1708150"/>
            <a:chOff x="1120775" y="1730534"/>
            <a:chExt cx="1085850" cy="1280160"/>
          </a:xfrm>
          <a:solidFill>
            <a:srgbClr val="7030A0"/>
          </a:solidFill>
        </p:grpSpPr>
        <p:cxnSp>
          <p:nvCxnSpPr>
            <p:cNvPr id="40" name="Straight Connector 17"/>
            <p:cNvCxnSpPr/>
            <p:nvPr/>
          </p:nvCxnSpPr>
          <p:spPr>
            <a:xfrm rot="5400000">
              <a:off x="700961" y="2369423"/>
              <a:ext cx="1280160" cy="2381"/>
            </a:xfrm>
            <a:prstGeom prst="line">
              <a:avLst/>
            </a:prstGeom>
            <a:grpFill/>
            <a:ln>
              <a:solidFill>
                <a:schemeClr val="tx1">
                  <a:lumMod val="50000"/>
                  <a:lumOff val="50000"/>
                </a:schemeClr>
              </a:solidFill>
            </a:ln>
            <a:effectLst>
              <a:outerShdw blurRad="38100" dist="12700" sx="96000" sy="96000" algn="l" rotWithShape="0">
                <a:prstClr val="black">
                  <a:alpha val="95000"/>
                </a:prstClr>
              </a:outerShdw>
            </a:effectLst>
          </p:spPr>
          <p:style>
            <a:lnRef idx="1">
              <a:schemeClr val="accent1"/>
            </a:lnRef>
            <a:fillRef idx="0">
              <a:schemeClr val="accent1"/>
            </a:fillRef>
            <a:effectRef idx="0">
              <a:schemeClr val="accent1"/>
            </a:effectRef>
            <a:fontRef idx="minor">
              <a:schemeClr val="tx1"/>
            </a:fontRef>
          </p:style>
        </p:cxnSp>
        <p:grpSp>
          <p:nvGrpSpPr>
            <p:cNvPr id="41" name="Group 18"/>
            <p:cNvGrpSpPr/>
            <p:nvPr/>
          </p:nvGrpSpPr>
          <p:grpSpPr bwMode="auto">
            <a:xfrm>
              <a:off x="1120775" y="1838325"/>
              <a:ext cx="1085850" cy="1077920"/>
              <a:chOff x="3810000" y="1948650"/>
              <a:chExt cx="1085850" cy="1077920"/>
            </a:xfrm>
            <a:grpFill/>
          </p:grpSpPr>
          <p:sp>
            <p:nvSpPr>
              <p:cNvPr id="42" name="Trapezoid 19"/>
              <p:cNvSpPr/>
              <p:nvPr/>
            </p:nvSpPr>
            <p:spPr>
              <a:xfrm rot="5400000" flipH="1">
                <a:off x="3664481" y="2319673"/>
                <a:ext cx="893495" cy="152400"/>
              </a:xfrm>
              <a:prstGeom prst="trapezoid">
                <a:avLst>
                  <a:gd name="adj" fmla="val 62501"/>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200"/>
              </a:p>
            </p:txBody>
          </p:sp>
          <p:sp>
            <p:nvSpPr>
              <p:cNvPr id="43" name="Parallelogram 20"/>
              <p:cNvSpPr/>
              <p:nvPr/>
            </p:nvSpPr>
            <p:spPr>
              <a:xfrm rot="16200000" flipV="1">
                <a:off x="3508543" y="2344572"/>
                <a:ext cx="983914" cy="381000"/>
              </a:xfrm>
              <a:prstGeom prst="parallelogram">
                <a:avLst>
                  <a:gd name="adj" fmla="val 6324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200"/>
              </a:p>
            </p:txBody>
          </p:sp>
          <p:sp>
            <p:nvSpPr>
              <p:cNvPr id="44" name="Freeform 21"/>
              <p:cNvSpPr/>
              <p:nvPr/>
            </p:nvSpPr>
            <p:spPr>
              <a:xfrm flipV="1">
                <a:off x="3810000" y="2287011"/>
                <a:ext cx="1085850" cy="740018"/>
              </a:xfrm>
              <a:custGeom>
                <a:avLst/>
                <a:gdLst>
                  <a:gd name="connsiteX0" fmla="*/ 0 w 838200"/>
                  <a:gd name="connsiteY0" fmla="*/ 0 h 657225"/>
                  <a:gd name="connsiteX1" fmla="*/ 838200 w 838200"/>
                  <a:gd name="connsiteY1" fmla="*/ 0 h 657225"/>
                  <a:gd name="connsiteX2" fmla="*/ 838200 w 838200"/>
                  <a:gd name="connsiteY2" fmla="*/ 657225 h 657225"/>
                  <a:gd name="connsiteX3" fmla="*/ 0 w 838200"/>
                  <a:gd name="connsiteY3" fmla="*/ 657225 h 657225"/>
                  <a:gd name="connsiteX4" fmla="*/ 0 w 838200"/>
                  <a:gd name="connsiteY4" fmla="*/ 0 h 657225"/>
                  <a:gd name="connsiteX0-1" fmla="*/ 0 w 838200"/>
                  <a:gd name="connsiteY0-2" fmla="*/ 0 h 657225"/>
                  <a:gd name="connsiteX1-3" fmla="*/ 609600 w 838200"/>
                  <a:gd name="connsiteY1-4" fmla="*/ 0 h 657225"/>
                  <a:gd name="connsiteX2-5" fmla="*/ 838200 w 838200"/>
                  <a:gd name="connsiteY2-6" fmla="*/ 657225 h 657225"/>
                  <a:gd name="connsiteX3-7" fmla="*/ 0 w 838200"/>
                  <a:gd name="connsiteY3-8" fmla="*/ 657225 h 657225"/>
                  <a:gd name="connsiteX4-9" fmla="*/ 0 w 838200"/>
                  <a:gd name="connsiteY4-10" fmla="*/ 0 h 657225"/>
                  <a:gd name="connsiteX0-11" fmla="*/ 0 w 838200"/>
                  <a:gd name="connsiteY0-12" fmla="*/ 0 h 657225"/>
                  <a:gd name="connsiteX1-13" fmla="*/ 483079 w 838200"/>
                  <a:gd name="connsiteY1-14" fmla="*/ 0 h 657225"/>
                  <a:gd name="connsiteX2-15" fmla="*/ 838200 w 838200"/>
                  <a:gd name="connsiteY2-16" fmla="*/ 657225 h 657225"/>
                  <a:gd name="connsiteX3-17" fmla="*/ 0 w 838200"/>
                  <a:gd name="connsiteY3-18" fmla="*/ 657225 h 657225"/>
                  <a:gd name="connsiteX4-19" fmla="*/ 0 w 838200"/>
                  <a:gd name="connsiteY4-20" fmla="*/ 0 h 657225"/>
                  <a:gd name="connsiteX0-21" fmla="*/ 0 w 838200"/>
                  <a:gd name="connsiteY0-22" fmla="*/ 0 h 657225"/>
                  <a:gd name="connsiteX1-23" fmla="*/ 483079 w 838200"/>
                  <a:gd name="connsiteY1-24" fmla="*/ 0 h 657225"/>
                  <a:gd name="connsiteX2-25" fmla="*/ 602916 w 838200"/>
                  <a:gd name="connsiteY2-26" fmla="*/ 0 h 657225"/>
                  <a:gd name="connsiteX3-27" fmla="*/ 838200 w 838200"/>
                  <a:gd name="connsiteY3-28" fmla="*/ 657225 h 657225"/>
                  <a:gd name="connsiteX4-29" fmla="*/ 0 w 838200"/>
                  <a:gd name="connsiteY4-30" fmla="*/ 657225 h 657225"/>
                  <a:gd name="connsiteX5" fmla="*/ 0 w 838200"/>
                  <a:gd name="connsiteY5" fmla="*/ 0 h 6572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838200" h="657225">
                    <a:moveTo>
                      <a:pt x="0" y="0"/>
                    </a:moveTo>
                    <a:lnTo>
                      <a:pt x="483079" y="0"/>
                    </a:lnTo>
                    <a:lnTo>
                      <a:pt x="602916" y="0"/>
                    </a:lnTo>
                    <a:lnTo>
                      <a:pt x="838200" y="657225"/>
                    </a:lnTo>
                    <a:lnTo>
                      <a:pt x="0" y="657225"/>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200" dirty="0"/>
              </a:p>
            </p:txBody>
          </p:sp>
        </p:grpSp>
      </p:grpSp>
      <p:sp>
        <p:nvSpPr>
          <p:cNvPr id="45" name="Freeform 66"/>
          <p:cNvSpPr>
            <a:spLocks noEditPoints="1"/>
          </p:cNvSpPr>
          <p:nvPr/>
        </p:nvSpPr>
        <p:spPr bwMode="auto">
          <a:xfrm>
            <a:off x="7732738" y="2420391"/>
            <a:ext cx="538163" cy="501650"/>
          </a:xfrm>
          <a:custGeom>
            <a:avLst/>
            <a:gdLst>
              <a:gd name="T0" fmla="*/ 706519554 w 73"/>
              <a:gd name="T1" fmla="*/ 2122503282 h 68"/>
              <a:gd name="T2" fmla="*/ 434784099 w 73"/>
              <a:gd name="T3" fmla="*/ 2122503282 h 68"/>
              <a:gd name="T4" fmla="*/ 0 w 73"/>
              <a:gd name="T5" fmla="*/ 1795966018 h 68"/>
              <a:gd name="T6" fmla="*/ 271735455 w 73"/>
              <a:gd name="T7" fmla="*/ 1034040817 h 68"/>
              <a:gd name="T8" fmla="*/ 815213736 w 73"/>
              <a:gd name="T9" fmla="*/ 1197313138 h 68"/>
              <a:gd name="T10" fmla="*/ 1086956562 w 73"/>
              <a:gd name="T11" fmla="*/ 1142884113 h 68"/>
              <a:gd name="T12" fmla="*/ 1086956562 w 73"/>
              <a:gd name="T13" fmla="*/ 1306156433 h 68"/>
              <a:gd name="T14" fmla="*/ 1249997835 w 73"/>
              <a:gd name="T15" fmla="*/ 1850387665 h 68"/>
              <a:gd name="T16" fmla="*/ 706519554 w 73"/>
              <a:gd name="T17" fmla="*/ 2122503282 h 68"/>
              <a:gd name="T18" fmla="*/ 815213736 w 73"/>
              <a:gd name="T19" fmla="*/ 1034040817 h 68"/>
              <a:gd name="T20" fmla="*/ 271735455 w 73"/>
              <a:gd name="T21" fmla="*/ 489809585 h 68"/>
              <a:gd name="T22" fmla="*/ 815213736 w 73"/>
              <a:gd name="T23" fmla="*/ 0 h 68"/>
              <a:gd name="T24" fmla="*/ 1358692017 w 73"/>
              <a:gd name="T25" fmla="*/ 489809585 h 68"/>
              <a:gd name="T26" fmla="*/ 815213736 w 73"/>
              <a:gd name="T27" fmla="*/ 1034040817 h 68"/>
              <a:gd name="T28" fmla="*/ 2147483647 w 73"/>
              <a:gd name="T29" fmla="*/ 2147483647 h 68"/>
              <a:gd name="T30" fmla="*/ 1086956562 w 73"/>
              <a:gd name="T31" fmla="*/ 2147483647 h 68"/>
              <a:gd name="T32" fmla="*/ 543478281 w 73"/>
              <a:gd name="T33" fmla="*/ 2147483647 h 68"/>
              <a:gd name="T34" fmla="*/ 1249997835 w 73"/>
              <a:gd name="T35" fmla="*/ 1959230961 h 68"/>
              <a:gd name="T36" fmla="*/ 2010871852 w 73"/>
              <a:gd name="T37" fmla="*/ 2147483647 h 68"/>
              <a:gd name="T38" fmla="*/ 2147483647 w 73"/>
              <a:gd name="T39" fmla="*/ 1959230961 h 68"/>
              <a:gd name="T40" fmla="*/ 2147483647 w 73"/>
              <a:gd name="T41" fmla="*/ 2147483647 h 68"/>
              <a:gd name="T42" fmla="*/ 2147483647 w 73"/>
              <a:gd name="T43" fmla="*/ 2147483647 h 68"/>
              <a:gd name="T44" fmla="*/ 2010871852 w 73"/>
              <a:gd name="T45" fmla="*/ 2122503282 h 68"/>
              <a:gd name="T46" fmla="*/ 1195650744 w 73"/>
              <a:gd name="T47" fmla="*/ 1306156433 h 68"/>
              <a:gd name="T48" fmla="*/ 2010871852 w 73"/>
              <a:gd name="T49" fmla="*/ 489809585 h 68"/>
              <a:gd name="T50" fmla="*/ 2147483647 w 73"/>
              <a:gd name="T51" fmla="*/ 1306156433 h 68"/>
              <a:gd name="T52" fmla="*/ 2010871852 w 73"/>
              <a:gd name="T53" fmla="*/ 2122503282 h 68"/>
              <a:gd name="T54" fmla="*/ 2147483647 w 73"/>
              <a:gd name="T55" fmla="*/ 1034040817 h 68"/>
              <a:gd name="T56" fmla="*/ 2147483647 w 73"/>
              <a:gd name="T57" fmla="*/ 489809585 h 68"/>
              <a:gd name="T58" fmla="*/ 2147483647 w 73"/>
              <a:gd name="T59" fmla="*/ 0 h 68"/>
              <a:gd name="T60" fmla="*/ 2147483647 w 73"/>
              <a:gd name="T61" fmla="*/ 489809585 h 68"/>
              <a:gd name="T62" fmla="*/ 2147483647 w 73"/>
              <a:gd name="T63" fmla="*/ 1034040817 h 68"/>
              <a:gd name="T64" fmla="*/ 2147483647 w 73"/>
              <a:gd name="T65" fmla="*/ 2122503282 h 68"/>
              <a:gd name="T66" fmla="*/ 2147483647 w 73"/>
              <a:gd name="T67" fmla="*/ 2122503282 h 68"/>
              <a:gd name="T68" fmla="*/ 2147483647 w 73"/>
              <a:gd name="T69" fmla="*/ 1850387665 h 68"/>
              <a:gd name="T70" fmla="*/ 2147483647 w 73"/>
              <a:gd name="T71" fmla="*/ 1306156433 h 68"/>
              <a:gd name="T72" fmla="*/ 2147483647 w 73"/>
              <a:gd name="T73" fmla="*/ 1142884113 h 68"/>
              <a:gd name="T74" fmla="*/ 2147483647 w 73"/>
              <a:gd name="T75" fmla="*/ 1197313138 h 68"/>
              <a:gd name="T76" fmla="*/ 2147483647 w 73"/>
              <a:gd name="T77" fmla="*/ 1034040817 h 68"/>
              <a:gd name="T78" fmla="*/ 2147483647 w 73"/>
              <a:gd name="T79" fmla="*/ 1795966018 h 68"/>
              <a:gd name="T80" fmla="*/ 2147483647 w 73"/>
              <a:gd name="T81" fmla="*/ 2122503282 h 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a:p>
        </p:txBody>
      </p:sp>
      <p:sp>
        <p:nvSpPr>
          <p:cNvPr id="46" name="TextBox 57"/>
          <p:cNvSpPr txBox="1"/>
          <p:nvPr/>
        </p:nvSpPr>
        <p:spPr>
          <a:xfrm>
            <a:off x="7175526" y="3430587"/>
            <a:ext cx="1838325" cy="2326791"/>
          </a:xfrm>
          <a:prstGeom prst="rect">
            <a:avLst/>
          </a:prstGeom>
          <a:noFill/>
        </p:spPr>
        <p:txBody>
          <a:bodyPr lIns="0" tIns="0" rIns="0" bIns="0">
            <a:spAutoFit/>
          </a:bodyPr>
          <a:lstStyle/>
          <a:p>
            <a:pPr algn="ctr">
              <a:spcBef>
                <a:spcPct val="20000"/>
              </a:spcBef>
              <a:defRPr/>
            </a:pPr>
            <a:r>
              <a:rPr lang="en-US" altLang="zh-CN" b="1" dirty="0">
                <a:solidFill>
                  <a:srgbClr val="7030A0"/>
                </a:solidFill>
                <a:latin typeface="楷体_GB2312" panose="02010609030101010101" pitchFamily="49" charset="-122"/>
                <a:ea typeface="楷体_GB2312" panose="02010609030101010101" pitchFamily="49" charset="-122"/>
              </a:rPr>
              <a:t>4.</a:t>
            </a:r>
            <a:r>
              <a:rPr lang="zh-CN" altLang="en-US" b="1" dirty="0">
                <a:solidFill>
                  <a:srgbClr val="7030A0"/>
                </a:solidFill>
                <a:latin typeface="楷体_GB2312" panose="02010609030101010101" pitchFamily="49" charset="-122"/>
                <a:ea typeface="楷体_GB2312" panose="02010609030101010101" pitchFamily="49" charset="-122"/>
              </a:rPr>
              <a:t>建设用地调查</a:t>
            </a:r>
            <a:endParaRPr lang="en-US" altLang="zh-CN" b="1" dirty="0">
              <a:solidFill>
                <a:srgbClr val="7030A0"/>
              </a:solidFill>
              <a:latin typeface="楷体_GB2312" panose="02010609030101010101" pitchFamily="49" charset="-122"/>
              <a:ea typeface="楷体_GB2312" panose="02010609030101010101" pitchFamily="49" charset="-122"/>
            </a:endParaRPr>
          </a:p>
          <a:p>
            <a:pPr>
              <a:spcBef>
                <a:spcPct val="20000"/>
              </a:spcBef>
              <a:defRPr/>
            </a:pPr>
            <a:r>
              <a:rPr lang="zh-CN" altLang="en-US" dirty="0">
                <a:latin typeface="楷体_GB2312" panose="02010609030101010101" pitchFamily="49" charset="-122"/>
                <a:ea typeface="楷体_GB2312" panose="02010609030101010101" pitchFamily="49" charset="-122"/>
              </a:rPr>
              <a:t>禁止将堆土区调查为建设用地。</a:t>
            </a:r>
            <a:endParaRPr lang="en-US" altLang="zh-CN" dirty="0">
              <a:latin typeface="楷体_GB2312" panose="02010609030101010101" pitchFamily="49" charset="-122"/>
              <a:ea typeface="楷体_GB2312" panose="02010609030101010101" pitchFamily="49" charset="-122"/>
            </a:endParaRPr>
          </a:p>
          <a:p>
            <a:pPr>
              <a:spcBef>
                <a:spcPct val="20000"/>
              </a:spcBef>
              <a:defRPr/>
            </a:pPr>
            <a:r>
              <a:rPr lang="zh-CN" altLang="en-US" dirty="0">
                <a:latin typeface="楷体_GB2312" panose="02010609030101010101" pitchFamily="49" charset="-122"/>
                <a:ea typeface="楷体_GB2312" panose="02010609030101010101" pitchFamily="49" charset="-122"/>
              </a:rPr>
              <a:t>城市（</a:t>
            </a:r>
            <a:r>
              <a:rPr lang="en-US" altLang="zh-CN" dirty="0">
                <a:latin typeface="楷体_GB2312" panose="02010609030101010101" pitchFamily="49" charset="-122"/>
                <a:ea typeface="楷体_GB2312" panose="02010609030101010101" pitchFamily="49" charset="-122"/>
              </a:rPr>
              <a:t>201</a:t>
            </a:r>
            <a:r>
              <a:rPr lang="zh-CN" altLang="en-US" dirty="0">
                <a:latin typeface="楷体_GB2312" panose="02010609030101010101" pitchFamily="49" charset="-122"/>
                <a:ea typeface="楷体_GB2312" panose="02010609030101010101" pitchFamily="49" charset="-122"/>
              </a:rPr>
              <a:t>）、建制镇（</a:t>
            </a:r>
            <a:r>
              <a:rPr lang="en-US" altLang="zh-CN" dirty="0">
                <a:latin typeface="楷体_GB2312" panose="02010609030101010101" pitchFamily="49" charset="-122"/>
                <a:ea typeface="楷体_GB2312" panose="02010609030101010101" pitchFamily="49" charset="-122"/>
              </a:rPr>
              <a:t>202</a:t>
            </a:r>
            <a:r>
              <a:rPr lang="zh-CN" altLang="en-US" dirty="0">
                <a:latin typeface="楷体_GB2312" panose="02010609030101010101" pitchFamily="49" charset="-122"/>
                <a:ea typeface="楷体_GB2312" panose="02010609030101010101" pitchFamily="49" charset="-122"/>
              </a:rPr>
              <a:t>）、村庄（</a:t>
            </a:r>
            <a:r>
              <a:rPr lang="en-US" altLang="zh-CN" dirty="0">
                <a:latin typeface="楷体_GB2312" panose="02010609030101010101" pitchFamily="49" charset="-122"/>
                <a:ea typeface="楷体_GB2312" panose="02010609030101010101" pitchFamily="49" charset="-122"/>
              </a:rPr>
              <a:t>203</a:t>
            </a:r>
            <a:r>
              <a:rPr lang="zh-CN" altLang="en-US" dirty="0">
                <a:latin typeface="楷体_GB2312" panose="02010609030101010101" pitchFamily="49" charset="-122"/>
                <a:ea typeface="楷体_GB2312" panose="02010609030101010101" pitchFamily="49" charset="-122"/>
              </a:rPr>
              <a:t>）范围按照集中连片的原则划定，单独图层。</a:t>
            </a:r>
            <a:endParaRPr lang="en-US" dirty="0">
              <a:latin typeface="楷体_GB2312" panose="02010609030101010101" pitchFamily="49" charset="-122"/>
              <a:ea typeface="楷体_GB2312" panose="0201060903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16"/>
                                        </p:tgtEl>
                                        <p:attrNameLst>
                                          <p:attrName>style.visibility</p:attrName>
                                        </p:attrNameLst>
                                      </p:cBhvr>
                                      <p:to>
                                        <p:strVal val="visible"/>
                                      </p:to>
                                    </p:set>
                                    <p:animEffect transition="in" filter="fade">
                                      <p:cBhvr>
                                        <p:cTn id="7" dur="500"/>
                                        <p:tgtEl>
                                          <p:spTgt spid="116"/>
                                        </p:tgtEl>
                                      </p:cBhvr>
                                    </p:animEffect>
                                    <p:anim calcmode="lin" valueType="num">
                                      <p:cBhvr>
                                        <p:cTn id="8" dur="500" fill="hold"/>
                                        <p:tgtEl>
                                          <p:spTgt spid="116"/>
                                        </p:tgtEl>
                                        <p:attrNameLst>
                                          <p:attrName>ppt_x</p:attrName>
                                        </p:attrNameLst>
                                      </p:cBhvr>
                                      <p:tavLst>
                                        <p:tav tm="0">
                                          <p:val>
                                            <p:strVal val="#ppt_x"/>
                                          </p:val>
                                        </p:tav>
                                        <p:tav tm="100000">
                                          <p:val>
                                            <p:strVal val="#ppt_x"/>
                                          </p:val>
                                        </p:tav>
                                      </p:tavLst>
                                    </p:anim>
                                    <p:anim calcmode="lin" valueType="num">
                                      <p:cBhvr>
                                        <p:cTn id="9" dur="500" fill="hold"/>
                                        <p:tgtEl>
                                          <p:spTgt spid="11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left)">
                                      <p:cBhvr>
                                        <p:cTn id="13" dur="500"/>
                                        <p:tgtEl>
                                          <p:spTgt spid="6"/>
                                        </p:tgtEl>
                                      </p:cBhvr>
                                    </p:animEffect>
                                  </p:childTnLst>
                                </p:cTn>
                              </p:par>
                            </p:childTnLst>
                          </p:cTn>
                        </p:par>
                        <p:par>
                          <p:cTn id="14" fill="hold">
                            <p:stCondLst>
                              <p:cond delay="1000"/>
                            </p:stCondLst>
                            <p:childTnLst>
                              <p:par>
                                <p:cTn id="15" presetID="23" presetClass="entr" presetSubtype="16" fill="hold" grpId="0" nodeType="afterEffect">
                                  <p:stCondLst>
                                    <p:cond delay="0"/>
                                  </p:stCondLst>
                                  <p:childTnLst>
                                    <p:set>
                                      <p:cBhvr>
                                        <p:cTn id="16" dur="1" fill="hold">
                                          <p:stCondLst>
                                            <p:cond delay="0"/>
                                          </p:stCondLst>
                                        </p:cTn>
                                        <p:tgtEl>
                                          <p:spTgt spid="25"/>
                                        </p:tgtEl>
                                        <p:attrNameLst>
                                          <p:attrName>style.visibility</p:attrName>
                                        </p:attrNameLst>
                                      </p:cBhvr>
                                      <p:to>
                                        <p:strVal val="visible"/>
                                      </p:to>
                                    </p:set>
                                    <p:anim calcmode="lin" valueType="num">
                                      <p:cBhvr>
                                        <p:cTn id="17" dur="500" fill="hold"/>
                                        <p:tgtEl>
                                          <p:spTgt spid="25"/>
                                        </p:tgtEl>
                                        <p:attrNameLst>
                                          <p:attrName>ppt_w</p:attrName>
                                        </p:attrNameLst>
                                      </p:cBhvr>
                                      <p:tavLst>
                                        <p:tav tm="0">
                                          <p:val>
                                            <p:fltVal val="0"/>
                                          </p:val>
                                        </p:tav>
                                        <p:tav tm="100000">
                                          <p:val>
                                            <p:strVal val="#ppt_w"/>
                                          </p:val>
                                        </p:tav>
                                      </p:tavLst>
                                    </p:anim>
                                    <p:anim calcmode="lin" valueType="num">
                                      <p:cBhvr>
                                        <p:cTn id="18" dur="500" fill="hold"/>
                                        <p:tgtEl>
                                          <p:spTgt spid="25"/>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2" presetClass="entr" presetSubtype="4" accel="50000" decel="50000" fill="hold" grpId="0" nodeType="afterEffect">
                                  <p:stCondLst>
                                    <p:cond delay="0"/>
                                  </p:stCondLst>
                                  <p:childTnLst>
                                    <p:set>
                                      <p:cBhvr>
                                        <p:cTn id="21" dur="1" fill="hold">
                                          <p:stCondLst>
                                            <p:cond delay="0"/>
                                          </p:stCondLst>
                                        </p:cTn>
                                        <p:tgtEl>
                                          <p:spTgt spid="28"/>
                                        </p:tgtEl>
                                        <p:attrNameLst>
                                          <p:attrName>style.visibility</p:attrName>
                                        </p:attrNameLst>
                                      </p:cBhvr>
                                      <p:to>
                                        <p:strVal val="visible"/>
                                      </p:to>
                                    </p:set>
                                    <p:anim calcmode="lin" valueType="num">
                                      <p:cBhvr additive="base">
                                        <p:cTn id="22" dur="500" fill="hold"/>
                                        <p:tgtEl>
                                          <p:spTgt spid="28"/>
                                        </p:tgtEl>
                                        <p:attrNameLst>
                                          <p:attrName>ppt_x</p:attrName>
                                        </p:attrNameLst>
                                      </p:cBhvr>
                                      <p:tavLst>
                                        <p:tav tm="0">
                                          <p:val>
                                            <p:strVal val="#ppt_x"/>
                                          </p:val>
                                        </p:tav>
                                        <p:tav tm="100000">
                                          <p:val>
                                            <p:strVal val="#ppt_x"/>
                                          </p:val>
                                        </p:tav>
                                      </p:tavLst>
                                    </p:anim>
                                    <p:anim calcmode="lin" valueType="num">
                                      <p:cBhvr additive="base">
                                        <p:cTn id="23" dur="500" fill="hold"/>
                                        <p:tgtEl>
                                          <p:spTgt spid="28"/>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2" presetClass="entr" presetSubtype="8" fill="hold"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left)">
                                      <p:cBhvr>
                                        <p:cTn id="27" dur="500"/>
                                        <p:tgtEl>
                                          <p:spTgt spid="13"/>
                                        </p:tgtEl>
                                      </p:cBhvr>
                                    </p:animEffect>
                                  </p:childTnLst>
                                </p:cTn>
                              </p:par>
                            </p:childTnLst>
                          </p:cTn>
                        </p:par>
                        <p:par>
                          <p:cTn id="28" fill="hold">
                            <p:stCondLst>
                              <p:cond delay="2500"/>
                            </p:stCondLst>
                            <p:childTnLst>
                              <p:par>
                                <p:cTn id="29" presetID="23" presetClass="entr" presetSubtype="16" fill="hold" grpId="0" nodeType="afterEffect">
                                  <p:stCondLst>
                                    <p:cond delay="0"/>
                                  </p:stCondLst>
                                  <p:childTnLst>
                                    <p:set>
                                      <p:cBhvr>
                                        <p:cTn id="30" dur="1" fill="hold">
                                          <p:stCondLst>
                                            <p:cond delay="0"/>
                                          </p:stCondLst>
                                        </p:cTn>
                                        <p:tgtEl>
                                          <p:spTgt spid="26"/>
                                        </p:tgtEl>
                                        <p:attrNameLst>
                                          <p:attrName>style.visibility</p:attrName>
                                        </p:attrNameLst>
                                      </p:cBhvr>
                                      <p:to>
                                        <p:strVal val="visible"/>
                                      </p:to>
                                    </p:set>
                                    <p:anim calcmode="lin" valueType="num">
                                      <p:cBhvr>
                                        <p:cTn id="31" dur="500" fill="hold"/>
                                        <p:tgtEl>
                                          <p:spTgt spid="26"/>
                                        </p:tgtEl>
                                        <p:attrNameLst>
                                          <p:attrName>ppt_w</p:attrName>
                                        </p:attrNameLst>
                                      </p:cBhvr>
                                      <p:tavLst>
                                        <p:tav tm="0">
                                          <p:val>
                                            <p:fltVal val="0"/>
                                          </p:val>
                                        </p:tav>
                                        <p:tav tm="100000">
                                          <p:val>
                                            <p:strVal val="#ppt_w"/>
                                          </p:val>
                                        </p:tav>
                                      </p:tavLst>
                                    </p:anim>
                                    <p:anim calcmode="lin" valueType="num">
                                      <p:cBhvr>
                                        <p:cTn id="32" dur="500" fill="hold"/>
                                        <p:tgtEl>
                                          <p:spTgt spid="26"/>
                                        </p:tgtEl>
                                        <p:attrNameLst>
                                          <p:attrName>ppt_h</p:attrName>
                                        </p:attrNameLst>
                                      </p:cBhvr>
                                      <p:tavLst>
                                        <p:tav tm="0">
                                          <p:val>
                                            <p:fltVal val="0"/>
                                          </p:val>
                                        </p:tav>
                                        <p:tav tm="100000">
                                          <p:val>
                                            <p:strVal val="#ppt_h"/>
                                          </p:val>
                                        </p:tav>
                                      </p:tavLst>
                                    </p:anim>
                                  </p:childTnLst>
                                </p:cTn>
                              </p:par>
                            </p:childTnLst>
                          </p:cTn>
                        </p:par>
                        <p:par>
                          <p:cTn id="33" fill="hold">
                            <p:stCondLst>
                              <p:cond delay="3000"/>
                            </p:stCondLst>
                            <p:childTnLst>
                              <p:par>
                                <p:cTn id="34" presetID="2" presetClass="entr" presetSubtype="4" accel="50000" decel="50000" fill="hold" grpId="0" nodeType="afterEffect">
                                  <p:stCondLst>
                                    <p:cond delay="0"/>
                                  </p:stCondLst>
                                  <p:childTnLst>
                                    <p:set>
                                      <p:cBhvr>
                                        <p:cTn id="35" dur="1" fill="hold">
                                          <p:stCondLst>
                                            <p:cond delay="0"/>
                                          </p:stCondLst>
                                        </p:cTn>
                                        <p:tgtEl>
                                          <p:spTgt spid="30"/>
                                        </p:tgtEl>
                                        <p:attrNameLst>
                                          <p:attrName>style.visibility</p:attrName>
                                        </p:attrNameLst>
                                      </p:cBhvr>
                                      <p:to>
                                        <p:strVal val="visible"/>
                                      </p:to>
                                    </p:set>
                                    <p:anim calcmode="lin" valueType="num">
                                      <p:cBhvr additive="base">
                                        <p:cTn id="36" dur="500" fill="hold"/>
                                        <p:tgtEl>
                                          <p:spTgt spid="30"/>
                                        </p:tgtEl>
                                        <p:attrNameLst>
                                          <p:attrName>ppt_x</p:attrName>
                                        </p:attrNameLst>
                                      </p:cBhvr>
                                      <p:tavLst>
                                        <p:tav tm="0">
                                          <p:val>
                                            <p:strVal val="#ppt_x"/>
                                          </p:val>
                                        </p:tav>
                                        <p:tav tm="100000">
                                          <p:val>
                                            <p:strVal val="#ppt_x"/>
                                          </p:val>
                                        </p:tav>
                                      </p:tavLst>
                                    </p:anim>
                                    <p:anim calcmode="lin" valueType="num">
                                      <p:cBhvr additive="base">
                                        <p:cTn id="37" dur="500" fill="hold"/>
                                        <p:tgtEl>
                                          <p:spTgt spid="30"/>
                                        </p:tgtEl>
                                        <p:attrNameLst>
                                          <p:attrName>ppt_y</p:attrName>
                                        </p:attrNameLst>
                                      </p:cBhvr>
                                      <p:tavLst>
                                        <p:tav tm="0">
                                          <p:val>
                                            <p:strVal val="1+#ppt_h/2"/>
                                          </p:val>
                                        </p:tav>
                                        <p:tav tm="100000">
                                          <p:val>
                                            <p:strVal val="#ppt_y"/>
                                          </p:val>
                                        </p:tav>
                                      </p:tavLst>
                                    </p:anim>
                                  </p:childTnLst>
                                </p:cTn>
                              </p:par>
                            </p:childTnLst>
                          </p:cTn>
                        </p:par>
                        <p:par>
                          <p:cTn id="38" fill="hold">
                            <p:stCondLst>
                              <p:cond delay="3500"/>
                            </p:stCondLst>
                            <p:childTnLst>
                              <p:par>
                                <p:cTn id="39" presetID="22" presetClass="entr" presetSubtype="8" fill="hold" nodeType="after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wipe(left)">
                                      <p:cBhvr>
                                        <p:cTn id="41" dur="500"/>
                                        <p:tgtEl>
                                          <p:spTgt spid="19"/>
                                        </p:tgtEl>
                                      </p:cBhvr>
                                    </p:animEffect>
                                  </p:childTnLst>
                                </p:cTn>
                              </p:par>
                            </p:childTnLst>
                          </p:cTn>
                        </p:par>
                        <p:par>
                          <p:cTn id="42" fill="hold">
                            <p:stCondLst>
                              <p:cond delay="4000"/>
                            </p:stCondLst>
                            <p:childTnLst>
                              <p:par>
                                <p:cTn id="43" presetID="23" presetClass="entr" presetSubtype="16" fill="hold" nodeType="afterEffect">
                                  <p:stCondLst>
                                    <p:cond delay="0"/>
                                  </p:stCondLst>
                                  <p:childTnLst>
                                    <p:set>
                                      <p:cBhvr>
                                        <p:cTn id="44" dur="1" fill="hold">
                                          <p:stCondLst>
                                            <p:cond delay="0"/>
                                          </p:stCondLst>
                                        </p:cTn>
                                        <p:tgtEl>
                                          <p:spTgt spid="27"/>
                                        </p:tgtEl>
                                        <p:attrNameLst>
                                          <p:attrName>style.visibility</p:attrName>
                                        </p:attrNameLst>
                                      </p:cBhvr>
                                      <p:to>
                                        <p:strVal val="visible"/>
                                      </p:to>
                                    </p:set>
                                    <p:anim calcmode="lin" valueType="num">
                                      <p:cBhvr>
                                        <p:cTn id="45" dur="500" fill="hold"/>
                                        <p:tgtEl>
                                          <p:spTgt spid="27"/>
                                        </p:tgtEl>
                                        <p:attrNameLst>
                                          <p:attrName>ppt_w</p:attrName>
                                        </p:attrNameLst>
                                      </p:cBhvr>
                                      <p:tavLst>
                                        <p:tav tm="0">
                                          <p:val>
                                            <p:fltVal val="0"/>
                                          </p:val>
                                        </p:tav>
                                        <p:tav tm="100000">
                                          <p:val>
                                            <p:strVal val="#ppt_w"/>
                                          </p:val>
                                        </p:tav>
                                      </p:tavLst>
                                    </p:anim>
                                    <p:anim calcmode="lin" valueType="num">
                                      <p:cBhvr>
                                        <p:cTn id="46" dur="500" fill="hold"/>
                                        <p:tgtEl>
                                          <p:spTgt spid="27"/>
                                        </p:tgtEl>
                                        <p:attrNameLst>
                                          <p:attrName>ppt_h</p:attrName>
                                        </p:attrNameLst>
                                      </p:cBhvr>
                                      <p:tavLst>
                                        <p:tav tm="0">
                                          <p:val>
                                            <p:fltVal val="0"/>
                                          </p:val>
                                        </p:tav>
                                        <p:tav tm="100000">
                                          <p:val>
                                            <p:strVal val="#ppt_h"/>
                                          </p:val>
                                        </p:tav>
                                      </p:tavLst>
                                    </p:anim>
                                  </p:childTnLst>
                                </p:cTn>
                              </p:par>
                            </p:childTnLst>
                          </p:cTn>
                        </p:par>
                        <p:par>
                          <p:cTn id="47" fill="hold">
                            <p:stCondLst>
                              <p:cond delay="4500"/>
                            </p:stCondLst>
                            <p:childTnLst>
                              <p:par>
                                <p:cTn id="48" presetID="2" presetClass="entr" presetSubtype="4" accel="50000" decel="50000" fill="hold" grpId="0" nodeType="afterEffect">
                                  <p:stCondLst>
                                    <p:cond delay="0"/>
                                  </p:stCondLst>
                                  <p:childTnLst>
                                    <p:set>
                                      <p:cBhvr>
                                        <p:cTn id="49" dur="1" fill="hold">
                                          <p:stCondLst>
                                            <p:cond delay="0"/>
                                          </p:stCondLst>
                                        </p:cTn>
                                        <p:tgtEl>
                                          <p:spTgt spid="29"/>
                                        </p:tgtEl>
                                        <p:attrNameLst>
                                          <p:attrName>style.visibility</p:attrName>
                                        </p:attrNameLst>
                                      </p:cBhvr>
                                      <p:to>
                                        <p:strVal val="visible"/>
                                      </p:to>
                                    </p:set>
                                    <p:anim calcmode="lin" valueType="num">
                                      <p:cBhvr additive="base">
                                        <p:cTn id="50" dur="500" fill="hold"/>
                                        <p:tgtEl>
                                          <p:spTgt spid="29"/>
                                        </p:tgtEl>
                                        <p:attrNameLst>
                                          <p:attrName>ppt_x</p:attrName>
                                        </p:attrNameLst>
                                      </p:cBhvr>
                                      <p:tavLst>
                                        <p:tav tm="0">
                                          <p:val>
                                            <p:strVal val="#ppt_x"/>
                                          </p:val>
                                        </p:tav>
                                        <p:tav tm="100000">
                                          <p:val>
                                            <p:strVal val="#ppt_x"/>
                                          </p:val>
                                        </p:tav>
                                      </p:tavLst>
                                    </p:anim>
                                    <p:anim calcmode="lin" valueType="num">
                                      <p:cBhvr additive="base">
                                        <p:cTn id="51" dur="500" fill="hold"/>
                                        <p:tgtEl>
                                          <p:spTgt spid="29"/>
                                        </p:tgtEl>
                                        <p:attrNameLst>
                                          <p:attrName>ppt_y</p:attrName>
                                        </p:attrNameLst>
                                      </p:cBhvr>
                                      <p:tavLst>
                                        <p:tav tm="0">
                                          <p:val>
                                            <p:strVal val="1+#ppt_h/2"/>
                                          </p:val>
                                        </p:tav>
                                        <p:tav tm="100000">
                                          <p:val>
                                            <p:strVal val="#ppt_y"/>
                                          </p:val>
                                        </p:tav>
                                      </p:tavLst>
                                    </p:anim>
                                  </p:childTnLst>
                                </p:cTn>
                              </p:par>
                            </p:childTnLst>
                          </p:cTn>
                        </p:par>
                        <p:par>
                          <p:cTn id="52" fill="hold">
                            <p:stCondLst>
                              <p:cond delay="5000"/>
                            </p:stCondLst>
                            <p:childTnLst>
                              <p:par>
                                <p:cTn id="53" presetID="22" presetClass="entr" presetSubtype="8" fill="hold" nodeType="afterEffect">
                                  <p:stCondLst>
                                    <p:cond delay="0"/>
                                  </p:stCondLst>
                                  <p:childTnLst>
                                    <p:set>
                                      <p:cBhvr>
                                        <p:cTn id="54" dur="1" fill="hold">
                                          <p:stCondLst>
                                            <p:cond delay="0"/>
                                          </p:stCondLst>
                                        </p:cTn>
                                        <p:tgtEl>
                                          <p:spTgt spid="39"/>
                                        </p:tgtEl>
                                        <p:attrNameLst>
                                          <p:attrName>style.visibility</p:attrName>
                                        </p:attrNameLst>
                                      </p:cBhvr>
                                      <p:to>
                                        <p:strVal val="visible"/>
                                      </p:to>
                                    </p:set>
                                    <p:animEffect transition="in" filter="wipe(left)">
                                      <p:cBhvr>
                                        <p:cTn id="55" dur="500"/>
                                        <p:tgtEl>
                                          <p:spTgt spid="39"/>
                                        </p:tgtEl>
                                      </p:cBhvr>
                                    </p:animEffect>
                                  </p:childTnLst>
                                </p:cTn>
                              </p:par>
                            </p:childTnLst>
                          </p:cTn>
                        </p:par>
                        <p:par>
                          <p:cTn id="56" fill="hold">
                            <p:stCondLst>
                              <p:cond delay="5500"/>
                            </p:stCondLst>
                            <p:childTnLst>
                              <p:par>
                                <p:cTn id="57" presetID="23" presetClass="entr" presetSubtype="16" fill="hold" grpId="0" nodeType="afterEffect">
                                  <p:stCondLst>
                                    <p:cond delay="0"/>
                                  </p:stCondLst>
                                  <p:childTnLst>
                                    <p:set>
                                      <p:cBhvr>
                                        <p:cTn id="58" dur="1" fill="hold">
                                          <p:stCondLst>
                                            <p:cond delay="0"/>
                                          </p:stCondLst>
                                        </p:cTn>
                                        <p:tgtEl>
                                          <p:spTgt spid="45"/>
                                        </p:tgtEl>
                                        <p:attrNameLst>
                                          <p:attrName>style.visibility</p:attrName>
                                        </p:attrNameLst>
                                      </p:cBhvr>
                                      <p:to>
                                        <p:strVal val="visible"/>
                                      </p:to>
                                    </p:set>
                                    <p:anim calcmode="lin" valueType="num">
                                      <p:cBhvr>
                                        <p:cTn id="59" dur="500" fill="hold"/>
                                        <p:tgtEl>
                                          <p:spTgt spid="45"/>
                                        </p:tgtEl>
                                        <p:attrNameLst>
                                          <p:attrName>ppt_w</p:attrName>
                                        </p:attrNameLst>
                                      </p:cBhvr>
                                      <p:tavLst>
                                        <p:tav tm="0">
                                          <p:val>
                                            <p:fltVal val="0"/>
                                          </p:val>
                                        </p:tav>
                                        <p:tav tm="100000">
                                          <p:val>
                                            <p:strVal val="#ppt_w"/>
                                          </p:val>
                                        </p:tav>
                                      </p:tavLst>
                                    </p:anim>
                                    <p:anim calcmode="lin" valueType="num">
                                      <p:cBhvr>
                                        <p:cTn id="60" dur="500" fill="hold"/>
                                        <p:tgtEl>
                                          <p:spTgt spid="45"/>
                                        </p:tgtEl>
                                        <p:attrNameLst>
                                          <p:attrName>ppt_h</p:attrName>
                                        </p:attrNameLst>
                                      </p:cBhvr>
                                      <p:tavLst>
                                        <p:tav tm="0">
                                          <p:val>
                                            <p:fltVal val="0"/>
                                          </p:val>
                                        </p:tav>
                                        <p:tav tm="100000">
                                          <p:val>
                                            <p:strVal val="#ppt_h"/>
                                          </p:val>
                                        </p:tav>
                                      </p:tavLst>
                                    </p:anim>
                                  </p:childTnLst>
                                </p:cTn>
                              </p:par>
                            </p:childTnLst>
                          </p:cTn>
                        </p:par>
                        <p:par>
                          <p:cTn id="61" fill="hold">
                            <p:stCondLst>
                              <p:cond delay="6000"/>
                            </p:stCondLst>
                            <p:childTnLst>
                              <p:par>
                                <p:cTn id="62" presetID="2" presetClass="entr" presetSubtype="4" accel="50000" decel="50000" fill="hold" grpId="0" nodeType="afterEffect">
                                  <p:stCondLst>
                                    <p:cond delay="0"/>
                                  </p:stCondLst>
                                  <p:childTnLst>
                                    <p:set>
                                      <p:cBhvr>
                                        <p:cTn id="63" dur="1" fill="hold">
                                          <p:stCondLst>
                                            <p:cond delay="0"/>
                                          </p:stCondLst>
                                        </p:cTn>
                                        <p:tgtEl>
                                          <p:spTgt spid="46"/>
                                        </p:tgtEl>
                                        <p:attrNameLst>
                                          <p:attrName>style.visibility</p:attrName>
                                        </p:attrNameLst>
                                      </p:cBhvr>
                                      <p:to>
                                        <p:strVal val="visible"/>
                                      </p:to>
                                    </p:set>
                                    <p:anim calcmode="lin" valueType="num">
                                      <p:cBhvr additive="base">
                                        <p:cTn id="64" dur="500" fill="hold"/>
                                        <p:tgtEl>
                                          <p:spTgt spid="46"/>
                                        </p:tgtEl>
                                        <p:attrNameLst>
                                          <p:attrName>ppt_x</p:attrName>
                                        </p:attrNameLst>
                                      </p:cBhvr>
                                      <p:tavLst>
                                        <p:tav tm="0">
                                          <p:val>
                                            <p:strVal val="#ppt_x"/>
                                          </p:val>
                                        </p:tav>
                                        <p:tav tm="100000">
                                          <p:val>
                                            <p:strVal val="#ppt_x"/>
                                          </p:val>
                                        </p:tav>
                                      </p:tavLst>
                                    </p:anim>
                                    <p:anim calcmode="lin" valueType="num">
                                      <p:cBhvr additive="base">
                                        <p:cTn id="65" dur="500" fill="hold"/>
                                        <p:tgtEl>
                                          <p:spTgt spid="4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 grpId="0"/>
      <p:bldP spid="25" grpId="0" animBg="1"/>
      <p:bldP spid="26" grpId="0" animBg="1"/>
      <p:bldP spid="28" grpId="0"/>
      <p:bldP spid="29" grpId="0"/>
      <p:bldP spid="30" grpId="0"/>
      <p:bldP spid="45" grpId="0" animBg="1"/>
      <p:bldP spid="4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05059" y="77926"/>
            <a:ext cx="6286544" cy="580865"/>
          </a:xfrm>
          <a:prstGeom prst="rect">
            <a:avLst/>
          </a:prstGeom>
          <a:ln>
            <a:noFill/>
          </a:ln>
        </p:spPr>
        <p:txBody>
          <a:bodyPr wrap="square">
            <a:spAutoFit/>
          </a:bodyPr>
          <a:lstStyle/>
          <a:p>
            <a:pPr>
              <a:lnSpc>
                <a:spcPct val="150000"/>
              </a:lnSpc>
            </a:pPr>
            <a:r>
              <a:rPr lang="zh-CN" altLang="en-US" sz="2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四、土地利用现状调查</a:t>
            </a:r>
            <a:endParaRPr lang="en-US" altLang="zh-CN" sz="2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16" name="矩形 115"/>
          <p:cNvSpPr/>
          <p:nvPr/>
        </p:nvSpPr>
        <p:spPr>
          <a:xfrm>
            <a:off x="611560" y="980728"/>
            <a:ext cx="3281668" cy="400110"/>
          </a:xfrm>
          <a:prstGeom prst="rect">
            <a:avLst/>
          </a:prstGeom>
        </p:spPr>
        <p:txBody>
          <a:bodyPr wrap="none">
            <a:spAutoFit/>
          </a:bodyPr>
          <a:lstStyle/>
          <a:p>
            <a:pPr lvl="0" fontAlgn="base" hangingPunct="0">
              <a:spcBef>
                <a:spcPct val="0"/>
              </a:spcBef>
              <a:spcAft>
                <a:spcPct val="0"/>
              </a:spcAft>
            </a:pPr>
            <a:r>
              <a:rPr lang="zh-CN" altLang="en-US" sz="2000" b="1" dirty="0">
                <a:latin typeface="楷体_GB2312" panose="02010609030101010101" pitchFamily="49" charset="-122"/>
                <a:ea typeface="楷体_GB2312" panose="02010609030101010101" pitchFamily="49" charset="-122"/>
                <a:cs typeface="Times New Roman" panose="02020603050405020304" pitchFamily="18" charset="0"/>
              </a:rPr>
              <a:t>（七）几个重要问题的处理</a:t>
            </a:r>
            <a:endParaRPr lang="zh-CN" altLang="en-US" sz="2000" b="1" dirty="0">
              <a:latin typeface="楷体_GB2312" panose="02010609030101010101" pitchFamily="49" charset="-122"/>
              <a:ea typeface="楷体_GB2312" panose="02010609030101010101" pitchFamily="49" charset="-122"/>
              <a:cs typeface="Times New Roman" panose="02020603050405020304" pitchFamily="18" charset="0"/>
            </a:endParaRPr>
          </a:p>
        </p:txBody>
      </p:sp>
      <p:sp>
        <p:nvSpPr>
          <p:cNvPr id="62" name="TextBox 57"/>
          <p:cNvSpPr txBox="1"/>
          <p:nvPr/>
        </p:nvSpPr>
        <p:spPr>
          <a:xfrm>
            <a:off x="611560" y="1379918"/>
            <a:ext cx="1838325" cy="276999"/>
          </a:xfrm>
          <a:prstGeom prst="rect">
            <a:avLst/>
          </a:prstGeom>
          <a:noFill/>
        </p:spPr>
        <p:txBody>
          <a:bodyPr lIns="0" tIns="0" rIns="0" bIns="0">
            <a:spAutoFit/>
          </a:bodyPr>
          <a:lstStyle/>
          <a:p>
            <a:pPr algn="ctr">
              <a:spcBef>
                <a:spcPct val="20000"/>
              </a:spcBef>
              <a:defRPr/>
            </a:pPr>
            <a:r>
              <a:rPr lang="en-US" altLang="zh-CN" b="1" dirty="0">
                <a:solidFill>
                  <a:schemeClr val="accent2">
                    <a:lumMod val="75000"/>
                  </a:schemeClr>
                </a:solidFill>
                <a:latin typeface="楷体_GB2312" panose="02010609030101010101" pitchFamily="49" charset="-122"/>
                <a:ea typeface="楷体_GB2312" panose="02010609030101010101" pitchFamily="49" charset="-122"/>
              </a:rPr>
              <a:t>5.</a:t>
            </a:r>
            <a:r>
              <a:rPr lang="zh-CN" altLang="en-US" b="1" dirty="0">
                <a:solidFill>
                  <a:schemeClr val="accent2">
                    <a:lumMod val="75000"/>
                  </a:schemeClr>
                </a:solidFill>
                <a:latin typeface="楷体_GB2312" panose="02010609030101010101" pitchFamily="49" charset="-122"/>
                <a:ea typeface="楷体_GB2312" panose="02010609030101010101" pitchFamily="49" charset="-122"/>
              </a:rPr>
              <a:t>关于图斑标注</a:t>
            </a:r>
            <a:endParaRPr lang="en-US" altLang="zh-CN" b="1" dirty="0">
              <a:solidFill>
                <a:schemeClr val="accent2">
                  <a:lumMod val="75000"/>
                </a:schemeClr>
              </a:solidFill>
              <a:latin typeface="楷体_GB2312" panose="02010609030101010101" pitchFamily="49" charset="-122"/>
              <a:ea typeface="楷体_GB2312" panose="02010609030101010101" pitchFamily="49" charset="-122"/>
            </a:endParaRPr>
          </a:p>
        </p:txBody>
      </p:sp>
      <p:sp>
        <p:nvSpPr>
          <p:cNvPr id="2" name="矩形 1"/>
          <p:cNvSpPr/>
          <p:nvPr/>
        </p:nvSpPr>
        <p:spPr>
          <a:xfrm>
            <a:off x="179512" y="1681625"/>
            <a:ext cx="8784976" cy="5016758"/>
          </a:xfrm>
          <a:prstGeom prst="rect">
            <a:avLst/>
          </a:prstGeom>
        </p:spPr>
        <p:txBody>
          <a:bodyPr wrap="square">
            <a:spAutoFit/>
          </a:bodyPr>
          <a:lstStyle/>
          <a:p>
            <a:pPr marL="285750" indent="-285750">
              <a:buBlip>
                <a:blip r:embed="rId1"/>
              </a:buBlip>
              <a:defRPr/>
            </a:pPr>
            <a:r>
              <a:rPr lang="zh-CN" altLang="en-US" sz="1600" b="1" dirty="0">
                <a:latin typeface="楷体_GB2312" panose="02010609030101010101" pitchFamily="49" charset="-122"/>
                <a:ea typeface="楷体_GB2312" panose="02010609030101010101" pitchFamily="49" charset="-122"/>
              </a:rPr>
              <a:t>耕地标注</a:t>
            </a:r>
            <a:r>
              <a:rPr lang="en-US" altLang="zh-CN" sz="1600" b="1" dirty="0">
                <a:latin typeface="楷体_GB2312" panose="02010609030101010101" pitchFamily="49" charset="-122"/>
                <a:ea typeface="楷体_GB2312" panose="02010609030101010101" pitchFamily="49" charset="-122"/>
              </a:rPr>
              <a:t>:</a:t>
            </a:r>
            <a:r>
              <a:rPr lang="zh-CN" altLang="en-US" sz="1600" dirty="0">
                <a:latin typeface="楷体_GB2312" panose="02010609030101010101" pitchFamily="49" charset="-122"/>
                <a:ea typeface="楷体_GB2312" panose="02010609030101010101" pitchFamily="49" charset="-122"/>
              </a:rPr>
              <a:t>耕种、休耕、园木、林木、牧草、绿化草地、坑塘和其他非耕种。</a:t>
            </a:r>
            <a:endParaRPr lang="en-US" altLang="zh-CN" sz="1600" dirty="0">
              <a:latin typeface="楷体_GB2312" panose="02010609030101010101" pitchFamily="49" charset="-122"/>
              <a:ea typeface="楷体_GB2312" panose="02010609030101010101" pitchFamily="49" charset="-122"/>
            </a:endParaRPr>
          </a:p>
          <a:p>
            <a:pPr marL="285750" indent="-285750">
              <a:buBlip>
                <a:blip r:embed="rId1"/>
              </a:buBlip>
              <a:defRPr/>
            </a:pPr>
            <a:r>
              <a:rPr lang="zh-CN" altLang="en-US" sz="1600" b="1" dirty="0">
                <a:latin typeface="楷体_GB2312" panose="02010609030101010101" pitchFamily="49" charset="-122"/>
                <a:ea typeface="楷体_GB2312" panose="02010609030101010101" pitchFamily="49" charset="-122"/>
              </a:rPr>
              <a:t>建设用地标注</a:t>
            </a:r>
            <a:r>
              <a:rPr lang="en-US" altLang="zh-CN" sz="1600" b="1" dirty="0">
                <a:latin typeface="楷体_GB2312" panose="02010609030101010101" pitchFamily="49" charset="-122"/>
                <a:ea typeface="楷体_GB2312" panose="02010609030101010101" pitchFamily="49" charset="-122"/>
              </a:rPr>
              <a:t>:</a:t>
            </a:r>
            <a:endParaRPr lang="en-US" altLang="zh-CN" sz="1600" b="1" dirty="0">
              <a:latin typeface="楷体_GB2312" panose="02010609030101010101" pitchFamily="49" charset="-122"/>
              <a:ea typeface="楷体_GB2312" panose="02010609030101010101" pitchFamily="49" charset="-122"/>
            </a:endParaRPr>
          </a:p>
          <a:p>
            <a:pPr>
              <a:defRPr/>
            </a:pPr>
            <a:r>
              <a:rPr lang="en-US" altLang="zh-CN" sz="1600" dirty="0">
                <a:latin typeface="楷体_GB2312" panose="02010609030101010101" pitchFamily="49" charset="-122"/>
                <a:ea typeface="楷体_GB2312" panose="02010609030101010101" pitchFamily="49" charset="-122"/>
              </a:rPr>
              <a:t>A.</a:t>
            </a:r>
            <a:r>
              <a:rPr lang="zh-CN" altLang="en-US" sz="1600" dirty="0">
                <a:latin typeface="楷体_GB2312" panose="02010609030101010101" pitchFamily="49" charset="-122"/>
                <a:ea typeface="楷体_GB2312" panose="02010609030101010101" pitchFamily="49" charset="-122"/>
              </a:rPr>
              <a:t>城市（</a:t>
            </a:r>
            <a:r>
              <a:rPr lang="en-US" altLang="zh-CN" sz="1600" dirty="0">
                <a:latin typeface="楷体_GB2312" panose="02010609030101010101" pitchFamily="49" charset="-122"/>
                <a:ea typeface="楷体_GB2312" panose="02010609030101010101" pitchFamily="49" charset="-122"/>
              </a:rPr>
              <a:t>201</a:t>
            </a:r>
            <a:r>
              <a:rPr lang="zh-CN" altLang="en-US" sz="1600" dirty="0">
                <a:latin typeface="楷体_GB2312" panose="02010609030101010101" pitchFamily="49" charset="-122"/>
                <a:ea typeface="楷体_GB2312" panose="02010609030101010101" pitchFamily="49" charset="-122"/>
              </a:rPr>
              <a:t>）、建制镇（</a:t>
            </a:r>
            <a:r>
              <a:rPr lang="en-US" altLang="zh-CN" sz="1600" dirty="0">
                <a:latin typeface="楷体_GB2312" panose="02010609030101010101" pitchFamily="49" charset="-122"/>
                <a:ea typeface="楷体_GB2312" panose="02010609030101010101" pitchFamily="49" charset="-122"/>
              </a:rPr>
              <a:t>202</a:t>
            </a:r>
            <a:r>
              <a:rPr lang="zh-CN" altLang="en-US" sz="1600" dirty="0">
                <a:latin typeface="楷体_GB2312" panose="02010609030101010101" pitchFamily="49" charset="-122"/>
                <a:ea typeface="楷体_GB2312" panose="02010609030101010101" pitchFamily="49" charset="-122"/>
              </a:rPr>
              <a:t>）、村庄（</a:t>
            </a:r>
            <a:r>
              <a:rPr lang="en-US" altLang="zh-CN" sz="1600" dirty="0">
                <a:latin typeface="楷体_GB2312" panose="02010609030101010101" pitchFamily="49" charset="-122"/>
                <a:ea typeface="楷体_GB2312" panose="02010609030101010101" pitchFamily="49" charset="-122"/>
              </a:rPr>
              <a:t>203</a:t>
            </a:r>
            <a:r>
              <a:rPr lang="zh-CN" altLang="en-US" sz="1600" dirty="0">
                <a:latin typeface="楷体_GB2312" panose="02010609030101010101" pitchFamily="49" charset="-122"/>
                <a:ea typeface="楷体_GB2312" panose="02010609030101010101" pitchFamily="49" charset="-122"/>
              </a:rPr>
              <a:t>）、盐田及采矿用地（</a:t>
            </a:r>
            <a:r>
              <a:rPr lang="en-US" altLang="zh-CN" sz="1600" dirty="0">
                <a:latin typeface="楷体_GB2312" panose="02010609030101010101" pitchFamily="49" charset="-122"/>
                <a:ea typeface="楷体_GB2312" panose="02010609030101010101" pitchFamily="49" charset="-122"/>
              </a:rPr>
              <a:t>204</a:t>
            </a:r>
            <a:r>
              <a:rPr lang="zh-CN" altLang="en-US" sz="1600" dirty="0">
                <a:latin typeface="楷体_GB2312" panose="02010609030101010101" pitchFamily="49" charset="-122"/>
                <a:ea typeface="楷体_GB2312" panose="02010609030101010101" pitchFamily="49" charset="-122"/>
              </a:rPr>
              <a:t>）、特殊用地（</a:t>
            </a:r>
            <a:r>
              <a:rPr lang="en-US" altLang="zh-CN" sz="1600" dirty="0">
                <a:latin typeface="楷体_GB2312" panose="02010609030101010101" pitchFamily="49" charset="-122"/>
                <a:ea typeface="楷体_GB2312" panose="02010609030101010101" pitchFamily="49" charset="-122"/>
              </a:rPr>
              <a:t>205</a:t>
            </a:r>
            <a:r>
              <a:rPr lang="zh-CN" altLang="en-US" sz="1600" dirty="0">
                <a:latin typeface="楷体_GB2312" panose="02010609030101010101" pitchFamily="49" charset="-122"/>
                <a:ea typeface="楷体_GB2312" panose="02010609030101010101" pitchFamily="49" charset="-122"/>
              </a:rPr>
              <a:t>）或各类独立工业仓储用地。工业仓储用地要按火电、煤炭、水泥、玻璃、钢铁、电解铝等进行标注。</a:t>
            </a:r>
            <a:endParaRPr lang="en-US" altLang="zh-CN" sz="1600" dirty="0">
              <a:latin typeface="楷体_GB2312" panose="02010609030101010101" pitchFamily="49" charset="-122"/>
              <a:ea typeface="楷体_GB2312" panose="02010609030101010101" pitchFamily="49" charset="-122"/>
            </a:endParaRPr>
          </a:p>
          <a:p>
            <a:pPr>
              <a:defRPr/>
            </a:pPr>
            <a:r>
              <a:rPr lang="en-US" altLang="zh-CN" sz="1600" dirty="0">
                <a:latin typeface="楷体_GB2312" panose="02010609030101010101" pitchFamily="49" charset="-122"/>
                <a:ea typeface="楷体_GB2312" panose="02010609030101010101" pitchFamily="49" charset="-122"/>
              </a:rPr>
              <a:t>B.</a:t>
            </a:r>
            <a:r>
              <a:rPr lang="zh-CN" altLang="en-US" sz="1600" dirty="0">
                <a:latin typeface="楷体_GB2312" panose="02010609030101010101" pitchFamily="49" charset="-122"/>
                <a:ea typeface="楷体_GB2312" panose="02010609030101010101" pitchFamily="49" charset="-122"/>
              </a:rPr>
              <a:t>已拆除的存量建设用地，按实地现状调查。拆除图斑未复耕或复绿且原数据库为</a:t>
            </a:r>
            <a:r>
              <a:rPr lang="en-US" altLang="zh-CN" sz="1600" dirty="0">
                <a:latin typeface="楷体_GB2312" panose="02010609030101010101" pitchFamily="49" charset="-122"/>
                <a:ea typeface="楷体_GB2312" panose="02010609030101010101" pitchFamily="49" charset="-122"/>
              </a:rPr>
              <a:t>20x</a:t>
            </a:r>
            <a:r>
              <a:rPr lang="zh-CN" altLang="en-US" sz="1600" dirty="0">
                <a:latin typeface="楷体_GB2312" panose="02010609030101010101" pitchFamily="49" charset="-122"/>
                <a:ea typeface="楷体_GB2312" panose="02010609030101010101" pitchFamily="49" charset="-122"/>
              </a:rPr>
              <a:t>地类的，可按空闲地调查，标注</a:t>
            </a:r>
            <a:r>
              <a:rPr lang="en-US" altLang="zh-CN" sz="1600" dirty="0">
                <a:latin typeface="楷体_GB2312" panose="02010609030101010101" pitchFamily="49" charset="-122"/>
                <a:ea typeface="楷体_GB2312" panose="02010609030101010101" pitchFamily="49" charset="-122"/>
              </a:rPr>
              <a:t>20x</a:t>
            </a:r>
            <a:r>
              <a:rPr lang="zh-CN" altLang="en-US" sz="1600" dirty="0">
                <a:latin typeface="楷体_GB2312" panose="02010609030101010101" pitchFamily="49" charset="-122"/>
                <a:ea typeface="楷体_GB2312" panose="02010609030101010101" pitchFamily="49" charset="-122"/>
              </a:rPr>
              <a:t>属性；未拆除到位的拆除图斑，为违法用地拆除恢复原地类的，按原地类调查地类；不论拆除图斑的原数据库是否是</a:t>
            </a:r>
            <a:r>
              <a:rPr lang="en-US" altLang="zh-CN" sz="1600" dirty="0">
                <a:latin typeface="楷体_GB2312" panose="02010609030101010101" pitchFamily="49" charset="-122"/>
                <a:ea typeface="楷体_GB2312" panose="02010609030101010101" pitchFamily="49" charset="-122"/>
              </a:rPr>
              <a:t>20x</a:t>
            </a:r>
            <a:r>
              <a:rPr lang="zh-CN" altLang="en-US" sz="1600" dirty="0">
                <a:latin typeface="楷体_GB2312" panose="02010609030101010101" pitchFamily="49" charset="-122"/>
                <a:ea typeface="楷体_GB2312" panose="02010609030101010101" pitchFamily="49" charset="-122"/>
              </a:rPr>
              <a:t>地类，实地已是农用地，一律按实地利用现状调查，不能标注</a:t>
            </a:r>
            <a:r>
              <a:rPr lang="en-US" altLang="zh-CN" sz="1600" dirty="0">
                <a:latin typeface="楷体_GB2312" panose="02010609030101010101" pitchFamily="49" charset="-122"/>
                <a:ea typeface="楷体_GB2312" panose="02010609030101010101" pitchFamily="49" charset="-122"/>
              </a:rPr>
              <a:t>20x</a:t>
            </a:r>
            <a:r>
              <a:rPr lang="zh-CN" altLang="en-US" sz="1600" dirty="0">
                <a:latin typeface="楷体_GB2312" panose="02010609030101010101" pitchFamily="49" charset="-122"/>
                <a:ea typeface="楷体_GB2312" panose="02010609030101010101" pitchFamily="49" charset="-122"/>
              </a:rPr>
              <a:t>属性；如拆除图斑的原数据库不是</a:t>
            </a:r>
            <a:r>
              <a:rPr lang="en-US" altLang="zh-CN" sz="1600" dirty="0">
                <a:latin typeface="楷体_GB2312" panose="02010609030101010101" pitchFamily="49" charset="-122"/>
                <a:ea typeface="楷体_GB2312" panose="02010609030101010101" pitchFamily="49" charset="-122"/>
              </a:rPr>
              <a:t>20x</a:t>
            </a:r>
            <a:r>
              <a:rPr lang="zh-CN" altLang="en-US" sz="1600" dirty="0">
                <a:latin typeface="楷体_GB2312" panose="02010609030101010101" pitchFamily="49" charset="-122"/>
                <a:ea typeface="楷体_GB2312" panose="02010609030101010101" pitchFamily="49" charset="-122"/>
              </a:rPr>
              <a:t>地类，不能标注</a:t>
            </a:r>
            <a:r>
              <a:rPr lang="en-US" altLang="zh-CN" sz="1600" dirty="0">
                <a:latin typeface="楷体_GB2312" panose="02010609030101010101" pitchFamily="49" charset="-122"/>
                <a:ea typeface="楷体_GB2312" panose="02010609030101010101" pitchFamily="49" charset="-122"/>
              </a:rPr>
              <a:t>20x</a:t>
            </a:r>
            <a:r>
              <a:rPr lang="zh-CN" altLang="en-US" sz="1600" dirty="0">
                <a:latin typeface="楷体_GB2312" panose="02010609030101010101" pitchFamily="49" charset="-122"/>
                <a:ea typeface="楷体_GB2312" panose="02010609030101010101" pitchFamily="49" charset="-122"/>
              </a:rPr>
              <a:t>属性。</a:t>
            </a:r>
            <a:br>
              <a:rPr lang="en-US" altLang="zh-CN" sz="1600" dirty="0">
                <a:latin typeface="楷体_GB2312" panose="02010609030101010101" pitchFamily="49" charset="-122"/>
                <a:ea typeface="楷体_GB2312" panose="02010609030101010101" pitchFamily="49" charset="-122"/>
              </a:rPr>
            </a:br>
            <a:r>
              <a:rPr lang="en-US" altLang="zh-CN" sz="1600" dirty="0">
                <a:latin typeface="楷体_GB2312" panose="02010609030101010101" pitchFamily="49" charset="-122"/>
                <a:ea typeface="楷体_GB2312" panose="02010609030101010101" pitchFamily="49" charset="-122"/>
              </a:rPr>
              <a:t>C.</a:t>
            </a:r>
            <a:r>
              <a:rPr lang="zh-CN" altLang="en-US" sz="1600" dirty="0">
                <a:latin typeface="楷体_GB2312" panose="02010609030101010101" pitchFamily="49" charset="-122"/>
                <a:ea typeface="楷体_GB2312" panose="02010609030101010101" pitchFamily="49" charset="-122"/>
              </a:rPr>
              <a:t>原有</a:t>
            </a:r>
            <a:r>
              <a:rPr lang="en-US" altLang="zh-CN" sz="1600" dirty="0">
                <a:latin typeface="楷体_GB2312" panose="02010609030101010101" pitchFamily="49" charset="-122"/>
                <a:ea typeface="楷体_GB2312" panose="02010609030101010101" pitchFamily="49" charset="-122"/>
              </a:rPr>
              <a:t>204/205</a:t>
            </a:r>
            <a:r>
              <a:rPr lang="zh-CN" altLang="en-US" sz="1600" dirty="0">
                <a:latin typeface="楷体_GB2312" panose="02010609030101010101" pitchFamily="49" charset="-122"/>
                <a:ea typeface="楷体_GB2312" panose="02010609030101010101" pitchFamily="49" charset="-122"/>
              </a:rPr>
              <a:t>范围内的耕地、林地等，分别调查为耕地、林地等地类。</a:t>
            </a:r>
            <a:endParaRPr lang="en-US" altLang="zh-CN" sz="1600" dirty="0">
              <a:latin typeface="楷体_GB2312" panose="02010609030101010101" pitchFamily="49" charset="-122"/>
              <a:ea typeface="楷体_GB2312" panose="02010609030101010101" pitchFamily="49" charset="-122"/>
            </a:endParaRPr>
          </a:p>
          <a:p>
            <a:pPr>
              <a:defRPr/>
            </a:pPr>
            <a:r>
              <a:rPr lang="en-US" altLang="zh-CN" sz="1600" dirty="0">
                <a:latin typeface="楷体_GB2312" panose="02010609030101010101" pitchFamily="49" charset="-122"/>
                <a:ea typeface="楷体_GB2312" panose="02010609030101010101" pitchFamily="49" charset="-122"/>
              </a:rPr>
              <a:t>D.</a:t>
            </a:r>
            <a:r>
              <a:rPr lang="zh-CN" altLang="en-US" sz="1600" dirty="0">
                <a:latin typeface="楷体_GB2312" panose="02010609030101010101" pitchFamily="49" charset="-122"/>
                <a:ea typeface="楷体_GB2312" panose="02010609030101010101" pitchFamily="49" charset="-122"/>
              </a:rPr>
              <a:t>原有农村居民点范围内的耕地、林地等农用地图斑按实地利用现状调查，标注</a:t>
            </a:r>
            <a:r>
              <a:rPr lang="en-US" altLang="zh-CN" sz="1600" dirty="0">
                <a:latin typeface="楷体_GB2312" panose="02010609030101010101" pitchFamily="49" charset="-122"/>
                <a:ea typeface="楷体_GB2312" panose="02010609030101010101" pitchFamily="49" charset="-122"/>
              </a:rPr>
              <a:t>203</a:t>
            </a:r>
            <a:r>
              <a:rPr lang="zh-CN" altLang="en-US" sz="1600" dirty="0">
                <a:latin typeface="楷体_GB2312" panose="02010609030101010101" pitchFamily="49" charset="-122"/>
                <a:ea typeface="楷体_GB2312" panose="02010609030101010101" pitchFamily="49" charset="-122"/>
              </a:rPr>
              <a:t>属性；村庄周边耕地、林地等，达到上图面积的，按实地利用现状调查，原则上不标注</a:t>
            </a:r>
            <a:r>
              <a:rPr lang="en-US" altLang="zh-CN" sz="1600" dirty="0">
                <a:latin typeface="楷体_GB2312" panose="02010609030101010101" pitchFamily="49" charset="-122"/>
                <a:ea typeface="楷体_GB2312" panose="02010609030101010101" pitchFamily="49" charset="-122"/>
              </a:rPr>
              <a:t>203</a:t>
            </a:r>
            <a:r>
              <a:rPr lang="zh-CN" altLang="en-US" sz="1600" dirty="0">
                <a:latin typeface="楷体_GB2312" panose="02010609030101010101" pitchFamily="49" charset="-122"/>
                <a:ea typeface="楷体_GB2312" panose="02010609030101010101" pitchFamily="49" charset="-122"/>
              </a:rPr>
              <a:t>属性，如原数据库是</a:t>
            </a:r>
            <a:r>
              <a:rPr lang="en-US" altLang="zh-CN" sz="1600" dirty="0">
                <a:latin typeface="楷体_GB2312" panose="02010609030101010101" pitchFamily="49" charset="-122"/>
                <a:ea typeface="楷体_GB2312" panose="02010609030101010101" pitchFamily="49" charset="-122"/>
              </a:rPr>
              <a:t>203</a:t>
            </a:r>
            <a:r>
              <a:rPr lang="zh-CN" altLang="en-US" sz="1600" dirty="0">
                <a:latin typeface="楷体_GB2312" panose="02010609030101010101" pitchFamily="49" charset="-122"/>
                <a:ea typeface="楷体_GB2312" panose="02010609030101010101" pitchFamily="49" charset="-122"/>
              </a:rPr>
              <a:t>且确属农村宅基地范围的，可标注</a:t>
            </a:r>
            <a:r>
              <a:rPr lang="en-US" altLang="zh-CN" sz="1600" dirty="0">
                <a:latin typeface="楷体_GB2312" panose="02010609030101010101" pitchFamily="49" charset="-122"/>
                <a:ea typeface="楷体_GB2312" panose="02010609030101010101" pitchFamily="49" charset="-122"/>
              </a:rPr>
              <a:t>203</a:t>
            </a:r>
            <a:r>
              <a:rPr lang="zh-CN" altLang="en-US" sz="1600" dirty="0">
                <a:latin typeface="楷体_GB2312" panose="02010609030101010101" pitchFamily="49" charset="-122"/>
                <a:ea typeface="楷体_GB2312" panose="02010609030101010101" pitchFamily="49" charset="-122"/>
              </a:rPr>
              <a:t>属性；空闲地、公园绿地等按实地利用现状调查，标注</a:t>
            </a:r>
            <a:r>
              <a:rPr lang="en-US" altLang="zh-CN" sz="1600" dirty="0">
                <a:latin typeface="楷体_GB2312" panose="02010609030101010101" pitchFamily="49" charset="-122"/>
                <a:ea typeface="楷体_GB2312" panose="02010609030101010101" pitchFamily="49" charset="-122"/>
              </a:rPr>
              <a:t>203</a:t>
            </a:r>
            <a:r>
              <a:rPr lang="zh-CN" altLang="en-US" sz="1600" dirty="0">
                <a:latin typeface="楷体_GB2312" panose="02010609030101010101" pitchFamily="49" charset="-122"/>
                <a:ea typeface="楷体_GB2312" panose="02010609030101010101" pitchFamily="49" charset="-122"/>
              </a:rPr>
              <a:t>属性。</a:t>
            </a:r>
            <a:endParaRPr lang="en-US" altLang="zh-CN" sz="1600" dirty="0">
              <a:latin typeface="楷体_GB2312" panose="02010609030101010101" pitchFamily="49" charset="-122"/>
              <a:ea typeface="楷体_GB2312" panose="02010609030101010101" pitchFamily="49" charset="-122"/>
            </a:endParaRPr>
          </a:p>
          <a:p>
            <a:pPr>
              <a:defRPr/>
            </a:pPr>
            <a:r>
              <a:rPr lang="en-US" altLang="zh-CN" sz="1600" dirty="0">
                <a:latin typeface="楷体_GB2312" panose="02010609030101010101" pitchFamily="49" charset="-122"/>
                <a:ea typeface="楷体_GB2312" panose="02010609030101010101" pitchFamily="49" charset="-122"/>
              </a:rPr>
              <a:t>E.</a:t>
            </a:r>
            <a:r>
              <a:rPr lang="zh-CN" altLang="en-US" sz="1600" dirty="0">
                <a:latin typeface="楷体_GB2312" panose="02010609030101010101" pitchFamily="49" charset="-122"/>
                <a:ea typeface="楷体_GB2312" panose="02010609030101010101" pitchFamily="49" charset="-122"/>
              </a:rPr>
              <a:t>城镇城乡结合部大片的林地、水面等应按利用现状调查，不标注</a:t>
            </a:r>
            <a:r>
              <a:rPr lang="en-US" altLang="zh-CN" sz="1600" dirty="0">
                <a:latin typeface="楷体_GB2312" panose="02010609030101010101" pitchFamily="49" charset="-122"/>
                <a:ea typeface="楷体_GB2312" panose="02010609030101010101" pitchFamily="49" charset="-122"/>
              </a:rPr>
              <a:t>201</a:t>
            </a:r>
            <a:r>
              <a:rPr lang="zh-CN" altLang="en-US" sz="1600" dirty="0">
                <a:latin typeface="楷体_GB2312" panose="02010609030101010101" pitchFamily="49" charset="-122"/>
                <a:ea typeface="楷体_GB2312" panose="02010609030101010101" pitchFamily="49" charset="-122"/>
              </a:rPr>
              <a:t>或</a:t>
            </a:r>
            <a:r>
              <a:rPr lang="en-US" altLang="zh-CN" sz="1600" dirty="0">
                <a:latin typeface="楷体_GB2312" panose="02010609030101010101" pitchFamily="49" charset="-122"/>
                <a:ea typeface="楷体_GB2312" panose="02010609030101010101" pitchFamily="49" charset="-122"/>
              </a:rPr>
              <a:t>202</a:t>
            </a:r>
            <a:r>
              <a:rPr lang="zh-CN" altLang="en-US" sz="1600" dirty="0">
                <a:latin typeface="楷体_GB2312" panose="02010609030101010101" pitchFamily="49" charset="-122"/>
                <a:ea typeface="楷体_GB2312" panose="02010609030101010101" pitchFamily="49" charset="-122"/>
              </a:rPr>
              <a:t>属性；城镇内部的农用地、水面等原则应按现状调查，标注</a:t>
            </a:r>
            <a:r>
              <a:rPr lang="en-US" altLang="zh-CN" sz="1600" dirty="0">
                <a:latin typeface="楷体_GB2312" panose="02010609030101010101" pitchFamily="49" charset="-122"/>
                <a:ea typeface="楷体_GB2312" panose="02010609030101010101" pitchFamily="49" charset="-122"/>
              </a:rPr>
              <a:t>201</a:t>
            </a:r>
            <a:r>
              <a:rPr lang="zh-CN" altLang="en-US" sz="1600" dirty="0">
                <a:latin typeface="楷体_GB2312" panose="02010609030101010101" pitchFamily="49" charset="-122"/>
                <a:ea typeface="楷体_GB2312" panose="02010609030101010101" pitchFamily="49" charset="-122"/>
              </a:rPr>
              <a:t>或</a:t>
            </a:r>
            <a:r>
              <a:rPr lang="en-US" altLang="zh-CN" sz="1600" dirty="0">
                <a:latin typeface="楷体_GB2312" panose="02010609030101010101" pitchFamily="49" charset="-122"/>
                <a:ea typeface="楷体_GB2312" panose="02010609030101010101" pitchFamily="49" charset="-122"/>
              </a:rPr>
              <a:t>202</a:t>
            </a:r>
            <a:r>
              <a:rPr lang="zh-CN" altLang="en-US" sz="1600" dirty="0">
                <a:latin typeface="楷体_GB2312" panose="02010609030101010101" pitchFamily="49" charset="-122"/>
                <a:ea typeface="楷体_GB2312" panose="02010609030101010101" pitchFamily="49" charset="-122"/>
              </a:rPr>
              <a:t>属性；城镇内部的公园及其附属的林地、绿地、水面等按公园与绿地调查，标注</a:t>
            </a:r>
            <a:r>
              <a:rPr lang="en-US" altLang="zh-CN" sz="1600" dirty="0">
                <a:latin typeface="楷体_GB2312" panose="02010609030101010101" pitchFamily="49" charset="-122"/>
                <a:ea typeface="楷体_GB2312" panose="02010609030101010101" pitchFamily="49" charset="-122"/>
              </a:rPr>
              <a:t>201</a:t>
            </a:r>
            <a:r>
              <a:rPr lang="zh-CN" altLang="en-US" sz="1600" dirty="0">
                <a:latin typeface="楷体_GB2312" panose="02010609030101010101" pitchFamily="49" charset="-122"/>
                <a:ea typeface="楷体_GB2312" panose="02010609030101010101" pitchFamily="49" charset="-122"/>
              </a:rPr>
              <a:t>或</a:t>
            </a:r>
            <a:r>
              <a:rPr lang="en-US" altLang="zh-CN" sz="1600" dirty="0">
                <a:latin typeface="楷体_GB2312" panose="02010609030101010101" pitchFamily="49" charset="-122"/>
                <a:ea typeface="楷体_GB2312" panose="02010609030101010101" pitchFamily="49" charset="-122"/>
              </a:rPr>
              <a:t>202</a:t>
            </a:r>
            <a:r>
              <a:rPr lang="zh-CN" altLang="en-US" sz="1600" dirty="0">
                <a:latin typeface="楷体_GB2312" panose="02010609030101010101" pitchFamily="49" charset="-122"/>
                <a:ea typeface="楷体_GB2312" panose="02010609030101010101" pitchFamily="49" charset="-122"/>
              </a:rPr>
              <a:t>属性。</a:t>
            </a:r>
            <a:endParaRPr lang="en-US" altLang="zh-CN" sz="1600" dirty="0">
              <a:latin typeface="楷体_GB2312" panose="02010609030101010101" pitchFamily="49" charset="-122"/>
              <a:ea typeface="楷体_GB2312" panose="02010609030101010101" pitchFamily="49" charset="-122"/>
            </a:endParaRPr>
          </a:p>
          <a:p>
            <a:pPr marL="285750" indent="-285750">
              <a:buBlip>
                <a:blip r:embed="rId1"/>
              </a:buBlip>
              <a:defRPr/>
            </a:pPr>
            <a:r>
              <a:rPr lang="zh-CN" altLang="en-US" sz="1600" b="1" dirty="0">
                <a:latin typeface="楷体_GB2312" panose="02010609030101010101" pitchFamily="49" charset="-122"/>
                <a:ea typeface="楷体_GB2312" panose="02010609030101010101" pitchFamily="49" charset="-122"/>
              </a:rPr>
              <a:t>园地标注</a:t>
            </a:r>
            <a:r>
              <a:rPr lang="en-US" altLang="zh-CN" sz="1600" b="1" dirty="0">
                <a:latin typeface="楷体_GB2312" panose="02010609030101010101" pitchFamily="49" charset="-122"/>
                <a:ea typeface="楷体_GB2312" panose="02010609030101010101" pitchFamily="49" charset="-122"/>
              </a:rPr>
              <a:t>:</a:t>
            </a:r>
            <a:r>
              <a:rPr lang="zh-CN" altLang="en-US" sz="1600" dirty="0">
                <a:latin typeface="楷体_GB2312" panose="02010609030101010101" pitchFamily="49" charset="-122"/>
                <a:ea typeface="楷体_GB2312" panose="02010609030101010101" pitchFamily="49" charset="-122"/>
              </a:rPr>
              <a:t>对林业部门调查的林区内的园地，按园地调查，如原数据库是林地，标注林区内的园地属性。</a:t>
            </a:r>
            <a:endParaRPr lang="en-US" altLang="zh-CN" sz="1600" dirty="0">
              <a:latin typeface="楷体_GB2312" panose="02010609030101010101" pitchFamily="49" charset="-122"/>
              <a:ea typeface="楷体_GB2312" panose="02010609030101010101" pitchFamily="49" charset="-122"/>
            </a:endParaRPr>
          </a:p>
          <a:p>
            <a:pPr marL="285750" indent="-285750">
              <a:buBlip>
                <a:blip r:embed="rId1"/>
              </a:buBlip>
              <a:defRPr/>
            </a:pPr>
            <a:r>
              <a:rPr lang="zh-CN" altLang="en-US" sz="1600" b="1" dirty="0">
                <a:latin typeface="楷体_GB2312" panose="02010609030101010101" pitchFamily="49" charset="-122"/>
                <a:ea typeface="楷体_GB2312" panose="02010609030101010101" pitchFamily="49" charset="-122"/>
              </a:rPr>
              <a:t>草地细化调查标注</a:t>
            </a:r>
            <a:r>
              <a:rPr lang="en-US" altLang="zh-CN" sz="1600" b="1" dirty="0">
                <a:latin typeface="楷体_GB2312" panose="02010609030101010101" pitchFamily="49" charset="-122"/>
                <a:ea typeface="楷体_GB2312" panose="02010609030101010101" pitchFamily="49" charset="-122"/>
              </a:rPr>
              <a:t>:</a:t>
            </a:r>
            <a:r>
              <a:rPr lang="zh-CN" altLang="en-US" sz="1600" dirty="0">
                <a:latin typeface="楷体_GB2312" panose="02010609030101010101" pitchFamily="49" charset="-122"/>
                <a:ea typeface="楷体_GB2312" panose="02010609030101010101" pitchFamily="49" charset="-122"/>
              </a:rPr>
              <a:t>对灌木覆盖度大于</a:t>
            </a:r>
            <a:r>
              <a:rPr lang="en-US" altLang="zh-CN" sz="1600" dirty="0">
                <a:latin typeface="楷体_GB2312" panose="02010609030101010101" pitchFamily="49" charset="-122"/>
                <a:ea typeface="楷体_GB2312" panose="02010609030101010101" pitchFamily="49" charset="-122"/>
              </a:rPr>
              <a:t>30%</a:t>
            </a:r>
            <a:r>
              <a:rPr lang="zh-CN" altLang="en-US" sz="1600" dirty="0">
                <a:latin typeface="楷体_GB2312" panose="02010609030101010101" pitchFamily="49" charset="-122"/>
                <a:ea typeface="楷体_GB2312" panose="02010609030101010101" pitchFamily="49" charset="-122"/>
              </a:rPr>
              <a:t>小于</a:t>
            </a:r>
            <a:r>
              <a:rPr lang="en-US" altLang="zh-CN" sz="1600" dirty="0">
                <a:latin typeface="楷体_GB2312" panose="02010609030101010101" pitchFamily="49" charset="-122"/>
                <a:ea typeface="楷体_GB2312" panose="02010609030101010101" pitchFamily="49" charset="-122"/>
              </a:rPr>
              <a:t>40%</a:t>
            </a:r>
            <a:r>
              <a:rPr lang="zh-CN" altLang="en-US" sz="1600" dirty="0">
                <a:latin typeface="楷体_GB2312" panose="02010609030101010101" pitchFamily="49" charset="-122"/>
                <a:ea typeface="楷体_GB2312" panose="02010609030101010101" pitchFamily="49" charset="-122"/>
              </a:rPr>
              <a:t>的图斑；对于草覆盖度大于</a:t>
            </a:r>
            <a:r>
              <a:rPr lang="en-US" altLang="zh-CN" sz="1600" dirty="0">
                <a:latin typeface="楷体_GB2312" panose="02010609030101010101" pitchFamily="49" charset="-122"/>
                <a:ea typeface="楷体_GB2312" panose="02010609030101010101" pitchFamily="49" charset="-122"/>
              </a:rPr>
              <a:t>5%</a:t>
            </a:r>
            <a:r>
              <a:rPr lang="zh-CN" altLang="en-US" sz="1600" dirty="0">
                <a:latin typeface="楷体_GB2312" panose="02010609030101010101" pitchFamily="49" charset="-122"/>
                <a:ea typeface="楷体_GB2312" panose="02010609030101010101" pitchFamily="49" charset="-122"/>
              </a:rPr>
              <a:t>小于</a:t>
            </a:r>
            <a:r>
              <a:rPr lang="en-US" altLang="zh-CN" sz="1600" dirty="0">
                <a:latin typeface="楷体_GB2312" panose="02010609030101010101" pitchFamily="49" charset="-122"/>
                <a:ea typeface="楷体_GB2312" panose="02010609030101010101" pitchFamily="49" charset="-122"/>
              </a:rPr>
              <a:t>10%</a:t>
            </a:r>
            <a:r>
              <a:rPr lang="zh-CN" altLang="en-US" sz="1600" dirty="0">
                <a:latin typeface="楷体_GB2312" panose="02010609030101010101" pitchFamily="49" charset="-122"/>
                <a:ea typeface="楷体_GB2312" panose="02010609030101010101" pitchFamily="49" charset="-122"/>
              </a:rPr>
              <a:t>的草地图斑。</a:t>
            </a:r>
            <a:endParaRPr lang="en-US" altLang="zh-CN" sz="1600" dirty="0">
              <a:latin typeface="楷体_GB2312" panose="02010609030101010101" pitchFamily="49" charset="-122"/>
              <a:ea typeface="楷体_GB2312" panose="0201060903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62"/>
                                        </p:tgtEl>
                                        <p:attrNameLst>
                                          <p:attrName>style.visibility</p:attrName>
                                        </p:attrNameLst>
                                      </p:cBhvr>
                                      <p:to>
                                        <p:strVal val="visible"/>
                                      </p:to>
                                    </p:set>
                                    <p:anim calcmode="lin" valueType="num">
                                      <p:cBhvr additive="base">
                                        <p:cTn id="7" dur="500" fill="hold"/>
                                        <p:tgtEl>
                                          <p:spTgt spid="62"/>
                                        </p:tgtEl>
                                        <p:attrNameLst>
                                          <p:attrName>ppt_x</p:attrName>
                                        </p:attrNameLst>
                                      </p:cBhvr>
                                      <p:tavLst>
                                        <p:tav tm="0">
                                          <p:val>
                                            <p:strVal val="#ppt_x"/>
                                          </p:val>
                                        </p:tav>
                                        <p:tav tm="100000">
                                          <p:val>
                                            <p:strVal val="#ppt_x"/>
                                          </p:val>
                                        </p:tav>
                                      </p:tavLst>
                                    </p:anim>
                                    <p:anim calcmode="lin" valueType="num">
                                      <p:cBhvr additive="base">
                                        <p:cTn id="8" dur="500" fill="hold"/>
                                        <p:tgtEl>
                                          <p:spTgt spid="6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05059" y="77926"/>
            <a:ext cx="6286544" cy="580865"/>
          </a:xfrm>
          <a:prstGeom prst="rect">
            <a:avLst/>
          </a:prstGeom>
          <a:ln>
            <a:noFill/>
          </a:ln>
        </p:spPr>
        <p:txBody>
          <a:bodyPr wrap="square">
            <a:spAutoFit/>
          </a:bodyPr>
          <a:lstStyle/>
          <a:p>
            <a:pPr>
              <a:lnSpc>
                <a:spcPct val="150000"/>
              </a:lnSpc>
            </a:pPr>
            <a:r>
              <a:rPr lang="zh-CN" altLang="en-US" sz="2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四、土地利用现状调查</a:t>
            </a:r>
            <a:endParaRPr lang="en-US" altLang="zh-CN" sz="2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16" name="矩形 115"/>
          <p:cNvSpPr/>
          <p:nvPr/>
        </p:nvSpPr>
        <p:spPr>
          <a:xfrm>
            <a:off x="611560" y="980728"/>
            <a:ext cx="3281668" cy="400110"/>
          </a:xfrm>
          <a:prstGeom prst="rect">
            <a:avLst/>
          </a:prstGeom>
        </p:spPr>
        <p:txBody>
          <a:bodyPr wrap="none">
            <a:spAutoFit/>
          </a:bodyPr>
          <a:lstStyle/>
          <a:p>
            <a:pPr lvl="0" fontAlgn="base" hangingPunct="0">
              <a:spcBef>
                <a:spcPct val="0"/>
              </a:spcBef>
              <a:spcAft>
                <a:spcPct val="0"/>
              </a:spcAft>
            </a:pPr>
            <a:r>
              <a:rPr lang="zh-CN" altLang="en-US" sz="2000" b="1" dirty="0">
                <a:latin typeface="楷体_GB2312" panose="02010609030101010101" pitchFamily="49" charset="-122"/>
                <a:ea typeface="楷体_GB2312" panose="02010609030101010101" pitchFamily="49" charset="-122"/>
                <a:cs typeface="Times New Roman" panose="02020603050405020304" pitchFamily="18" charset="0"/>
              </a:rPr>
              <a:t>（七）几个重要问题的处理</a:t>
            </a:r>
            <a:endParaRPr lang="zh-CN" altLang="en-US" sz="2000" b="1" dirty="0">
              <a:latin typeface="楷体_GB2312" panose="02010609030101010101" pitchFamily="49" charset="-122"/>
              <a:ea typeface="楷体_GB2312" panose="02010609030101010101" pitchFamily="49" charset="-122"/>
              <a:cs typeface="Times New Roman" panose="02020603050405020304" pitchFamily="18" charset="0"/>
            </a:endParaRPr>
          </a:p>
        </p:txBody>
      </p:sp>
      <p:grpSp>
        <p:nvGrpSpPr>
          <p:cNvPr id="31" name="Group 16"/>
          <p:cNvGrpSpPr/>
          <p:nvPr/>
        </p:nvGrpSpPr>
        <p:grpSpPr bwMode="auto">
          <a:xfrm>
            <a:off x="395536" y="1340768"/>
            <a:ext cx="1447800" cy="1708150"/>
            <a:chOff x="1120775" y="1730534"/>
            <a:chExt cx="1085850" cy="1280160"/>
          </a:xfrm>
          <a:solidFill>
            <a:schemeClr val="accent2">
              <a:lumMod val="60000"/>
              <a:lumOff val="40000"/>
            </a:schemeClr>
          </a:solidFill>
        </p:grpSpPr>
        <p:cxnSp>
          <p:nvCxnSpPr>
            <p:cNvPr id="32" name="Straight Connector 17"/>
            <p:cNvCxnSpPr/>
            <p:nvPr/>
          </p:nvCxnSpPr>
          <p:spPr>
            <a:xfrm rot="5400000">
              <a:off x="700961" y="2369423"/>
              <a:ext cx="1280160" cy="2381"/>
            </a:xfrm>
            <a:prstGeom prst="line">
              <a:avLst/>
            </a:prstGeom>
            <a:grpFill/>
            <a:ln>
              <a:solidFill>
                <a:schemeClr val="tx1">
                  <a:lumMod val="50000"/>
                  <a:lumOff val="50000"/>
                </a:schemeClr>
              </a:solidFill>
            </a:ln>
            <a:effectLst>
              <a:outerShdw blurRad="38100" dist="12700" sx="96000" sy="96000" algn="l" rotWithShape="0">
                <a:prstClr val="black">
                  <a:alpha val="95000"/>
                </a:prstClr>
              </a:outerShdw>
            </a:effectLst>
          </p:spPr>
          <p:style>
            <a:lnRef idx="1">
              <a:schemeClr val="accent1"/>
            </a:lnRef>
            <a:fillRef idx="0">
              <a:schemeClr val="accent1"/>
            </a:fillRef>
            <a:effectRef idx="0">
              <a:schemeClr val="accent1"/>
            </a:effectRef>
            <a:fontRef idx="minor">
              <a:schemeClr val="tx1"/>
            </a:fontRef>
          </p:style>
        </p:cxnSp>
        <p:grpSp>
          <p:nvGrpSpPr>
            <p:cNvPr id="33" name="Group 18"/>
            <p:cNvGrpSpPr/>
            <p:nvPr/>
          </p:nvGrpSpPr>
          <p:grpSpPr bwMode="auto">
            <a:xfrm>
              <a:off x="1120775" y="1838325"/>
              <a:ext cx="1085850" cy="1077920"/>
              <a:chOff x="3810000" y="1948650"/>
              <a:chExt cx="1085850" cy="1077920"/>
            </a:xfrm>
            <a:grpFill/>
          </p:grpSpPr>
          <p:sp>
            <p:nvSpPr>
              <p:cNvPr id="34" name="Trapezoid 19"/>
              <p:cNvSpPr/>
              <p:nvPr/>
            </p:nvSpPr>
            <p:spPr>
              <a:xfrm rot="5400000" flipH="1">
                <a:off x="3664481" y="2319673"/>
                <a:ext cx="893495" cy="152400"/>
              </a:xfrm>
              <a:prstGeom prst="trapezoid">
                <a:avLst>
                  <a:gd name="adj" fmla="val 62501"/>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200"/>
              </a:p>
            </p:txBody>
          </p:sp>
          <p:sp>
            <p:nvSpPr>
              <p:cNvPr id="35" name="Parallelogram 20"/>
              <p:cNvSpPr/>
              <p:nvPr/>
            </p:nvSpPr>
            <p:spPr>
              <a:xfrm rot="16200000" flipV="1">
                <a:off x="3508543" y="2344572"/>
                <a:ext cx="983914" cy="381000"/>
              </a:xfrm>
              <a:prstGeom prst="parallelogram">
                <a:avLst>
                  <a:gd name="adj" fmla="val 6324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200"/>
              </a:p>
            </p:txBody>
          </p:sp>
          <p:sp>
            <p:nvSpPr>
              <p:cNvPr id="36" name="Freeform 21"/>
              <p:cNvSpPr/>
              <p:nvPr/>
            </p:nvSpPr>
            <p:spPr>
              <a:xfrm flipV="1">
                <a:off x="3810000" y="2287011"/>
                <a:ext cx="1085850" cy="740018"/>
              </a:xfrm>
              <a:custGeom>
                <a:avLst/>
                <a:gdLst>
                  <a:gd name="connsiteX0" fmla="*/ 0 w 838200"/>
                  <a:gd name="connsiteY0" fmla="*/ 0 h 657225"/>
                  <a:gd name="connsiteX1" fmla="*/ 838200 w 838200"/>
                  <a:gd name="connsiteY1" fmla="*/ 0 h 657225"/>
                  <a:gd name="connsiteX2" fmla="*/ 838200 w 838200"/>
                  <a:gd name="connsiteY2" fmla="*/ 657225 h 657225"/>
                  <a:gd name="connsiteX3" fmla="*/ 0 w 838200"/>
                  <a:gd name="connsiteY3" fmla="*/ 657225 h 657225"/>
                  <a:gd name="connsiteX4" fmla="*/ 0 w 838200"/>
                  <a:gd name="connsiteY4" fmla="*/ 0 h 657225"/>
                  <a:gd name="connsiteX0-1" fmla="*/ 0 w 838200"/>
                  <a:gd name="connsiteY0-2" fmla="*/ 0 h 657225"/>
                  <a:gd name="connsiteX1-3" fmla="*/ 609600 w 838200"/>
                  <a:gd name="connsiteY1-4" fmla="*/ 0 h 657225"/>
                  <a:gd name="connsiteX2-5" fmla="*/ 838200 w 838200"/>
                  <a:gd name="connsiteY2-6" fmla="*/ 657225 h 657225"/>
                  <a:gd name="connsiteX3-7" fmla="*/ 0 w 838200"/>
                  <a:gd name="connsiteY3-8" fmla="*/ 657225 h 657225"/>
                  <a:gd name="connsiteX4-9" fmla="*/ 0 w 838200"/>
                  <a:gd name="connsiteY4-10" fmla="*/ 0 h 657225"/>
                  <a:gd name="connsiteX0-11" fmla="*/ 0 w 838200"/>
                  <a:gd name="connsiteY0-12" fmla="*/ 0 h 657225"/>
                  <a:gd name="connsiteX1-13" fmla="*/ 483079 w 838200"/>
                  <a:gd name="connsiteY1-14" fmla="*/ 0 h 657225"/>
                  <a:gd name="connsiteX2-15" fmla="*/ 838200 w 838200"/>
                  <a:gd name="connsiteY2-16" fmla="*/ 657225 h 657225"/>
                  <a:gd name="connsiteX3-17" fmla="*/ 0 w 838200"/>
                  <a:gd name="connsiteY3-18" fmla="*/ 657225 h 657225"/>
                  <a:gd name="connsiteX4-19" fmla="*/ 0 w 838200"/>
                  <a:gd name="connsiteY4-20" fmla="*/ 0 h 657225"/>
                  <a:gd name="connsiteX0-21" fmla="*/ 0 w 838200"/>
                  <a:gd name="connsiteY0-22" fmla="*/ 0 h 657225"/>
                  <a:gd name="connsiteX1-23" fmla="*/ 483079 w 838200"/>
                  <a:gd name="connsiteY1-24" fmla="*/ 0 h 657225"/>
                  <a:gd name="connsiteX2-25" fmla="*/ 602916 w 838200"/>
                  <a:gd name="connsiteY2-26" fmla="*/ 0 h 657225"/>
                  <a:gd name="connsiteX3-27" fmla="*/ 838200 w 838200"/>
                  <a:gd name="connsiteY3-28" fmla="*/ 657225 h 657225"/>
                  <a:gd name="connsiteX4-29" fmla="*/ 0 w 838200"/>
                  <a:gd name="connsiteY4-30" fmla="*/ 657225 h 657225"/>
                  <a:gd name="connsiteX5" fmla="*/ 0 w 838200"/>
                  <a:gd name="connsiteY5" fmla="*/ 0 h 6572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838200" h="657225">
                    <a:moveTo>
                      <a:pt x="0" y="0"/>
                    </a:moveTo>
                    <a:lnTo>
                      <a:pt x="483079" y="0"/>
                    </a:lnTo>
                    <a:lnTo>
                      <a:pt x="602916" y="0"/>
                    </a:lnTo>
                    <a:lnTo>
                      <a:pt x="838200" y="657225"/>
                    </a:lnTo>
                    <a:lnTo>
                      <a:pt x="0" y="657225"/>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200" dirty="0"/>
              </a:p>
            </p:txBody>
          </p:sp>
        </p:grpSp>
      </p:grpSp>
      <p:grpSp>
        <p:nvGrpSpPr>
          <p:cNvPr id="37" name="Group 22"/>
          <p:cNvGrpSpPr/>
          <p:nvPr/>
        </p:nvGrpSpPr>
        <p:grpSpPr bwMode="auto">
          <a:xfrm>
            <a:off x="2477004" y="2276872"/>
            <a:ext cx="1447800" cy="1708150"/>
            <a:chOff x="1120775" y="1730534"/>
            <a:chExt cx="1085850" cy="1280160"/>
          </a:xfrm>
          <a:solidFill>
            <a:schemeClr val="bg2">
              <a:lumMod val="50000"/>
            </a:schemeClr>
          </a:solidFill>
        </p:grpSpPr>
        <p:cxnSp>
          <p:nvCxnSpPr>
            <p:cNvPr id="38" name="Straight Connector 23"/>
            <p:cNvCxnSpPr/>
            <p:nvPr/>
          </p:nvCxnSpPr>
          <p:spPr>
            <a:xfrm rot="5400000">
              <a:off x="700961" y="2369423"/>
              <a:ext cx="1280160" cy="2381"/>
            </a:xfrm>
            <a:prstGeom prst="line">
              <a:avLst/>
            </a:prstGeom>
            <a:grpFill/>
            <a:ln>
              <a:solidFill>
                <a:schemeClr val="tx1">
                  <a:lumMod val="50000"/>
                  <a:lumOff val="50000"/>
                </a:schemeClr>
              </a:solidFill>
            </a:ln>
            <a:effectLst>
              <a:outerShdw blurRad="38100" dist="12700" sx="96000" sy="96000" algn="l" rotWithShape="0">
                <a:prstClr val="black">
                  <a:alpha val="95000"/>
                </a:prstClr>
              </a:outerShdw>
            </a:effectLst>
          </p:spPr>
          <p:style>
            <a:lnRef idx="1">
              <a:schemeClr val="accent1"/>
            </a:lnRef>
            <a:fillRef idx="0">
              <a:schemeClr val="accent1"/>
            </a:fillRef>
            <a:effectRef idx="0">
              <a:schemeClr val="accent1"/>
            </a:effectRef>
            <a:fontRef idx="minor">
              <a:schemeClr val="tx1"/>
            </a:fontRef>
          </p:style>
        </p:cxnSp>
        <p:grpSp>
          <p:nvGrpSpPr>
            <p:cNvPr id="39" name="Group 24"/>
            <p:cNvGrpSpPr/>
            <p:nvPr/>
          </p:nvGrpSpPr>
          <p:grpSpPr bwMode="auto">
            <a:xfrm>
              <a:off x="1120775" y="1838325"/>
              <a:ext cx="1085850" cy="1077920"/>
              <a:chOff x="3810000" y="1948650"/>
              <a:chExt cx="1085850" cy="1077920"/>
            </a:xfrm>
            <a:grpFill/>
          </p:grpSpPr>
          <p:sp>
            <p:nvSpPr>
              <p:cNvPr id="40" name="Trapezoid 25"/>
              <p:cNvSpPr/>
              <p:nvPr/>
            </p:nvSpPr>
            <p:spPr>
              <a:xfrm rot="5400000" flipH="1">
                <a:off x="3664481" y="2319673"/>
                <a:ext cx="893495" cy="152400"/>
              </a:xfrm>
              <a:prstGeom prst="trapezoid">
                <a:avLst>
                  <a:gd name="adj" fmla="val 62501"/>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200"/>
              </a:p>
            </p:txBody>
          </p:sp>
          <p:sp>
            <p:nvSpPr>
              <p:cNvPr id="41" name="Parallelogram 26"/>
              <p:cNvSpPr/>
              <p:nvPr/>
            </p:nvSpPr>
            <p:spPr>
              <a:xfrm rot="16200000" flipV="1">
                <a:off x="3508543" y="2344572"/>
                <a:ext cx="983914" cy="381000"/>
              </a:xfrm>
              <a:prstGeom prst="parallelogram">
                <a:avLst>
                  <a:gd name="adj" fmla="val 6324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200"/>
              </a:p>
            </p:txBody>
          </p:sp>
          <p:sp>
            <p:nvSpPr>
              <p:cNvPr id="42" name="Freeform 27"/>
              <p:cNvSpPr/>
              <p:nvPr/>
            </p:nvSpPr>
            <p:spPr>
              <a:xfrm flipV="1">
                <a:off x="3810000" y="2287011"/>
                <a:ext cx="1085850" cy="740018"/>
              </a:xfrm>
              <a:custGeom>
                <a:avLst/>
                <a:gdLst>
                  <a:gd name="connsiteX0" fmla="*/ 0 w 838200"/>
                  <a:gd name="connsiteY0" fmla="*/ 0 h 657225"/>
                  <a:gd name="connsiteX1" fmla="*/ 838200 w 838200"/>
                  <a:gd name="connsiteY1" fmla="*/ 0 h 657225"/>
                  <a:gd name="connsiteX2" fmla="*/ 838200 w 838200"/>
                  <a:gd name="connsiteY2" fmla="*/ 657225 h 657225"/>
                  <a:gd name="connsiteX3" fmla="*/ 0 w 838200"/>
                  <a:gd name="connsiteY3" fmla="*/ 657225 h 657225"/>
                  <a:gd name="connsiteX4" fmla="*/ 0 w 838200"/>
                  <a:gd name="connsiteY4" fmla="*/ 0 h 657225"/>
                  <a:gd name="connsiteX0-1" fmla="*/ 0 w 838200"/>
                  <a:gd name="connsiteY0-2" fmla="*/ 0 h 657225"/>
                  <a:gd name="connsiteX1-3" fmla="*/ 609600 w 838200"/>
                  <a:gd name="connsiteY1-4" fmla="*/ 0 h 657225"/>
                  <a:gd name="connsiteX2-5" fmla="*/ 838200 w 838200"/>
                  <a:gd name="connsiteY2-6" fmla="*/ 657225 h 657225"/>
                  <a:gd name="connsiteX3-7" fmla="*/ 0 w 838200"/>
                  <a:gd name="connsiteY3-8" fmla="*/ 657225 h 657225"/>
                  <a:gd name="connsiteX4-9" fmla="*/ 0 w 838200"/>
                  <a:gd name="connsiteY4-10" fmla="*/ 0 h 657225"/>
                  <a:gd name="connsiteX0-11" fmla="*/ 0 w 838200"/>
                  <a:gd name="connsiteY0-12" fmla="*/ 0 h 657225"/>
                  <a:gd name="connsiteX1-13" fmla="*/ 483079 w 838200"/>
                  <a:gd name="connsiteY1-14" fmla="*/ 0 h 657225"/>
                  <a:gd name="connsiteX2-15" fmla="*/ 838200 w 838200"/>
                  <a:gd name="connsiteY2-16" fmla="*/ 657225 h 657225"/>
                  <a:gd name="connsiteX3-17" fmla="*/ 0 w 838200"/>
                  <a:gd name="connsiteY3-18" fmla="*/ 657225 h 657225"/>
                  <a:gd name="connsiteX4-19" fmla="*/ 0 w 838200"/>
                  <a:gd name="connsiteY4-20" fmla="*/ 0 h 657225"/>
                  <a:gd name="connsiteX0-21" fmla="*/ 0 w 838200"/>
                  <a:gd name="connsiteY0-22" fmla="*/ 0 h 657225"/>
                  <a:gd name="connsiteX1-23" fmla="*/ 483079 w 838200"/>
                  <a:gd name="connsiteY1-24" fmla="*/ 0 h 657225"/>
                  <a:gd name="connsiteX2-25" fmla="*/ 602916 w 838200"/>
                  <a:gd name="connsiteY2-26" fmla="*/ 0 h 657225"/>
                  <a:gd name="connsiteX3-27" fmla="*/ 838200 w 838200"/>
                  <a:gd name="connsiteY3-28" fmla="*/ 657225 h 657225"/>
                  <a:gd name="connsiteX4-29" fmla="*/ 0 w 838200"/>
                  <a:gd name="connsiteY4-30" fmla="*/ 657225 h 657225"/>
                  <a:gd name="connsiteX5" fmla="*/ 0 w 838200"/>
                  <a:gd name="connsiteY5" fmla="*/ 0 h 6572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838200" h="657225">
                    <a:moveTo>
                      <a:pt x="0" y="0"/>
                    </a:moveTo>
                    <a:lnTo>
                      <a:pt x="483079" y="0"/>
                    </a:lnTo>
                    <a:lnTo>
                      <a:pt x="602916" y="0"/>
                    </a:lnTo>
                    <a:lnTo>
                      <a:pt x="838200" y="657225"/>
                    </a:lnTo>
                    <a:lnTo>
                      <a:pt x="0" y="657225"/>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200" dirty="0"/>
              </a:p>
            </p:txBody>
          </p:sp>
        </p:grpSp>
      </p:grpSp>
      <p:grpSp>
        <p:nvGrpSpPr>
          <p:cNvPr id="43" name="Group 28"/>
          <p:cNvGrpSpPr/>
          <p:nvPr/>
        </p:nvGrpSpPr>
        <p:grpSpPr bwMode="auto">
          <a:xfrm>
            <a:off x="4926920" y="2996952"/>
            <a:ext cx="1447800" cy="1708150"/>
            <a:chOff x="1120775" y="1730534"/>
            <a:chExt cx="1085850" cy="1280160"/>
          </a:xfrm>
        </p:grpSpPr>
        <p:cxnSp>
          <p:nvCxnSpPr>
            <p:cNvPr id="44" name="Straight Connector 29"/>
            <p:cNvCxnSpPr/>
            <p:nvPr/>
          </p:nvCxnSpPr>
          <p:spPr>
            <a:xfrm rot="5400000">
              <a:off x="700961" y="2369423"/>
              <a:ext cx="1280160" cy="2381"/>
            </a:xfrm>
            <a:prstGeom prst="line">
              <a:avLst/>
            </a:prstGeom>
            <a:ln>
              <a:solidFill>
                <a:schemeClr val="tx1">
                  <a:lumMod val="50000"/>
                  <a:lumOff val="50000"/>
                </a:schemeClr>
              </a:solidFill>
            </a:ln>
            <a:effectLst>
              <a:outerShdw blurRad="38100" dist="12700" sx="96000" sy="96000" algn="l" rotWithShape="0">
                <a:prstClr val="black">
                  <a:alpha val="95000"/>
                </a:prstClr>
              </a:outerShdw>
            </a:effectLst>
          </p:spPr>
          <p:style>
            <a:lnRef idx="1">
              <a:schemeClr val="accent1"/>
            </a:lnRef>
            <a:fillRef idx="0">
              <a:schemeClr val="accent1"/>
            </a:fillRef>
            <a:effectRef idx="0">
              <a:schemeClr val="accent1"/>
            </a:effectRef>
            <a:fontRef idx="minor">
              <a:schemeClr val="tx1"/>
            </a:fontRef>
          </p:style>
        </p:cxnSp>
        <p:grpSp>
          <p:nvGrpSpPr>
            <p:cNvPr id="45" name="Group 30"/>
            <p:cNvGrpSpPr/>
            <p:nvPr/>
          </p:nvGrpSpPr>
          <p:grpSpPr bwMode="auto">
            <a:xfrm>
              <a:off x="1120775" y="1838325"/>
              <a:ext cx="1085850" cy="1077920"/>
              <a:chOff x="3810000" y="1948650"/>
              <a:chExt cx="1085850" cy="1077920"/>
            </a:xfrm>
          </p:grpSpPr>
          <p:sp>
            <p:nvSpPr>
              <p:cNvPr id="46" name="Trapezoid 31"/>
              <p:cNvSpPr/>
              <p:nvPr/>
            </p:nvSpPr>
            <p:spPr>
              <a:xfrm rot="5400000" flipH="1">
                <a:off x="3664481" y="2319673"/>
                <a:ext cx="893495" cy="152400"/>
              </a:xfrm>
              <a:prstGeom prst="trapezoid">
                <a:avLst>
                  <a:gd name="adj" fmla="val 62501"/>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200"/>
              </a:p>
            </p:txBody>
          </p:sp>
          <p:sp>
            <p:nvSpPr>
              <p:cNvPr id="47" name="Parallelogram 32"/>
              <p:cNvSpPr/>
              <p:nvPr/>
            </p:nvSpPr>
            <p:spPr>
              <a:xfrm rot="16200000" flipV="1">
                <a:off x="3508543" y="2344572"/>
                <a:ext cx="983914" cy="381000"/>
              </a:xfrm>
              <a:prstGeom prst="parallelogram">
                <a:avLst>
                  <a:gd name="adj" fmla="val 63243"/>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200"/>
              </a:p>
            </p:txBody>
          </p:sp>
          <p:sp>
            <p:nvSpPr>
              <p:cNvPr id="48" name="Freeform 33"/>
              <p:cNvSpPr/>
              <p:nvPr/>
            </p:nvSpPr>
            <p:spPr>
              <a:xfrm flipV="1">
                <a:off x="3810000" y="2287011"/>
                <a:ext cx="1085850" cy="740018"/>
              </a:xfrm>
              <a:custGeom>
                <a:avLst/>
                <a:gdLst>
                  <a:gd name="connsiteX0" fmla="*/ 0 w 838200"/>
                  <a:gd name="connsiteY0" fmla="*/ 0 h 657225"/>
                  <a:gd name="connsiteX1" fmla="*/ 838200 w 838200"/>
                  <a:gd name="connsiteY1" fmla="*/ 0 h 657225"/>
                  <a:gd name="connsiteX2" fmla="*/ 838200 w 838200"/>
                  <a:gd name="connsiteY2" fmla="*/ 657225 h 657225"/>
                  <a:gd name="connsiteX3" fmla="*/ 0 w 838200"/>
                  <a:gd name="connsiteY3" fmla="*/ 657225 h 657225"/>
                  <a:gd name="connsiteX4" fmla="*/ 0 w 838200"/>
                  <a:gd name="connsiteY4" fmla="*/ 0 h 657225"/>
                  <a:gd name="connsiteX0-1" fmla="*/ 0 w 838200"/>
                  <a:gd name="connsiteY0-2" fmla="*/ 0 h 657225"/>
                  <a:gd name="connsiteX1-3" fmla="*/ 609600 w 838200"/>
                  <a:gd name="connsiteY1-4" fmla="*/ 0 h 657225"/>
                  <a:gd name="connsiteX2-5" fmla="*/ 838200 w 838200"/>
                  <a:gd name="connsiteY2-6" fmla="*/ 657225 h 657225"/>
                  <a:gd name="connsiteX3-7" fmla="*/ 0 w 838200"/>
                  <a:gd name="connsiteY3-8" fmla="*/ 657225 h 657225"/>
                  <a:gd name="connsiteX4-9" fmla="*/ 0 w 838200"/>
                  <a:gd name="connsiteY4-10" fmla="*/ 0 h 657225"/>
                  <a:gd name="connsiteX0-11" fmla="*/ 0 w 838200"/>
                  <a:gd name="connsiteY0-12" fmla="*/ 0 h 657225"/>
                  <a:gd name="connsiteX1-13" fmla="*/ 483079 w 838200"/>
                  <a:gd name="connsiteY1-14" fmla="*/ 0 h 657225"/>
                  <a:gd name="connsiteX2-15" fmla="*/ 838200 w 838200"/>
                  <a:gd name="connsiteY2-16" fmla="*/ 657225 h 657225"/>
                  <a:gd name="connsiteX3-17" fmla="*/ 0 w 838200"/>
                  <a:gd name="connsiteY3-18" fmla="*/ 657225 h 657225"/>
                  <a:gd name="connsiteX4-19" fmla="*/ 0 w 838200"/>
                  <a:gd name="connsiteY4-20" fmla="*/ 0 h 657225"/>
                  <a:gd name="connsiteX0-21" fmla="*/ 0 w 838200"/>
                  <a:gd name="connsiteY0-22" fmla="*/ 0 h 657225"/>
                  <a:gd name="connsiteX1-23" fmla="*/ 483079 w 838200"/>
                  <a:gd name="connsiteY1-24" fmla="*/ 0 h 657225"/>
                  <a:gd name="connsiteX2-25" fmla="*/ 602916 w 838200"/>
                  <a:gd name="connsiteY2-26" fmla="*/ 0 h 657225"/>
                  <a:gd name="connsiteX3-27" fmla="*/ 838200 w 838200"/>
                  <a:gd name="connsiteY3-28" fmla="*/ 657225 h 657225"/>
                  <a:gd name="connsiteX4-29" fmla="*/ 0 w 838200"/>
                  <a:gd name="connsiteY4-30" fmla="*/ 657225 h 657225"/>
                  <a:gd name="connsiteX5" fmla="*/ 0 w 838200"/>
                  <a:gd name="connsiteY5" fmla="*/ 0 h 6572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838200" h="657225">
                    <a:moveTo>
                      <a:pt x="0" y="0"/>
                    </a:moveTo>
                    <a:lnTo>
                      <a:pt x="483079" y="0"/>
                    </a:lnTo>
                    <a:lnTo>
                      <a:pt x="602916" y="0"/>
                    </a:lnTo>
                    <a:lnTo>
                      <a:pt x="838200" y="657225"/>
                    </a:lnTo>
                    <a:lnTo>
                      <a:pt x="0" y="657225"/>
                    </a:lnTo>
                    <a:lnTo>
                      <a:pt x="0"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200" dirty="0"/>
              </a:p>
            </p:txBody>
          </p:sp>
        </p:grpSp>
      </p:grpSp>
      <p:grpSp>
        <p:nvGrpSpPr>
          <p:cNvPr id="49" name="Group 34"/>
          <p:cNvGrpSpPr/>
          <p:nvPr/>
        </p:nvGrpSpPr>
        <p:grpSpPr bwMode="auto">
          <a:xfrm>
            <a:off x="7228656" y="3809082"/>
            <a:ext cx="1447800" cy="1708150"/>
            <a:chOff x="1120775" y="1730534"/>
            <a:chExt cx="1085850" cy="1280160"/>
          </a:xfrm>
        </p:grpSpPr>
        <p:cxnSp>
          <p:nvCxnSpPr>
            <p:cNvPr id="50" name="Straight Connector 35"/>
            <p:cNvCxnSpPr/>
            <p:nvPr/>
          </p:nvCxnSpPr>
          <p:spPr>
            <a:xfrm rot="5400000">
              <a:off x="700961" y="2369423"/>
              <a:ext cx="1280160" cy="2381"/>
            </a:xfrm>
            <a:prstGeom prst="line">
              <a:avLst/>
            </a:prstGeom>
            <a:ln>
              <a:solidFill>
                <a:schemeClr val="tx1">
                  <a:lumMod val="50000"/>
                  <a:lumOff val="50000"/>
                </a:schemeClr>
              </a:solidFill>
            </a:ln>
            <a:effectLst>
              <a:outerShdw blurRad="38100" dist="12700" sx="96000" sy="96000" algn="l" rotWithShape="0">
                <a:prstClr val="black">
                  <a:alpha val="95000"/>
                </a:prstClr>
              </a:outerShdw>
            </a:effectLst>
          </p:spPr>
          <p:style>
            <a:lnRef idx="1">
              <a:schemeClr val="accent1"/>
            </a:lnRef>
            <a:fillRef idx="0">
              <a:schemeClr val="accent1"/>
            </a:fillRef>
            <a:effectRef idx="0">
              <a:schemeClr val="accent1"/>
            </a:effectRef>
            <a:fontRef idx="minor">
              <a:schemeClr val="tx1"/>
            </a:fontRef>
          </p:style>
        </p:cxnSp>
        <p:grpSp>
          <p:nvGrpSpPr>
            <p:cNvPr id="51" name="Group 36"/>
            <p:cNvGrpSpPr/>
            <p:nvPr/>
          </p:nvGrpSpPr>
          <p:grpSpPr bwMode="auto">
            <a:xfrm>
              <a:off x="1120775" y="1838325"/>
              <a:ext cx="1085850" cy="1077920"/>
              <a:chOff x="3810000" y="1948650"/>
              <a:chExt cx="1085850" cy="1077920"/>
            </a:xfrm>
          </p:grpSpPr>
          <p:sp>
            <p:nvSpPr>
              <p:cNvPr id="52" name="Trapezoid 37"/>
              <p:cNvSpPr/>
              <p:nvPr/>
            </p:nvSpPr>
            <p:spPr>
              <a:xfrm rot="5400000" flipH="1">
                <a:off x="3664481" y="2319673"/>
                <a:ext cx="893495" cy="152400"/>
              </a:xfrm>
              <a:prstGeom prst="trapezoid">
                <a:avLst>
                  <a:gd name="adj" fmla="val 62501"/>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200"/>
              </a:p>
            </p:txBody>
          </p:sp>
          <p:sp>
            <p:nvSpPr>
              <p:cNvPr id="53" name="Parallelogram 38"/>
              <p:cNvSpPr/>
              <p:nvPr/>
            </p:nvSpPr>
            <p:spPr>
              <a:xfrm rot="16200000" flipV="1">
                <a:off x="3508543" y="2344572"/>
                <a:ext cx="983914" cy="381000"/>
              </a:xfrm>
              <a:prstGeom prst="parallelogram">
                <a:avLst>
                  <a:gd name="adj" fmla="val 63243"/>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200"/>
              </a:p>
            </p:txBody>
          </p:sp>
          <p:sp>
            <p:nvSpPr>
              <p:cNvPr id="54" name="Freeform 39"/>
              <p:cNvSpPr/>
              <p:nvPr/>
            </p:nvSpPr>
            <p:spPr>
              <a:xfrm flipV="1">
                <a:off x="3810000" y="2287011"/>
                <a:ext cx="1085850" cy="740018"/>
              </a:xfrm>
              <a:custGeom>
                <a:avLst/>
                <a:gdLst>
                  <a:gd name="connsiteX0" fmla="*/ 0 w 838200"/>
                  <a:gd name="connsiteY0" fmla="*/ 0 h 657225"/>
                  <a:gd name="connsiteX1" fmla="*/ 838200 w 838200"/>
                  <a:gd name="connsiteY1" fmla="*/ 0 h 657225"/>
                  <a:gd name="connsiteX2" fmla="*/ 838200 w 838200"/>
                  <a:gd name="connsiteY2" fmla="*/ 657225 h 657225"/>
                  <a:gd name="connsiteX3" fmla="*/ 0 w 838200"/>
                  <a:gd name="connsiteY3" fmla="*/ 657225 h 657225"/>
                  <a:gd name="connsiteX4" fmla="*/ 0 w 838200"/>
                  <a:gd name="connsiteY4" fmla="*/ 0 h 657225"/>
                  <a:gd name="connsiteX0-1" fmla="*/ 0 w 838200"/>
                  <a:gd name="connsiteY0-2" fmla="*/ 0 h 657225"/>
                  <a:gd name="connsiteX1-3" fmla="*/ 609600 w 838200"/>
                  <a:gd name="connsiteY1-4" fmla="*/ 0 h 657225"/>
                  <a:gd name="connsiteX2-5" fmla="*/ 838200 w 838200"/>
                  <a:gd name="connsiteY2-6" fmla="*/ 657225 h 657225"/>
                  <a:gd name="connsiteX3-7" fmla="*/ 0 w 838200"/>
                  <a:gd name="connsiteY3-8" fmla="*/ 657225 h 657225"/>
                  <a:gd name="connsiteX4-9" fmla="*/ 0 w 838200"/>
                  <a:gd name="connsiteY4-10" fmla="*/ 0 h 657225"/>
                  <a:gd name="connsiteX0-11" fmla="*/ 0 w 838200"/>
                  <a:gd name="connsiteY0-12" fmla="*/ 0 h 657225"/>
                  <a:gd name="connsiteX1-13" fmla="*/ 483079 w 838200"/>
                  <a:gd name="connsiteY1-14" fmla="*/ 0 h 657225"/>
                  <a:gd name="connsiteX2-15" fmla="*/ 838200 w 838200"/>
                  <a:gd name="connsiteY2-16" fmla="*/ 657225 h 657225"/>
                  <a:gd name="connsiteX3-17" fmla="*/ 0 w 838200"/>
                  <a:gd name="connsiteY3-18" fmla="*/ 657225 h 657225"/>
                  <a:gd name="connsiteX4-19" fmla="*/ 0 w 838200"/>
                  <a:gd name="connsiteY4-20" fmla="*/ 0 h 657225"/>
                  <a:gd name="connsiteX0-21" fmla="*/ 0 w 838200"/>
                  <a:gd name="connsiteY0-22" fmla="*/ 0 h 657225"/>
                  <a:gd name="connsiteX1-23" fmla="*/ 483079 w 838200"/>
                  <a:gd name="connsiteY1-24" fmla="*/ 0 h 657225"/>
                  <a:gd name="connsiteX2-25" fmla="*/ 602916 w 838200"/>
                  <a:gd name="connsiteY2-26" fmla="*/ 0 h 657225"/>
                  <a:gd name="connsiteX3-27" fmla="*/ 838200 w 838200"/>
                  <a:gd name="connsiteY3-28" fmla="*/ 657225 h 657225"/>
                  <a:gd name="connsiteX4-29" fmla="*/ 0 w 838200"/>
                  <a:gd name="connsiteY4-30" fmla="*/ 657225 h 657225"/>
                  <a:gd name="connsiteX5" fmla="*/ 0 w 838200"/>
                  <a:gd name="connsiteY5" fmla="*/ 0 h 6572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838200" h="657225">
                    <a:moveTo>
                      <a:pt x="0" y="0"/>
                    </a:moveTo>
                    <a:lnTo>
                      <a:pt x="483079" y="0"/>
                    </a:lnTo>
                    <a:lnTo>
                      <a:pt x="602916" y="0"/>
                    </a:lnTo>
                    <a:lnTo>
                      <a:pt x="838200" y="657225"/>
                    </a:lnTo>
                    <a:lnTo>
                      <a:pt x="0" y="657225"/>
                    </a:lnTo>
                    <a:lnTo>
                      <a:pt x="0" y="0"/>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200" dirty="0"/>
              </a:p>
            </p:txBody>
          </p:sp>
        </p:grpSp>
      </p:grpSp>
      <p:sp>
        <p:nvSpPr>
          <p:cNvPr id="55" name="Freeform 66"/>
          <p:cNvSpPr>
            <a:spLocks noEditPoints="1"/>
          </p:cNvSpPr>
          <p:nvPr/>
        </p:nvSpPr>
        <p:spPr bwMode="auto">
          <a:xfrm>
            <a:off x="747962" y="2202780"/>
            <a:ext cx="538163" cy="501650"/>
          </a:xfrm>
          <a:custGeom>
            <a:avLst/>
            <a:gdLst>
              <a:gd name="T0" fmla="*/ 706519554 w 73"/>
              <a:gd name="T1" fmla="*/ 2122503282 h 68"/>
              <a:gd name="T2" fmla="*/ 434784099 w 73"/>
              <a:gd name="T3" fmla="*/ 2122503282 h 68"/>
              <a:gd name="T4" fmla="*/ 0 w 73"/>
              <a:gd name="T5" fmla="*/ 1795966018 h 68"/>
              <a:gd name="T6" fmla="*/ 271735455 w 73"/>
              <a:gd name="T7" fmla="*/ 1034040817 h 68"/>
              <a:gd name="T8" fmla="*/ 815213736 w 73"/>
              <a:gd name="T9" fmla="*/ 1197313138 h 68"/>
              <a:gd name="T10" fmla="*/ 1086956562 w 73"/>
              <a:gd name="T11" fmla="*/ 1142884113 h 68"/>
              <a:gd name="T12" fmla="*/ 1086956562 w 73"/>
              <a:gd name="T13" fmla="*/ 1306156433 h 68"/>
              <a:gd name="T14" fmla="*/ 1249997835 w 73"/>
              <a:gd name="T15" fmla="*/ 1850387665 h 68"/>
              <a:gd name="T16" fmla="*/ 706519554 w 73"/>
              <a:gd name="T17" fmla="*/ 2122503282 h 68"/>
              <a:gd name="T18" fmla="*/ 815213736 w 73"/>
              <a:gd name="T19" fmla="*/ 1034040817 h 68"/>
              <a:gd name="T20" fmla="*/ 271735455 w 73"/>
              <a:gd name="T21" fmla="*/ 489809585 h 68"/>
              <a:gd name="T22" fmla="*/ 815213736 w 73"/>
              <a:gd name="T23" fmla="*/ 0 h 68"/>
              <a:gd name="T24" fmla="*/ 1358692017 w 73"/>
              <a:gd name="T25" fmla="*/ 489809585 h 68"/>
              <a:gd name="T26" fmla="*/ 815213736 w 73"/>
              <a:gd name="T27" fmla="*/ 1034040817 h 68"/>
              <a:gd name="T28" fmla="*/ 2147483647 w 73"/>
              <a:gd name="T29" fmla="*/ 2147483647 h 68"/>
              <a:gd name="T30" fmla="*/ 1086956562 w 73"/>
              <a:gd name="T31" fmla="*/ 2147483647 h 68"/>
              <a:gd name="T32" fmla="*/ 543478281 w 73"/>
              <a:gd name="T33" fmla="*/ 2147483647 h 68"/>
              <a:gd name="T34" fmla="*/ 1249997835 w 73"/>
              <a:gd name="T35" fmla="*/ 1959230961 h 68"/>
              <a:gd name="T36" fmla="*/ 2010871852 w 73"/>
              <a:gd name="T37" fmla="*/ 2147483647 h 68"/>
              <a:gd name="T38" fmla="*/ 2147483647 w 73"/>
              <a:gd name="T39" fmla="*/ 1959230961 h 68"/>
              <a:gd name="T40" fmla="*/ 2147483647 w 73"/>
              <a:gd name="T41" fmla="*/ 2147483647 h 68"/>
              <a:gd name="T42" fmla="*/ 2147483647 w 73"/>
              <a:gd name="T43" fmla="*/ 2147483647 h 68"/>
              <a:gd name="T44" fmla="*/ 2010871852 w 73"/>
              <a:gd name="T45" fmla="*/ 2122503282 h 68"/>
              <a:gd name="T46" fmla="*/ 1195650744 w 73"/>
              <a:gd name="T47" fmla="*/ 1306156433 h 68"/>
              <a:gd name="T48" fmla="*/ 2010871852 w 73"/>
              <a:gd name="T49" fmla="*/ 489809585 h 68"/>
              <a:gd name="T50" fmla="*/ 2147483647 w 73"/>
              <a:gd name="T51" fmla="*/ 1306156433 h 68"/>
              <a:gd name="T52" fmla="*/ 2010871852 w 73"/>
              <a:gd name="T53" fmla="*/ 2122503282 h 68"/>
              <a:gd name="T54" fmla="*/ 2147483647 w 73"/>
              <a:gd name="T55" fmla="*/ 1034040817 h 68"/>
              <a:gd name="T56" fmla="*/ 2147483647 w 73"/>
              <a:gd name="T57" fmla="*/ 489809585 h 68"/>
              <a:gd name="T58" fmla="*/ 2147483647 w 73"/>
              <a:gd name="T59" fmla="*/ 0 h 68"/>
              <a:gd name="T60" fmla="*/ 2147483647 w 73"/>
              <a:gd name="T61" fmla="*/ 489809585 h 68"/>
              <a:gd name="T62" fmla="*/ 2147483647 w 73"/>
              <a:gd name="T63" fmla="*/ 1034040817 h 68"/>
              <a:gd name="T64" fmla="*/ 2147483647 w 73"/>
              <a:gd name="T65" fmla="*/ 2122503282 h 68"/>
              <a:gd name="T66" fmla="*/ 2147483647 w 73"/>
              <a:gd name="T67" fmla="*/ 2122503282 h 68"/>
              <a:gd name="T68" fmla="*/ 2147483647 w 73"/>
              <a:gd name="T69" fmla="*/ 1850387665 h 68"/>
              <a:gd name="T70" fmla="*/ 2147483647 w 73"/>
              <a:gd name="T71" fmla="*/ 1306156433 h 68"/>
              <a:gd name="T72" fmla="*/ 2147483647 w 73"/>
              <a:gd name="T73" fmla="*/ 1142884113 h 68"/>
              <a:gd name="T74" fmla="*/ 2147483647 w 73"/>
              <a:gd name="T75" fmla="*/ 1197313138 h 68"/>
              <a:gd name="T76" fmla="*/ 2147483647 w 73"/>
              <a:gd name="T77" fmla="*/ 1034040817 h 68"/>
              <a:gd name="T78" fmla="*/ 2147483647 w 73"/>
              <a:gd name="T79" fmla="*/ 1795966018 h 68"/>
              <a:gd name="T80" fmla="*/ 2147483647 w 73"/>
              <a:gd name="T81" fmla="*/ 2122503282 h 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a:p>
        </p:txBody>
      </p:sp>
      <p:sp>
        <p:nvSpPr>
          <p:cNvPr id="56" name="Freeform 57"/>
          <p:cNvSpPr>
            <a:spLocks noEditPoints="1"/>
          </p:cNvSpPr>
          <p:nvPr/>
        </p:nvSpPr>
        <p:spPr bwMode="auto">
          <a:xfrm>
            <a:off x="5249185" y="3841504"/>
            <a:ext cx="536575" cy="536575"/>
          </a:xfrm>
          <a:custGeom>
            <a:avLst/>
            <a:gdLst>
              <a:gd name="T0" fmla="*/ 2147483647 w 55"/>
              <a:gd name="T1" fmla="*/ 2147483647 h 55"/>
              <a:gd name="T2" fmla="*/ 2147483647 w 55"/>
              <a:gd name="T3" fmla="*/ 2147483647 h 55"/>
              <a:gd name="T4" fmla="*/ 2147483647 w 55"/>
              <a:gd name="T5" fmla="*/ 2147483647 h 55"/>
              <a:gd name="T6" fmla="*/ 2147483647 w 55"/>
              <a:gd name="T7" fmla="*/ 2147483647 h 55"/>
              <a:gd name="T8" fmla="*/ 2147483647 w 55"/>
              <a:gd name="T9" fmla="*/ 2147483647 h 55"/>
              <a:gd name="T10" fmla="*/ 2147483647 w 55"/>
              <a:gd name="T11" fmla="*/ 2147483647 h 55"/>
              <a:gd name="T12" fmla="*/ 2147483647 w 55"/>
              <a:gd name="T13" fmla="*/ 2147483647 h 55"/>
              <a:gd name="T14" fmla="*/ 2147483647 w 55"/>
              <a:gd name="T15" fmla="*/ 2147483647 h 55"/>
              <a:gd name="T16" fmla="*/ 2147483647 w 55"/>
              <a:gd name="T17" fmla="*/ 2147483647 h 55"/>
              <a:gd name="T18" fmla="*/ 2147483647 w 55"/>
              <a:gd name="T19" fmla="*/ 2147483647 h 55"/>
              <a:gd name="T20" fmla="*/ 2147483647 w 55"/>
              <a:gd name="T21" fmla="*/ 2147483647 h 55"/>
              <a:gd name="T22" fmla="*/ 2147483647 w 55"/>
              <a:gd name="T23" fmla="*/ 2147483647 h 55"/>
              <a:gd name="T24" fmla="*/ 2147483647 w 55"/>
              <a:gd name="T25" fmla="*/ 2147483647 h 55"/>
              <a:gd name="T26" fmla="*/ 2147483647 w 55"/>
              <a:gd name="T27" fmla="*/ 2147483647 h 55"/>
              <a:gd name="T28" fmla="*/ 2093910768 w 55"/>
              <a:gd name="T29" fmla="*/ 2147483647 h 55"/>
              <a:gd name="T30" fmla="*/ 1998732119 w 55"/>
              <a:gd name="T31" fmla="*/ 2147483647 h 55"/>
              <a:gd name="T32" fmla="*/ 1713196172 w 55"/>
              <a:gd name="T33" fmla="*/ 2147483647 h 55"/>
              <a:gd name="T34" fmla="*/ 1237312682 w 55"/>
              <a:gd name="T35" fmla="*/ 2147483647 h 55"/>
              <a:gd name="T36" fmla="*/ 1142134033 w 55"/>
              <a:gd name="T37" fmla="*/ 2147483647 h 55"/>
              <a:gd name="T38" fmla="*/ 1046955384 w 55"/>
              <a:gd name="T39" fmla="*/ 2147483647 h 55"/>
              <a:gd name="T40" fmla="*/ 475893245 w 55"/>
              <a:gd name="T41" fmla="*/ 2147483647 h 55"/>
              <a:gd name="T42" fmla="*/ 475893245 w 55"/>
              <a:gd name="T43" fmla="*/ 2147483647 h 55"/>
              <a:gd name="T44" fmla="*/ 475893245 w 55"/>
              <a:gd name="T45" fmla="*/ 2147483647 h 55"/>
              <a:gd name="T46" fmla="*/ 856598086 w 55"/>
              <a:gd name="T47" fmla="*/ 2147483647 h 55"/>
              <a:gd name="T48" fmla="*/ 666240788 w 55"/>
              <a:gd name="T49" fmla="*/ 2147483647 h 55"/>
              <a:gd name="T50" fmla="*/ 95178649 w 55"/>
              <a:gd name="T51" fmla="*/ 2147483647 h 55"/>
              <a:gd name="T52" fmla="*/ 0 w 55"/>
              <a:gd name="T53" fmla="*/ 2147483647 h 55"/>
              <a:gd name="T54" fmla="*/ 0 w 55"/>
              <a:gd name="T55" fmla="*/ 2147483647 h 55"/>
              <a:gd name="T56" fmla="*/ 95178649 w 55"/>
              <a:gd name="T57" fmla="*/ 2093910768 h 55"/>
              <a:gd name="T58" fmla="*/ 666240788 w 55"/>
              <a:gd name="T59" fmla="*/ 1998732119 h 55"/>
              <a:gd name="T60" fmla="*/ 856598086 w 55"/>
              <a:gd name="T61" fmla="*/ 1713196172 h 55"/>
              <a:gd name="T62" fmla="*/ 475893245 w 55"/>
              <a:gd name="T63" fmla="*/ 1237312682 h 55"/>
              <a:gd name="T64" fmla="*/ 475893245 w 55"/>
              <a:gd name="T65" fmla="*/ 1142134033 h 55"/>
              <a:gd name="T66" fmla="*/ 475893245 w 55"/>
              <a:gd name="T67" fmla="*/ 1046955384 h 55"/>
              <a:gd name="T68" fmla="*/ 1142134033 w 55"/>
              <a:gd name="T69" fmla="*/ 475893245 h 55"/>
              <a:gd name="T70" fmla="*/ 1237312682 w 55"/>
              <a:gd name="T71" fmla="*/ 475893245 h 55"/>
              <a:gd name="T72" fmla="*/ 1713196172 w 55"/>
              <a:gd name="T73" fmla="*/ 856598086 h 55"/>
              <a:gd name="T74" fmla="*/ 1998732119 w 55"/>
              <a:gd name="T75" fmla="*/ 761419437 h 55"/>
              <a:gd name="T76" fmla="*/ 2093910768 w 55"/>
              <a:gd name="T77" fmla="*/ 95178649 h 55"/>
              <a:gd name="T78" fmla="*/ 2147483647 w 55"/>
              <a:gd name="T79" fmla="*/ 0 h 55"/>
              <a:gd name="T80" fmla="*/ 2147483647 w 55"/>
              <a:gd name="T81" fmla="*/ 0 h 55"/>
              <a:gd name="T82" fmla="*/ 2147483647 w 55"/>
              <a:gd name="T83" fmla="*/ 95178649 h 55"/>
              <a:gd name="T84" fmla="*/ 2147483647 w 55"/>
              <a:gd name="T85" fmla="*/ 761419437 h 55"/>
              <a:gd name="T86" fmla="*/ 2147483647 w 55"/>
              <a:gd name="T87" fmla="*/ 856598086 h 55"/>
              <a:gd name="T88" fmla="*/ 2147483647 w 55"/>
              <a:gd name="T89" fmla="*/ 475893245 h 55"/>
              <a:gd name="T90" fmla="*/ 2147483647 w 55"/>
              <a:gd name="T91" fmla="*/ 475893245 h 55"/>
              <a:gd name="T92" fmla="*/ 2147483647 w 55"/>
              <a:gd name="T93" fmla="*/ 475893245 h 55"/>
              <a:gd name="T94" fmla="*/ 2147483647 w 55"/>
              <a:gd name="T95" fmla="*/ 1046955384 h 55"/>
              <a:gd name="T96" fmla="*/ 2147483647 w 55"/>
              <a:gd name="T97" fmla="*/ 1142134033 h 55"/>
              <a:gd name="T98" fmla="*/ 2147483647 w 55"/>
              <a:gd name="T99" fmla="*/ 1237312682 h 55"/>
              <a:gd name="T100" fmla="*/ 2147483647 w 55"/>
              <a:gd name="T101" fmla="*/ 1713196172 h 55"/>
              <a:gd name="T102" fmla="*/ 2147483647 w 55"/>
              <a:gd name="T103" fmla="*/ 1998732119 h 55"/>
              <a:gd name="T104" fmla="*/ 2147483647 w 55"/>
              <a:gd name="T105" fmla="*/ 2093910768 h 55"/>
              <a:gd name="T106" fmla="*/ 2147483647 w 55"/>
              <a:gd name="T107" fmla="*/ 2147483647 h 55"/>
              <a:gd name="T108" fmla="*/ 2147483647 w 55"/>
              <a:gd name="T109" fmla="*/ 2147483647 h 55"/>
              <a:gd name="T110" fmla="*/ 2147483647 w 55"/>
              <a:gd name="T111" fmla="*/ 1713196172 h 55"/>
              <a:gd name="T112" fmla="*/ 1713196172 w 55"/>
              <a:gd name="T113" fmla="*/ 2147483647 h 55"/>
              <a:gd name="T114" fmla="*/ 2147483647 w 55"/>
              <a:gd name="T115" fmla="*/ 2147483647 h 55"/>
              <a:gd name="T116" fmla="*/ 2147483647 w 55"/>
              <a:gd name="T117" fmla="*/ 2147483647 h 55"/>
              <a:gd name="T118" fmla="*/ 2147483647 w 55"/>
              <a:gd name="T119" fmla="*/ 1713196172 h 55"/>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5" h="55">
                <a:moveTo>
                  <a:pt x="55" y="31"/>
                </a:moveTo>
                <a:cubicBezTo>
                  <a:pt x="55" y="32"/>
                  <a:pt x="54" y="33"/>
                  <a:pt x="54" y="33"/>
                </a:cubicBezTo>
                <a:cubicBezTo>
                  <a:pt x="47" y="34"/>
                  <a:pt x="47" y="34"/>
                  <a:pt x="47" y="34"/>
                </a:cubicBezTo>
                <a:cubicBezTo>
                  <a:pt x="47" y="35"/>
                  <a:pt x="46" y="36"/>
                  <a:pt x="46" y="37"/>
                </a:cubicBezTo>
                <a:cubicBezTo>
                  <a:pt x="47" y="39"/>
                  <a:pt x="48" y="40"/>
                  <a:pt x="49" y="42"/>
                </a:cubicBezTo>
                <a:cubicBezTo>
                  <a:pt x="50" y="42"/>
                  <a:pt x="50" y="42"/>
                  <a:pt x="50" y="43"/>
                </a:cubicBezTo>
                <a:cubicBezTo>
                  <a:pt x="50" y="43"/>
                  <a:pt x="50" y="43"/>
                  <a:pt x="49" y="44"/>
                </a:cubicBezTo>
                <a:cubicBezTo>
                  <a:pt x="49" y="45"/>
                  <a:pt x="44" y="50"/>
                  <a:pt x="43" y="50"/>
                </a:cubicBezTo>
                <a:cubicBezTo>
                  <a:pt x="42" y="50"/>
                  <a:pt x="42" y="50"/>
                  <a:pt x="42" y="50"/>
                </a:cubicBezTo>
                <a:cubicBezTo>
                  <a:pt x="37" y="46"/>
                  <a:pt x="37" y="46"/>
                  <a:pt x="37" y="46"/>
                </a:cubicBezTo>
                <a:cubicBezTo>
                  <a:pt x="36" y="46"/>
                  <a:pt x="35" y="47"/>
                  <a:pt x="33" y="47"/>
                </a:cubicBezTo>
                <a:cubicBezTo>
                  <a:pt x="33" y="49"/>
                  <a:pt x="33" y="52"/>
                  <a:pt x="32" y="54"/>
                </a:cubicBezTo>
                <a:cubicBezTo>
                  <a:pt x="32" y="54"/>
                  <a:pt x="32" y="55"/>
                  <a:pt x="31" y="55"/>
                </a:cubicBezTo>
                <a:cubicBezTo>
                  <a:pt x="23" y="55"/>
                  <a:pt x="23" y="55"/>
                  <a:pt x="23" y="55"/>
                </a:cubicBezTo>
                <a:cubicBezTo>
                  <a:pt x="23" y="55"/>
                  <a:pt x="22" y="54"/>
                  <a:pt x="22" y="54"/>
                </a:cubicBezTo>
                <a:cubicBezTo>
                  <a:pt x="21" y="47"/>
                  <a:pt x="21" y="47"/>
                  <a:pt x="21" y="47"/>
                </a:cubicBezTo>
                <a:cubicBezTo>
                  <a:pt x="20" y="47"/>
                  <a:pt x="19" y="46"/>
                  <a:pt x="18" y="46"/>
                </a:cubicBezTo>
                <a:cubicBezTo>
                  <a:pt x="13" y="50"/>
                  <a:pt x="13" y="50"/>
                  <a:pt x="13" y="50"/>
                </a:cubicBezTo>
                <a:cubicBezTo>
                  <a:pt x="12" y="50"/>
                  <a:pt x="12" y="50"/>
                  <a:pt x="12" y="50"/>
                </a:cubicBezTo>
                <a:cubicBezTo>
                  <a:pt x="11" y="50"/>
                  <a:pt x="11" y="50"/>
                  <a:pt x="11" y="50"/>
                </a:cubicBezTo>
                <a:cubicBezTo>
                  <a:pt x="9" y="48"/>
                  <a:pt x="7" y="46"/>
                  <a:pt x="5" y="44"/>
                </a:cubicBezTo>
                <a:cubicBezTo>
                  <a:pt x="5" y="43"/>
                  <a:pt x="5" y="43"/>
                  <a:pt x="5" y="43"/>
                </a:cubicBezTo>
                <a:cubicBezTo>
                  <a:pt x="5" y="42"/>
                  <a:pt x="5" y="42"/>
                  <a:pt x="5" y="42"/>
                </a:cubicBezTo>
                <a:cubicBezTo>
                  <a:pt x="6" y="40"/>
                  <a:pt x="8" y="39"/>
                  <a:pt x="9" y="37"/>
                </a:cubicBezTo>
                <a:cubicBezTo>
                  <a:pt x="8" y="36"/>
                  <a:pt x="8" y="35"/>
                  <a:pt x="7" y="33"/>
                </a:cubicBezTo>
                <a:cubicBezTo>
                  <a:pt x="1" y="33"/>
                  <a:pt x="1" y="33"/>
                  <a:pt x="1" y="33"/>
                </a:cubicBezTo>
                <a:cubicBezTo>
                  <a:pt x="0" y="32"/>
                  <a:pt x="0" y="32"/>
                  <a:pt x="0" y="31"/>
                </a:cubicBezTo>
                <a:cubicBezTo>
                  <a:pt x="0" y="23"/>
                  <a:pt x="0" y="23"/>
                  <a:pt x="0" y="23"/>
                </a:cubicBezTo>
                <a:cubicBezTo>
                  <a:pt x="0" y="23"/>
                  <a:pt x="0" y="22"/>
                  <a:pt x="1" y="22"/>
                </a:cubicBezTo>
                <a:cubicBezTo>
                  <a:pt x="7" y="21"/>
                  <a:pt x="7" y="21"/>
                  <a:pt x="7" y="21"/>
                </a:cubicBezTo>
                <a:cubicBezTo>
                  <a:pt x="8" y="20"/>
                  <a:pt x="8" y="19"/>
                  <a:pt x="9" y="18"/>
                </a:cubicBezTo>
                <a:cubicBezTo>
                  <a:pt x="8" y="16"/>
                  <a:pt x="6" y="14"/>
                  <a:pt x="5" y="13"/>
                </a:cubicBezTo>
                <a:cubicBezTo>
                  <a:pt x="5" y="13"/>
                  <a:pt x="5" y="12"/>
                  <a:pt x="5" y="12"/>
                </a:cubicBezTo>
                <a:cubicBezTo>
                  <a:pt x="5" y="12"/>
                  <a:pt x="5" y="11"/>
                  <a:pt x="5" y="11"/>
                </a:cubicBezTo>
                <a:cubicBezTo>
                  <a:pt x="6" y="10"/>
                  <a:pt x="11" y="5"/>
                  <a:pt x="12" y="5"/>
                </a:cubicBezTo>
                <a:cubicBezTo>
                  <a:pt x="12" y="5"/>
                  <a:pt x="12" y="5"/>
                  <a:pt x="13" y="5"/>
                </a:cubicBezTo>
                <a:cubicBezTo>
                  <a:pt x="18" y="9"/>
                  <a:pt x="18" y="9"/>
                  <a:pt x="18" y="9"/>
                </a:cubicBezTo>
                <a:cubicBezTo>
                  <a:pt x="19" y="8"/>
                  <a:pt x="20" y="8"/>
                  <a:pt x="21" y="8"/>
                </a:cubicBezTo>
                <a:cubicBezTo>
                  <a:pt x="21" y="5"/>
                  <a:pt x="21" y="3"/>
                  <a:pt x="22" y="1"/>
                </a:cubicBezTo>
                <a:cubicBezTo>
                  <a:pt x="22" y="0"/>
                  <a:pt x="23" y="0"/>
                  <a:pt x="23" y="0"/>
                </a:cubicBezTo>
                <a:cubicBezTo>
                  <a:pt x="31" y="0"/>
                  <a:pt x="31" y="0"/>
                  <a:pt x="31" y="0"/>
                </a:cubicBezTo>
                <a:cubicBezTo>
                  <a:pt x="32" y="0"/>
                  <a:pt x="32" y="0"/>
                  <a:pt x="32" y="1"/>
                </a:cubicBezTo>
                <a:cubicBezTo>
                  <a:pt x="33" y="8"/>
                  <a:pt x="33" y="8"/>
                  <a:pt x="33" y="8"/>
                </a:cubicBezTo>
                <a:cubicBezTo>
                  <a:pt x="35" y="8"/>
                  <a:pt x="36" y="8"/>
                  <a:pt x="37" y="9"/>
                </a:cubicBezTo>
                <a:cubicBezTo>
                  <a:pt x="42" y="5"/>
                  <a:pt x="42" y="5"/>
                  <a:pt x="42" y="5"/>
                </a:cubicBezTo>
                <a:cubicBezTo>
                  <a:pt x="42" y="5"/>
                  <a:pt x="42" y="5"/>
                  <a:pt x="43" y="5"/>
                </a:cubicBezTo>
                <a:cubicBezTo>
                  <a:pt x="43" y="5"/>
                  <a:pt x="43" y="5"/>
                  <a:pt x="43" y="5"/>
                </a:cubicBezTo>
                <a:cubicBezTo>
                  <a:pt x="45" y="7"/>
                  <a:pt x="48" y="9"/>
                  <a:pt x="49" y="11"/>
                </a:cubicBezTo>
                <a:cubicBezTo>
                  <a:pt x="50" y="11"/>
                  <a:pt x="50" y="12"/>
                  <a:pt x="50" y="12"/>
                </a:cubicBezTo>
                <a:cubicBezTo>
                  <a:pt x="50" y="12"/>
                  <a:pt x="49" y="13"/>
                  <a:pt x="49" y="13"/>
                </a:cubicBezTo>
                <a:cubicBezTo>
                  <a:pt x="48" y="14"/>
                  <a:pt x="47" y="16"/>
                  <a:pt x="46" y="18"/>
                </a:cubicBezTo>
                <a:cubicBezTo>
                  <a:pt x="46" y="19"/>
                  <a:pt x="47" y="20"/>
                  <a:pt x="47" y="21"/>
                </a:cubicBezTo>
                <a:cubicBezTo>
                  <a:pt x="54" y="22"/>
                  <a:pt x="54" y="22"/>
                  <a:pt x="54" y="22"/>
                </a:cubicBezTo>
                <a:cubicBezTo>
                  <a:pt x="54" y="22"/>
                  <a:pt x="55" y="23"/>
                  <a:pt x="55" y="23"/>
                </a:cubicBezTo>
                <a:lnTo>
                  <a:pt x="55" y="31"/>
                </a:lnTo>
                <a:close/>
                <a:moveTo>
                  <a:pt x="27" y="18"/>
                </a:moveTo>
                <a:cubicBezTo>
                  <a:pt x="22" y="18"/>
                  <a:pt x="18" y="22"/>
                  <a:pt x="18" y="27"/>
                </a:cubicBezTo>
                <a:cubicBezTo>
                  <a:pt x="18" y="32"/>
                  <a:pt x="22" y="36"/>
                  <a:pt x="27" y="36"/>
                </a:cubicBezTo>
                <a:cubicBezTo>
                  <a:pt x="32" y="36"/>
                  <a:pt x="36" y="32"/>
                  <a:pt x="36" y="27"/>
                </a:cubicBezTo>
                <a:cubicBezTo>
                  <a:pt x="36" y="22"/>
                  <a:pt x="32" y="18"/>
                  <a:pt x="27" y="1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a:p>
        </p:txBody>
      </p:sp>
      <p:sp>
        <p:nvSpPr>
          <p:cNvPr id="57" name="Freeform 152"/>
          <p:cNvSpPr>
            <a:spLocks noEditPoints="1"/>
          </p:cNvSpPr>
          <p:nvPr/>
        </p:nvSpPr>
        <p:spPr bwMode="auto">
          <a:xfrm>
            <a:off x="7558857" y="4658394"/>
            <a:ext cx="571500" cy="527050"/>
          </a:xfrm>
          <a:custGeom>
            <a:avLst/>
            <a:gdLst>
              <a:gd name="T0" fmla="*/ 2147483647 w 67"/>
              <a:gd name="T1" fmla="*/ 1445273110 h 62"/>
              <a:gd name="T2" fmla="*/ 2147483647 w 67"/>
              <a:gd name="T3" fmla="*/ 2147483647 h 62"/>
              <a:gd name="T4" fmla="*/ 2147483647 w 67"/>
              <a:gd name="T5" fmla="*/ 2147483647 h 62"/>
              <a:gd name="T6" fmla="*/ 2147483647 w 67"/>
              <a:gd name="T7" fmla="*/ 2147483647 h 62"/>
              <a:gd name="T8" fmla="*/ 2147483647 w 67"/>
              <a:gd name="T9" fmla="*/ 2147483647 h 62"/>
              <a:gd name="T10" fmla="*/ 2147483647 w 67"/>
              <a:gd name="T11" fmla="*/ 2147483647 h 62"/>
              <a:gd name="T12" fmla="*/ 2147483647 w 67"/>
              <a:gd name="T13" fmla="*/ 2147483647 h 62"/>
              <a:gd name="T14" fmla="*/ 2147483647 w 67"/>
              <a:gd name="T15" fmla="*/ 2147483647 h 62"/>
              <a:gd name="T16" fmla="*/ 1236888067 w 67"/>
              <a:gd name="T17" fmla="*/ 2147483647 h 62"/>
              <a:gd name="T18" fmla="*/ 1164136970 w 67"/>
              <a:gd name="T19" fmla="*/ 2147483647 h 62"/>
              <a:gd name="T20" fmla="*/ 1164136970 w 67"/>
              <a:gd name="T21" fmla="*/ 2147483647 h 62"/>
              <a:gd name="T22" fmla="*/ 1746196925 w 67"/>
              <a:gd name="T23" fmla="*/ 2147483647 h 62"/>
              <a:gd name="T24" fmla="*/ 2109995060 w 67"/>
              <a:gd name="T25" fmla="*/ 2147483647 h 62"/>
              <a:gd name="T26" fmla="*/ 1891716179 w 67"/>
              <a:gd name="T27" fmla="*/ 2147483647 h 62"/>
              <a:gd name="T28" fmla="*/ 1600686201 w 67"/>
              <a:gd name="T29" fmla="*/ 2147483647 h 62"/>
              <a:gd name="T30" fmla="*/ 0 w 67"/>
              <a:gd name="T31" fmla="*/ 1445273110 h 62"/>
              <a:gd name="T32" fmla="*/ 0 w 67"/>
              <a:gd name="T33" fmla="*/ 1083954832 h 62"/>
              <a:gd name="T34" fmla="*/ 291029978 w 67"/>
              <a:gd name="T35" fmla="*/ 794901910 h 62"/>
              <a:gd name="T36" fmla="*/ 1164136970 w 67"/>
              <a:gd name="T37" fmla="*/ 794901910 h 62"/>
              <a:gd name="T38" fmla="*/ 1164136970 w 67"/>
              <a:gd name="T39" fmla="*/ 505848989 h 62"/>
              <a:gd name="T40" fmla="*/ 1600686201 w 67"/>
              <a:gd name="T41" fmla="*/ 0 h 62"/>
              <a:gd name="T42" fmla="*/ 2147483647 w 67"/>
              <a:gd name="T43" fmla="*/ 0 h 62"/>
              <a:gd name="T44" fmla="*/ 2147483647 w 67"/>
              <a:gd name="T45" fmla="*/ 505848989 h 62"/>
              <a:gd name="T46" fmla="*/ 2147483647 w 67"/>
              <a:gd name="T47" fmla="*/ 794901910 h 62"/>
              <a:gd name="T48" fmla="*/ 2147483647 w 67"/>
              <a:gd name="T49" fmla="*/ 794901910 h 62"/>
              <a:gd name="T50" fmla="*/ 2147483647 w 67"/>
              <a:gd name="T51" fmla="*/ 1083954832 h 62"/>
              <a:gd name="T52" fmla="*/ 2147483647 w 67"/>
              <a:gd name="T53" fmla="*/ 1445273110 h 62"/>
              <a:gd name="T54" fmla="*/ 1164136970 w 67"/>
              <a:gd name="T55" fmla="*/ 1156220188 h 62"/>
              <a:gd name="T56" fmla="*/ 436549231 w 67"/>
              <a:gd name="T57" fmla="*/ 1156220188 h 62"/>
              <a:gd name="T58" fmla="*/ 436549231 w 67"/>
              <a:gd name="T59" fmla="*/ 1445273110 h 62"/>
              <a:gd name="T60" fmla="*/ 1382407321 w 67"/>
              <a:gd name="T61" fmla="*/ 2147483647 h 62"/>
              <a:gd name="T62" fmla="*/ 1164136970 w 67"/>
              <a:gd name="T63" fmla="*/ 1156220188 h 62"/>
              <a:gd name="T64" fmla="*/ 2147483647 w 67"/>
              <a:gd name="T65" fmla="*/ 1156220188 h 62"/>
              <a:gd name="T66" fmla="*/ 2147483647 w 67"/>
              <a:gd name="T67" fmla="*/ 1156220188 h 62"/>
              <a:gd name="T68" fmla="*/ 2147483647 w 67"/>
              <a:gd name="T69" fmla="*/ 2147483647 h 62"/>
              <a:gd name="T70" fmla="*/ 2147483647 w 67"/>
              <a:gd name="T71" fmla="*/ 1445273110 h 62"/>
              <a:gd name="T72" fmla="*/ 2147483647 w 67"/>
              <a:gd name="T73" fmla="*/ 1156220188 h 6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a:p>
        </p:txBody>
      </p:sp>
      <p:sp>
        <p:nvSpPr>
          <p:cNvPr id="58" name="Freeform 105"/>
          <p:cNvSpPr>
            <a:spLocks noEditPoints="1"/>
          </p:cNvSpPr>
          <p:nvPr/>
        </p:nvSpPr>
        <p:spPr bwMode="auto">
          <a:xfrm>
            <a:off x="2821492" y="3130949"/>
            <a:ext cx="523875" cy="517525"/>
          </a:xfrm>
          <a:custGeom>
            <a:avLst/>
            <a:gdLst/>
            <a:ahLst/>
            <a:cxnLst>
              <a:cxn ang="0">
                <a:pos x="59" y="63"/>
              </a:cxn>
              <a:cxn ang="0">
                <a:pos x="55" y="61"/>
              </a:cxn>
              <a:cxn ang="0">
                <a:pos x="42" y="48"/>
              </a:cxn>
              <a:cxn ang="0">
                <a:pos x="27" y="53"/>
              </a:cxn>
              <a:cxn ang="0">
                <a:pos x="0" y="26"/>
              </a:cxn>
              <a:cxn ang="0">
                <a:pos x="27" y="0"/>
              </a:cxn>
              <a:cxn ang="0">
                <a:pos x="54" y="26"/>
              </a:cxn>
              <a:cxn ang="0">
                <a:pos x="49" y="41"/>
              </a:cxn>
              <a:cxn ang="0">
                <a:pos x="62" y="54"/>
              </a:cxn>
              <a:cxn ang="0">
                <a:pos x="64" y="58"/>
              </a:cxn>
              <a:cxn ang="0">
                <a:pos x="59" y="63"/>
              </a:cxn>
              <a:cxn ang="0">
                <a:pos x="27" y="9"/>
              </a:cxn>
              <a:cxn ang="0">
                <a:pos x="10" y="26"/>
              </a:cxn>
              <a:cxn ang="0">
                <a:pos x="27" y="43"/>
              </a:cxn>
              <a:cxn ang="0">
                <a:pos x="44" y="26"/>
              </a:cxn>
              <a:cxn ang="0">
                <a:pos x="27" y="9"/>
              </a:cxn>
            </a:cxnLst>
            <a:rect l="0" t="0" r="r" b="b"/>
            <a:pathLst>
              <a:path w="64" h="63">
                <a:moveTo>
                  <a:pt x="59" y="63"/>
                </a:moveTo>
                <a:cubicBezTo>
                  <a:pt x="57" y="63"/>
                  <a:pt x="56" y="62"/>
                  <a:pt x="55" y="61"/>
                </a:cubicBezTo>
                <a:cubicBezTo>
                  <a:pt x="42" y="48"/>
                  <a:pt x="42" y="48"/>
                  <a:pt x="42" y="48"/>
                </a:cubicBezTo>
                <a:cubicBezTo>
                  <a:pt x="38" y="51"/>
                  <a:pt x="33" y="53"/>
                  <a:pt x="27" y="53"/>
                </a:cubicBezTo>
                <a:cubicBezTo>
                  <a:pt x="12" y="53"/>
                  <a:pt x="0" y="41"/>
                  <a:pt x="0" y="26"/>
                </a:cubicBezTo>
                <a:cubicBezTo>
                  <a:pt x="0" y="12"/>
                  <a:pt x="12" y="0"/>
                  <a:pt x="27" y="0"/>
                </a:cubicBezTo>
                <a:cubicBezTo>
                  <a:pt x="42" y="0"/>
                  <a:pt x="54" y="12"/>
                  <a:pt x="54" y="26"/>
                </a:cubicBezTo>
                <a:cubicBezTo>
                  <a:pt x="54" y="32"/>
                  <a:pt x="52" y="37"/>
                  <a:pt x="49" y="41"/>
                </a:cubicBezTo>
                <a:cubicBezTo>
                  <a:pt x="62" y="54"/>
                  <a:pt x="62" y="54"/>
                  <a:pt x="62" y="54"/>
                </a:cubicBezTo>
                <a:cubicBezTo>
                  <a:pt x="63" y="55"/>
                  <a:pt x="64" y="57"/>
                  <a:pt x="64" y="58"/>
                </a:cubicBezTo>
                <a:cubicBezTo>
                  <a:pt x="64" y="61"/>
                  <a:pt x="61" y="63"/>
                  <a:pt x="59" y="63"/>
                </a:cubicBezTo>
                <a:close/>
                <a:moveTo>
                  <a:pt x="27" y="9"/>
                </a:moveTo>
                <a:cubicBezTo>
                  <a:pt x="18" y="9"/>
                  <a:pt x="10" y="17"/>
                  <a:pt x="10" y="26"/>
                </a:cubicBezTo>
                <a:cubicBezTo>
                  <a:pt x="10" y="36"/>
                  <a:pt x="18" y="43"/>
                  <a:pt x="27" y="43"/>
                </a:cubicBezTo>
                <a:cubicBezTo>
                  <a:pt x="37" y="43"/>
                  <a:pt x="44" y="36"/>
                  <a:pt x="44" y="26"/>
                </a:cubicBezTo>
                <a:cubicBezTo>
                  <a:pt x="44" y="17"/>
                  <a:pt x="37" y="9"/>
                  <a:pt x="27" y="9"/>
                </a:cubicBezTo>
                <a:close/>
              </a:path>
            </a:pathLst>
          </a:custGeom>
          <a:solidFill>
            <a:schemeClr val="bg1"/>
          </a:solidFill>
          <a:ln w="9525">
            <a:noFill/>
            <a:round/>
          </a:ln>
        </p:spPr>
        <p:txBody>
          <a:bodyPr lIns="121920" tIns="60960" rIns="121920" bIns="60960"/>
          <a:lstStyle/>
          <a:p>
            <a:pPr eaLnBrk="1" fontAlgn="auto" hangingPunct="1">
              <a:spcBef>
                <a:spcPts val="0"/>
              </a:spcBef>
              <a:spcAft>
                <a:spcPts val="0"/>
              </a:spcAft>
              <a:defRPr/>
            </a:pPr>
            <a:endParaRPr lang="en-US" sz="3200" dirty="0">
              <a:solidFill>
                <a:schemeClr val="accent3">
                  <a:lumMod val="50000"/>
                </a:schemeClr>
              </a:solidFill>
              <a:latin typeface="+mn-lt"/>
              <a:ea typeface="+mn-ea"/>
            </a:endParaRPr>
          </a:p>
        </p:txBody>
      </p:sp>
      <p:sp>
        <p:nvSpPr>
          <p:cNvPr id="59" name="TextBox 54"/>
          <p:cNvSpPr txBox="1"/>
          <p:nvPr/>
        </p:nvSpPr>
        <p:spPr>
          <a:xfrm>
            <a:off x="6516216" y="5627914"/>
            <a:ext cx="2704005" cy="609398"/>
          </a:xfrm>
          <a:prstGeom prst="rect">
            <a:avLst/>
          </a:prstGeom>
          <a:noFill/>
        </p:spPr>
        <p:txBody>
          <a:bodyPr wrap="square" lIns="0" tIns="0" rIns="0" bIns="0">
            <a:spAutoFit/>
          </a:bodyPr>
          <a:lstStyle/>
          <a:p>
            <a:pPr algn="ctr">
              <a:spcBef>
                <a:spcPct val="20000"/>
              </a:spcBef>
              <a:defRPr/>
            </a:pPr>
            <a:r>
              <a:rPr lang="en-US" altLang="zh-CN" b="1" dirty="0">
                <a:solidFill>
                  <a:schemeClr val="accent1"/>
                </a:solidFill>
                <a:latin typeface="楷体_GB2312" panose="02010609030101010101" pitchFamily="49" charset="-122"/>
                <a:ea typeface="楷体_GB2312" panose="02010609030101010101" pitchFamily="49" charset="-122"/>
              </a:rPr>
              <a:t>9.</a:t>
            </a:r>
            <a:r>
              <a:rPr lang="zh-CN" altLang="en-US" b="1" dirty="0">
                <a:solidFill>
                  <a:schemeClr val="accent1"/>
                </a:solidFill>
                <a:latin typeface="楷体_GB2312" panose="02010609030101010101" pitchFamily="49" charset="-122"/>
                <a:ea typeface="楷体_GB2312" panose="02010609030101010101" pitchFamily="49" charset="-122"/>
              </a:rPr>
              <a:t>关于设施农用地调查</a:t>
            </a:r>
            <a:endParaRPr lang="en-US" altLang="zh-CN" b="1" dirty="0">
              <a:solidFill>
                <a:schemeClr val="accent1"/>
              </a:solidFill>
              <a:latin typeface="楷体_GB2312" panose="02010609030101010101" pitchFamily="49" charset="-122"/>
              <a:ea typeface="楷体_GB2312" panose="02010609030101010101" pitchFamily="49" charset="-122"/>
            </a:endParaRPr>
          </a:p>
          <a:p>
            <a:pPr algn="ctr">
              <a:spcBef>
                <a:spcPct val="20000"/>
              </a:spcBef>
              <a:defRPr/>
            </a:pPr>
            <a:r>
              <a:rPr lang="zh-CN" altLang="en-US" dirty="0">
                <a:latin typeface="楷体_GB2312" panose="02010609030101010101" pitchFamily="49" charset="-122"/>
                <a:ea typeface="楷体_GB2312" panose="02010609030101010101" pitchFamily="49" charset="-122"/>
              </a:rPr>
              <a:t>国土资发</a:t>
            </a:r>
            <a:r>
              <a:rPr lang="en-US" altLang="zh-CN" dirty="0">
                <a:latin typeface="楷体_GB2312" panose="02010609030101010101" pitchFamily="49" charset="-122"/>
                <a:ea typeface="楷体_GB2312" panose="02010609030101010101" pitchFamily="49" charset="-122"/>
              </a:rPr>
              <a:t>﹝2014﹞127</a:t>
            </a:r>
            <a:r>
              <a:rPr lang="zh-CN" altLang="en-US" dirty="0">
                <a:latin typeface="楷体_GB2312" panose="02010609030101010101" pitchFamily="49" charset="-122"/>
                <a:ea typeface="楷体_GB2312" panose="02010609030101010101" pitchFamily="49" charset="-122"/>
              </a:rPr>
              <a:t>号</a:t>
            </a:r>
            <a:endParaRPr lang="en-US" altLang="zh-CN" b="1" dirty="0">
              <a:solidFill>
                <a:schemeClr val="accent1"/>
              </a:solidFill>
              <a:latin typeface="楷体_GB2312" panose="02010609030101010101" pitchFamily="49" charset="-122"/>
              <a:ea typeface="楷体_GB2312" panose="02010609030101010101" pitchFamily="49" charset="-122"/>
            </a:endParaRPr>
          </a:p>
        </p:txBody>
      </p:sp>
      <p:sp>
        <p:nvSpPr>
          <p:cNvPr id="60" name="TextBox 55"/>
          <p:cNvSpPr txBox="1"/>
          <p:nvPr/>
        </p:nvSpPr>
        <p:spPr>
          <a:xfrm>
            <a:off x="4564085" y="4874867"/>
            <a:ext cx="2089028" cy="276999"/>
          </a:xfrm>
          <a:prstGeom prst="rect">
            <a:avLst/>
          </a:prstGeom>
          <a:noFill/>
        </p:spPr>
        <p:txBody>
          <a:bodyPr wrap="square" lIns="0" tIns="0" rIns="0" bIns="0">
            <a:spAutoFit/>
          </a:bodyPr>
          <a:lstStyle/>
          <a:p>
            <a:pPr algn="ctr">
              <a:spcBef>
                <a:spcPct val="20000"/>
              </a:spcBef>
              <a:defRPr/>
            </a:pPr>
            <a:r>
              <a:rPr lang="en-US" altLang="zh-CN" b="1" dirty="0">
                <a:solidFill>
                  <a:schemeClr val="accent4"/>
                </a:solidFill>
                <a:latin typeface="楷体_GB2312" panose="02010609030101010101" pitchFamily="49" charset="-122"/>
                <a:ea typeface="楷体_GB2312" panose="02010609030101010101" pitchFamily="49" charset="-122"/>
              </a:rPr>
              <a:t>8.</a:t>
            </a:r>
            <a:r>
              <a:rPr lang="zh-CN" altLang="en-US" b="1" dirty="0">
                <a:solidFill>
                  <a:schemeClr val="accent4"/>
                </a:solidFill>
                <a:latin typeface="楷体_GB2312" panose="02010609030101010101" pitchFamily="49" charset="-122"/>
                <a:ea typeface="楷体_GB2312" panose="02010609030101010101" pitchFamily="49" charset="-122"/>
              </a:rPr>
              <a:t>关于军事用地调查</a:t>
            </a:r>
            <a:endParaRPr lang="en-US" altLang="zh-CN" b="1" dirty="0">
              <a:solidFill>
                <a:schemeClr val="accent4"/>
              </a:solidFill>
              <a:latin typeface="楷体_GB2312" panose="02010609030101010101" pitchFamily="49" charset="-122"/>
              <a:ea typeface="楷体_GB2312" panose="02010609030101010101" pitchFamily="49" charset="-122"/>
            </a:endParaRPr>
          </a:p>
        </p:txBody>
      </p:sp>
      <p:sp>
        <p:nvSpPr>
          <p:cNvPr id="61" name="TextBox 56"/>
          <p:cNvSpPr txBox="1"/>
          <p:nvPr/>
        </p:nvSpPr>
        <p:spPr>
          <a:xfrm>
            <a:off x="2173320" y="4149080"/>
            <a:ext cx="1800200" cy="553998"/>
          </a:xfrm>
          <a:prstGeom prst="rect">
            <a:avLst/>
          </a:prstGeom>
          <a:noFill/>
        </p:spPr>
        <p:txBody>
          <a:bodyPr wrap="square" lIns="0" tIns="0" rIns="0" bIns="0">
            <a:spAutoFit/>
          </a:bodyPr>
          <a:lstStyle/>
          <a:p>
            <a:pPr algn="ctr">
              <a:spcBef>
                <a:spcPct val="20000"/>
              </a:spcBef>
              <a:defRPr/>
            </a:pPr>
            <a:r>
              <a:rPr lang="en-US" altLang="zh-CN" b="1" dirty="0">
                <a:solidFill>
                  <a:schemeClr val="bg2">
                    <a:lumMod val="25000"/>
                  </a:schemeClr>
                </a:solidFill>
                <a:latin typeface="楷体_GB2312" panose="02010609030101010101" pitchFamily="49" charset="-122"/>
                <a:ea typeface="楷体_GB2312" panose="02010609030101010101" pitchFamily="49" charset="-122"/>
              </a:rPr>
              <a:t>7.</a:t>
            </a:r>
            <a:r>
              <a:rPr lang="zh-CN" altLang="en-US" b="1" dirty="0">
                <a:solidFill>
                  <a:schemeClr val="bg2">
                    <a:lumMod val="25000"/>
                  </a:schemeClr>
                </a:solidFill>
                <a:latin typeface="楷体_GB2312" panose="02010609030101010101" pitchFamily="49" charset="-122"/>
                <a:ea typeface="楷体_GB2312" panose="02010609030101010101" pitchFamily="49" charset="-122"/>
              </a:rPr>
              <a:t>关于各类自然保护区范围界线</a:t>
            </a:r>
            <a:endParaRPr lang="zh-CN" altLang="en-US" b="1" dirty="0">
              <a:solidFill>
                <a:schemeClr val="bg2">
                  <a:lumMod val="25000"/>
                </a:schemeClr>
              </a:solidFill>
              <a:latin typeface="楷体_GB2312" panose="02010609030101010101" pitchFamily="49" charset="-122"/>
              <a:ea typeface="楷体_GB2312" panose="02010609030101010101" pitchFamily="49" charset="-122"/>
            </a:endParaRPr>
          </a:p>
        </p:txBody>
      </p:sp>
      <p:sp>
        <p:nvSpPr>
          <p:cNvPr id="62" name="TextBox 57"/>
          <p:cNvSpPr txBox="1"/>
          <p:nvPr/>
        </p:nvSpPr>
        <p:spPr>
          <a:xfrm>
            <a:off x="323528" y="3347726"/>
            <a:ext cx="1294922" cy="2548390"/>
          </a:xfrm>
          <a:prstGeom prst="rect">
            <a:avLst/>
          </a:prstGeom>
          <a:noFill/>
        </p:spPr>
        <p:txBody>
          <a:bodyPr wrap="square" lIns="0" tIns="0" rIns="0" bIns="0">
            <a:spAutoFit/>
          </a:bodyPr>
          <a:lstStyle/>
          <a:p>
            <a:pPr>
              <a:spcBef>
                <a:spcPct val="20000"/>
              </a:spcBef>
              <a:defRPr/>
            </a:pPr>
            <a:r>
              <a:rPr lang="en-US" altLang="zh-CN" b="1" dirty="0">
                <a:solidFill>
                  <a:schemeClr val="accent2">
                    <a:lumMod val="75000"/>
                  </a:schemeClr>
                </a:solidFill>
                <a:latin typeface="楷体_GB2312" panose="02010609030101010101" pitchFamily="49" charset="-122"/>
                <a:ea typeface="楷体_GB2312" panose="02010609030101010101" pitchFamily="49" charset="-122"/>
              </a:rPr>
              <a:t>6.</a:t>
            </a:r>
            <a:r>
              <a:rPr lang="zh-CN" altLang="en-US" b="1" dirty="0">
                <a:solidFill>
                  <a:schemeClr val="accent2">
                    <a:lumMod val="75000"/>
                  </a:schemeClr>
                </a:solidFill>
                <a:latin typeface="楷体_GB2312" panose="02010609030101010101" pitchFamily="49" charset="-122"/>
                <a:ea typeface="楷体_GB2312" panose="02010609030101010101" pitchFamily="49" charset="-122"/>
              </a:rPr>
              <a:t>关于地类认定程序</a:t>
            </a:r>
            <a:endParaRPr lang="en-US" altLang="zh-CN" b="1" dirty="0">
              <a:solidFill>
                <a:schemeClr val="accent2">
                  <a:lumMod val="75000"/>
                </a:schemeClr>
              </a:solidFill>
              <a:latin typeface="楷体_GB2312" panose="02010609030101010101" pitchFamily="49" charset="-122"/>
              <a:ea typeface="楷体_GB2312" panose="02010609030101010101" pitchFamily="49" charset="-122"/>
            </a:endParaRPr>
          </a:p>
          <a:p>
            <a:pPr>
              <a:spcBef>
                <a:spcPct val="20000"/>
              </a:spcBef>
              <a:defRPr/>
            </a:pPr>
            <a:r>
              <a:rPr lang="zh-CN" altLang="en-US" dirty="0">
                <a:latin typeface="楷体_GB2312" panose="02010609030101010101" pitchFamily="49" charset="-122"/>
                <a:ea typeface="楷体_GB2312" panose="02010609030101010101" pitchFamily="49" charset="-122"/>
              </a:rPr>
              <a:t>实地认定不清的，根据地类定义，按照“耕、园、林、草”的优先次序确定地类。</a:t>
            </a:r>
            <a:endParaRPr lang="zh-CN" altLang="en-US" dirty="0">
              <a:latin typeface="楷体_GB2312" panose="02010609030101010101" pitchFamily="49" charset="-122"/>
              <a:ea typeface="楷体_GB2312" panose="0201060903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500"/>
                                        <p:tgtEl>
                                          <p:spTgt spid="31"/>
                                        </p:tgtEl>
                                      </p:cBhvr>
                                    </p:animEffect>
                                  </p:childTnLst>
                                </p:cTn>
                              </p:par>
                            </p:childTnLst>
                          </p:cTn>
                        </p:par>
                        <p:par>
                          <p:cTn id="8" fill="hold">
                            <p:stCondLst>
                              <p:cond delay="500"/>
                            </p:stCondLst>
                            <p:childTnLst>
                              <p:par>
                                <p:cTn id="9" presetID="23" presetClass="entr" presetSubtype="16" fill="hold" grpId="0" nodeType="afterEffect">
                                  <p:stCondLst>
                                    <p:cond delay="0"/>
                                  </p:stCondLst>
                                  <p:childTnLst>
                                    <p:set>
                                      <p:cBhvr>
                                        <p:cTn id="10" dur="1" fill="hold">
                                          <p:stCondLst>
                                            <p:cond delay="0"/>
                                          </p:stCondLst>
                                        </p:cTn>
                                        <p:tgtEl>
                                          <p:spTgt spid="55"/>
                                        </p:tgtEl>
                                        <p:attrNameLst>
                                          <p:attrName>style.visibility</p:attrName>
                                        </p:attrNameLst>
                                      </p:cBhvr>
                                      <p:to>
                                        <p:strVal val="visible"/>
                                      </p:to>
                                    </p:set>
                                    <p:anim calcmode="lin" valueType="num">
                                      <p:cBhvr>
                                        <p:cTn id="11" dur="500" fill="hold"/>
                                        <p:tgtEl>
                                          <p:spTgt spid="55"/>
                                        </p:tgtEl>
                                        <p:attrNameLst>
                                          <p:attrName>ppt_w</p:attrName>
                                        </p:attrNameLst>
                                      </p:cBhvr>
                                      <p:tavLst>
                                        <p:tav tm="0">
                                          <p:val>
                                            <p:fltVal val="0"/>
                                          </p:val>
                                        </p:tav>
                                        <p:tav tm="100000">
                                          <p:val>
                                            <p:strVal val="#ppt_w"/>
                                          </p:val>
                                        </p:tav>
                                      </p:tavLst>
                                    </p:anim>
                                    <p:anim calcmode="lin" valueType="num">
                                      <p:cBhvr>
                                        <p:cTn id="12" dur="500" fill="hold"/>
                                        <p:tgtEl>
                                          <p:spTgt spid="55"/>
                                        </p:tgtEl>
                                        <p:attrNameLst>
                                          <p:attrName>ppt_h</p:attrName>
                                        </p:attrNameLst>
                                      </p:cBhvr>
                                      <p:tavLst>
                                        <p:tav tm="0">
                                          <p:val>
                                            <p:fltVal val="0"/>
                                          </p:val>
                                        </p:tav>
                                        <p:tav tm="100000">
                                          <p:val>
                                            <p:strVal val="#ppt_h"/>
                                          </p:val>
                                        </p:tav>
                                      </p:tavLst>
                                    </p:anim>
                                  </p:childTnLst>
                                </p:cTn>
                              </p:par>
                            </p:childTnLst>
                          </p:cTn>
                        </p:par>
                        <p:par>
                          <p:cTn id="13" fill="hold">
                            <p:stCondLst>
                              <p:cond delay="1000"/>
                            </p:stCondLst>
                            <p:childTnLst>
                              <p:par>
                                <p:cTn id="14" presetID="2" presetClass="entr" presetSubtype="4" accel="50000" decel="50000" fill="hold" grpId="0" nodeType="afterEffect">
                                  <p:stCondLst>
                                    <p:cond delay="0"/>
                                  </p:stCondLst>
                                  <p:childTnLst>
                                    <p:set>
                                      <p:cBhvr>
                                        <p:cTn id="15" dur="1" fill="hold">
                                          <p:stCondLst>
                                            <p:cond delay="0"/>
                                          </p:stCondLst>
                                        </p:cTn>
                                        <p:tgtEl>
                                          <p:spTgt spid="62"/>
                                        </p:tgtEl>
                                        <p:attrNameLst>
                                          <p:attrName>style.visibility</p:attrName>
                                        </p:attrNameLst>
                                      </p:cBhvr>
                                      <p:to>
                                        <p:strVal val="visible"/>
                                      </p:to>
                                    </p:set>
                                    <p:anim calcmode="lin" valueType="num">
                                      <p:cBhvr additive="base">
                                        <p:cTn id="16" dur="500" fill="hold"/>
                                        <p:tgtEl>
                                          <p:spTgt spid="62"/>
                                        </p:tgtEl>
                                        <p:attrNameLst>
                                          <p:attrName>ppt_x</p:attrName>
                                        </p:attrNameLst>
                                      </p:cBhvr>
                                      <p:tavLst>
                                        <p:tav tm="0">
                                          <p:val>
                                            <p:strVal val="#ppt_x"/>
                                          </p:val>
                                        </p:tav>
                                        <p:tav tm="100000">
                                          <p:val>
                                            <p:strVal val="#ppt_x"/>
                                          </p:val>
                                        </p:tav>
                                      </p:tavLst>
                                    </p:anim>
                                    <p:anim calcmode="lin" valueType="num">
                                      <p:cBhvr additive="base">
                                        <p:cTn id="17" dur="500" fill="hold"/>
                                        <p:tgtEl>
                                          <p:spTgt spid="62"/>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37"/>
                                        </p:tgtEl>
                                        <p:attrNameLst>
                                          <p:attrName>style.visibility</p:attrName>
                                        </p:attrNameLst>
                                      </p:cBhvr>
                                      <p:to>
                                        <p:strVal val="visible"/>
                                      </p:to>
                                    </p:set>
                                    <p:animEffect transition="in" filter="wipe(left)">
                                      <p:cBhvr>
                                        <p:cTn id="21" dur="500"/>
                                        <p:tgtEl>
                                          <p:spTgt spid="37"/>
                                        </p:tgtEl>
                                      </p:cBhvr>
                                    </p:animEffect>
                                  </p:childTnLst>
                                </p:cTn>
                              </p:par>
                            </p:childTnLst>
                          </p:cTn>
                        </p:par>
                        <p:par>
                          <p:cTn id="22" fill="hold">
                            <p:stCondLst>
                              <p:cond delay="2000"/>
                            </p:stCondLst>
                            <p:childTnLst>
                              <p:par>
                                <p:cTn id="23" presetID="23" presetClass="entr" presetSubtype="16" fill="hold" nodeType="afterEffect">
                                  <p:stCondLst>
                                    <p:cond delay="0"/>
                                  </p:stCondLst>
                                  <p:childTnLst>
                                    <p:set>
                                      <p:cBhvr>
                                        <p:cTn id="24" dur="1" fill="hold">
                                          <p:stCondLst>
                                            <p:cond delay="0"/>
                                          </p:stCondLst>
                                        </p:cTn>
                                        <p:tgtEl>
                                          <p:spTgt spid="58"/>
                                        </p:tgtEl>
                                        <p:attrNameLst>
                                          <p:attrName>style.visibility</p:attrName>
                                        </p:attrNameLst>
                                      </p:cBhvr>
                                      <p:to>
                                        <p:strVal val="visible"/>
                                      </p:to>
                                    </p:set>
                                    <p:anim calcmode="lin" valueType="num">
                                      <p:cBhvr>
                                        <p:cTn id="25" dur="500" fill="hold"/>
                                        <p:tgtEl>
                                          <p:spTgt spid="58"/>
                                        </p:tgtEl>
                                        <p:attrNameLst>
                                          <p:attrName>ppt_w</p:attrName>
                                        </p:attrNameLst>
                                      </p:cBhvr>
                                      <p:tavLst>
                                        <p:tav tm="0">
                                          <p:val>
                                            <p:fltVal val="0"/>
                                          </p:val>
                                        </p:tav>
                                        <p:tav tm="100000">
                                          <p:val>
                                            <p:strVal val="#ppt_w"/>
                                          </p:val>
                                        </p:tav>
                                      </p:tavLst>
                                    </p:anim>
                                    <p:anim calcmode="lin" valueType="num">
                                      <p:cBhvr>
                                        <p:cTn id="26" dur="500" fill="hold"/>
                                        <p:tgtEl>
                                          <p:spTgt spid="58"/>
                                        </p:tgtEl>
                                        <p:attrNameLst>
                                          <p:attrName>ppt_h</p:attrName>
                                        </p:attrNameLst>
                                      </p:cBhvr>
                                      <p:tavLst>
                                        <p:tav tm="0">
                                          <p:val>
                                            <p:fltVal val="0"/>
                                          </p:val>
                                        </p:tav>
                                        <p:tav tm="100000">
                                          <p:val>
                                            <p:strVal val="#ppt_h"/>
                                          </p:val>
                                        </p:tav>
                                      </p:tavLst>
                                    </p:anim>
                                  </p:childTnLst>
                                </p:cTn>
                              </p:par>
                            </p:childTnLst>
                          </p:cTn>
                        </p:par>
                        <p:par>
                          <p:cTn id="27" fill="hold">
                            <p:stCondLst>
                              <p:cond delay="2500"/>
                            </p:stCondLst>
                            <p:childTnLst>
                              <p:par>
                                <p:cTn id="28" presetID="2" presetClass="entr" presetSubtype="4" accel="50000" decel="50000" fill="hold" grpId="0" nodeType="afterEffect">
                                  <p:stCondLst>
                                    <p:cond delay="0"/>
                                  </p:stCondLst>
                                  <p:childTnLst>
                                    <p:set>
                                      <p:cBhvr>
                                        <p:cTn id="29" dur="1" fill="hold">
                                          <p:stCondLst>
                                            <p:cond delay="0"/>
                                          </p:stCondLst>
                                        </p:cTn>
                                        <p:tgtEl>
                                          <p:spTgt spid="61"/>
                                        </p:tgtEl>
                                        <p:attrNameLst>
                                          <p:attrName>style.visibility</p:attrName>
                                        </p:attrNameLst>
                                      </p:cBhvr>
                                      <p:to>
                                        <p:strVal val="visible"/>
                                      </p:to>
                                    </p:set>
                                    <p:anim calcmode="lin" valueType="num">
                                      <p:cBhvr additive="base">
                                        <p:cTn id="30" dur="500" fill="hold"/>
                                        <p:tgtEl>
                                          <p:spTgt spid="61"/>
                                        </p:tgtEl>
                                        <p:attrNameLst>
                                          <p:attrName>ppt_x</p:attrName>
                                        </p:attrNameLst>
                                      </p:cBhvr>
                                      <p:tavLst>
                                        <p:tav tm="0">
                                          <p:val>
                                            <p:strVal val="#ppt_x"/>
                                          </p:val>
                                        </p:tav>
                                        <p:tav tm="100000">
                                          <p:val>
                                            <p:strVal val="#ppt_x"/>
                                          </p:val>
                                        </p:tav>
                                      </p:tavLst>
                                    </p:anim>
                                    <p:anim calcmode="lin" valueType="num">
                                      <p:cBhvr additive="base">
                                        <p:cTn id="31" dur="500" fill="hold"/>
                                        <p:tgtEl>
                                          <p:spTgt spid="61"/>
                                        </p:tgtEl>
                                        <p:attrNameLst>
                                          <p:attrName>ppt_y</p:attrName>
                                        </p:attrNameLst>
                                      </p:cBhvr>
                                      <p:tavLst>
                                        <p:tav tm="0">
                                          <p:val>
                                            <p:strVal val="1+#ppt_h/2"/>
                                          </p:val>
                                        </p:tav>
                                        <p:tav tm="100000">
                                          <p:val>
                                            <p:strVal val="#ppt_y"/>
                                          </p:val>
                                        </p:tav>
                                      </p:tavLst>
                                    </p:anim>
                                  </p:childTnLst>
                                </p:cTn>
                              </p:par>
                            </p:childTnLst>
                          </p:cTn>
                        </p:par>
                        <p:par>
                          <p:cTn id="32" fill="hold">
                            <p:stCondLst>
                              <p:cond delay="3000"/>
                            </p:stCondLst>
                            <p:childTnLst>
                              <p:par>
                                <p:cTn id="33" presetID="22" presetClass="entr" presetSubtype="8" fill="hold" nodeType="afterEffect">
                                  <p:stCondLst>
                                    <p:cond delay="0"/>
                                  </p:stCondLst>
                                  <p:childTnLst>
                                    <p:set>
                                      <p:cBhvr>
                                        <p:cTn id="34" dur="1" fill="hold">
                                          <p:stCondLst>
                                            <p:cond delay="0"/>
                                          </p:stCondLst>
                                        </p:cTn>
                                        <p:tgtEl>
                                          <p:spTgt spid="43"/>
                                        </p:tgtEl>
                                        <p:attrNameLst>
                                          <p:attrName>style.visibility</p:attrName>
                                        </p:attrNameLst>
                                      </p:cBhvr>
                                      <p:to>
                                        <p:strVal val="visible"/>
                                      </p:to>
                                    </p:set>
                                    <p:animEffect transition="in" filter="wipe(left)">
                                      <p:cBhvr>
                                        <p:cTn id="35" dur="500"/>
                                        <p:tgtEl>
                                          <p:spTgt spid="43"/>
                                        </p:tgtEl>
                                      </p:cBhvr>
                                    </p:animEffect>
                                  </p:childTnLst>
                                </p:cTn>
                              </p:par>
                            </p:childTnLst>
                          </p:cTn>
                        </p:par>
                        <p:par>
                          <p:cTn id="36" fill="hold">
                            <p:stCondLst>
                              <p:cond delay="3500"/>
                            </p:stCondLst>
                            <p:childTnLst>
                              <p:par>
                                <p:cTn id="37" presetID="23" presetClass="entr" presetSubtype="16" fill="hold" grpId="0" nodeType="afterEffect">
                                  <p:stCondLst>
                                    <p:cond delay="0"/>
                                  </p:stCondLst>
                                  <p:childTnLst>
                                    <p:set>
                                      <p:cBhvr>
                                        <p:cTn id="38" dur="1" fill="hold">
                                          <p:stCondLst>
                                            <p:cond delay="0"/>
                                          </p:stCondLst>
                                        </p:cTn>
                                        <p:tgtEl>
                                          <p:spTgt spid="56"/>
                                        </p:tgtEl>
                                        <p:attrNameLst>
                                          <p:attrName>style.visibility</p:attrName>
                                        </p:attrNameLst>
                                      </p:cBhvr>
                                      <p:to>
                                        <p:strVal val="visible"/>
                                      </p:to>
                                    </p:set>
                                    <p:anim calcmode="lin" valueType="num">
                                      <p:cBhvr>
                                        <p:cTn id="39" dur="500" fill="hold"/>
                                        <p:tgtEl>
                                          <p:spTgt spid="56"/>
                                        </p:tgtEl>
                                        <p:attrNameLst>
                                          <p:attrName>ppt_w</p:attrName>
                                        </p:attrNameLst>
                                      </p:cBhvr>
                                      <p:tavLst>
                                        <p:tav tm="0">
                                          <p:val>
                                            <p:fltVal val="0"/>
                                          </p:val>
                                        </p:tav>
                                        <p:tav tm="100000">
                                          <p:val>
                                            <p:strVal val="#ppt_w"/>
                                          </p:val>
                                        </p:tav>
                                      </p:tavLst>
                                    </p:anim>
                                    <p:anim calcmode="lin" valueType="num">
                                      <p:cBhvr>
                                        <p:cTn id="40" dur="500" fill="hold"/>
                                        <p:tgtEl>
                                          <p:spTgt spid="56"/>
                                        </p:tgtEl>
                                        <p:attrNameLst>
                                          <p:attrName>ppt_h</p:attrName>
                                        </p:attrNameLst>
                                      </p:cBhvr>
                                      <p:tavLst>
                                        <p:tav tm="0">
                                          <p:val>
                                            <p:fltVal val="0"/>
                                          </p:val>
                                        </p:tav>
                                        <p:tav tm="100000">
                                          <p:val>
                                            <p:strVal val="#ppt_h"/>
                                          </p:val>
                                        </p:tav>
                                      </p:tavLst>
                                    </p:anim>
                                  </p:childTnLst>
                                </p:cTn>
                              </p:par>
                            </p:childTnLst>
                          </p:cTn>
                        </p:par>
                        <p:par>
                          <p:cTn id="41" fill="hold">
                            <p:stCondLst>
                              <p:cond delay="4000"/>
                            </p:stCondLst>
                            <p:childTnLst>
                              <p:par>
                                <p:cTn id="42" presetID="2" presetClass="entr" presetSubtype="4" accel="50000" decel="50000" fill="hold" grpId="0" nodeType="afterEffect">
                                  <p:stCondLst>
                                    <p:cond delay="0"/>
                                  </p:stCondLst>
                                  <p:childTnLst>
                                    <p:set>
                                      <p:cBhvr>
                                        <p:cTn id="43" dur="1" fill="hold">
                                          <p:stCondLst>
                                            <p:cond delay="0"/>
                                          </p:stCondLst>
                                        </p:cTn>
                                        <p:tgtEl>
                                          <p:spTgt spid="60"/>
                                        </p:tgtEl>
                                        <p:attrNameLst>
                                          <p:attrName>style.visibility</p:attrName>
                                        </p:attrNameLst>
                                      </p:cBhvr>
                                      <p:to>
                                        <p:strVal val="visible"/>
                                      </p:to>
                                    </p:set>
                                    <p:anim calcmode="lin" valueType="num">
                                      <p:cBhvr additive="base">
                                        <p:cTn id="44" dur="500" fill="hold"/>
                                        <p:tgtEl>
                                          <p:spTgt spid="60"/>
                                        </p:tgtEl>
                                        <p:attrNameLst>
                                          <p:attrName>ppt_x</p:attrName>
                                        </p:attrNameLst>
                                      </p:cBhvr>
                                      <p:tavLst>
                                        <p:tav tm="0">
                                          <p:val>
                                            <p:strVal val="#ppt_x"/>
                                          </p:val>
                                        </p:tav>
                                        <p:tav tm="100000">
                                          <p:val>
                                            <p:strVal val="#ppt_x"/>
                                          </p:val>
                                        </p:tav>
                                      </p:tavLst>
                                    </p:anim>
                                    <p:anim calcmode="lin" valueType="num">
                                      <p:cBhvr additive="base">
                                        <p:cTn id="45" dur="500" fill="hold"/>
                                        <p:tgtEl>
                                          <p:spTgt spid="60"/>
                                        </p:tgtEl>
                                        <p:attrNameLst>
                                          <p:attrName>ppt_y</p:attrName>
                                        </p:attrNameLst>
                                      </p:cBhvr>
                                      <p:tavLst>
                                        <p:tav tm="0">
                                          <p:val>
                                            <p:strVal val="1+#ppt_h/2"/>
                                          </p:val>
                                        </p:tav>
                                        <p:tav tm="100000">
                                          <p:val>
                                            <p:strVal val="#ppt_y"/>
                                          </p:val>
                                        </p:tav>
                                      </p:tavLst>
                                    </p:anim>
                                  </p:childTnLst>
                                </p:cTn>
                              </p:par>
                            </p:childTnLst>
                          </p:cTn>
                        </p:par>
                        <p:par>
                          <p:cTn id="46" fill="hold">
                            <p:stCondLst>
                              <p:cond delay="4500"/>
                            </p:stCondLst>
                            <p:childTnLst>
                              <p:par>
                                <p:cTn id="47" presetID="22" presetClass="entr" presetSubtype="8" fill="hold" nodeType="afterEffect">
                                  <p:stCondLst>
                                    <p:cond delay="0"/>
                                  </p:stCondLst>
                                  <p:childTnLst>
                                    <p:set>
                                      <p:cBhvr>
                                        <p:cTn id="48" dur="1" fill="hold">
                                          <p:stCondLst>
                                            <p:cond delay="0"/>
                                          </p:stCondLst>
                                        </p:cTn>
                                        <p:tgtEl>
                                          <p:spTgt spid="49"/>
                                        </p:tgtEl>
                                        <p:attrNameLst>
                                          <p:attrName>style.visibility</p:attrName>
                                        </p:attrNameLst>
                                      </p:cBhvr>
                                      <p:to>
                                        <p:strVal val="visible"/>
                                      </p:to>
                                    </p:set>
                                    <p:animEffect transition="in" filter="wipe(left)">
                                      <p:cBhvr>
                                        <p:cTn id="49" dur="500"/>
                                        <p:tgtEl>
                                          <p:spTgt spid="49"/>
                                        </p:tgtEl>
                                      </p:cBhvr>
                                    </p:animEffect>
                                  </p:childTnLst>
                                </p:cTn>
                              </p:par>
                            </p:childTnLst>
                          </p:cTn>
                        </p:par>
                        <p:par>
                          <p:cTn id="50" fill="hold">
                            <p:stCondLst>
                              <p:cond delay="5000"/>
                            </p:stCondLst>
                            <p:childTnLst>
                              <p:par>
                                <p:cTn id="51" presetID="23" presetClass="entr" presetSubtype="16" fill="hold" grpId="0" nodeType="afterEffect">
                                  <p:stCondLst>
                                    <p:cond delay="0"/>
                                  </p:stCondLst>
                                  <p:childTnLst>
                                    <p:set>
                                      <p:cBhvr>
                                        <p:cTn id="52" dur="1" fill="hold">
                                          <p:stCondLst>
                                            <p:cond delay="0"/>
                                          </p:stCondLst>
                                        </p:cTn>
                                        <p:tgtEl>
                                          <p:spTgt spid="57"/>
                                        </p:tgtEl>
                                        <p:attrNameLst>
                                          <p:attrName>style.visibility</p:attrName>
                                        </p:attrNameLst>
                                      </p:cBhvr>
                                      <p:to>
                                        <p:strVal val="visible"/>
                                      </p:to>
                                    </p:set>
                                    <p:anim calcmode="lin" valueType="num">
                                      <p:cBhvr>
                                        <p:cTn id="53" dur="500" fill="hold"/>
                                        <p:tgtEl>
                                          <p:spTgt spid="57"/>
                                        </p:tgtEl>
                                        <p:attrNameLst>
                                          <p:attrName>ppt_w</p:attrName>
                                        </p:attrNameLst>
                                      </p:cBhvr>
                                      <p:tavLst>
                                        <p:tav tm="0">
                                          <p:val>
                                            <p:fltVal val="0"/>
                                          </p:val>
                                        </p:tav>
                                        <p:tav tm="100000">
                                          <p:val>
                                            <p:strVal val="#ppt_w"/>
                                          </p:val>
                                        </p:tav>
                                      </p:tavLst>
                                    </p:anim>
                                    <p:anim calcmode="lin" valueType="num">
                                      <p:cBhvr>
                                        <p:cTn id="54" dur="500" fill="hold"/>
                                        <p:tgtEl>
                                          <p:spTgt spid="57"/>
                                        </p:tgtEl>
                                        <p:attrNameLst>
                                          <p:attrName>ppt_h</p:attrName>
                                        </p:attrNameLst>
                                      </p:cBhvr>
                                      <p:tavLst>
                                        <p:tav tm="0">
                                          <p:val>
                                            <p:fltVal val="0"/>
                                          </p:val>
                                        </p:tav>
                                        <p:tav tm="100000">
                                          <p:val>
                                            <p:strVal val="#ppt_h"/>
                                          </p:val>
                                        </p:tav>
                                      </p:tavLst>
                                    </p:anim>
                                  </p:childTnLst>
                                </p:cTn>
                              </p:par>
                            </p:childTnLst>
                          </p:cTn>
                        </p:par>
                        <p:par>
                          <p:cTn id="55" fill="hold">
                            <p:stCondLst>
                              <p:cond delay="5500"/>
                            </p:stCondLst>
                            <p:childTnLst>
                              <p:par>
                                <p:cTn id="56" presetID="2" presetClass="entr" presetSubtype="4" accel="50000" decel="50000" fill="hold" grpId="0" nodeType="afterEffect">
                                  <p:stCondLst>
                                    <p:cond delay="0"/>
                                  </p:stCondLst>
                                  <p:childTnLst>
                                    <p:set>
                                      <p:cBhvr>
                                        <p:cTn id="57" dur="1" fill="hold">
                                          <p:stCondLst>
                                            <p:cond delay="0"/>
                                          </p:stCondLst>
                                        </p:cTn>
                                        <p:tgtEl>
                                          <p:spTgt spid="59"/>
                                        </p:tgtEl>
                                        <p:attrNameLst>
                                          <p:attrName>style.visibility</p:attrName>
                                        </p:attrNameLst>
                                      </p:cBhvr>
                                      <p:to>
                                        <p:strVal val="visible"/>
                                      </p:to>
                                    </p:set>
                                    <p:anim calcmode="lin" valueType="num">
                                      <p:cBhvr additive="base">
                                        <p:cTn id="58" dur="500" fill="hold"/>
                                        <p:tgtEl>
                                          <p:spTgt spid="59"/>
                                        </p:tgtEl>
                                        <p:attrNameLst>
                                          <p:attrName>ppt_x</p:attrName>
                                        </p:attrNameLst>
                                      </p:cBhvr>
                                      <p:tavLst>
                                        <p:tav tm="0">
                                          <p:val>
                                            <p:strVal val="#ppt_x"/>
                                          </p:val>
                                        </p:tav>
                                        <p:tav tm="100000">
                                          <p:val>
                                            <p:strVal val="#ppt_x"/>
                                          </p:val>
                                        </p:tav>
                                      </p:tavLst>
                                    </p:anim>
                                    <p:anim calcmode="lin" valueType="num">
                                      <p:cBhvr additive="base">
                                        <p:cTn id="59" dur="500" fill="hold"/>
                                        <p:tgtEl>
                                          <p:spTgt spid="5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P spid="56" grpId="0" animBg="1"/>
      <p:bldP spid="57" grpId="0" animBg="1"/>
      <p:bldP spid="59" grpId="0"/>
      <p:bldP spid="60" grpId="0"/>
      <p:bldP spid="61" grpId="0"/>
      <p:bldP spid="6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05059" y="77926"/>
            <a:ext cx="6286544" cy="580865"/>
          </a:xfrm>
          <a:prstGeom prst="rect">
            <a:avLst/>
          </a:prstGeom>
          <a:ln>
            <a:noFill/>
          </a:ln>
        </p:spPr>
        <p:txBody>
          <a:bodyPr wrap="square">
            <a:spAutoFit/>
          </a:bodyPr>
          <a:lstStyle/>
          <a:p>
            <a:pPr>
              <a:lnSpc>
                <a:spcPct val="150000"/>
              </a:lnSpc>
            </a:pPr>
            <a:r>
              <a:rPr lang="zh-CN" altLang="en-US" sz="2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四、土地利用现状调查</a:t>
            </a:r>
            <a:endParaRPr lang="en-US" altLang="zh-CN" sz="2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16" name="矩形 115"/>
          <p:cNvSpPr/>
          <p:nvPr/>
        </p:nvSpPr>
        <p:spPr>
          <a:xfrm>
            <a:off x="611560" y="980728"/>
            <a:ext cx="3281668" cy="400110"/>
          </a:xfrm>
          <a:prstGeom prst="rect">
            <a:avLst/>
          </a:prstGeom>
        </p:spPr>
        <p:txBody>
          <a:bodyPr wrap="none">
            <a:spAutoFit/>
          </a:bodyPr>
          <a:lstStyle/>
          <a:p>
            <a:pPr lvl="0" fontAlgn="base" hangingPunct="0">
              <a:spcBef>
                <a:spcPct val="0"/>
              </a:spcBef>
              <a:spcAft>
                <a:spcPct val="0"/>
              </a:spcAft>
            </a:pPr>
            <a:r>
              <a:rPr lang="zh-CN" altLang="en-US" sz="2000" b="1" dirty="0">
                <a:latin typeface="楷体_GB2312" panose="02010609030101010101" pitchFamily="49" charset="-122"/>
                <a:ea typeface="楷体_GB2312" panose="02010609030101010101" pitchFamily="49" charset="-122"/>
                <a:cs typeface="Times New Roman" panose="02020603050405020304" pitchFamily="18" charset="0"/>
              </a:rPr>
              <a:t>（七）几个重要问题的处理</a:t>
            </a:r>
            <a:endParaRPr lang="zh-CN" altLang="en-US" sz="2000" b="1" dirty="0">
              <a:latin typeface="楷体_GB2312" panose="02010609030101010101" pitchFamily="49" charset="-122"/>
              <a:ea typeface="楷体_GB2312" panose="02010609030101010101" pitchFamily="49" charset="-122"/>
              <a:cs typeface="Times New Roman" panose="02020603050405020304" pitchFamily="18" charset="0"/>
            </a:endParaRPr>
          </a:p>
        </p:txBody>
      </p:sp>
      <p:grpSp>
        <p:nvGrpSpPr>
          <p:cNvPr id="69" name="Group 16"/>
          <p:cNvGrpSpPr/>
          <p:nvPr/>
        </p:nvGrpSpPr>
        <p:grpSpPr bwMode="auto">
          <a:xfrm>
            <a:off x="1084312" y="1718015"/>
            <a:ext cx="1447800" cy="1708150"/>
            <a:chOff x="1120775" y="1730534"/>
            <a:chExt cx="1085850" cy="1280160"/>
          </a:xfrm>
        </p:grpSpPr>
        <p:cxnSp>
          <p:nvCxnSpPr>
            <p:cNvPr id="70" name="Straight Connector 17"/>
            <p:cNvCxnSpPr/>
            <p:nvPr/>
          </p:nvCxnSpPr>
          <p:spPr>
            <a:xfrm rot="5400000">
              <a:off x="700961" y="2369423"/>
              <a:ext cx="1280160" cy="2381"/>
            </a:xfrm>
            <a:prstGeom prst="line">
              <a:avLst/>
            </a:prstGeom>
            <a:ln>
              <a:solidFill>
                <a:schemeClr val="tx1">
                  <a:lumMod val="50000"/>
                  <a:lumOff val="50000"/>
                </a:schemeClr>
              </a:solidFill>
            </a:ln>
            <a:effectLst>
              <a:outerShdw blurRad="38100" dist="12700" sx="96000" sy="96000" algn="l" rotWithShape="0">
                <a:prstClr val="black">
                  <a:alpha val="95000"/>
                </a:prstClr>
              </a:outerShdw>
            </a:effectLst>
          </p:spPr>
          <p:style>
            <a:lnRef idx="1">
              <a:schemeClr val="accent1"/>
            </a:lnRef>
            <a:fillRef idx="0">
              <a:schemeClr val="accent1"/>
            </a:fillRef>
            <a:effectRef idx="0">
              <a:schemeClr val="accent1"/>
            </a:effectRef>
            <a:fontRef idx="minor">
              <a:schemeClr val="tx1"/>
            </a:fontRef>
          </p:style>
        </p:cxnSp>
        <p:grpSp>
          <p:nvGrpSpPr>
            <p:cNvPr id="71" name="Group 18"/>
            <p:cNvGrpSpPr/>
            <p:nvPr/>
          </p:nvGrpSpPr>
          <p:grpSpPr bwMode="auto">
            <a:xfrm>
              <a:off x="1120775" y="1838325"/>
              <a:ext cx="1085850" cy="1077920"/>
              <a:chOff x="3810000" y="1948650"/>
              <a:chExt cx="1085850" cy="1077920"/>
            </a:xfrm>
          </p:grpSpPr>
          <p:sp>
            <p:nvSpPr>
              <p:cNvPr id="72" name="Trapezoid 19"/>
              <p:cNvSpPr/>
              <p:nvPr/>
            </p:nvSpPr>
            <p:spPr>
              <a:xfrm rot="5400000" flipH="1">
                <a:off x="3664481" y="2319673"/>
                <a:ext cx="893495" cy="152400"/>
              </a:xfrm>
              <a:prstGeom prst="trapezoid">
                <a:avLst>
                  <a:gd name="adj" fmla="val 6250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200"/>
              </a:p>
            </p:txBody>
          </p:sp>
          <p:sp>
            <p:nvSpPr>
              <p:cNvPr id="73" name="Parallelogram 20"/>
              <p:cNvSpPr/>
              <p:nvPr/>
            </p:nvSpPr>
            <p:spPr>
              <a:xfrm rot="16200000" flipV="1">
                <a:off x="3508543" y="2344572"/>
                <a:ext cx="983914" cy="381000"/>
              </a:xfrm>
              <a:prstGeom prst="parallelogram">
                <a:avLst>
                  <a:gd name="adj" fmla="val 63243"/>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200"/>
              </a:p>
            </p:txBody>
          </p:sp>
          <p:sp>
            <p:nvSpPr>
              <p:cNvPr id="74" name="Freeform 21"/>
              <p:cNvSpPr/>
              <p:nvPr/>
            </p:nvSpPr>
            <p:spPr>
              <a:xfrm flipV="1">
                <a:off x="3810000" y="2287011"/>
                <a:ext cx="1085850" cy="740018"/>
              </a:xfrm>
              <a:custGeom>
                <a:avLst/>
                <a:gdLst>
                  <a:gd name="connsiteX0" fmla="*/ 0 w 838200"/>
                  <a:gd name="connsiteY0" fmla="*/ 0 h 657225"/>
                  <a:gd name="connsiteX1" fmla="*/ 838200 w 838200"/>
                  <a:gd name="connsiteY1" fmla="*/ 0 h 657225"/>
                  <a:gd name="connsiteX2" fmla="*/ 838200 w 838200"/>
                  <a:gd name="connsiteY2" fmla="*/ 657225 h 657225"/>
                  <a:gd name="connsiteX3" fmla="*/ 0 w 838200"/>
                  <a:gd name="connsiteY3" fmla="*/ 657225 h 657225"/>
                  <a:gd name="connsiteX4" fmla="*/ 0 w 838200"/>
                  <a:gd name="connsiteY4" fmla="*/ 0 h 657225"/>
                  <a:gd name="connsiteX0-1" fmla="*/ 0 w 838200"/>
                  <a:gd name="connsiteY0-2" fmla="*/ 0 h 657225"/>
                  <a:gd name="connsiteX1-3" fmla="*/ 609600 w 838200"/>
                  <a:gd name="connsiteY1-4" fmla="*/ 0 h 657225"/>
                  <a:gd name="connsiteX2-5" fmla="*/ 838200 w 838200"/>
                  <a:gd name="connsiteY2-6" fmla="*/ 657225 h 657225"/>
                  <a:gd name="connsiteX3-7" fmla="*/ 0 w 838200"/>
                  <a:gd name="connsiteY3-8" fmla="*/ 657225 h 657225"/>
                  <a:gd name="connsiteX4-9" fmla="*/ 0 w 838200"/>
                  <a:gd name="connsiteY4-10" fmla="*/ 0 h 657225"/>
                  <a:gd name="connsiteX0-11" fmla="*/ 0 w 838200"/>
                  <a:gd name="connsiteY0-12" fmla="*/ 0 h 657225"/>
                  <a:gd name="connsiteX1-13" fmla="*/ 483079 w 838200"/>
                  <a:gd name="connsiteY1-14" fmla="*/ 0 h 657225"/>
                  <a:gd name="connsiteX2-15" fmla="*/ 838200 w 838200"/>
                  <a:gd name="connsiteY2-16" fmla="*/ 657225 h 657225"/>
                  <a:gd name="connsiteX3-17" fmla="*/ 0 w 838200"/>
                  <a:gd name="connsiteY3-18" fmla="*/ 657225 h 657225"/>
                  <a:gd name="connsiteX4-19" fmla="*/ 0 w 838200"/>
                  <a:gd name="connsiteY4-20" fmla="*/ 0 h 657225"/>
                  <a:gd name="connsiteX0-21" fmla="*/ 0 w 838200"/>
                  <a:gd name="connsiteY0-22" fmla="*/ 0 h 657225"/>
                  <a:gd name="connsiteX1-23" fmla="*/ 483079 w 838200"/>
                  <a:gd name="connsiteY1-24" fmla="*/ 0 h 657225"/>
                  <a:gd name="connsiteX2-25" fmla="*/ 602916 w 838200"/>
                  <a:gd name="connsiteY2-26" fmla="*/ 0 h 657225"/>
                  <a:gd name="connsiteX3-27" fmla="*/ 838200 w 838200"/>
                  <a:gd name="connsiteY3-28" fmla="*/ 657225 h 657225"/>
                  <a:gd name="connsiteX4-29" fmla="*/ 0 w 838200"/>
                  <a:gd name="connsiteY4-30" fmla="*/ 657225 h 657225"/>
                  <a:gd name="connsiteX5" fmla="*/ 0 w 838200"/>
                  <a:gd name="connsiteY5" fmla="*/ 0 h 6572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838200" h="657225">
                    <a:moveTo>
                      <a:pt x="0" y="0"/>
                    </a:moveTo>
                    <a:lnTo>
                      <a:pt x="483079" y="0"/>
                    </a:lnTo>
                    <a:lnTo>
                      <a:pt x="602916" y="0"/>
                    </a:lnTo>
                    <a:lnTo>
                      <a:pt x="838200" y="657225"/>
                    </a:lnTo>
                    <a:lnTo>
                      <a:pt x="0" y="657225"/>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200" dirty="0"/>
              </a:p>
            </p:txBody>
          </p:sp>
        </p:grpSp>
      </p:grpSp>
      <p:grpSp>
        <p:nvGrpSpPr>
          <p:cNvPr id="75" name="Group 22"/>
          <p:cNvGrpSpPr/>
          <p:nvPr/>
        </p:nvGrpSpPr>
        <p:grpSpPr bwMode="auto">
          <a:xfrm>
            <a:off x="3654127" y="1718015"/>
            <a:ext cx="1447800" cy="1708150"/>
            <a:chOff x="1120775" y="1730534"/>
            <a:chExt cx="1085850" cy="1280160"/>
          </a:xfrm>
        </p:grpSpPr>
        <p:cxnSp>
          <p:nvCxnSpPr>
            <p:cNvPr id="76" name="Straight Connector 23"/>
            <p:cNvCxnSpPr/>
            <p:nvPr/>
          </p:nvCxnSpPr>
          <p:spPr>
            <a:xfrm rot="5400000">
              <a:off x="700961" y="2369423"/>
              <a:ext cx="1280160" cy="2381"/>
            </a:xfrm>
            <a:prstGeom prst="line">
              <a:avLst/>
            </a:prstGeom>
            <a:ln>
              <a:solidFill>
                <a:schemeClr val="tx1">
                  <a:lumMod val="50000"/>
                  <a:lumOff val="50000"/>
                </a:schemeClr>
              </a:solidFill>
            </a:ln>
            <a:effectLst>
              <a:outerShdw blurRad="38100" dist="12700" sx="96000" sy="96000" algn="l" rotWithShape="0">
                <a:prstClr val="black">
                  <a:alpha val="95000"/>
                </a:prstClr>
              </a:outerShdw>
            </a:effectLst>
          </p:spPr>
          <p:style>
            <a:lnRef idx="1">
              <a:schemeClr val="accent1"/>
            </a:lnRef>
            <a:fillRef idx="0">
              <a:schemeClr val="accent1"/>
            </a:fillRef>
            <a:effectRef idx="0">
              <a:schemeClr val="accent1"/>
            </a:effectRef>
            <a:fontRef idx="minor">
              <a:schemeClr val="tx1"/>
            </a:fontRef>
          </p:style>
        </p:cxnSp>
        <p:grpSp>
          <p:nvGrpSpPr>
            <p:cNvPr id="77" name="Group 24"/>
            <p:cNvGrpSpPr/>
            <p:nvPr/>
          </p:nvGrpSpPr>
          <p:grpSpPr bwMode="auto">
            <a:xfrm>
              <a:off x="1120775" y="1838325"/>
              <a:ext cx="1085850" cy="1077920"/>
              <a:chOff x="3810000" y="1948650"/>
              <a:chExt cx="1085850" cy="1077920"/>
            </a:xfrm>
          </p:grpSpPr>
          <p:sp>
            <p:nvSpPr>
              <p:cNvPr id="78" name="Trapezoid 25"/>
              <p:cNvSpPr/>
              <p:nvPr/>
            </p:nvSpPr>
            <p:spPr>
              <a:xfrm rot="5400000" flipH="1">
                <a:off x="3664481" y="2319673"/>
                <a:ext cx="893495" cy="152400"/>
              </a:xfrm>
              <a:prstGeom prst="trapezoid">
                <a:avLst>
                  <a:gd name="adj" fmla="val 6250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200"/>
              </a:p>
            </p:txBody>
          </p:sp>
          <p:sp>
            <p:nvSpPr>
              <p:cNvPr id="79" name="Parallelogram 26"/>
              <p:cNvSpPr/>
              <p:nvPr/>
            </p:nvSpPr>
            <p:spPr>
              <a:xfrm rot="16200000" flipV="1">
                <a:off x="3508543" y="2344572"/>
                <a:ext cx="983914" cy="381000"/>
              </a:xfrm>
              <a:prstGeom prst="parallelogram">
                <a:avLst>
                  <a:gd name="adj" fmla="val 63243"/>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200"/>
              </a:p>
            </p:txBody>
          </p:sp>
          <p:sp>
            <p:nvSpPr>
              <p:cNvPr id="80" name="Freeform 27"/>
              <p:cNvSpPr/>
              <p:nvPr/>
            </p:nvSpPr>
            <p:spPr>
              <a:xfrm flipV="1">
                <a:off x="3810000" y="2287011"/>
                <a:ext cx="1085850" cy="740018"/>
              </a:xfrm>
              <a:custGeom>
                <a:avLst/>
                <a:gdLst>
                  <a:gd name="connsiteX0" fmla="*/ 0 w 838200"/>
                  <a:gd name="connsiteY0" fmla="*/ 0 h 657225"/>
                  <a:gd name="connsiteX1" fmla="*/ 838200 w 838200"/>
                  <a:gd name="connsiteY1" fmla="*/ 0 h 657225"/>
                  <a:gd name="connsiteX2" fmla="*/ 838200 w 838200"/>
                  <a:gd name="connsiteY2" fmla="*/ 657225 h 657225"/>
                  <a:gd name="connsiteX3" fmla="*/ 0 w 838200"/>
                  <a:gd name="connsiteY3" fmla="*/ 657225 h 657225"/>
                  <a:gd name="connsiteX4" fmla="*/ 0 w 838200"/>
                  <a:gd name="connsiteY4" fmla="*/ 0 h 657225"/>
                  <a:gd name="connsiteX0-1" fmla="*/ 0 w 838200"/>
                  <a:gd name="connsiteY0-2" fmla="*/ 0 h 657225"/>
                  <a:gd name="connsiteX1-3" fmla="*/ 609600 w 838200"/>
                  <a:gd name="connsiteY1-4" fmla="*/ 0 h 657225"/>
                  <a:gd name="connsiteX2-5" fmla="*/ 838200 w 838200"/>
                  <a:gd name="connsiteY2-6" fmla="*/ 657225 h 657225"/>
                  <a:gd name="connsiteX3-7" fmla="*/ 0 w 838200"/>
                  <a:gd name="connsiteY3-8" fmla="*/ 657225 h 657225"/>
                  <a:gd name="connsiteX4-9" fmla="*/ 0 w 838200"/>
                  <a:gd name="connsiteY4-10" fmla="*/ 0 h 657225"/>
                  <a:gd name="connsiteX0-11" fmla="*/ 0 w 838200"/>
                  <a:gd name="connsiteY0-12" fmla="*/ 0 h 657225"/>
                  <a:gd name="connsiteX1-13" fmla="*/ 483079 w 838200"/>
                  <a:gd name="connsiteY1-14" fmla="*/ 0 h 657225"/>
                  <a:gd name="connsiteX2-15" fmla="*/ 838200 w 838200"/>
                  <a:gd name="connsiteY2-16" fmla="*/ 657225 h 657225"/>
                  <a:gd name="connsiteX3-17" fmla="*/ 0 w 838200"/>
                  <a:gd name="connsiteY3-18" fmla="*/ 657225 h 657225"/>
                  <a:gd name="connsiteX4-19" fmla="*/ 0 w 838200"/>
                  <a:gd name="connsiteY4-20" fmla="*/ 0 h 657225"/>
                  <a:gd name="connsiteX0-21" fmla="*/ 0 w 838200"/>
                  <a:gd name="connsiteY0-22" fmla="*/ 0 h 657225"/>
                  <a:gd name="connsiteX1-23" fmla="*/ 483079 w 838200"/>
                  <a:gd name="connsiteY1-24" fmla="*/ 0 h 657225"/>
                  <a:gd name="connsiteX2-25" fmla="*/ 602916 w 838200"/>
                  <a:gd name="connsiteY2-26" fmla="*/ 0 h 657225"/>
                  <a:gd name="connsiteX3-27" fmla="*/ 838200 w 838200"/>
                  <a:gd name="connsiteY3-28" fmla="*/ 657225 h 657225"/>
                  <a:gd name="connsiteX4-29" fmla="*/ 0 w 838200"/>
                  <a:gd name="connsiteY4-30" fmla="*/ 657225 h 657225"/>
                  <a:gd name="connsiteX5" fmla="*/ 0 w 838200"/>
                  <a:gd name="connsiteY5" fmla="*/ 0 h 6572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838200" h="657225">
                    <a:moveTo>
                      <a:pt x="0" y="0"/>
                    </a:moveTo>
                    <a:lnTo>
                      <a:pt x="483079" y="0"/>
                    </a:lnTo>
                    <a:lnTo>
                      <a:pt x="602916" y="0"/>
                    </a:lnTo>
                    <a:lnTo>
                      <a:pt x="838200" y="657225"/>
                    </a:lnTo>
                    <a:lnTo>
                      <a:pt x="0" y="657225"/>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200" dirty="0"/>
              </a:p>
            </p:txBody>
          </p:sp>
        </p:grpSp>
      </p:grpSp>
      <p:grpSp>
        <p:nvGrpSpPr>
          <p:cNvPr id="81" name="Group 28"/>
          <p:cNvGrpSpPr/>
          <p:nvPr/>
        </p:nvGrpSpPr>
        <p:grpSpPr bwMode="auto">
          <a:xfrm>
            <a:off x="6300193" y="1718015"/>
            <a:ext cx="1447800" cy="1708150"/>
            <a:chOff x="1120775" y="1730534"/>
            <a:chExt cx="1085850" cy="1280160"/>
          </a:xfrm>
        </p:grpSpPr>
        <p:cxnSp>
          <p:nvCxnSpPr>
            <p:cNvPr id="82" name="Straight Connector 29"/>
            <p:cNvCxnSpPr/>
            <p:nvPr/>
          </p:nvCxnSpPr>
          <p:spPr>
            <a:xfrm rot="5400000">
              <a:off x="700961" y="2369423"/>
              <a:ext cx="1280160" cy="2381"/>
            </a:xfrm>
            <a:prstGeom prst="line">
              <a:avLst/>
            </a:prstGeom>
            <a:ln>
              <a:solidFill>
                <a:schemeClr val="tx1">
                  <a:lumMod val="50000"/>
                  <a:lumOff val="50000"/>
                </a:schemeClr>
              </a:solidFill>
            </a:ln>
            <a:effectLst>
              <a:outerShdw blurRad="38100" dist="12700" sx="96000" sy="96000" algn="l" rotWithShape="0">
                <a:prstClr val="black">
                  <a:alpha val="95000"/>
                </a:prstClr>
              </a:outerShdw>
            </a:effectLst>
          </p:spPr>
          <p:style>
            <a:lnRef idx="1">
              <a:schemeClr val="accent1"/>
            </a:lnRef>
            <a:fillRef idx="0">
              <a:schemeClr val="accent1"/>
            </a:fillRef>
            <a:effectRef idx="0">
              <a:schemeClr val="accent1"/>
            </a:effectRef>
            <a:fontRef idx="minor">
              <a:schemeClr val="tx1"/>
            </a:fontRef>
          </p:style>
        </p:cxnSp>
        <p:grpSp>
          <p:nvGrpSpPr>
            <p:cNvPr id="83" name="Group 30"/>
            <p:cNvGrpSpPr/>
            <p:nvPr/>
          </p:nvGrpSpPr>
          <p:grpSpPr bwMode="auto">
            <a:xfrm>
              <a:off x="1120775" y="1838800"/>
              <a:ext cx="1085850" cy="1077904"/>
              <a:chOff x="3810000" y="1949125"/>
              <a:chExt cx="1085850" cy="1077904"/>
            </a:xfrm>
          </p:grpSpPr>
          <p:sp>
            <p:nvSpPr>
              <p:cNvPr id="84" name="Trapezoid 31"/>
              <p:cNvSpPr/>
              <p:nvPr/>
            </p:nvSpPr>
            <p:spPr>
              <a:xfrm rot="5400000" flipH="1">
                <a:off x="3664481" y="2319673"/>
                <a:ext cx="893495" cy="152400"/>
              </a:xfrm>
              <a:prstGeom prst="trapezoid">
                <a:avLst>
                  <a:gd name="adj" fmla="val 62501"/>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200"/>
              </a:p>
            </p:txBody>
          </p:sp>
          <p:sp>
            <p:nvSpPr>
              <p:cNvPr id="85" name="Parallelogram 32"/>
              <p:cNvSpPr/>
              <p:nvPr/>
            </p:nvSpPr>
            <p:spPr>
              <a:xfrm rot="16200000" flipV="1">
                <a:off x="3508543" y="2344572"/>
                <a:ext cx="983914" cy="381000"/>
              </a:xfrm>
              <a:prstGeom prst="parallelogram">
                <a:avLst>
                  <a:gd name="adj" fmla="val 63243"/>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200"/>
              </a:p>
            </p:txBody>
          </p:sp>
          <p:sp>
            <p:nvSpPr>
              <p:cNvPr id="86" name="Freeform 33"/>
              <p:cNvSpPr/>
              <p:nvPr/>
            </p:nvSpPr>
            <p:spPr>
              <a:xfrm flipV="1">
                <a:off x="3810000" y="2287011"/>
                <a:ext cx="1085850" cy="740018"/>
              </a:xfrm>
              <a:custGeom>
                <a:avLst/>
                <a:gdLst>
                  <a:gd name="connsiteX0" fmla="*/ 0 w 838200"/>
                  <a:gd name="connsiteY0" fmla="*/ 0 h 657225"/>
                  <a:gd name="connsiteX1" fmla="*/ 838200 w 838200"/>
                  <a:gd name="connsiteY1" fmla="*/ 0 h 657225"/>
                  <a:gd name="connsiteX2" fmla="*/ 838200 w 838200"/>
                  <a:gd name="connsiteY2" fmla="*/ 657225 h 657225"/>
                  <a:gd name="connsiteX3" fmla="*/ 0 w 838200"/>
                  <a:gd name="connsiteY3" fmla="*/ 657225 h 657225"/>
                  <a:gd name="connsiteX4" fmla="*/ 0 w 838200"/>
                  <a:gd name="connsiteY4" fmla="*/ 0 h 657225"/>
                  <a:gd name="connsiteX0-1" fmla="*/ 0 w 838200"/>
                  <a:gd name="connsiteY0-2" fmla="*/ 0 h 657225"/>
                  <a:gd name="connsiteX1-3" fmla="*/ 609600 w 838200"/>
                  <a:gd name="connsiteY1-4" fmla="*/ 0 h 657225"/>
                  <a:gd name="connsiteX2-5" fmla="*/ 838200 w 838200"/>
                  <a:gd name="connsiteY2-6" fmla="*/ 657225 h 657225"/>
                  <a:gd name="connsiteX3-7" fmla="*/ 0 w 838200"/>
                  <a:gd name="connsiteY3-8" fmla="*/ 657225 h 657225"/>
                  <a:gd name="connsiteX4-9" fmla="*/ 0 w 838200"/>
                  <a:gd name="connsiteY4-10" fmla="*/ 0 h 657225"/>
                  <a:gd name="connsiteX0-11" fmla="*/ 0 w 838200"/>
                  <a:gd name="connsiteY0-12" fmla="*/ 0 h 657225"/>
                  <a:gd name="connsiteX1-13" fmla="*/ 483079 w 838200"/>
                  <a:gd name="connsiteY1-14" fmla="*/ 0 h 657225"/>
                  <a:gd name="connsiteX2-15" fmla="*/ 838200 w 838200"/>
                  <a:gd name="connsiteY2-16" fmla="*/ 657225 h 657225"/>
                  <a:gd name="connsiteX3-17" fmla="*/ 0 w 838200"/>
                  <a:gd name="connsiteY3-18" fmla="*/ 657225 h 657225"/>
                  <a:gd name="connsiteX4-19" fmla="*/ 0 w 838200"/>
                  <a:gd name="connsiteY4-20" fmla="*/ 0 h 657225"/>
                  <a:gd name="connsiteX0-21" fmla="*/ 0 w 838200"/>
                  <a:gd name="connsiteY0-22" fmla="*/ 0 h 657225"/>
                  <a:gd name="connsiteX1-23" fmla="*/ 483079 w 838200"/>
                  <a:gd name="connsiteY1-24" fmla="*/ 0 h 657225"/>
                  <a:gd name="connsiteX2-25" fmla="*/ 602916 w 838200"/>
                  <a:gd name="connsiteY2-26" fmla="*/ 0 h 657225"/>
                  <a:gd name="connsiteX3-27" fmla="*/ 838200 w 838200"/>
                  <a:gd name="connsiteY3-28" fmla="*/ 657225 h 657225"/>
                  <a:gd name="connsiteX4-29" fmla="*/ 0 w 838200"/>
                  <a:gd name="connsiteY4-30" fmla="*/ 657225 h 657225"/>
                  <a:gd name="connsiteX5" fmla="*/ 0 w 838200"/>
                  <a:gd name="connsiteY5" fmla="*/ 0 h 6572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838200" h="657225">
                    <a:moveTo>
                      <a:pt x="0" y="0"/>
                    </a:moveTo>
                    <a:lnTo>
                      <a:pt x="483079" y="0"/>
                    </a:lnTo>
                    <a:lnTo>
                      <a:pt x="602916" y="0"/>
                    </a:lnTo>
                    <a:lnTo>
                      <a:pt x="838200" y="657225"/>
                    </a:lnTo>
                    <a:lnTo>
                      <a:pt x="0" y="657225"/>
                    </a:lnTo>
                    <a:lnTo>
                      <a:pt x="0"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200" dirty="0"/>
              </a:p>
            </p:txBody>
          </p:sp>
        </p:grpSp>
      </p:grpSp>
      <p:sp>
        <p:nvSpPr>
          <p:cNvPr id="88" name="Freeform 66"/>
          <p:cNvSpPr>
            <a:spLocks noEditPoints="1"/>
          </p:cNvSpPr>
          <p:nvPr/>
        </p:nvSpPr>
        <p:spPr bwMode="auto">
          <a:xfrm>
            <a:off x="1436738" y="2580027"/>
            <a:ext cx="538163" cy="501650"/>
          </a:xfrm>
          <a:custGeom>
            <a:avLst/>
            <a:gdLst>
              <a:gd name="T0" fmla="*/ 706519554 w 73"/>
              <a:gd name="T1" fmla="*/ 2122503282 h 68"/>
              <a:gd name="T2" fmla="*/ 434784099 w 73"/>
              <a:gd name="T3" fmla="*/ 2122503282 h 68"/>
              <a:gd name="T4" fmla="*/ 0 w 73"/>
              <a:gd name="T5" fmla="*/ 1795966018 h 68"/>
              <a:gd name="T6" fmla="*/ 271735455 w 73"/>
              <a:gd name="T7" fmla="*/ 1034040817 h 68"/>
              <a:gd name="T8" fmla="*/ 815213736 w 73"/>
              <a:gd name="T9" fmla="*/ 1197313138 h 68"/>
              <a:gd name="T10" fmla="*/ 1086956562 w 73"/>
              <a:gd name="T11" fmla="*/ 1142884113 h 68"/>
              <a:gd name="T12" fmla="*/ 1086956562 w 73"/>
              <a:gd name="T13" fmla="*/ 1306156433 h 68"/>
              <a:gd name="T14" fmla="*/ 1249997835 w 73"/>
              <a:gd name="T15" fmla="*/ 1850387665 h 68"/>
              <a:gd name="T16" fmla="*/ 706519554 w 73"/>
              <a:gd name="T17" fmla="*/ 2122503282 h 68"/>
              <a:gd name="T18" fmla="*/ 815213736 w 73"/>
              <a:gd name="T19" fmla="*/ 1034040817 h 68"/>
              <a:gd name="T20" fmla="*/ 271735455 w 73"/>
              <a:gd name="T21" fmla="*/ 489809585 h 68"/>
              <a:gd name="T22" fmla="*/ 815213736 w 73"/>
              <a:gd name="T23" fmla="*/ 0 h 68"/>
              <a:gd name="T24" fmla="*/ 1358692017 w 73"/>
              <a:gd name="T25" fmla="*/ 489809585 h 68"/>
              <a:gd name="T26" fmla="*/ 815213736 w 73"/>
              <a:gd name="T27" fmla="*/ 1034040817 h 68"/>
              <a:gd name="T28" fmla="*/ 2147483647 w 73"/>
              <a:gd name="T29" fmla="*/ 2147483647 h 68"/>
              <a:gd name="T30" fmla="*/ 1086956562 w 73"/>
              <a:gd name="T31" fmla="*/ 2147483647 h 68"/>
              <a:gd name="T32" fmla="*/ 543478281 w 73"/>
              <a:gd name="T33" fmla="*/ 2147483647 h 68"/>
              <a:gd name="T34" fmla="*/ 1249997835 w 73"/>
              <a:gd name="T35" fmla="*/ 1959230961 h 68"/>
              <a:gd name="T36" fmla="*/ 2010871852 w 73"/>
              <a:gd name="T37" fmla="*/ 2147483647 h 68"/>
              <a:gd name="T38" fmla="*/ 2147483647 w 73"/>
              <a:gd name="T39" fmla="*/ 1959230961 h 68"/>
              <a:gd name="T40" fmla="*/ 2147483647 w 73"/>
              <a:gd name="T41" fmla="*/ 2147483647 h 68"/>
              <a:gd name="T42" fmla="*/ 2147483647 w 73"/>
              <a:gd name="T43" fmla="*/ 2147483647 h 68"/>
              <a:gd name="T44" fmla="*/ 2010871852 w 73"/>
              <a:gd name="T45" fmla="*/ 2122503282 h 68"/>
              <a:gd name="T46" fmla="*/ 1195650744 w 73"/>
              <a:gd name="T47" fmla="*/ 1306156433 h 68"/>
              <a:gd name="T48" fmla="*/ 2010871852 w 73"/>
              <a:gd name="T49" fmla="*/ 489809585 h 68"/>
              <a:gd name="T50" fmla="*/ 2147483647 w 73"/>
              <a:gd name="T51" fmla="*/ 1306156433 h 68"/>
              <a:gd name="T52" fmla="*/ 2010871852 w 73"/>
              <a:gd name="T53" fmla="*/ 2122503282 h 68"/>
              <a:gd name="T54" fmla="*/ 2147483647 w 73"/>
              <a:gd name="T55" fmla="*/ 1034040817 h 68"/>
              <a:gd name="T56" fmla="*/ 2147483647 w 73"/>
              <a:gd name="T57" fmla="*/ 489809585 h 68"/>
              <a:gd name="T58" fmla="*/ 2147483647 w 73"/>
              <a:gd name="T59" fmla="*/ 0 h 68"/>
              <a:gd name="T60" fmla="*/ 2147483647 w 73"/>
              <a:gd name="T61" fmla="*/ 489809585 h 68"/>
              <a:gd name="T62" fmla="*/ 2147483647 w 73"/>
              <a:gd name="T63" fmla="*/ 1034040817 h 68"/>
              <a:gd name="T64" fmla="*/ 2147483647 w 73"/>
              <a:gd name="T65" fmla="*/ 2122503282 h 68"/>
              <a:gd name="T66" fmla="*/ 2147483647 w 73"/>
              <a:gd name="T67" fmla="*/ 2122503282 h 68"/>
              <a:gd name="T68" fmla="*/ 2147483647 w 73"/>
              <a:gd name="T69" fmla="*/ 1850387665 h 68"/>
              <a:gd name="T70" fmla="*/ 2147483647 w 73"/>
              <a:gd name="T71" fmla="*/ 1306156433 h 68"/>
              <a:gd name="T72" fmla="*/ 2147483647 w 73"/>
              <a:gd name="T73" fmla="*/ 1142884113 h 68"/>
              <a:gd name="T74" fmla="*/ 2147483647 w 73"/>
              <a:gd name="T75" fmla="*/ 1197313138 h 68"/>
              <a:gd name="T76" fmla="*/ 2147483647 w 73"/>
              <a:gd name="T77" fmla="*/ 1034040817 h 68"/>
              <a:gd name="T78" fmla="*/ 2147483647 w 73"/>
              <a:gd name="T79" fmla="*/ 1795966018 h 68"/>
              <a:gd name="T80" fmla="*/ 2147483647 w 73"/>
              <a:gd name="T81" fmla="*/ 2122503282 h 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a:p>
        </p:txBody>
      </p:sp>
      <p:sp>
        <p:nvSpPr>
          <p:cNvPr id="89" name="Freeform 57"/>
          <p:cNvSpPr>
            <a:spLocks noEditPoints="1"/>
          </p:cNvSpPr>
          <p:nvPr/>
        </p:nvSpPr>
        <p:spPr bwMode="auto">
          <a:xfrm>
            <a:off x="6622458" y="2562567"/>
            <a:ext cx="536575" cy="536575"/>
          </a:xfrm>
          <a:custGeom>
            <a:avLst/>
            <a:gdLst>
              <a:gd name="T0" fmla="*/ 2147483647 w 55"/>
              <a:gd name="T1" fmla="*/ 2147483647 h 55"/>
              <a:gd name="T2" fmla="*/ 2147483647 w 55"/>
              <a:gd name="T3" fmla="*/ 2147483647 h 55"/>
              <a:gd name="T4" fmla="*/ 2147483647 w 55"/>
              <a:gd name="T5" fmla="*/ 2147483647 h 55"/>
              <a:gd name="T6" fmla="*/ 2147483647 w 55"/>
              <a:gd name="T7" fmla="*/ 2147483647 h 55"/>
              <a:gd name="T8" fmla="*/ 2147483647 w 55"/>
              <a:gd name="T9" fmla="*/ 2147483647 h 55"/>
              <a:gd name="T10" fmla="*/ 2147483647 w 55"/>
              <a:gd name="T11" fmla="*/ 2147483647 h 55"/>
              <a:gd name="T12" fmla="*/ 2147483647 w 55"/>
              <a:gd name="T13" fmla="*/ 2147483647 h 55"/>
              <a:gd name="T14" fmla="*/ 2147483647 w 55"/>
              <a:gd name="T15" fmla="*/ 2147483647 h 55"/>
              <a:gd name="T16" fmla="*/ 2147483647 w 55"/>
              <a:gd name="T17" fmla="*/ 2147483647 h 55"/>
              <a:gd name="T18" fmla="*/ 2147483647 w 55"/>
              <a:gd name="T19" fmla="*/ 2147483647 h 55"/>
              <a:gd name="T20" fmla="*/ 2147483647 w 55"/>
              <a:gd name="T21" fmla="*/ 2147483647 h 55"/>
              <a:gd name="T22" fmla="*/ 2147483647 w 55"/>
              <a:gd name="T23" fmla="*/ 2147483647 h 55"/>
              <a:gd name="T24" fmla="*/ 2147483647 w 55"/>
              <a:gd name="T25" fmla="*/ 2147483647 h 55"/>
              <a:gd name="T26" fmla="*/ 2147483647 w 55"/>
              <a:gd name="T27" fmla="*/ 2147483647 h 55"/>
              <a:gd name="T28" fmla="*/ 2093910768 w 55"/>
              <a:gd name="T29" fmla="*/ 2147483647 h 55"/>
              <a:gd name="T30" fmla="*/ 1998732119 w 55"/>
              <a:gd name="T31" fmla="*/ 2147483647 h 55"/>
              <a:gd name="T32" fmla="*/ 1713196172 w 55"/>
              <a:gd name="T33" fmla="*/ 2147483647 h 55"/>
              <a:gd name="T34" fmla="*/ 1237312682 w 55"/>
              <a:gd name="T35" fmla="*/ 2147483647 h 55"/>
              <a:gd name="T36" fmla="*/ 1142134033 w 55"/>
              <a:gd name="T37" fmla="*/ 2147483647 h 55"/>
              <a:gd name="T38" fmla="*/ 1046955384 w 55"/>
              <a:gd name="T39" fmla="*/ 2147483647 h 55"/>
              <a:gd name="T40" fmla="*/ 475893245 w 55"/>
              <a:gd name="T41" fmla="*/ 2147483647 h 55"/>
              <a:gd name="T42" fmla="*/ 475893245 w 55"/>
              <a:gd name="T43" fmla="*/ 2147483647 h 55"/>
              <a:gd name="T44" fmla="*/ 475893245 w 55"/>
              <a:gd name="T45" fmla="*/ 2147483647 h 55"/>
              <a:gd name="T46" fmla="*/ 856598086 w 55"/>
              <a:gd name="T47" fmla="*/ 2147483647 h 55"/>
              <a:gd name="T48" fmla="*/ 666240788 w 55"/>
              <a:gd name="T49" fmla="*/ 2147483647 h 55"/>
              <a:gd name="T50" fmla="*/ 95178649 w 55"/>
              <a:gd name="T51" fmla="*/ 2147483647 h 55"/>
              <a:gd name="T52" fmla="*/ 0 w 55"/>
              <a:gd name="T53" fmla="*/ 2147483647 h 55"/>
              <a:gd name="T54" fmla="*/ 0 w 55"/>
              <a:gd name="T55" fmla="*/ 2147483647 h 55"/>
              <a:gd name="T56" fmla="*/ 95178649 w 55"/>
              <a:gd name="T57" fmla="*/ 2093910768 h 55"/>
              <a:gd name="T58" fmla="*/ 666240788 w 55"/>
              <a:gd name="T59" fmla="*/ 1998732119 h 55"/>
              <a:gd name="T60" fmla="*/ 856598086 w 55"/>
              <a:gd name="T61" fmla="*/ 1713196172 h 55"/>
              <a:gd name="T62" fmla="*/ 475893245 w 55"/>
              <a:gd name="T63" fmla="*/ 1237312682 h 55"/>
              <a:gd name="T64" fmla="*/ 475893245 w 55"/>
              <a:gd name="T65" fmla="*/ 1142134033 h 55"/>
              <a:gd name="T66" fmla="*/ 475893245 w 55"/>
              <a:gd name="T67" fmla="*/ 1046955384 h 55"/>
              <a:gd name="T68" fmla="*/ 1142134033 w 55"/>
              <a:gd name="T69" fmla="*/ 475893245 h 55"/>
              <a:gd name="T70" fmla="*/ 1237312682 w 55"/>
              <a:gd name="T71" fmla="*/ 475893245 h 55"/>
              <a:gd name="T72" fmla="*/ 1713196172 w 55"/>
              <a:gd name="T73" fmla="*/ 856598086 h 55"/>
              <a:gd name="T74" fmla="*/ 1998732119 w 55"/>
              <a:gd name="T75" fmla="*/ 761419437 h 55"/>
              <a:gd name="T76" fmla="*/ 2093910768 w 55"/>
              <a:gd name="T77" fmla="*/ 95178649 h 55"/>
              <a:gd name="T78" fmla="*/ 2147483647 w 55"/>
              <a:gd name="T79" fmla="*/ 0 h 55"/>
              <a:gd name="T80" fmla="*/ 2147483647 w 55"/>
              <a:gd name="T81" fmla="*/ 0 h 55"/>
              <a:gd name="T82" fmla="*/ 2147483647 w 55"/>
              <a:gd name="T83" fmla="*/ 95178649 h 55"/>
              <a:gd name="T84" fmla="*/ 2147483647 w 55"/>
              <a:gd name="T85" fmla="*/ 761419437 h 55"/>
              <a:gd name="T86" fmla="*/ 2147483647 w 55"/>
              <a:gd name="T87" fmla="*/ 856598086 h 55"/>
              <a:gd name="T88" fmla="*/ 2147483647 w 55"/>
              <a:gd name="T89" fmla="*/ 475893245 h 55"/>
              <a:gd name="T90" fmla="*/ 2147483647 w 55"/>
              <a:gd name="T91" fmla="*/ 475893245 h 55"/>
              <a:gd name="T92" fmla="*/ 2147483647 w 55"/>
              <a:gd name="T93" fmla="*/ 475893245 h 55"/>
              <a:gd name="T94" fmla="*/ 2147483647 w 55"/>
              <a:gd name="T95" fmla="*/ 1046955384 h 55"/>
              <a:gd name="T96" fmla="*/ 2147483647 w 55"/>
              <a:gd name="T97" fmla="*/ 1142134033 h 55"/>
              <a:gd name="T98" fmla="*/ 2147483647 w 55"/>
              <a:gd name="T99" fmla="*/ 1237312682 h 55"/>
              <a:gd name="T100" fmla="*/ 2147483647 w 55"/>
              <a:gd name="T101" fmla="*/ 1713196172 h 55"/>
              <a:gd name="T102" fmla="*/ 2147483647 w 55"/>
              <a:gd name="T103" fmla="*/ 1998732119 h 55"/>
              <a:gd name="T104" fmla="*/ 2147483647 w 55"/>
              <a:gd name="T105" fmla="*/ 2093910768 h 55"/>
              <a:gd name="T106" fmla="*/ 2147483647 w 55"/>
              <a:gd name="T107" fmla="*/ 2147483647 h 55"/>
              <a:gd name="T108" fmla="*/ 2147483647 w 55"/>
              <a:gd name="T109" fmla="*/ 2147483647 h 55"/>
              <a:gd name="T110" fmla="*/ 2147483647 w 55"/>
              <a:gd name="T111" fmla="*/ 1713196172 h 55"/>
              <a:gd name="T112" fmla="*/ 1713196172 w 55"/>
              <a:gd name="T113" fmla="*/ 2147483647 h 55"/>
              <a:gd name="T114" fmla="*/ 2147483647 w 55"/>
              <a:gd name="T115" fmla="*/ 2147483647 h 55"/>
              <a:gd name="T116" fmla="*/ 2147483647 w 55"/>
              <a:gd name="T117" fmla="*/ 2147483647 h 55"/>
              <a:gd name="T118" fmla="*/ 2147483647 w 55"/>
              <a:gd name="T119" fmla="*/ 1713196172 h 55"/>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5" h="55">
                <a:moveTo>
                  <a:pt x="55" y="31"/>
                </a:moveTo>
                <a:cubicBezTo>
                  <a:pt x="55" y="32"/>
                  <a:pt x="54" y="33"/>
                  <a:pt x="54" y="33"/>
                </a:cubicBezTo>
                <a:cubicBezTo>
                  <a:pt x="47" y="34"/>
                  <a:pt x="47" y="34"/>
                  <a:pt x="47" y="34"/>
                </a:cubicBezTo>
                <a:cubicBezTo>
                  <a:pt x="47" y="35"/>
                  <a:pt x="46" y="36"/>
                  <a:pt x="46" y="37"/>
                </a:cubicBezTo>
                <a:cubicBezTo>
                  <a:pt x="47" y="39"/>
                  <a:pt x="48" y="40"/>
                  <a:pt x="49" y="42"/>
                </a:cubicBezTo>
                <a:cubicBezTo>
                  <a:pt x="50" y="42"/>
                  <a:pt x="50" y="42"/>
                  <a:pt x="50" y="43"/>
                </a:cubicBezTo>
                <a:cubicBezTo>
                  <a:pt x="50" y="43"/>
                  <a:pt x="50" y="43"/>
                  <a:pt x="49" y="44"/>
                </a:cubicBezTo>
                <a:cubicBezTo>
                  <a:pt x="49" y="45"/>
                  <a:pt x="44" y="50"/>
                  <a:pt x="43" y="50"/>
                </a:cubicBezTo>
                <a:cubicBezTo>
                  <a:pt x="42" y="50"/>
                  <a:pt x="42" y="50"/>
                  <a:pt x="42" y="50"/>
                </a:cubicBezTo>
                <a:cubicBezTo>
                  <a:pt x="37" y="46"/>
                  <a:pt x="37" y="46"/>
                  <a:pt x="37" y="46"/>
                </a:cubicBezTo>
                <a:cubicBezTo>
                  <a:pt x="36" y="46"/>
                  <a:pt x="35" y="47"/>
                  <a:pt x="33" y="47"/>
                </a:cubicBezTo>
                <a:cubicBezTo>
                  <a:pt x="33" y="49"/>
                  <a:pt x="33" y="52"/>
                  <a:pt x="32" y="54"/>
                </a:cubicBezTo>
                <a:cubicBezTo>
                  <a:pt x="32" y="54"/>
                  <a:pt x="32" y="55"/>
                  <a:pt x="31" y="55"/>
                </a:cubicBezTo>
                <a:cubicBezTo>
                  <a:pt x="23" y="55"/>
                  <a:pt x="23" y="55"/>
                  <a:pt x="23" y="55"/>
                </a:cubicBezTo>
                <a:cubicBezTo>
                  <a:pt x="23" y="55"/>
                  <a:pt x="22" y="54"/>
                  <a:pt x="22" y="54"/>
                </a:cubicBezTo>
                <a:cubicBezTo>
                  <a:pt x="21" y="47"/>
                  <a:pt x="21" y="47"/>
                  <a:pt x="21" y="47"/>
                </a:cubicBezTo>
                <a:cubicBezTo>
                  <a:pt x="20" y="47"/>
                  <a:pt x="19" y="46"/>
                  <a:pt x="18" y="46"/>
                </a:cubicBezTo>
                <a:cubicBezTo>
                  <a:pt x="13" y="50"/>
                  <a:pt x="13" y="50"/>
                  <a:pt x="13" y="50"/>
                </a:cubicBezTo>
                <a:cubicBezTo>
                  <a:pt x="12" y="50"/>
                  <a:pt x="12" y="50"/>
                  <a:pt x="12" y="50"/>
                </a:cubicBezTo>
                <a:cubicBezTo>
                  <a:pt x="11" y="50"/>
                  <a:pt x="11" y="50"/>
                  <a:pt x="11" y="50"/>
                </a:cubicBezTo>
                <a:cubicBezTo>
                  <a:pt x="9" y="48"/>
                  <a:pt x="7" y="46"/>
                  <a:pt x="5" y="44"/>
                </a:cubicBezTo>
                <a:cubicBezTo>
                  <a:pt x="5" y="43"/>
                  <a:pt x="5" y="43"/>
                  <a:pt x="5" y="43"/>
                </a:cubicBezTo>
                <a:cubicBezTo>
                  <a:pt x="5" y="42"/>
                  <a:pt x="5" y="42"/>
                  <a:pt x="5" y="42"/>
                </a:cubicBezTo>
                <a:cubicBezTo>
                  <a:pt x="6" y="40"/>
                  <a:pt x="8" y="39"/>
                  <a:pt x="9" y="37"/>
                </a:cubicBezTo>
                <a:cubicBezTo>
                  <a:pt x="8" y="36"/>
                  <a:pt x="8" y="35"/>
                  <a:pt x="7" y="33"/>
                </a:cubicBezTo>
                <a:cubicBezTo>
                  <a:pt x="1" y="33"/>
                  <a:pt x="1" y="33"/>
                  <a:pt x="1" y="33"/>
                </a:cubicBezTo>
                <a:cubicBezTo>
                  <a:pt x="0" y="32"/>
                  <a:pt x="0" y="32"/>
                  <a:pt x="0" y="31"/>
                </a:cubicBezTo>
                <a:cubicBezTo>
                  <a:pt x="0" y="23"/>
                  <a:pt x="0" y="23"/>
                  <a:pt x="0" y="23"/>
                </a:cubicBezTo>
                <a:cubicBezTo>
                  <a:pt x="0" y="23"/>
                  <a:pt x="0" y="22"/>
                  <a:pt x="1" y="22"/>
                </a:cubicBezTo>
                <a:cubicBezTo>
                  <a:pt x="7" y="21"/>
                  <a:pt x="7" y="21"/>
                  <a:pt x="7" y="21"/>
                </a:cubicBezTo>
                <a:cubicBezTo>
                  <a:pt x="8" y="20"/>
                  <a:pt x="8" y="19"/>
                  <a:pt x="9" y="18"/>
                </a:cubicBezTo>
                <a:cubicBezTo>
                  <a:pt x="8" y="16"/>
                  <a:pt x="6" y="14"/>
                  <a:pt x="5" y="13"/>
                </a:cubicBezTo>
                <a:cubicBezTo>
                  <a:pt x="5" y="13"/>
                  <a:pt x="5" y="12"/>
                  <a:pt x="5" y="12"/>
                </a:cubicBezTo>
                <a:cubicBezTo>
                  <a:pt x="5" y="12"/>
                  <a:pt x="5" y="11"/>
                  <a:pt x="5" y="11"/>
                </a:cubicBezTo>
                <a:cubicBezTo>
                  <a:pt x="6" y="10"/>
                  <a:pt x="11" y="5"/>
                  <a:pt x="12" y="5"/>
                </a:cubicBezTo>
                <a:cubicBezTo>
                  <a:pt x="12" y="5"/>
                  <a:pt x="12" y="5"/>
                  <a:pt x="13" y="5"/>
                </a:cubicBezTo>
                <a:cubicBezTo>
                  <a:pt x="18" y="9"/>
                  <a:pt x="18" y="9"/>
                  <a:pt x="18" y="9"/>
                </a:cubicBezTo>
                <a:cubicBezTo>
                  <a:pt x="19" y="8"/>
                  <a:pt x="20" y="8"/>
                  <a:pt x="21" y="8"/>
                </a:cubicBezTo>
                <a:cubicBezTo>
                  <a:pt x="21" y="5"/>
                  <a:pt x="21" y="3"/>
                  <a:pt x="22" y="1"/>
                </a:cubicBezTo>
                <a:cubicBezTo>
                  <a:pt x="22" y="0"/>
                  <a:pt x="23" y="0"/>
                  <a:pt x="23" y="0"/>
                </a:cubicBezTo>
                <a:cubicBezTo>
                  <a:pt x="31" y="0"/>
                  <a:pt x="31" y="0"/>
                  <a:pt x="31" y="0"/>
                </a:cubicBezTo>
                <a:cubicBezTo>
                  <a:pt x="32" y="0"/>
                  <a:pt x="32" y="0"/>
                  <a:pt x="32" y="1"/>
                </a:cubicBezTo>
                <a:cubicBezTo>
                  <a:pt x="33" y="8"/>
                  <a:pt x="33" y="8"/>
                  <a:pt x="33" y="8"/>
                </a:cubicBezTo>
                <a:cubicBezTo>
                  <a:pt x="35" y="8"/>
                  <a:pt x="36" y="8"/>
                  <a:pt x="37" y="9"/>
                </a:cubicBezTo>
                <a:cubicBezTo>
                  <a:pt x="42" y="5"/>
                  <a:pt x="42" y="5"/>
                  <a:pt x="42" y="5"/>
                </a:cubicBezTo>
                <a:cubicBezTo>
                  <a:pt x="42" y="5"/>
                  <a:pt x="42" y="5"/>
                  <a:pt x="43" y="5"/>
                </a:cubicBezTo>
                <a:cubicBezTo>
                  <a:pt x="43" y="5"/>
                  <a:pt x="43" y="5"/>
                  <a:pt x="43" y="5"/>
                </a:cubicBezTo>
                <a:cubicBezTo>
                  <a:pt x="45" y="7"/>
                  <a:pt x="48" y="9"/>
                  <a:pt x="49" y="11"/>
                </a:cubicBezTo>
                <a:cubicBezTo>
                  <a:pt x="50" y="11"/>
                  <a:pt x="50" y="12"/>
                  <a:pt x="50" y="12"/>
                </a:cubicBezTo>
                <a:cubicBezTo>
                  <a:pt x="50" y="12"/>
                  <a:pt x="49" y="13"/>
                  <a:pt x="49" y="13"/>
                </a:cubicBezTo>
                <a:cubicBezTo>
                  <a:pt x="48" y="14"/>
                  <a:pt x="47" y="16"/>
                  <a:pt x="46" y="18"/>
                </a:cubicBezTo>
                <a:cubicBezTo>
                  <a:pt x="46" y="19"/>
                  <a:pt x="47" y="20"/>
                  <a:pt x="47" y="21"/>
                </a:cubicBezTo>
                <a:cubicBezTo>
                  <a:pt x="54" y="22"/>
                  <a:pt x="54" y="22"/>
                  <a:pt x="54" y="22"/>
                </a:cubicBezTo>
                <a:cubicBezTo>
                  <a:pt x="54" y="22"/>
                  <a:pt x="55" y="23"/>
                  <a:pt x="55" y="23"/>
                </a:cubicBezTo>
                <a:lnTo>
                  <a:pt x="55" y="31"/>
                </a:lnTo>
                <a:close/>
                <a:moveTo>
                  <a:pt x="27" y="18"/>
                </a:moveTo>
                <a:cubicBezTo>
                  <a:pt x="22" y="18"/>
                  <a:pt x="18" y="22"/>
                  <a:pt x="18" y="27"/>
                </a:cubicBezTo>
                <a:cubicBezTo>
                  <a:pt x="18" y="32"/>
                  <a:pt x="22" y="36"/>
                  <a:pt x="27" y="36"/>
                </a:cubicBezTo>
                <a:cubicBezTo>
                  <a:pt x="32" y="36"/>
                  <a:pt x="36" y="32"/>
                  <a:pt x="36" y="27"/>
                </a:cubicBezTo>
                <a:cubicBezTo>
                  <a:pt x="36" y="22"/>
                  <a:pt x="32" y="18"/>
                  <a:pt x="27" y="1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a:p>
        </p:txBody>
      </p:sp>
      <p:sp>
        <p:nvSpPr>
          <p:cNvPr id="90" name="Freeform 105"/>
          <p:cNvSpPr>
            <a:spLocks noEditPoints="1"/>
          </p:cNvSpPr>
          <p:nvPr/>
        </p:nvSpPr>
        <p:spPr bwMode="auto">
          <a:xfrm>
            <a:off x="3998615" y="2572092"/>
            <a:ext cx="523875" cy="517525"/>
          </a:xfrm>
          <a:custGeom>
            <a:avLst/>
            <a:gdLst/>
            <a:ahLst/>
            <a:cxnLst>
              <a:cxn ang="0">
                <a:pos x="59" y="63"/>
              </a:cxn>
              <a:cxn ang="0">
                <a:pos x="55" y="61"/>
              </a:cxn>
              <a:cxn ang="0">
                <a:pos x="42" y="48"/>
              </a:cxn>
              <a:cxn ang="0">
                <a:pos x="27" y="53"/>
              </a:cxn>
              <a:cxn ang="0">
                <a:pos x="0" y="26"/>
              </a:cxn>
              <a:cxn ang="0">
                <a:pos x="27" y="0"/>
              </a:cxn>
              <a:cxn ang="0">
                <a:pos x="54" y="26"/>
              </a:cxn>
              <a:cxn ang="0">
                <a:pos x="49" y="41"/>
              </a:cxn>
              <a:cxn ang="0">
                <a:pos x="62" y="54"/>
              </a:cxn>
              <a:cxn ang="0">
                <a:pos x="64" y="58"/>
              </a:cxn>
              <a:cxn ang="0">
                <a:pos x="59" y="63"/>
              </a:cxn>
              <a:cxn ang="0">
                <a:pos x="27" y="9"/>
              </a:cxn>
              <a:cxn ang="0">
                <a:pos x="10" y="26"/>
              </a:cxn>
              <a:cxn ang="0">
                <a:pos x="27" y="43"/>
              </a:cxn>
              <a:cxn ang="0">
                <a:pos x="44" y="26"/>
              </a:cxn>
              <a:cxn ang="0">
                <a:pos x="27" y="9"/>
              </a:cxn>
            </a:cxnLst>
            <a:rect l="0" t="0" r="r" b="b"/>
            <a:pathLst>
              <a:path w="64" h="63">
                <a:moveTo>
                  <a:pt x="59" y="63"/>
                </a:moveTo>
                <a:cubicBezTo>
                  <a:pt x="57" y="63"/>
                  <a:pt x="56" y="62"/>
                  <a:pt x="55" y="61"/>
                </a:cubicBezTo>
                <a:cubicBezTo>
                  <a:pt x="42" y="48"/>
                  <a:pt x="42" y="48"/>
                  <a:pt x="42" y="48"/>
                </a:cubicBezTo>
                <a:cubicBezTo>
                  <a:pt x="38" y="51"/>
                  <a:pt x="33" y="53"/>
                  <a:pt x="27" y="53"/>
                </a:cubicBezTo>
                <a:cubicBezTo>
                  <a:pt x="12" y="53"/>
                  <a:pt x="0" y="41"/>
                  <a:pt x="0" y="26"/>
                </a:cubicBezTo>
                <a:cubicBezTo>
                  <a:pt x="0" y="12"/>
                  <a:pt x="12" y="0"/>
                  <a:pt x="27" y="0"/>
                </a:cubicBezTo>
                <a:cubicBezTo>
                  <a:pt x="42" y="0"/>
                  <a:pt x="54" y="12"/>
                  <a:pt x="54" y="26"/>
                </a:cubicBezTo>
                <a:cubicBezTo>
                  <a:pt x="54" y="32"/>
                  <a:pt x="52" y="37"/>
                  <a:pt x="49" y="41"/>
                </a:cubicBezTo>
                <a:cubicBezTo>
                  <a:pt x="62" y="54"/>
                  <a:pt x="62" y="54"/>
                  <a:pt x="62" y="54"/>
                </a:cubicBezTo>
                <a:cubicBezTo>
                  <a:pt x="63" y="55"/>
                  <a:pt x="64" y="57"/>
                  <a:pt x="64" y="58"/>
                </a:cubicBezTo>
                <a:cubicBezTo>
                  <a:pt x="64" y="61"/>
                  <a:pt x="61" y="63"/>
                  <a:pt x="59" y="63"/>
                </a:cubicBezTo>
                <a:close/>
                <a:moveTo>
                  <a:pt x="27" y="9"/>
                </a:moveTo>
                <a:cubicBezTo>
                  <a:pt x="18" y="9"/>
                  <a:pt x="10" y="17"/>
                  <a:pt x="10" y="26"/>
                </a:cubicBezTo>
                <a:cubicBezTo>
                  <a:pt x="10" y="36"/>
                  <a:pt x="18" y="43"/>
                  <a:pt x="27" y="43"/>
                </a:cubicBezTo>
                <a:cubicBezTo>
                  <a:pt x="37" y="43"/>
                  <a:pt x="44" y="36"/>
                  <a:pt x="44" y="26"/>
                </a:cubicBezTo>
                <a:cubicBezTo>
                  <a:pt x="44" y="17"/>
                  <a:pt x="37" y="9"/>
                  <a:pt x="27" y="9"/>
                </a:cubicBezTo>
                <a:close/>
              </a:path>
            </a:pathLst>
          </a:custGeom>
          <a:solidFill>
            <a:schemeClr val="bg1"/>
          </a:solidFill>
          <a:ln w="9525">
            <a:noFill/>
            <a:round/>
          </a:ln>
        </p:spPr>
        <p:txBody>
          <a:bodyPr lIns="121920" tIns="60960" rIns="121920" bIns="60960"/>
          <a:lstStyle/>
          <a:p>
            <a:pPr eaLnBrk="1" fontAlgn="auto" hangingPunct="1">
              <a:spcBef>
                <a:spcPts val="0"/>
              </a:spcBef>
              <a:spcAft>
                <a:spcPts val="0"/>
              </a:spcAft>
              <a:defRPr/>
            </a:pPr>
            <a:endParaRPr lang="en-US" sz="3200" dirty="0">
              <a:solidFill>
                <a:schemeClr val="accent3">
                  <a:lumMod val="50000"/>
                </a:schemeClr>
              </a:solidFill>
              <a:latin typeface="+mn-lt"/>
              <a:ea typeface="+mn-ea"/>
            </a:endParaRPr>
          </a:p>
        </p:txBody>
      </p:sp>
      <p:sp>
        <p:nvSpPr>
          <p:cNvPr id="91" name="TextBox 53"/>
          <p:cNvSpPr txBox="1"/>
          <p:nvPr/>
        </p:nvSpPr>
        <p:spPr>
          <a:xfrm>
            <a:off x="770661" y="3740176"/>
            <a:ext cx="1929131" cy="1588127"/>
          </a:xfrm>
          <a:prstGeom prst="rect">
            <a:avLst/>
          </a:prstGeom>
          <a:noFill/>
        </p:spPr>
        <p:txBody>
          <a:bodyPr wrap="square" lIns="0" tIns="0" rIns="0" bIns="0">
            <a:spAutoFit/>
          </a:bodyPr>
          <a:lstStyle/>
          <a:p>
            <a:pPr marL="0" lvl="1" algn="ctr">
              <a:spcBef>
                <a:spcPct val="20000"/>
              </a:spcBef>
              <a:defRPr/>
            </a:pPr>
            <a:r>
              <a:rPr lang="en-US" altLang="zh-CN" b="1" dirty="0">
                <a:solidFill>
                  <a:schemeClr val="accent2"/>
                </a:solidFill>
                <a:latin typeface="楷体_GB2312" panose="02010609030101010101" pitchFamily="49" charset="-122"/>
                <a:ea typeface="楷体_GB2312" panose="02010609030101010101" pitchFamily="49" charset="-122"/>
              </a:rPr>
              <a:t>10.</a:t>
            </a:r>
            <a:r>
              <a:rPr lang="zh-CN" altLang="en-US" b="1" dirty="0">
                <a:solidFill>
                  <a:schemeClr val="accent2"/>
                </a:solidFill>
                <a:latin typeface="楷体_GB2312" panose="02010609030101010101" pitchFamily="49" charset="-122"/>
                <a:ea typeface="楷体_GB2312" panose="02010609030101010101" pitchFamily="49" charset="-122"/>
              </a:rPr>
              <a:t>关于临时用地调查</a:t>
            </a:r>
            <a:endParaRPr lang="en-US" altLang="zh-CN" b="1" dirty="0">
              <a:solidFill>
                <a:schemeClr val="accent2"/>
              </a:solidFill>
              <a:latin typeface="楷体_GB2312" panose="02010609030101010101" pitchFamily="49" charset="-122"/>
              <a:ea typeface="楷体_GB2312" panose="02010609030101010101" pitchFamily="49" charset="-122"/>
            </a:endParaRPr>
          </a:p>
          <a:p>
            <a:pPr>
              <a:spcBef>
                <a:spcPct val="20000"/>
              </a:spcBef>
              <a:defRPr/>
            </a:pPr>
            <a:r>
              <a:rPr lang="zh-CN" altLang="en-US" sz="1600" dirty="0">
                <a:latin typeface="楷体_GB2312" panose="02010609030101010101" pitchFamily="49" charset="-122"/>
                <a:ea typeface="楷体_GB2312" panose="02010609030101010101" pitchFamily="49" charset="-122"/>
              </a:rPr>
              <a:t>应维持原数据库地类不变，按照单独图层方式录入土地调查数据库。</a:t>
            </a:r>
            <a:endParaRPr lang="zh-CN" altLang="en-US" sz="1600" dirty="0">
              <a:latin typeface="楷体_GB2312" panose="02010609030101010101" pitchFamily="49" charset="-122"/>
              <a:ea typeface="楷体_GB2312" panose="02010609030101010101" pitchFamily="49" charset="-122"/>
            </a:endParaRPr>
          </a:p>
        </p:txBody>
      </p:sp>
      <p:sp>
        <p:nvSpPr>
          <p:cNvPr id="93" name="TextBox 56"/>
          <p:cNvSpPr txBox="1"/>
          <p:nvPr/>
        </p:nvSpPr>
        <p:spPr>
          <a:xfrm>
            <a:off x="6050285" y="3740176"/>
            <a:ext cx="2338139" cy="2049792"/>
          </a:xfrm>
          <a:prstGeom prst="rect">
            <a:avLst/>
          </a:prstGeom>
          <a:noFill/>
        </p:spPr>
        <p:txBody>
          <a:bodyPr wrap="square" lIns="0" tIns="0" rIns="0" bIns="0">
            <a:spAutoFit/>
          </a:bodyPr>
          <a:lstStyle/>
          <a:p>
            <a:pPr algn="ctr">
              <a:spcBef>
                <a:spcPct val="20000"/>
              </a:spcBef>
              <a:defRPr/>
            </a:pPr>
            <a:r>
              <a:rPr lang="en-US" altLang="zh-CN" b="1" dirty="0">
                <a:solidFill>
                  <a:schemeClr val="accent4"/>
                </a:solidFill>
                <a:latin typeface="楷体_GB2312" panose="02010609030101010101" pitchFamily="49" charset="-122"/>
                <a:ea typeface="楷体_GB2312" panose="02010609030101010101" pitchFamily="49" charset="-122"/>
              </a:rPr>
              <a:t>12.</a:t>
            </a:r>
            <a:r>
              <a:rPr lang="zh-CN" altLang="en-US" b="1" dirty="0">
                <a:solidFill>
                  <a:schemeClr val="accent4"/>
                </a:solidFill>
                <a:latin typeface="楷体_GB2312" panose="02010609030101010101" pitchFamily="49" charset="-122"/>
                <a:ea typeface="楷体_GB2312" panose="02010609030101010101" pitchFamily="49" charset="-122"/>
              </a:rPr>
              <a:t>关于线状地物调查</a:t>
            </a:r>
            <a:endParaRPr lang="zh-CN" altLang="en-US" b="1" dirty="0">
              <a:solidFill>
                <a:schemeClr val="accent4"/>
              </a:solidFill>
              <a:latin typeface="楷体_GB2312" panose="02010609030101010101" pitchFamily="49" charset="-122"/>
              <a:ea typeface="楷体_GB2312" panose="02010609030101010101" pitchFamily="49" charset="-122"/>
            </a:endParaRPr>
          </a:p>
          <a:p>
            <a:pPr>
              <a:spcBef>
                <a:spcPct val="20000"/>
              </a:spcBef>
              <a:defRPr/>
            </a:pPr>
            <a:r>
              <a:rPr lang="zh-CN" altLang="en-US" dirty="0">
                <a:latin typeface="楷体_GB2312" panose="02010609030101010101" pitchFamily="49" charset="-122"/>
                <a:ea typeface="楷体_GB2312" panose="02010609030101010101" pitchFamily="49" charset="-122"/>
              </a:rPr>
              <a:t>线性地物矢量化，以图斑的形式表示。</a:t>
            </a:r>
            <a:endParaRPr lang="zh-CN" altLang="en-US" dirty="0">
              <a:latin typeface="楷体_GB2312" panose="02010609030101010101" pitchFamily="49" charset="-122"/>
              <a:ea typeface="楷体_GB2312" panose="02010609030101010101" pitchFamily="49" charset="-122"/>
            </a:endParaRPr>
          </a:p>
          <a:p>
            <a:pPr>
              <a:spcBef>
                <a:spcPct val="20000"/>
              </a:spcBef>
              <a:defRPr/>
            </a:pPr>
            <a:r>
              <a:rPr lang="zh-CN" altLang="en-US" dirty="0">
                <a:latin typeface="楷体_GB2312" panose="02010609030101010101" pitchFamily="49" charset="-122"/>
                <a:ea typeface="楷体_GB2312" panose="02010609030101010101" pitchFamily="49" charset="-122"/>
              </a:rPr>
              <a:t>大于</a:t>
            </a:r>
            <a:r>
              <a:rPr lang="en-US" altLang="zh-CN" dirty="0">
                <a:latin typeface="楷体_GB2312" panose="02010609030101010101" pitchFamily="49" charset="-122"/>
                <a:ea typeface="楷体_GB2312" panose="02010609030101010101" pitchFamily="49" charset="-122"/>
              </a:rPr>
              <a:t>8</a:t>
            </a:r>
            <a:r>
              <a:rPr lang="zh-CN" altLang="en-US" dirty="0">
                <a:latin typeface="楷体_GB2312" panose="02010609030101010101" pitchFamily="49" charset="-122"/>
                <a:ea typeface="楷体_GB2312" panose="02010609030101010101" pitchFamily="49" charset="-122"/>
              </a:rPr>
              <a:t>米的道路或纳入乡镇级及以上级别道路网规划的道路，一律按公路调查。</a:t>
            </a:r>
            <a:endParaRPr lang="en-US" dirty="0">
              <a:latin typeface="楷体_GB2312" panose="02010609030101010101" pitchFamily="49" charset="-122"/>
              <a:ea typeface="楷体_GB2312" panose="02010609030101010101" pitchFamily="49" charset="-122"/>
            </a:endParaRPr>
          </a:p>
        </p:txBody>
      </p:sp>
      <p:sp>
        <p:nvSpPr>
          <p:cNvPr id="94" name="TextBox 57"/>
          <p:cNvSpPr txBox="1"/>
          <p:nvPr/>
        </p:nvSpPr>
        <p:spPr>
          <a:xfrm>
            <a:off x="3453755" y="3760930"/>
            <a:ext cx="1838325" cy="2548390"/>
          </a:xfrm>
          <a:prstGeom prst="rect">
            <a:avLst/>
          </a:prstGeom>
          <a:noFill/>
        </p:spPr>
        <p:txBody>
          <a:bodyPr lIns="0" tIns="0" rIns="0" bIns="0">
            <a:spAutoFit/>
          </a:bodyPr>
          <a:lstStyle/>
          <a:p>
            <a:pPr algn="ctr">
              <a:spcBef>
                <a:spcPct val="20000"/>
              </a:spcBef>
              <a:defRPr/>
            </a:pPr>
            <a:r>
              <a:rPr lang="en-US" altLang="zh-CN" b="1" dirty="0">
                <a:solidFill>
                  <a:schemeClr val="accent3"/>
                </a:solidFill>
                <a:latin typeface="楷体_GB2312" panose="02010609030101010101" pitchFamily="49" charset="-122"/>
                <a:ea typeface="楷体_GB2312" panose="02010609030101010101" pitchFamily="49" charset="-122"/>
              </a:rPr>
              <a:t>11.</a:t>
            </a:r>
            <a:r>
              <a:rPr lang="zh-CN" altLang="en-US" b="1" dirty="0">
                <a:solidFill>
                  <a:schemeClr val="accent3"/>
                </a:solidFill>
                <a:latin typeface="楷体_GB2312" panose="02010609030101010101" pitchFamily="49" charset="-122"/>
                <a:ea typeface="楷体_GB2312" panose="02010609030101010101" pitchFamily="49" charset="-122"/>
              </a:rPr>
              <a:t>关于农用地调查为未利用地</a:t>
            </a:r>
            <a:endParaRPr lang="en-US" altLang="zh-CN" b="1" dirty="0">
              <a:solidFill>
                <a:schemeClr val="accent3"/>
              </a:solidFill>
              <a:latin typeface="楷体_GB2312" panose="02010609030101010101" pitchFamily="49" charset="-122"/>
              <a:ea typeface="楷体_GB2312" panose="02010609030101010101" pitchFamily="49" charset="-122"/>
            </a:endParaRPr>
          </a:p>
          <a:p>
            <a:pPr>
              <a:spcBef>
                <a:spcPct val="20000"/>
              </a:spcBef>
              <a:defRPr/>
            </a:pPr>
            <a:r>
              <a:rPr lang="zh-CN" altLang="en-US" dirty="0">
                <a:latin typeface="楷体_GB2312" panose="02010609030101010101" pitchFamily="49" charset="-122"/>
                <a:ea typeface="楷体_GB2312" panose="02010609030101010101" pitchFamily="49" charset="-122"/>
              </a:rPr>
              <a:t>农用地调查为未利用地的，各地应说明原因，省级土地调查办公室进行审核后，形成省级报告，报至全国土地调查办。</a:t>
            </a:r>
            <a:endParaRPr lang="en-US" dirty="0">
              <a:solidFill>
                <a:schemeClr val="tx1">
                  <a:lumMod val="50000"/>
                  <a:lumOff val="50000"/>
                </a:schemeClr>
              </a:solidFill>
              <a:latin typeface="楷体_GB2312" panose="02010609030101010101" pitchFamily="49" charset="-122"/>
              <a:ea typeface="楷体_GB2312" panose="0201060903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wipe(left)">
                                      <p:cBhvr>
                                        <p:cTn id="7" dur="500"/>
                                        <p:tgtEl>
                                          <p:spTgt spid="69"/>
                                        </p:tgtEl>
                                      </p:cBhvr>
                                    </p:animEffect>
                                  </p:childTnLst>
                                </p:cTn>
                              </p:par>
                            </p:childTnLst>
                          </p:cTn>
                        </p:par>
                        <p:par>
                          <p:cTn id="8" fill="hold">
                            <p:stCondLst>
                              <p:cond delay="500"/>
                            </p:stCondLst>
                            <p:childTnLst>
                              <p:par>
                                <p:cTn id="9" presetID="23" presetClass="entr" presetSubtype="16" fill="hold" grpId="0" nodeType="afterEffect">
                                  <p:stCondLst>
                                    <p:cond delay="0"/>
                                  </p:stCondLst>
                                  <p:childTnLst>
                                    <p:set>
                                      <p:cBhvr>
                                        <p:cTn id="10" dur="1" fill="hold">
                                          <p:stCondLst>
                                            <p:cond delay="0"/>
                                          </p:stCondLst>
                                        </p:cTn>
                                        <p:tgtEl>
                                          <p:spTgt spid="88"/>
                                        </p:tgtEl>
                                        <p:attrNameLst>
                                          <p:attrName>style.visibility</p:attrName>
                                        </p:attrNameLst>
                                      </p:cBhvr>
                                      <p:to>
                                        <p:strVal val="visible"/>
                                      </p:to>
                                    </p:set>
                                    <p:anim calcmode="lin" valueType="num">
                                      <p:cBhvr>
                                        <p:cTn id="11" dur="500" fill="hold"/>
                                        <p:tgtEl>
                                          <p:spTgt spid="88"/>
                                        </p:tgtEl>
                                        <p:attrNameLst>
                                          <p:attrName>ppt_w</p:attrName>
                                        </p:attrNameLst>
                                      </p:cBhvr>
                                      <p:tavLst>
                                        <p:tav tm="0">
                                          <p:val>
                                            <p:fltVal val="0"/>
                                          </p:val>
                                        </p:tav>
                                        <p:tav tm="100000">
                                          <p:val>
                                            <p:strVal val="#ppt_w"/>
                                          </p:val>
                                        </p:tav>
                                      </p:tavLst>
                                    </p:anim>
                                    <p:anim calcmode="lin" valueType="num">
                                      <p:cBhvr>
                                        <p:cTn id="12" dur="500" fill="hold"/>
                                        <p:tgtEl>
                                          <p:spTgt spid="88"/>
                                        </p:tgtEl>
                                        <p:attrNameLst>
                                          <p:attrName>ppt_h</p:attrName>
                                        </p:attrNameLst>
                                      </p:cBhvr>
                                      <p:tavLst>
                                        <p:tav tm="0">
                                          <p:val>
                                            <p:fltVal val="0"/>
                                          </p:val>
                                        </p:tav>
                                        <p:tav tm="100000">
                                          <p:val>
                                            <p:strVal val="#ppt_h"/>
                                          </p:val>
                                        </p:tav>
                                      </p:tavLst>
                                    </p:anim>
                                  </p:childTnLst>
                                </p:cTn>
                              </p:par>
                            </p:childTnLst>
                          </p:cTn>
                        </p:par>
                        <p:par>
                          <p:cTn id="13" fill="hold">
                            <p:stCondLst>
                              <p:cond delay="1000"/>
                            </p:stCondLst>
                            <p:childTnLst>
                              <p:par>
                                <p:cTn id="14" presetID="2" presetClass="entr" presetSubtype="4" accel="50000" decel="50000" fill="hold" grpId="0" nodeType="afterEffect">
                                  <p:stCondLst>
                                    <p:cond delay="0"/>
                                  </p:stCondLst>
                                  <p:childTnLst>
                                    <p:set>
                                      <p:cBhvr>
                                        <p:cTn id="15" dur="1" fill="hold">
                                          <p:stCondLst>
                                            <p:cond delay="0"/>
                                          </p:stCondLst>
                                        </p:cTn>
                                        <p:tgtEl>
                                          <p:spTgt spid="91"/>
                                        </p:tgtEl>
                                        <p:attrNameLst>
                                          <p:attrName>style.visibility</p:attrName>
                                        </p:attrNameLst>
                                      </p:cBhvr>
                                      <p:to>
                                        <p:strVal val="visible"/>
                                      </p:to>
                                    </p:set>
                                    <p:anim calcmode="lin" valueType="num">
                                      <p:cBhvr additive="base">
                                        <p:cTn id="16" dur="500" fill="hold"/>
                                        <p:tgtEl>
                                          <p:spTgt spid="91"/>
                                        </p:tgtEl>
                                        <p:attrNameLst>
                                          <p:attrName>ppt_x</p:attrName>
                                        </p:attrNameLst>
                                      </p:cBhvr>
                                      <p:tavLst>
                                        <p:tav tm="0">
                                          <p:val>
                                            <p:strVal val="#ppt_x"/>
                                          </p:val>
                                        </p:tav>
                                        <p:tav tm="100000">
                                          <p:val>
                                            <p:strVal val="#ppt_x"/>
                                          </p:val>
                                        </p:tav>
                                      </p:tavLst>
                                    </p:anim>
                                    <p:anim calcmode="lin" valueType="num">
                                      <p:cBhvr additive="base">
                                        <p:cTn id="17" dur="500" fill="hold"/>
                                        <p:tgtEl>
                                          <p:spTgt spid="91"/>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75"/>
                                        </p:tgtEl>
                                        <p:attrNameLst>
                                          <p:attrName>style.visibility</p:attrName>
                                        </p:attrNameLst>
                                      </p:cBhvr>
                                      <p:to>
                                        <p:strVal val="visible"/>
                                      </p:to>
                                    </p:set>
                                    <p:animEffect transition="in" filter="wipe(left)">
                                      <p:cBhvr>
                                        <p:cTn id="21" dur="500"/>
                                        <p:tgtEl>
                                          <p:spTgt spid="75"/>
                                        </p:tgtEl>
                                      </p:cBhvr>
                                    </p:animEffect>
                                  </p:childTnLst>
                                </p:cTn>
                              </p:par>
                            </p:childTnLst>
                          </p:cTn>
                        </p:par>
                        <p:par>
                          <p:cTn id="22" fill="hold">
                            <p:stCondLst>
                              <p:cond delay="2000"/>
                            </p:stCondLst>
                            <p:childTnLst>
                              <p:par>
                                <p:cTn id="23" presetID="23" presetClass="entr" presetSubtype="16" fill="hold" nodeType="afterEffect">
                                  <p:stCondLst>
                                    <p:cond delay="0"/>
                                  </p:stCondLst>
                                  <p:childTnLst>
                                    <p:set>
                                      <p:cBhvr>
                                        <p:cTn id="24" dur="1" fill="hold">
                                          <p:stCondLst>
                                            <p:cond delay="0"/>
                                          </p:stCondLst>
                                        </p:cTn>
                                        <p:tgtEl>
                                          <p:spTgt spid="90"/>
                                        </p:tgtEl>
                                        <p:attrNameLst>
                                          <p:attrName>style.visibility</p:attrName>
                                        </p:attrNameLst>
                                      </p:cBhvr>
                                      <p:to>
                                        <p:strVal val="visible"/>
                                      </p:to>
                                    </p:set>
                                    <p:anim calcmode="lin" valueType="num">
                                      <p:cBhvr>
                                        <p:cTn id="25" dur="500" fill="hold"/>
                                        <p:tgtEl>
                                          <p:spTgt spid="90"/>
                                        </p:tgtEl>
                                        <p:attrNameLst>
                                          <p:attrName>ppt_w</p:attrName>
                                        </p:attrNameLst>
                                      </p:cBhvr>
                                      <p:tavLst>
                                        <p:tav tm="0">
                                          <p:val>
                                            <p:fltVal val="0"/>
                                          </p:val>
                                        </p:tav>
                                        <p:tav tm="100000">
                                          <p:val>
                                            <p:strVal val="#ppt_w"/>
                                          </p:val>
                                        </p:tav>
                                      </p:tavLst>
                                    </p:anim>
                                    <p:anim calcmode="lin" valueType="num">
                                      <p:cBhvr>
                                        <p:cTn id="26" dur="500" fill="hold"/>
                                        <p:tgtEl>
                                          <p:spTgt spid="90"/>
                                        </p:tgtEl>
                                        <p:attrNameLst>
                                          <p:attrName>ppt_h</p:attrName>
                                        </p:attrNameLst>
                                      </p:cBhvr>
                                      <p:tavLst>
                                        <p:tav tm="0">
                                          <p:val>
                                            <p:fltVal val="0"/>
                                          </p:val>
                                        </p:tav>
                                        <p:tav tm="100000">
                                          <p:val>
                                            <p:strVal val="#ppt_h"/>
                                          </p:val>
                                        </p:tav>
                                      </p:tavLst>
                                    </p:anim>
                                  </p:childTnLst>
                                </p:cTn>
                              </p:par>
                            </p:childTnLst>
                          </p:cTn>
                        </p:par>
                        <p:par>
                          <p:cTn id="27" fill="hold">
                            <p:stCondLst>
                              <p:cond delay="2500"/>
                            </p:stCondLst>
                            <p:childTnLst>
                              <p:par>
                                <p:cTn id="28" presetID="2" presetClass="entr" presetSubtype="4" accel="50000" decel="50000" fill="hold" grpId="0" nodeType="afterEffect">
                                  <p:stCondLst>
                                    <p:cond delay="0"/>
                                  </p:stCondLst>
                                  <p:childTnLst>
                                    <p:set>
                                      <p:cBhvr>
                                        <p:cTn id="29" dur="1" fill="hold">
                                          <p:stCondLst>
                                            <p:cond delay="0"/>
                                          </p:stCondLst>
                                        </p:cTn>
                                        <p:tgtEl>
                                          <p:spTgt spid="94"/>
                                        </p:tgtEl>
                                        <p:attrNameLst>
                                          <p:attrName>style.visibility</p:attrName>
                                        </p:attrNameLst>
                                      </p:cBhvr>
                                      <p:to>
                                        <p:strVal val="visible"/>
                                      </p:to>
                                    </p:set>
                                    <p:anim calcmode="lin" valueType="num">
                                      <p:cBhvr additive="base">
                                        <p:cTn id="30" dur="500" fill="hold"/>
                                        <p:tgtEl>
                                          <p:spTgt spid="94"/>
                                        </p:tgtEl>
                                        <p:attrNameLst>
                                          <p:attrName>ppt_x</p:attrName>
                                        </p:attrNameLst>
                                      </p:cBhvr>
                                      <p:tavLst>
                                        <p:tav tm="0">
                                          <p:val>
                                            <p:strVal val="#ppt_x"/>
                                          </p:val>
                                        </p:tav>
                                        <p:tav tm="100000">
                                          <p:val>
                                            <p:strVal val="#ppt_x"/>
                                          </p:val>
                                        </p:tav>
                                      </p:tavLst>
                                    </p:anim>
                                    <p:anim calcmode="lin" valueType="num">
                                      <p:cBhvr additive="base">
                                        <p:cTn id="31" dur="500" fill="hold"/>
                                        <p:tgtEl>
                                          <p:spTgt spid="94"/>
                                        </p:tgtEl>
                                        <p:attrNameLst>
                                          <p:attrName>ppt_y</p:attrName>
                                        </p:attrNameLst>
                                      </p:cBhvr>
                                      <p:tavLst>
                                        <p:tav tm="0">
                                          <p:val>
                                            <p:strVal val="1+#ppt_h/2"/>
                                          </p:val>
                                        </p:tav>
                                        <p:tav tm="100000">
                                          <p:val>
                                            <p:strVal val="#ppt_y"/>
                                          </p:val>
                                        </p:tav>
                                      </p:tavLst>
                                    </p:anim>
                                  </p:childTnLst>
                                </p:cTn>
                              </p:par>
                            </p:childTnLst>
                          </p:cTn>
                        </p:par>
                        <p:par>
                          <p:cTn id="32" fill="hold">
                            <p:stCondLst>
                              <p:cond delay="3000"/>
                            </p:stCondLst>
                            <p:childTnLst>
                              <p:par>
                                <p:cTn id="33" presetID="22" presetClass="entr" presetSubtype="8" fill="hold" nodeType="afterEffect">
                                  <p:stCondLst>
                                    <p:cond delay="0"/>
                                  </p:stCondLst>
                                  <p:childTnLst>
                                    <p:set>
                                      <p:cBhvr>
                                        <p:cTn id="34" dur="1" fill="hold">
                                          <p:stCondLst>
                                            <p:cond delay="0"/>
                                          </p:stCondLst>
                                        </p:cTn>
                                        <p:tgtEl>
                                          <p:spTgt spid="81"/>
                                        </p:tgtEl>
                                        <p:attrNameLst>
                                          <p:attrName>style.visibility</p:attrName>
                                        </p:attrNameLst>
                                      </p:cBhvr>
                                      <p:to>
                                        <p:strVal val="visible"/>
                                      </p:to>
                                    </p:set>
                                    <p:animEffect transition="in" filter="wipe(left)">
                                      <p:cBhvr>
                                        <p:cTn id="35" dur="500"/>
                                        <p:tgtEl>
                                          <p:spTgt spid="81"/>
                                        </p:tgtEl>
                                      </p:cBhvr>
                                    </p:animEffect>
                                  </p:childTnLst>
                                </p:cTn>
                              </p:par>
                            </p:childTnLst>
                          </p:cTn>
                        </p:par>
                        <p:par>
                          <p:cTn id="36" fill="hold">
                            <p:stCondLst>
                              <p:cond delay="3500"/>
                            </p:stCondLst>
                            <p:childTnLst>
                              <p:par>
                                <p:cTn id="37" presetID="23" presetClass="entr" presetSubtype="16" fill="hold" grpId="0" nodeType="afterEffect">
                                  <p:stCondLst>
                                    <p:cond delay="0"/>
                                  </p:stCondLst>
                                  <p:childTnLst>
                                    <p:set>
                                      <p:cBhvr>
                                        <p:cTn id="38" dur="1" fill="hold">
                                          <p:stCondLst>
                                            <p:cond delay="0"/>
                                          </p:stCondLst>
                                        </p:cTn>
                                        <p:tgtEl>
                                          <p:spTgt spid="89"/>
                                        </p:tgtEl>
                                        <p:attrNameLst>
                                          <p:attrName>style.visibility</p:attrName>
                                        </p:attrNameLst>
                                      </p:cBhvr>
                                      <p:to>
                                        <p:strVal val="visible"/>
                                      </p:to>
                                    </p:set>
                                    <p:anim calcmode="lin" valueType="num">
                                      <p:cBhvr>
                                        <p:cTn id="39" dur="500" fill="hold"/>
                                        <p:tgtEl>
                                          <p:spTgt spid="89"/>
                                        </p:tgtEl>
                                        <p:attrNameLst>
                                          <p:attrName>ppt_w</p:attrName>
                                        </p:attrNameLst>
                                      </p:cBhvr>
                                      <p:tavLst>
                                        <p:tav tm="0">
                                          <p:val>
                                            <p:fltVal val="0"/>
                                          </p:val>
                                        </p:tav>
                                        <p:tav tm="100000">
                                          <p:val>
                                            <p:strVal val="#ppt_w"/>
                                          </p:val>
                                        </p:tav>
                                      </p:tavLst>
                                    </p:anim>
                                    <p:anim calcmode="lin" valueType="num">
                                      <p:cBhvr>
                                        <p:cTn id="40" dur="500" fill="hold"/>
                                        <p:tgtEl>
                                          <p:spTgt spid="89"/>
                                        </p:tgtEl>
                                        <p:attrNameLst>
                                          <p:attrName>ppt_h</p:attrName>
                                        </p:attrNameLst>
                                      </p:cBhvr>
                                      <p:tavLst>
                                        <p:tav tm="0">
                                          <p:val>
                                            <p:fltVal val="0"/>
                                          </p:val>
                                        </p:tav>
                                        <p:tav tm="100000">
                                          <p:val>
                                            <p:strVal val="#ppt_h"/>
                                          </p:val>
                                        </p:tav>
                                      </p:tavLst>
                                    </p:anim>
                                  </p:childTnLst>
                                </p:cTn>
                              </p:par>
                            </p:childTnLst>
                          </p:cTn>
                        </p:par>
                        <p:par>
                          <p:cTn id="41" fill="hold">
                            <p:stCondLst>
                              <p:cond delay="4000"/>
                            </p:stCondLst>
                            <p:childTnLst>
                              <p:par>
                                <p:cTn id="42" presetID="2" presetClass="entr" presetSubtype="4" accel="50000" decel="50000" fill="hold" grpId="0" nodeType="afterEffect">
                                  <p:stCondLst>
                                    <p:cond delay="0"/>
                                  </p:stCondLst>
                                  <p:childTnLst>
                                    <p:set>
                                      <p:cBhvr>
                                        <p:cTn id="43" dur="1" fill="hold">
                                          <p:stCondLst>
                                            <p:cond delay="0"/>
                                          </p:stCondLst>
                                        </p:cTn>
                                        <p:tgtEl>
                                          <p:spTgt spid="93"/>
                                        </p:tgtEl>
                                        <p:attrNameLst>
                                          <p:attrName>style.visibility</p:attrName>
                                        </p:attrNameLst>
                                      </p:cBhvr>
                                      <p:to>
                                        <p:strVal val="visible"/>
                                      </p:to>
                                    </p:set>
                                    <p:anim calcmode="lin" valueType="num">
                                      <p:cBhvr additive="base">
                                        <p:cTn id="44" dur="500" fill="hold"/>
                                        <p:tgtEl>
                                          <p:spTgt spid="93"/>
                                        </p:tgtEl>
                                        <p:attrNameLst>
                                          <p:attrName>ppt_x</p:attrName>
                                        </p:attrNameLst>
                                      </p:cBhvr>
                                      <p:tavLst>
                                        <p:tav tm="0">
                                          <p:val>
                                            <p:strVal val="#ppt_x"/>
                                          </p:val>
                                        </p:tav>
                                        <p:tav tm="100000">
                                          <p:val>
                                            <p:strVal val="#ppt_x"/>
                                          </p:val>
                                        </p:tav>
                                      </p:tavLst>
                                    </p:anim>
                                    <p:anim calcmode="lin" valueType="num">
                                      <p:cBhvr additive="base">
                                        <p:cTn id="45" dur="500" fill="hold"/>
                                        <p:tgtEl>
                                          <p:spTgt spid="9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animBg="1"/>
      <p:bldP spid="89" grpId="0" animBg="1"/>
      <p:bldP spid="91" grpId="0"/>
      <p:bldP spid="93" grpId="0"/>
      <p:bldP spid="9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05059" y="77926"/>
            <a:ext cx="6286544" cy="580865"/>
          </a:xfrm>
          <a:prstGeom prst="rect">
            <a:avLst/>
          </a:prstGeom>
          <a:ln>
            <a:noFill/>
          </a:ln>
        </p:spPr>
        <p:txBody>
          <a:bodyPr wrap="square">
            <a:spAutoFit/>
          </a:bodyPr>
          <a:lstStyle/>
          <a:p>
            <a:pPr>
              <a:lnSpc>
                <a:spcPct val="150000"/>
              </a:lnSpc>
            </a:pPr>
            <a:r>
              <a:rPr lang="zh-CN" altLang="en-US" sz="2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五、专项用地调查</a:t>
            </a:r>
            <a:endParaRPr lang="en-US" altLang="zh-CN" sz="2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51" name="矩形 50"/>
          <p:cNvSpPr/>
          <p:nvPr/>
        </p:nvSpPr>
        <p:spPr>
          <a:xfrm>
            <a:off x="-26260" y="5730963"/>
            <a:ext cx="2438020" cy="146309"/>
          </a:xfrm>
          <a:prstGeom prst="rect">
            <a:avLst/>
          </a:prstGeom>
          <a:solidFill>
            <a:srgbClr val="29303A"/>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p>
        </p:txBody>
      </p:sp>
      <p:sp>
        <p:nvSpPr>
          <p:cNvPr id="52" name="矩形 51"/>
          <p:cNvSpPr/>
          <p:nvPr/>
        </p:nvSpPr>
        <p:spPr>
          <a:xfrm>
            <a:off x="-26260" y="4095544"/>
            <a:ext cx="2438020" cy="125544"/>
          </a:xfrm>
          <a:prstGeom prst="rect">
            <a:avLst/>
          </a:prstGeom>
          <a:solidFill>
            <a:schemeClr val="accent1">
              <a:lumMod val="50000"/>
            </a:schemeClr>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p>
        </p:txBody>
      </p:sp>
      <p:sp>
        <p:nvSpPr>
          <p:cNvPr id="53" name="矩形 52"/>
          <p:cNvSpPr/>
          <p:nvPr/>
        </p:nvSpPr>
        <p:spPr>
          <a:xfrm>
            <a:off x="-26260" y="2488726"/>
            <a:ext cx="2438020" cy="128073"/>
          </a:xfrm>
          <a:prstGeom prst="rect">
            <a:avLst/>
          </a:prstGeom>
          <a:solidFill>
            <a:srgbClr val="757376"/>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p>
        </p:txBody>
      </p:sp>
      <p:sp>
        <p:nvSpPr>
          <p:cNvPr id="54" name="椭圆 53"/>
          <p:cNvSpPr/>
          <p:nvPr/>
        </p:nvSpPr>
        <p:spPr>
          <a:xfrm>
            <a:off x="1691680" y="2124070"/>
            <a:ext cx="907027" cy="907027"/>
          </a:xfrm>
          <a:prstGeom prst="ellipse">
            <a:avLst/>
          </a:prstGeom>
          <a:solidFill>
            <a:srgbClr val="757376"/>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t>01</a:t>
            </a:r>
            <a:endParaRPr lang="zh-CN" altLang="en-US" sz="3200" dirty="0"/>
          </a:p>
        </p:txBody>
      </p:sp>
      <p:sp>
        <p:nvSpPr>
          <p:cNvPr id="55" name="椭圆 54"/>
          <p:cNvSpPr/>
          <p:nvPr/>
        </p:nvSpPr>
        <p:spPr>
          <a:xfrm>
            <a:off x="1691680" y="3725997"/>
            <a:ext cx="907027" cy="907027"/>
          </a:xfrm>
          <a:prstGeom prst="ellipse">
            <a:avLst/>
          </a:prstGeom>
          <a:solidFill>
            <a:schemeClr val="accent1">
              <a:lumMod val="50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t>02</a:t>
            </a:r>
            <a:endParaRPr lang="zh-CN" altLang="en-US" sz="3200" dirty="0"/>
          </a:p>
        </p:txBody>
      </p:sp>
      <p:sp>
        <p:nvSpPr>
          <p:cNvPr id="56" name="椭圆 55"/>
          <p:cNvSpPr/>
          <p:nvPr/>
        </p:nvSpPr>
        <p:spPr>
          <a:xfrm>
            <a:off x="1691680" y="5330285"/>
            <a:ext cx="907027" cy="907027"/>
          </a:xfrm>
          <a:prstGeom prst="ellipse">
            <a:avLst/>
          </a:prstGeom>
          <a:solidFill>
            <a:srgbClr val="29303A"/>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t>03</a:t>
            </a:r>
            <a:endParaRPr lang="zh-CN" altLang="en-US" sz="3200" dirty="0"/>
          </a:p>
        </p:txBody>
      </p:sp>
      <p:grpSp>
        <p:nvGrpSpPr>
          <p:cNvPr id="57" name="组 10"/>
          <p:cNvGrpSpPr/>
          <p:nvPr/>
        </p:nvGrpSpPr>
        <p:grpSpPr>
          <a:xfrm>
            <a:off x="2843808" y="2060848"/>
            <a:ext cx="5832648" cy="1198671"/>
            <a:chOff x="247498" y="2041376"/>
            <a:chExt cx="4375499" cy="899211"/>
          </a:xfrm>
        </p:grpSpPr>
        <p:sp>
          <p:nvSpPr>
            <p:cNvPr id="58" name="文本框 26"/>
            <p:cNvSpPr txBox="1"/>
            <p:nvPr/>
          </p:nvSpPr>
          <p:spPr>
            <a:xfrm>
              <a:off x="247498" y="2331049"/>
              <a:ext cx="4375499" cy="60953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8565">
                <a:lnSpc>
                  <a:spcPct val="130000"/>
                </a:lnSpc>
                <a:defRPr/>
              </a:pPr>
              <a:r>
                <a:rPr lang="zh-CN" altLang="en-US" dirty="0">
                  <a:solidFill>
                    <a:schemeClr val="tx1">
                      <a:lumMod val="75000"/>
                      <a:lumOff val="25000"/>
                    </a:schemeClr>
                  </a:solidFill>
                  <a:latin typeface="楷体_GB2312" panose="02010609030101010101" pitchFamily="49" charset="-122"/>
                  <a:ea typeface="楷体_GB2312" panose="02010609030101010101" pitchFamily="49" charset="-122"/>
                </a:rPr>
                <a:t>包括河道或湖区范围内的耕地、林区范围内的耕地、牧区范围内的耕地、沙荒耕地等。</a:t>
              </a:r>
              <a:endParaRPr lang="zh-CN" altLang="en-US" dirty="0">
                <a:solidFill>
                  <a:schemeClr val="tx1">
                    <a:lumMod val="75000"/>
                    <a:lumOff val="25000"/>
                  </a:schemeClr>
                </a:solidFill>
                <a:latin typeface="楷体_GB2312" panose="02010609030101010101" pitchFamily="49" charset="-122"/>
                <a:ea typeface="楷体_GB2312" panose="02010609030101010101" pitchFamily="49" charset="-122"/>
              </a:endParaRPr>
            </a:p>
          </p:txBody>
        </p:sp>
        <p:sp>
          <p:nvSpPr>
            <p:cNvPr id="59" name="矩形 58"/>
            <p:cNvSpPr/>
            <p:nvPr/>
          </p:nvSpPr>
          <p:spPr>
            <a:xfrm>
              <a:off x="247498" y="2041376"/>
              <a:ext cx="1184733" cy="339402"/>
            </a:xfrm>
            <a:prstGeom prst="rect">
              <a:avLst/>
            </a:prstGeom>
          </p:spPr>
          <p:txBody>
            <a:bodyPr wrap="none">
              <a:spAutoFit/>
            </a:bodyPr>
            <a:lstStyle/>
            <a:p>
              <a:pPr defTabSz="1218565">
                <a:lnSpc>
                  <a:spcPct val="130000"/>
                </a:lnSpc>
                <a:defRPr/>
              </a:pPr>
              <a:r>
                <a:rPr lang="zh-CN" altLang="en-US" b="1" kern="0" dirty="0">
                  <a:solidFill>
                    <a:schemeClr val="tx1">
                      <a:lumMod val="75000"/>
                      <a:lumOff val="25000"/>
                    </a:schemeClr>
                  </a:solidFill>
                  <a:latin typeface="楷体_GB2312" panose="02010609030101010101" pitchFamily="49" charset="-122"/>
                  <a:ea typeface="楷体_GB2312" panose="02010609030101010101" pitchFamily="49" charset="-122"/>
                </a:rPr>
                <a:t>耕地细化调查</a:t>
              </a:r>
              <a:endParaRPr lang="en-US" altLang="zh-CN" b="1" kern="0" dirty="0">
                <a:solidFill>
                  <a:schemeClr val="tx1">
                    <a:lumMod val="75000"/>
                    <a:lumOff val="25000"/>
                  </a:schemeClr>
                </a:solidFill>
                <a:latin typeface="楷体_GB2312" panose="02010609030101010101" pitchFamily="49" charset="-122"/>
                <a:ea typeface="楷体_GB2312" panose="02010609030101010101" pitchFamily="49" charset="-122"/>
              </a:endParaRPr>
            </a:p>
          </p:txBody>
        </p:sp>
      </p:grpSp>
      <p:grpSp>
        <p:nvGrpSpPr>
          <p:cNvPr id="60" name="组 13"/>
          <p:cNvGrpSpPr/>
          <p:nvPr/>
        </p:nvGrpSpPr>
        <p:grpSpPr>
          <a:xfrm>
            <a:off x="2843808" y="3356993"/>
            <a:ext cx="6048672" cy="1862346"/>
            <a:chOff x="247498" y="1957712"/>
            <a:chExt cx="4537554" cy="1397081"/>
          </a:xfrm>
        </p:grpSpPr>
        <p:sp>
          <p:nvSpPr>
            <p:cNvPr id="61" name="文本框 29"/>
            <p:cNvSpPr txBox="1"/>
            <p:nvPr/>
          </p:nvSpPr>
          <p:spPr>
            <a:xfrm>
              <a:off x="247498" y="2204983"/>
              <a:ext cx="4537554" cy="11498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8565">
                <a:lnSpc>
                  <a:spcPct val="130000"/>
                </a:lnSpc>
                <a:defRPr/>
              </a:pPr>
              <a:r>
                <a:rPr lang="zh-CN" altLang="en-US" dirty="0">
                  <a:solidFill>
                    <a:schemeClr val="tx1">
                      <a:lumMod val="75000"/>
                      <a:lumOff val="25000"/>
                    </a:schemeClr>
                  </a:solidFill>
                  <a:latin typeface="楷体_GB2312" panose="02010609030101010101" pitchFamily="49" charset="-122"/>
                  <a:ea typeface="楷体_GB2312" panose="02010609030101010101" pitchFamily="49" charset="-122"/>
                </a:rPr>
                <a:t>国家统一将在部监管平台备案的新增建设用地审批界线落实在县级土地调查成果上，形成批准未建设的建设用地图层下发各地。各地需整理土地审批资料，补充完善建设用地审批信息，及时报部备案。</a:t>
              </a:r>
              <a:endParaRPr lang="zh-CN" altLang="en-US" dirty="0">
                <a:solidFill>
                  <a:schemeClr val="tx1">
                    <a:lumMod val="75000"/>
                    <a:lumOff val="25000"/>
                  </a:schemeClr>
                </a:solidFill>
                <a:latin typeface="楷体_GB2312" panose="02010609030101010101" pitchFamily="49" charset="-122"/>
                <a:ea typeface="楷体_GB2312" panose="02010609030101010101" pitchFamily="49" charset="-122"/>
              </a:endParaRPr>
            </a:p>
          </p:txBody>
        </p:sp>
        <p:sp>
          <p:nvSpPr>
            <p:cNvPr id="62" name="矩形 61"/>
            <p:cNvSpPr/>
            <p:nvPr/>
          </p:nvSpPr>
          <p:spPr>
            <a:xfrm>
              <a:off x="247498" y="1957712"/>
              <a:ext cx="2230935" cy="339402"/>
            </a:xfrm>
            <a:prstGeom prst="rect">
              <a:avLst/>
            </a:prstGeom>
          </p:spPr>
          <p:txBody>
            <a:bodyPr wrap="none">
              <a:spAutoFit/>
            </a:bodyPr>
            <a:lstStyle/>
            <a:p>
              <a:pPr defTabSz="1218565">
                <a:lnSpc>
                  <a:spcPct val="130000"/>
                </a:lnSpc>
                <a:defRPr/>
              </a:pPr>
              <a:r>
                <a:rPr lang="zh-CN" altLang="en-US" b="1" kern="0" dirty="0">
                  <a:solidFill>
                    <a:schemeClr val="tx1">
                      <a:lumMod val="75000"/>
                      <a:lumOff val="25000"/>
                    </a:schemeClr>
                  </a:solidFill>
                  <a:latin typeface="楷体_GB2312" panose="02010609030101010101" pitchFamily="49" charset="-122"/>
                  <a:ea typeface="楷体_GB2312" panose="02010609030101010101" pitchFamily="49" charset="-122"/>
                </a:rPr>
                <a:t>批准未建设的建设用地调查</a:t>
              </a:r>
              <a:endParaRPr lang="en-US" altLang="zh-CN" b="1" kern="0" dirty="0">
                <a:solidFill>
                  <a:schemeClr val="tx1">
                    <a:lumMod val="75000"/>
                    <a:lumOff val="25000"/>
                  </a:schemeClr>
                </a:solidFill>
                <a:latin typeface="楷体_GB2312" panose="02010609030101010101" pitchFamily="49" charset="-122"/>
                <a:ea typeface="楷体_GB2312" panose="02010609030101010101" pitchFamily="49" charset="-122"/>
              </a:endParaRPr>
            </a:p>
          </p:txBody>
        </p:sp>
      </p:grpSp>
      <p:sp>
        <p:nvSpPr>
          <p:cNvPr id="97" name="矩形 96"/>
          <p:cNvSpPr/>
          <p:nvPr/>
        </p:nvSpPr>
        <p:spPr>
          <a:xfrm>
            <a:off x="2843808" y="5568856"/>
            <a:ext cx="5400600" cy="452432"/>
          </a:xfrm>
          <a:prstGeom prst="rect">
            <a:avLst/>
          </a:prstGeom>
        </p:spPr>
        <p:txBody>
          <a:bodyPr wrap="square">
            <a:spAutoFit/>
          </a:bodyPr>
          <a:lstStyle/>
          <a:p>
            <a:pPr defTabSz="1218565">
              <a:lnSpc>
                <a:spcPct val="130000"/>
              </a:lnSpc>
              <a:defRPr/>
            </a:pPr>
            <a:r>
              <a:rPr lang="zh-CN" altLang="en-US" b="1" kern="0" dirty="0">
                <a:solidFill>
                  <a:schemeClr val="tx1">
                    <a:lumMod val="75000"/>
                    <a:lumOff val="25000"/>
                  </a:schemeClr>
                </a:solidFill>
                <a:latin typeface="楷体_GB2312" panose="02010609030101010101" pitchFamily="49" charset="-122"/>
                <a:ea typeface="楷体_GB2312" panose="02010609030101010101" pitchFamily="49" charset="-122"/>
              </a:rPr>
              <a:t>耕地质量等别调查评价和耕地分等定级调查评价</a:t>
            </a:r>
            <a:endParaRPr lang="en-US" altLang="zh-CN" b="1" kern="0" dirty="0">
              <a:solidFill>
                <a:schemeClr val="tx1">
                  <a:lumMod val="75000"/>
                  <a:lumOff val="25000"/>
                </a:schemeClr>
              </a:solidFill>
              <a:latin typeface="楷体_GB2312" panose="02010609030101010101" pitchFamily="49" charset="-122"/>
              <a:ea typeface="楷体_GB2312" panose="02010609030101010101" pitchFamily="49" charset="-122"/>
            </a:endParaRPr>
          </a:p>
        </p:txBody>
      </p:sp>
      <p:sp>
        <p:nvSpPr>
          <p:cNvPr id="2" name="矩形 1"/>
          <p:cNvSpPr/>
          <p:nvPr/>
        </p:nvSpPr>
        <p:spPr>
          <a:xfrm>
            <a:off x="827584" y="1055970"/>
            <a:ext cx="7560840" cy="923330"/>
          </a:xfrm>
          <a:prstGeom prst="rect">
            <a:avLst/>
          </a:prstGeom>
        </p:spPr>
        <p:txBody>
          <a:bodyPr wrap="square">
            <a:spAutoFit/>
          </a:bodyPr>
          <a:lstStyle/>
          <a:p>
            <a:pPr indent="457200"/>
            <a:r>
              <a:rPr lang="zh-CN" altLang="en-US" dirty="0">
                <a:latin typeface="楷体_GB2312" panose="02010609030101010101" pitchFamily="49" charset="-122"/>
                <a:ea typeface="楷体_GB2312" panose="02010609030101010101" pitchFamily="49" charset="-122"/>
              </a:rPr>
              <a:t>基于土地利用现状、土地权属等调查成果和国土资源管理形成的各类管理信息，结合国土资源精细化管理、节约集约用地评价及相关专项工作的需要，开展系列专项用地调查评价。</a:t>
            </a:r>
            <a:endParaRPr lang="zh-CN" altLang="en-US" dirty="0">
              <a:latin typeface="楷体_GB2312" panose="02010609030101010101" pitchFamily="49" charset="-122"/>
              <a:ea typeface="楷体_GB2312" panose="0201060903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53"/>
                                        </p:tgtEl>
                                        <p:attrNameLst>
                                          <p:attrName>style.visibility</p:attrName>
                                        </p:attrNameLst>
                                      </p:cBhvr>
                                      <p:to>
                                        <p:strVal val="visible"/>
                                      </p:to>
                                    </p:set>
                                    <p:anim calcmode="lin" valueType="num">
                                      <p:cBhvr additive="base">
                                        <p:cTn id="11" dur="500" fill="hold"/>
                                        <p:tgtEl>
                                          <p:spTgt spid="53"/>
                                        </p:tgtEl>
                                        <p:attrNameLst>
                                          <p:attrName>ppt_x</p:attrName>
                                        </p:attrNameLst>
                                      </p:cBhvr>
                                      <p:tavLst>
                                        <p:tav tm="0">
                                          <p:val>
                                            <p:strVal val="0-#ppt_w/2"/>
                                          </p:val>
                                        </p:tav>
                                        <p:tav tm="100000">
                                          <p:val>
                                            <p:strVal val="#ppt_x"/>
                                          </p:val>
                                        </p:tav>
                                      </p:tavLst>
                                    </p:anim>
                                    <p:anim calcmode="lin" valueType="num">
                                      <p:cBhvr additive="base">
                                        <p:cTn id="12" dur="500" fill="hold"/>
                                        <p:tgtEl>
                                          <p:spTgt spid="53"/>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
                                  </p:stCondLst>
                                  <p:childTnLst>
                                    <p:set>
                                      <p:cBhvr>
                                        <p:cTn id="14" dur="1" fill="hold">
                                          <p:stCondLst>
                                            <p:cond delay="0"/>
                                          </p:stCondLst>
                                        </p:cTn>
                                        <p:tgtEl>
                                          <p:spTgt spid="52"/>
                                        </p:tgtEl>
                                        <p:attrNameLst>
                                          <p:attrName>style.visibility</p:attrName>
                                        </p:attrNameLst>
                                      </p:cBhvr>
                                      <p:to>
                                        <p:strVal val="visible"/>
                                      </p:to>
                                    </p:set>
                                    <p:anim calcmode="lin" valueType="num">
                                      <p:cBhvr additive="base">
                                        <p:cTn id="15" dur="500" fill="hold"/>
                                        <p:tgtEl>
                                          <p:spTgt spid="52"/>
                                        </p:tgtEl>
                                        <p:attrNameLst>
                                          <p:attrName>ppt_x</p:attrName>
                                        </p:attrNameLst>
                                      </p:cBhvr>
                                      <p:tavLst>
                                        <p:tav tm="0">
                                          <p:val>
                                            <p:strVal val="0-#ppt_w/2"/>
                                          </p:val>
                                        </p:tav>
                                        <p:tav tm="100000">
                                          <p:val>
                                            <p:strVal val="#ppt_x"/>
                                          </p:val>
                                        </p:tav>
                                      </p:tavLst>
                                    </p:anim>
                                    <p:anim calcmode="lin" valueType="num">
                                      <p:cBhvr additive="base">
                                        <p:cTn id="16" dur="500" fill="hold"/>
                                        <p:tgtEl>
                                          <p:spTgt spid="52"/>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200"/>
                                  </p:stCondLst>
                                  <p:childTnLst>
                                    <p:set>
                                      <p:cBhvr>
                                        <p:cTn id="18" dur="1" fill="hold">
                                          <p:stCondLst>
                                            <p:cond delay="0"/>
                                          </p:stCondLst>
                                        </p:cTn>
                                        <p:tgtEl>
                                          <p:spTgt spid="51"/>
                                        </p:tgtEl>
                                        <p:attrNameLst>
                                          <p:attrName>style.visibility</p:attrName>
                                        </p:attrNameLst>
                                      </p:cBhvr>
                                      <p:to>
                                        <p:strVal val="visible"/>
                                      </p:to>
                                    </p:set>
                                    <p:anim calcmode="lin" valueType="num">
                                      <p:cBhvr additive="base">
                                        <p:cTn id="19" dur="500" fill="hold"/>
                                        <p:tgtEl>
                                          <p:spTgt spid="51"/>
                                        </p:tgtEl>
                                        <p:attrNameLst>
                                          <p:attrName>ppt_x</p:attrName>
                                        </p:attrNameLst>
                                      </p:cBhvr>
                                      <p:tavLst>
                                        <p:tav tm="0">
                                          <p:val>
                                            <p:strVal val="0-#ppt_w/2"/>
                                          </p:val>
                                        </p:tav>
                                        <p:tav tm="100000">
                                          <p:val>
                                            <p:strVal val="#ppt_x"/>
                                          </p:val>
                                        </p:tav>
                                      </p:tavLst>
                                    </p:anim>
                                    <p:anim calcmode="lin" valueType="num">
                                      <p:cBhvr additive="base">
                                        <p:cTn id="20" dur="500" fill="hold"/>
                                        <p:tgtEl>
                                          <p:spTgt spid="51"/>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53" presetClass="entr" presetSubtype="16" fill="hold" grpId="0" nodeType="afterEffect">
                                  <p:stCondLst>
                                    <p:cond delay="0"/>
                                  </p:stCondLst>
                                  <p:childTnLst>
                                    <p:set>
                                      <p:cBhvr>
                                        <p:cTn id="23" dur="1" fill="hold">
                                          <p:stCondLst>
                                            <p:cond delay="0"/>
                                          </p:stCondLst>
                                        </p:cTn>
                                        <p:tgtEl>
                                          <p:spTgt spid="54"/>
                                        </p:tgtEl>
                                        <p:attrNameLst>
                                          <p:attrName>style.visibility</p:attrName>
                                        </p:attrNameLst>
                                      </p:cBhvr>
                                      <p:to>
                                        <p:strVal val="visible"/>
                                      </p:to>
                                    </p:set>
                                    <p:anim calcmode="lin" valueType="num">
                                      <p:cBhvr>
                                        <p:cTn id="24" dur="500" fill="hold"/>
                                        <p:tgtEl>
                                          <p:spTgt spid="54"/>
                                        </p:tgtEl>
                                        <p:attrNameLst>
                                          <p:attrName>ppt_w</p:attrName>
                                        </p:attrNameLst>
                                      </p:cBhvr>
                                      <p:tavLst>
                                        <p:tav tm="0">
                                          <p:val>
                                            <p:fltVal val="0"/>
                                          </p:val>
                                        </p:tav>
                                        <p:tav tm="100000">
                                          <p:val>
                                            <p:strVal val="#ppt_w"/>
                                          </p:val>
                                        </p:tav>
                                      </p:tavLst>
                                    </p:anim>
                                    <p:anim calcmode="lin" valueType="num">
                                      <p:cBhvr>
                                        <p:cTn id="25" dur="500" fill="hold"/>
                                        <p:tgtEl>
                                          <p:spTgt spid="54"/>
                                        </p:tgtEl>
                                        <p:attrNameLst>
                                          <p:attrName>ppt_h</p:attrName>
                                        </p:attrNameLst>
                                      </p:cBhvr>
                                      <p:tavLst>
                                        <p:tav tm="0">
                                          <p:val>
                                            <p:fltVal val="0"/>
                                          </p:val>
                                        </p:tav>
                                        <p:tav tm="100000">
                                          <p:val>
                                            <p:strVal val="#ppt_h"/>
                                          </p:val>
                                        </p:tav>
                                      </p:tavLst>
                                    </p:anim>
                                    <p:animEffect transition="in" filter="fade">
                                      <p:cBhvr>
                                        <p:cTn id="26" dur="500"/>
                                        <p:tgtEl>
                                          <p:spTgt spid="54"/>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55"/>
                                        </p:tgtEl>
                                        <p:attrNameLst>
                                          <p:attrName>style.visibility</p:attrName>
                                        </p:attrNameLst>
                                      </p:cBhvr>
                                      <p:to>
                                        <p:strVal val="visible"/>
                                      </p:to>
                                    </p:set>
                                    <p:anim calcmode="lin" valueType="num">
                                      <p:cBhvr>
                                        <p:cTn id="29" dur="500" fill="hold"/>
                                        <p:tgtEl>
                                          <p:spTgt spid="55"/>
                                        </p:tgtEl>
                                        <p:attrNameLst>
                                          <p:attrName>ppt_w</p:attrName>
                                        </p:attrNameLst>
                                      </p:cBhvr>
                                      <p:tavLst>
                                        <p:tav tm="0">
                                          <p:val>
                                            <p:fltVal val="0"/>
                                          </p:val>
                                        </p:tav>
                                        <p:tav tm="100000">
                                          <p:val>
                                            <p:strVal val="#ppt_w"/>
                                          </p:val>
                                        </p:tav>
                                      </p:tavLst>
                                    </p:anim>
                                    <p:anim calcmode="lin" valueType="num">
                                      <p:cBhvr>
                                        <p:cTn id="30" dur="500" fill="hold"/>
                                        <p:tgtEl>
                                          <p:spTgt spid="55"/>
                                        </p:tgtEl>
                                        <p:attrNameLst>
                                          <p:attrName>ppt_h</p:attrName>
                                        </p:attrNameLst>
                                      </p:cBhvr>
                                      <p:tavLst>
                                        <p:tav tm="0">
                                          <p:val>
                                            <p:fltVal val="0"/>
                                          </p:val>
                                        </p:tav>
                                        <p:tav tm="100000">
                                          <p:val>
                                            <p:strVal val="#ppt_h"/>
                                          </p:val>
                                        </p:tav>
                                      </p:tavLst>
                                    </p:anim>
                                    <p:animEffect transition="in" filter="fade">
                                      <p:cBhvr>
                                        <p:cTn id="31" dur="500"/>
                                        <p:tgtEl>
                                          <p:spTgt spid="55"/>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56"/>
                                        </p:tgtEl>
                                        <p:attrNameLst>
                                          <p:attrName>style.visibility</p:attrName>
                                        </p:attrNameLst>
                                      </p:cBhvr>
                                      <p:to>
                                        <p:strVal val="visible"/>
                                      </p:to>
                                    </p:set>
                                    <p:anim calcmode="lin" valueType="num">
                                      <p:cBhvr>
                                        <p:cTn id="34" dur="500" fill="hold"/>
                                        <p:tgtEl>
                                          <p:spTgt spid="56"/>
                                        </p:tgtEl>
                                        <p:attrNameLst>
                                          <p:attrName>ppt_w</p:attrName>
                                        </p:attrNameLst>
                                      </p:cBhvr>
                                      <p:tavLst>
                                        <p:tav tm="0">
                                          <p:val>
                                            <p:fltVal val="0"/>
                                          </p:val>
                                        </p:tav>
                                        <p:tav tm="100000">
                                          <p:val>
                                            <p:strVal val="#ppt_w"/>
                                          </p:val>
                                        </p:tav>
                                      </p:tavLst>
                                    </p:anim>
                                    <p:anim calcmode="lin" valueType="num">
                                      <p:cBhvr>
                                        <p:cTn id="35" dur="500" fill="hold"/>
                                        <p:tgtEl>
                                          <p:spTgt spid="56"/>
                                        </p:tgtEl>
                                        <p:attrNameLst>
                                          <p:attrName>ppt_h</p:attrName>
                                        </p:attrNameLst>
                                      </p:cBhvr>
                                      <p:tavLst>
                                        <p:tav tm="0">
                                          <p:val>
                                            <p:fltVal val="0"/>
                                          </p:val>
                                        </p:tav>
                                        <p:tav tm="100000">
                                          <p:val>
                                            <p:strVal val="#ppt_h"/>
                                          </p:val>
                                        </p:tav>
                                      </p:tavLst>
                                    </p:anim>
                                    <p:animEffect transition="in" filter="fade">
                                      <p:cBhvr>
                                        <p:cTn id="36" dur="500"/>
                                        <p:tgtEl>
                                          <p:spTgt spid="56"/>
                                        </p:tgtEl>
                                      </p:cBhvr>
                                    </p:animEffect>
                                  </p:childTnLst>
                                </p:cTn>
                              </p:par>
                            </p:childTnLst>
                          </p:cTn>
                        </p:par>
                        <p:par>
                          <p:cTn id="37" fill="hold">
                            <p:stCondLst>
                              <p:cond delay="1500"/>
                            </p:stCondLst>
                            <p:childTnLst>
                              <p:par>
                                <p:cTn id="38" presetID="42" presetClass="entr" presetSubtype="0" fill="hold" nodeType="afterEffect">
                                  <p:stCondLst>
                                    <p:cond delay="0"/>
                                  </p:stCondLst>
                                  <p:childTnLst>
                                    <p:set>
                                      <p:cBhvr>
                                        <p:cTn id="39" dur="1" fill="hold">
                                          <p:stCondLst>
                                            <p:cond delay="0"/>
                                          </p:stCondLst>
                                        </p:cTn>
                                        <p:tgtEl>
                                          <p:spTgt spid="57"/>
                                        </p:tgtEl>
                                        <p:attrNameLst>
                                          <p:attrName>style.visibility</p:attrName>
                                        </p:attrNameLst>
                                      </p:cBhvr>
                                      <p:to>
                                        <p:strVal val="visible"/>
                                      </p:to>
                                    </p:set>
                                    <p:animEffect transition="in" filter="fade">
                                      <p:cBhvr>
                                        <p:cTn id="40" dur="500"/>
                                        <p:tgtEl>
                                          <p:spTgt spid="57"/>
                                        </p:tgtEl>
                                      </p:cBhvr>
                                    </p:animEffect>
                                    <p:anim calcmode="lin" valueType="num">
                                      <p:cBhvr>
                                        <p:cTn id="41" dur="500" fill="hold"/>
                                        <p:tgtEl>
                                          <p:spTgt spid="57"/>
                                        </p:tgtEl>
                                        <p:attrNameLst>
                                          <p:attrName>ppt_x</p:attrName>
                                        </p:attrNameLst>
                                      </p:cBhvr>
                                      <p:tavLst>
                                        <p:tav tm="0">
                                          <p:val>
                                            <p:strVal val="#ppt_x"/>
                                          </p:val>
                                        </p:tav>
                                        <p:tav tm="100000">
                                          <p:val>
                                            <p:strVal val="#ppt_x"/>
                                          </p:val>
                                        </p:tav>
                                      </p:tavLst>
                                    </p:anim>
                                    <p:anim calcmode="lin" valueType="num">
                                      <p:cBhvr>
                                        <p:cTn id="42" dur="500" fill="hold"/>
                                        <p:tgtEl>
                                          <p:spTgt spid="57"/>
                                        </p:tgtEl>
                                        <p:attrNameLst>
                                          <p:attrName>ppt_y</p:attrName>
                                        </p:attrNameLst>
                                      </p:cBhvr>
                                      <p:tavLst>
                                        <p:tav tm="0">
                                          <p:val>
                                            <p:strVal val="#ppt_y+.1"/>
                                          </p:val>
                                        </p:tav>
                                        <p:tav tm="100000">
                                          <p:val>
                                            <p:strVal val="#ppt_y"/>
                                          </p:val>
                                        </p:tav>
                                      </p:tavLst>
                                    </p:anim>
                                  </p:childTnLst>
                                </p:cTn>
                              </p:par>
                              <p:par>
                                <p:cTn id="43" presetID="42" presetClass="entr" presetSubtype="0" fill="hold" nodeType="withEffect">
                                  <p:stCondLst>
                                    <p:cond delay="0"/>
                                  </p:stCondLst>
                                  <p:childTnLst>
                                    <p:set>
                                      <p:cBhvr>
                                        <p:cTn id="44" dur="1" fill="hold">
                                          <p:stCondLst>
                                            <p:cond delay="0"/>
                                          </p:stCondLst>
                                        </p:cTn>
                                        <p:tgtEl>
                                          <p:spTgt spid="60"/>
                                        </p:tgtEl>
                                        <p:attrNameLst>
                                          <p:attrName>style.visibility</p:attrName>
                                        </p:attrNameLst>
                                      </p:cBhvr>
                                      <p:to>
                                        <p:strVal val="visible"/>
                                      </p:to>
                                    </p:set>
                                    <p:animEffect transition="in" filter="fade">
                                      <p:cBhvr>
                                        <p:cTn id="45" dur="500"/>
                                        <p:tgtEl>
                                          <p:spTgt spid="60"/>
                                        </p:tgtEl>
                                      </p:cBhvr>
                                    </p:animEffect>
                                    <p:anim calcmode="lin" valueType="num">
                                      <p:cBhvr>
                                        <p:cTn id="46" dur="500" fill="hold"/>
                                        <p:tgtEl>
                                          <p:spTgt spid="60"/>
                                        </p:tgtEl>
                                        <p:attrNameLst>
                                          <p:attrName>ppt_x</p:attrName>
                                        </p:attrNameLst>
                                      </p:cBhvr>
                                      <p:tavLst>
                                        <p:tav tm="0">
                                          <p:val>
                                            <p:strVal val="#ppt_x"/>
                                          </p:val>
                                        </p:tav>
                                        <p:tav tm="100000">
                                          <p:val>
                                            <p:strVal val="#ppt_x"/>
                                          </p:val>
                                        </p:tav>
                                      </p:tavLst>
                                    </p:anim>
                                    <p:anim calcmode="lin" valueType="num">
                                      <p:cBhvr>
                                        <p:cTn id="47" dur="500" fill="hold"/>
                                        <p:tgtEl>
                                          <p:spTgt spid="60"/>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97"/>
                                        </p:tgtEl>
                                        <p:attrNameLst>
                                          <p:attrName>style.visibility</p:attrName>
                                        </p:attrNameLst>
                                      </p:cBhvr>
                                      <p:to>
                                        <p:strVal val="visible"/>
                                      </p:to>
                                    </p:set>
                                    <p:animEffect transition="in" filter="fade">
                                      <p:cBhvr>
                                        <p:cTn id="50" dur="500"/>
                                        <p:tgtEl>
                                          <p:spTgt spid="97"/>
                                        </p:tgtEl>
                                      </p:cBhvr>
                                    </p:animEffect>
                                    <p:anim calcmode="lin" valueType="num">
                                      <p:cBhvr>
                                        <p:cTn id="51" dur="500" fill="hold"/>
                                        <p:tgtEl>
                                          <p:spTgt spid="97"/>
                                        </p:tgtEl>
                                        <p:attrNameLst>
                                          <p:attrName>ppt_x</p:attrName>
                                        </p:attrNameLst>
                                      </p:cBhvr>
                                      <p:tavLst>
                                        <p:tav tm="0">
                                          <p:val>
                                            <p:strVal val="#ppt_x"/>
                                          </p:val>
                                        </p:tav>
                                        <p:tav tm="100000">
                                          <p:val>
                                            <p:strVal val="#ppt_x"/>
                                          </p:val>
                                        </p:tav>
                                      </p:tavLst>
                                    </p:anim>
                                    <p:anim calcmode="lin" valueType="num">
                                      <p:cBhvr>
                                        <p:cTn id="52" dur="500" fill="hold"/>
                                        <p:tgtEl>
                                          <p:spTgt spid="9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P spid="52" grpId="0" animBg="1"/>
      <p:bldP spid="53" grpId="0" animBg="1"/>
      <p:bldP spid="54" grpId="0" animBg="1"/>
      <p:bldP spid="55" grpId="0" animBg="1"/>
      <p:bldP spid="56" grpId="0" animBg="1"/>
      <p:bldP spid="97" grpId="0"/>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istrator.WIN-20170328OHP\Desktop\89G58PICVIu_1024.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03281" y="1556792"/>
            <a:ext cx="2227513" cy="1826561"/>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705059" y="77926"/>
            <a:ext cx="6286544" cy="580865"/>
          </a:xfrm>
          <a:prstGeom prst="rect">
            <a:avLst/>
          </a:prstGeom>
          <a:ln>
            <a:noFill/>
          </a:ln>
        </p:spPr>
        <p:txBody>
          <a:bodyPr wrap="square">
            <a:spAutoFit/>
          </a:bodyPr>
          <a:lstStyle/>
          <a:p>
            <a:pPr>
              <a:lnSpc>
                <a:spcPct val="150000"/>
              </a:lnSpc>
            </a:pPr>
            <a:r>
              <a:rPr lang="zh-CN" altLang="en-US" sz="2400" b="1" dirty="0">
                <a:solidFill>
                  <a:schemeClr val="bg1"/>
                </a:solidFill>
                <a:latin typeface="微软雅黑" panose="020B0503020204020204" pitchFamily="34" charset="-122"/>
                <a:ea typeface="微软雅黑" panose="020B0503020204020204" pitchFamily="34" charset="-122"/>
              </a:rPr>
              <a:t>六、土地调查数据库建设</a:t>
            </a:r>
            <a:endParaRPr lang="en-US" altLang="zh-CN" sz="2400" b="1" dirty="0">
              <a:solidFill>
                <a:schemeClr val="bg1"/>
              </a:solidFill>
              <a:latin typeface="微软雅黑" panose="020B0503020204020204" pitchFamily="34" charset="-122"/>
              <a:ea typeface="微软雅黑" panose="020B0503020204020204" pitchFamily="34" charset="-122"/>
            </a:endParaRPr>
          </a:p>
        </p:txBody>
      </p:sp>
      <p:sp>
        <p:nvSpPr>
          <p:cNvPr id="2" name="矩形 1"/>
          <p:cNvSpPr/>
          <p:nvPr/>
        </p:nvSpPr>
        <p:spPr>
          <a:xfrm>
            <a:off x="2930794" y="2162180"/>
            <a:ext cx="5529638" cy="1338828"/>
          </a:xfrm>
          <a:prstGeom prst="rect">
            <a:avLst/>
          </a:prstGeom>
        </p:spPr>
        <p:txBody>
          <a:bodyPr wrap="square">
            <a:spAutoFit/>
          </a:bodyPr>
          <a:lstStyle/>
          <a:p>
            <a:pPr indent="457200">
              <a:lnSpc>
                <a:spcPct val="150000"/>
              </a:lnSpc>
            </a:pPr>
            <a:r>
              <a:rPr lang="zh-CN" altLang="en-US" dirty="0">
                <a:latin typeface="楷体_GB2312" panose="02010609030101010101" pitchFamily="49" charset="-122"/>
                <a:ea typeface="楷体_GB2312" panose="02010609030101010101" pitchFamily="49" charset="-122"/>
              </a:rPr>
              <a:t>三调数据库建设采用国家规范标准、地方分级建设、成果统一汇交的模式开展。各地按照统一的数据库标准，重新建立土地调查数据库。</a:t>
            </a:r>
            <a:endParaRPr lang="zh-CN" altLang="en-US" dirty="0">
              <a:latin typeface="楷体_GB2312" panose="02010609030101010101" pitchFamily="49" charset="-122"/>
              <a:ea typeface="楷体_GB2312" panose="02010609030101010101" pitchFamily="49" charset="-122"/>
            </a:endParaRPr>
          </a:p>
        </p:txBody>
      </p:sp>
      <p:sp>
        <p:nvSpPr>
          <p:cNvPr id="3" name="矩形 2"/>
          <p:cNvSpPr/>
          <p:nvPr/>
        </p:nvSpPr>
        <p:spPr>
          <a:xfrm>
            <a:off x="3275856" y="4574165"/>
            <a:ext cx="4572000" cy="442878"/>
          </a:xfrm>
          <a:prstGeom prst="rect">
            <a:avLst/>
          </a:prstGeom>
        </p:spPr>
        <p:txBody>
          <a:bodyPr>
            <a:spAutoFit/>
          </a:bodyPr>
          <a:lstStyle/>
          <a:p>
            <a:pPr algn="ctr">
              <a:lnSpc>
                <a:spcPct val="150000"/>
              </a:lnSpc>
            </a:pPr>
            <a:r>
              <a:rPr lang="zh-CN" altLang="en-US" dirty="0">
                <a:latin typeface="楷体_GB2312" panose="02010609030101010101" pitchFamily="49" charset="-122"/>
                <a:ea typeface="楷体_GB2312" panose="02010609030101010101" pitchFamily="49" charset="-122"/>
              </a:rPr>
              <a:t>全国土地调查办公布测试标准和具体要求</a:t>
            </a:r>
            <a:endParaRPr lang="zh-CN" altLang="en-US" dirty="0">
              <a:latin typeface="楷体_GB2312" panose="02010609030101010101" pitchFamily="49" charset="-122"/>
              <a:ea typeface="楷体_GB2312" panose="02010609030101010101" pitchFamily="49" charset="-122"/>
            </a:endParaRPr>
          </a:p>
        </p:txBody>
      </p:sp>
      <p:pic>
        <p:nvPicPr>
          <p:cNvPr id="9" name="图形 8" descr="花环"/>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691680" y="4253342"/>
            <a:ext cx="914400" cy="9144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500"/>
                                        <p:tgtEl>
                                          <p:spTgt spid="1026"/>
                                        </p:tgtEl>
                                      </p:cBhvr>
                                    </p:animEffect>
                                    <p:anim calcmode="lin" valueType="num">
                                      <p:cBhvr>
                                        <p:cTn id="8" dur="500" fill="hold"/>
                                        <p:tgtEl>
                                          <p:spTgt spid="1026"/>
                                        </p:tgtEl>
                                        <p:attrNameLst>
                                          <p:attrName>ppt_x</p:attrName>
                                        </p:attrNameLst>
                                      </p:cBhvr>
                                      <p:tavLst>
                                        <p:tav tm="0">
                                          <p:val>
                                            <p:strVal val="#ppt_x"/>
                                          </p:val>
                                        </p:tav>
                                        <p:tav tm="100000">
                                          <p:val>
                                            <p:strVal val="#ppt_x"/>
                                          </p:val>
                                        </p:tav>
                                      </p:tavLst>
                                    </p:anim>
                                    <p:anim calcmode="lin" valueType="num">
                                      <p:cBhvr>
                                        <p:cTn id="9" dur="500" fill="hold"/>
                                        <p:tgtEl>
                                          <p:spTgt spid="102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4" presetClass="entr" presetSubtype="10"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randombar(horizontal)">
                                      <p:cBhvr>
                                        <p:cTn id="13" dur="500"/>
                                        <p:tgtEl>
                                          <p:spTgt spid="2"/>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Effect transition="in" filter="fade">
                                      <p:cBhvr>
                                        <p:cTn id="19" dur="500"/>
                                        <p:tgtEl>
                                          <p:spTgt spid="9"/>
                                        </p:tgtEl>
                                      </p:cBhvr>
                                    </p:animEffect>
                                  </p:childTnLst>
                                </p:cTn>
                              </p:par>
                            </p:childTnLst>
                          </p:cTn>
                        </p:par>
                        <p:par>
                          <p:cTn id="20" fill="hold">
                            <p:stCondLst>
                              <p:cond delay="1500"/>
                            </p:stCondLst>
                            <p:childTnLst>
                              <p:par>
                                <p:cTn id="21" presetID="16" presetClass="entr" presetSubtype="37"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barn(outVertical)">
                                      <p:cBhvr>
                                        <p:cTn id="2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05059" y="77926"/>
            <a:ext cx="6286544" cy="580865"/>
          </a:xfrm>
          <a:prstGeom prst="rect">
            <a:avLst/>
          </a:prstGeom>
          <a:ln>
            <a:noFill/>
          </a:ln>
        </p:spPr>
        <p:txBody>
          <a:bodyPr wrap="square">
            <a:spAutoFit/>
          </a:bodyPr>
          <a:lstStyle/>
          <a:p>
            <a:pPr>
              <a:lnSpc>
                <a:spcPct val="150000"/>
              </a:lnSpc>
            </a:pPr>
            <a:r>
              <a:rPr lang="zh-CN" altLang="en-US" sz="2400" b="1" dirty="0">
                <a:solidFill>
                  <a:schemeClr val="bg1"/>
                </a:solidFill>
                <a:latin typeface="微软雅黑" panose="020B0503020204020204" pitchFamily="34" charset="-122"/>
                <a:ea typeface="微软雅黑" panose="020B0503020204020204" pitchFamily="34" charset="-122"/>
              </a:rPr>
              <a:t>七、海岛调查</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5" name="矩形 4"/>
          <p:cNvSpPr/>
          <p:nvPr/>
        </p:nvSpPr>
        <p:spPr>
          <a:xfrm>
            <a:off x="2339752" y="4005064"/>
            <a:ext cx="5544616" cy="923330"/>
          </a:xfrm>
          <a:prstGeom prst="rect">
            <a:avLst/>
          </a:prstGeom>
        </p:spPr>
        <p:txBody>
          <a:bodyPr wrap="square">
            <a:spAutoFit/>
          </a:bodyPr>
          <a:lstStyle/>
          <a:p>
            <a:pPr indent="457200">
              <a:lnSpc>
                <a:spcPct val="150000"/>
              </a:lnSpc>
              <a:spcBef>
                <a:spcPts val="600"/>
              </a:spcBef>
            </a:pPr>
            <a:r>
              <a:rPr lang="zh-CN" altLang="en-US" dirty="0">
                <a:latin typeface="楷体_GB2312" panose="02010609030101010101" pitchFamily="49" charset="-122"/>
                <a:ea typeface="楷体_GB2312" panose="02010609030101010101" pitchFamily="49" charset="-122"/>
              </a:rPr>
              <a:t>有常住居民的海岛，应实地调查。其他海岛，统计汇总。</a:t>
            </a:r>
            <a:endParaRPr lang="zh-CN" altLang="en-US" dirty="0">
              <a:latin typeface="楷体_GB2312" panose="02010609030101010101" pitchFamily="49" charset="-122"/>
              <a:ea typeface="楷体_GB2312" panose="02010609030101010101" pitchFamily="49" charset="-122"/>
            </a:endParaRPr>
          </a:p>
        </p:txBody>
      </p:sp>
      <p:grpSp>
        <p:nvGrpSpPr>
          <p:cNvPr id="6" name="组合 5"/>
          <p:cNvGrpSpPr/>
          <p:nvPr/>
        </p:nvGrpSpPr>
        <p:grpSpPr>
          <a:xfrm>
            <a:off x="851275" y="3645024"/>
            <a:ext cx="7230861" cy="1656184"/>
            <a:chOff x="4651504" y="3063637"/>
            <a:chExt cx="6500960" cy="1840412"/>
          </a:xfrm>
        </p:grpSpPr>
        <p:sp>
          <p:nvSpPr>
            <p:cNvPr id="7" name="圆角矩形 6"/>
            <p:cNvSpPr/>
            <p:nvPr/>
          </p:nvSpPr>
          <p:spPr>
            <a:xfrm>
              <a:off x="4651504" y="3063637"/>
              <a:ext cx="6500960" cy="1840412"/>
            </a:xfrm>
            <a:prstGeom prst="roundRect">
              <a:avLst>
                <a:gd name="adj" fmla="val 8330"/>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cxnSp>
          <p:nvCxnSpPr>
            <p:cNvPr id="8" name="直接连接符 7"/>
            <p:cNvCxnSpPr/>
            <p:nvPr/>
          </p:nvCxnSpPr>
          <p:spPr>
            <a:xfrm>
              <a:off x="5829476" y="3236625"/>
              <a:ext cx="0" cy="1490700"/>
            </a:xfrm>
            <a:prstGeom prst="line">
              <a:avLst/>
            </a:prstGeom>
            <a:ln w="6350">
              <a:solidFill>
                <a:schemeClr val="accent1"/>
              </a:solidFill>
              <a:prstDash val="dash"/>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4785360" y="3515503"/>
              <a:ext cx="870820" cy="988455"/>
              <a:chOff x="4785360" y="3515503"/>
              <a:chExt cx="870820" cy="988455"/>
            </a:xfrm>
          </p:grpSpPr>
          <p:sp>
            <p:nvSpPr>
              <p:cNvPr id="12" name="椭圆 11"/>
              <p:cNvSpPr/>
              <p:nvPr/>
            </p:nvSpPr>
            <p:spPr>
              <a:xfrm>
                <a:off x="4785360" y="3515503"/>
                <a:ext cx="870820" cy="98845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pic>
            <p:nvPicPr>
              <p:cNvPr id="13" name="Picture 39"/>
              <p:cNvPicPr>
                <a:picLocks noChangeAspect="1"/>
              </p:cNvPicPr>
              <p:nvPr/>
            </p:nvPicPr>
            <p:blipFill>
              <a:blip r:embed="rId1" cstate="email"/>
              <a:stretch>
                <a:fillRect/>
              </a:stretch>
            </p:blipFill>
            <p:spPr>
              <a:xfrm>
                <a:off x="4996685" y="3703780"/>
                <a:ext cx="448170" cy="587347"/>
              </a:xfrm>
              <a:prstGeom prst="rect">
                <a:avLst/>
              </a:prstGeom>
              <a:ln>
                <a:noFill/>
              </a:ln>
            </p:spPr>
          </p:pic>
        </p:grpSp>
      </p:grpSp>
      <p:grpSp>
        <p:nvGrpSpPr>
          <p:cNvPr id="14" name="组合 13"/>
          <p:cNvGrpSpPr/>
          <p:nvPr/>
        </p:nvGrpSpPr>
        <p:grpSpPr>
          <a:xfrm>
            <a:off x="851275" y="1696182"/>
            <a:ext cx="6601045" cy="1444786"/>
            <a:chOff x="549712" y="3075801"/>
            <a:chExt cx="5934719" cy="1298476"/>
          </a:xfrm>
        </p:grpSpPr>
        <p:sp>
          <p:nvSpPr>
            <p:cNvPr id="15" name="圆角矩形 14"/>
            <p:cNvSpPr/>
            <p:nvPr/>
          </p:nvSpPr>
          <p:spPr>
            <a:xfrm>
              <a:off x="549712" y="3075801"/>
              <a:ext cx="5934719" cy="1298476"/>
            </a:xfrm>
            <a:prstGeom prst="roundRect">
              <a:avLst>
                <a:gd name="adj" fmla="val 8330"/>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cxnSp>
          <p:nvCxnSpPr>
            <p:cNvPr id="16" name="直接连接符 15"/>
            <p:cNvCxnSpPr/>
            <p:nvPr/>
          </p:nvCxnSpPr>
          <p:spPr>
            <a:xfrm>
              <a:off x="1727684" y="3248789"/>
              <a:ext cx="0" cy="952500"/>
            </a:xfrm>
            <a:prstGeom prst="line">
              <a:avLst/>
            </a:prstGeom>
            <a:ln w="6350">
              <a:solidFill>
                <a:schemeClr val="accent1"/>
              </a:solidFill>
              <a:prstDash val="dash"/>
            </a:ln>
          </p:spPr>
          <p:style>
            <a:lnRef idx="1">
              <a:schemeClr val="accent1"/>
            </a:lnRef>
            <a:fillRef idx="0">
              <a:schemeClr val="accent1"/>
            </a:fillRef>
            <a:effectRef idx="0">
              <a:schemeClr val="accent1"/>
            </a:effectRef>
            <a:fontRef idx="minor">
              <a:schemeClr val="tx1"/>
            </a:fontRef>
          </p:style>
        </p:cxnSp>
        <p:grpSp>
          <p:nvGrpSpPr>
            <p:cNvPr id="19" name="组合 18"/>
            <p:cNvGrpSpPr/>
            <p:nvPr/>
          </p:nvGrpSpPr>
          <p:grpSpPr>
            <a:xfrm>
              <a:off x="683568" y="3289629"/>
              <a:ext cx="870820" cy="870820"/>
              <a:chOff x="683568" y="3289629"/>
              <a:chExt cx="870820" cy="870820"/>
            </a:xfrm>
          </p:grpSpPr>
          <p:sp>
            <p:nvSpPr>
              <p:cNvPr id="20" name="椭圆 19"/>
              <p:cNvSpPr/>
              <p:nvPr/>
            </p:nvSpPr>
            <p:spPr>
              <a:xfrm>
                <a:off x="683568" y="3289629"/>
                <a:ext cx="870820" cy="87082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pic>
            <p:nvPicPr>
              <p:cNvPr id="21" name="Picture 43"/>
              <p:cNvPicPr>
                <a:picLocks noChangeAspect="1"/>
              </p:cNvPicPr>
              <p:nvPr/>
            </p:nvPicPr>
            <p:blipFill>
              <a:blip r:embed="rId2" cstate="email"/>
              <a:stretch>
                <a:fillRect/>
              </a:stretch>
            </p:blipFill>
            <p:spPr>
              <a:xfrm>
                <a:off x="927983" y="3463350"/>
                <a:ext cx="381990" cy="499050"/>
              </a:xfrm>
              <a:prstGeom prst="rect">
                <a:avLst/>
              </a:prstGeom>
              <a:ln>
                <a:noFill/>
              </a:ln>
            </p:spPr>
          </p:pic>
        </p:grpSp>
      </p:grpSp>
      <p:sp>
        <p:nvSpPr>
          <p:cNvPr id="22" name="矩形 21"/>
          <p:cNvSpPr/>
          <p:nvPr/>
        </p:nvSpPr>
        <p:spPr>
          <a:xfrm>
            <a:off x="2592288" y="1916832"/>
            <a:ext cx="4572000" cy="923330"/>
          </a:xfrm>
          <a:prstGeom prst="rect">
            <a:avLst/>
          </a:prstGeom>
        </p:spPr>
        <p:txBody>
          <a:bodyPr>
            <a:spAutoFit/>
          </a:bodyPr>
          <a:lstStyle/>
          <a:p>
            <a:pPr indent="457200">
              <a:lnSpc>
                <a:spcPct val="150000"/>
              </a:lnSpc>
              <a:spcBef>
                <a:spcPts val="600"/>
              </a:spcBef>
            </a:pPr>
            <a:r>
              <a:rPr lang="zh-CN" altLang="en-US" dirty="0">
                <a:latin typeface="楷体_GB2312" panose="02010609030101010101" pitchFamily="49" charset="-122"/>
                <a:ea typeface="楷体_GB2312" panose="02010609030101010101" pitchFamily="49" charset="-122"/>
              </a:rPr>
              <a:t>对大潮平均高潮线以上面积大于等于</a:t>
            </a:r>
            <a:r>
              <a:rPr lang="en-US" altLang="zh-CN" dirty="0">
                <a:latin typeface="楷体_GB2312" panose="02010609030101010101" pitchFamily="49" charset="-122"/>
                <a:ea typeface="楷体_GB2312" panose="02010609030101010101" pitchFamily="49" charset="-122"/>
              </a:rPr>
              <a:t>500</a:t>
            </a:r>
            <a:r>
              <a:rPr lang="zh-CN" altLang="en-US" dirty="0">
                <a:latin typeface="楷体_GB2312" panose="02010609030101010101" pitchFamily="49" charset="-122"/>
                <a:ea typeface="楷体_GB2312" panose="02010609030101010101" pitchFamily="49" charset="-122"/>
              </a:rPr>
              <a:t>平方米</a:t>
            </a:r>
            <a:r>
              <a:rPr lang="en-US" altLang="zh-CN" dirty="0">
                <a:latin typeface="楷体_GB2312" panose="02010609030101010101" pitchFamily="49" charset="-122"/>
                <a:ea typeface="楷体_GB2312" panose="02010609030101010101" pitchFamily="49" charset="-122"/>
              </a:rPr>
              <a:t>,</a:t>
            </a:r>
            <a:r>
              <a:rPr lang="zh-CN" altLang="en-US" dirty="0">
                <a:latin typeface="楷体_GB2312" panose="02010609030101010101" pitchFamily="49" charset="-122"/>
                <a:ea typeface="楷体_GB2312" panose="02010609030101010101" pitchFamily="49" charset="-122"/>
              </a:rPr>
              <a:t>调查至零米等深线。</a:t>
            </a:r>
            <a:endParaRPr lang="zh-CN" altLang="en-US" dirty="0">
              <a:latin typeface="楷体_GB2312" panose="02010609030101010101" pitchFamily="49" charset="-122"/>
              <a:ea typeface="楷体_GB2312" panose="0201060903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anim calcmode="lin" valueType="num">
                                      <p:cBhvr>
                                        <p:cTn id="8" dur="500" fill="hold"/>
                                        <p:tgtEl>
                                          <p:spTgt spid="14"/>
                                        </p:tgtEl>
                                        <p:attrNameLst>
                                          <p:attrName>ppt_x</p:attrName>
                                        </p:attrNameLst>
                                      </p:cBhvr>
                                      <p:tavLst>
                                        <p:tav tm="0">
                                          <p:val>
                                            <p:strVal val="#ppt_x"/>
                                          </p:val>
                                        </p:tav>
                                        <p:tav tm="100000">
                                          <p:val>
                                            <p:strVal val="#ppt_x"/>
                                          </p:val>
                                        </p:tav>
                                      </p:tavLst>
                                    </p:anim>
                                    <p:anim calcmode="lin" valueType="num">
                                      <p:cBhvr>
                                        <p:cTn id="9" dur="5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anim calcmode="lin" valueType="num">
                                      <p:cBhvr>
                                        <p:cTn id="13" dur="500" fill="hold"/>
                                        <p:tgtEl>
                                          <p:spTgt spid="6"/>
                                        </p:tgtEl>
                                        <p:attrNameLst>
                                          <p:attrName>ppt_x</p:attrName>
                                        </p:attrNameLst>
                                      </p:cBhvr>
                                      <p:tavLst>
                                        <p:tav tm="0">
                                          <p:val>
                                            <p:strVal val="#ppt_x"/>
                                          </p:val>
                                        </p:tav>
                                        <p:tav tm="100000">
                                          <p:val>
                                            <p:strVal val="#ppt_x"/>
                                          </p:val>
                                        </p:tav>
                                      </p:tavLst>
                                    </p:anim>
                                    <p:anim calcmode="lin" valueType="num">
                                      <p:cBhvr>
                                        <p:cTn id="14" dur="500" fill="hold"/>
                                        <p:tgtEl>
                                          <p:spTgt spid="6"/>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14" presetClass="entr" presetSubtype="10"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randombar(horizontal)">
                                      <p:cBhvr>
                                        <p:cTn id="18" dur="500"/>
                                        <p:tgtEl>
                                          <p:spTgt spid="5"/>
                                        </p:tgtEl>
                                      </p:cBhvr>
                                    </p:animEffect>
                                  </p:childTnLst>
                                </p:cTn>
                              </p:par>
                              <p:par>
                                <p:cTn id="19" presetID="14" presetClass="entr" presetSubtype="10" fill="hold" grpId="0" nodeType="with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randombar(horizontal)">
                                      <p:cBhvr>
                                        <p:cTn id="21"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05059" y="77926"/>
            <a:ext cx="6286544" cy="580865"/>
          </a:xfrm>
          <a:prstGeom prst="rect">
            <a:avLst/>
          </a:prstGeom>
          <a:ln>
            <a:noFill/>
          </a:ln>
        </p:spPr>
        <p:txBody>
          <a:bodyPr wrap="square">
            <a:spAutoFit/>
          </a:bodyPr>
          <a:lstStyle/>
          <a:p>
            <a:pPr>
              <a:lnSpc>
                <a:spcPct val="150000"/>
              </a:lnSpc>
            </a:pPr>
            <a:r>
              <a:rPr lang="zh-CN" altLang="en-US" sz="2400" b="1" dirty="0">
                <a:solidFill>
                  <a:schemeClr val="bg1"/>
                </a:solidFill>
                <a:latin typeface="微软雅黑" panose="020B0503020204020204" pitchFamily="34" charset="-122"/>
                <a:ea typeface="微软雅黑" panose="020B0503020204020204" pitchFamily="34" charset="-122"/>
              </a:rPr>
              <a:t>八、检查与核查</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nvGrpSpPr>
          <p:cNvPr id="10" name="组合 9"/>
          <p:cNvGrpSpPr/>
          <p:nvPr/>
        </p:nvGrpSpPr>
        <p:grpSpPr>
          <a:xfrm>
            <a:off x="394023" y="3245976"/>
            <a:ext cx="8280920" cy="2657307"/>
            <a:chOff x="394023" y="3147957"/>
            <a:chExt cx="8280920" cy="2657307"/>
          </a:xfrm>
        </p:grpSpPr>
        <p:sp>
          <p:nvSpPr>
            <p:cNvPr id="28" name="矩形 27"/>
            <p:cNvSpPr/>
            <p:nvPr/>
          </p:nvSpPr>
          <p:spPr>
            <a:xfrm>
              <a:off x="394023" y="3147957"/>
              <a:ext cx="8280920" cy="2127989"/>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3" name="Text Placeholder 7"/>
            <p:cNvSpPr txBox="1"/>
            <p:nvPr/>
          </p:nvSpPr>
          <p:spPr>
            <a:xfrm>
              <a:off x="633229" y="3155200"/>
              <a:ext cx="1925373" cy="295958"/>
            </a:xfrm>
            <a:prstGeom prst="rect">
              <a:avLst/>
            </a:prstGeom>
          </p:spPr>
          <p:txBody>
            <a:bodyPr vert="horz" lIns="0" tIns="0" rIns="0" bIns="0" anchor="ctr"/>
            <a:lstStyle>
              <a:lvl1pPr marL="0" indent="0" algn="l" defTabSz="914400" rtl="0" eaLnBrk="1" latinLnBrk="0" hangingPunct="1">
                <a:lnSpc>
                  <a:spcPct val="100000"/>
                </a:lnSpc>
                <a:spcBef>
                  <a:spcPts val="0"/>
                </a:spcBef>
                <a:spcAft>
                  <a:spcPts val="0"/>
                </a:spcAft>
                <a:buFont typeface="Arial" panose="020B0604020202020204" pitchFamily="34" charset="0"/>
                <a:buNone/>
                <a:defRPr sz="1485" b="1" kern="1200">
                  <a:solidFill>
                    <a:schemeClr val="accent1"/>
                  </a:solidFill>
                  <a:latin typeface="League Gothic Regular"/>
                  <a:ea typeface="+mn-ea"/>
                  <a:cs typeface="League Gothic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pPr>
              <a:r>
                <a:rPr lang="en-US" altLang="zh-CN" sz="1800" dirty="0">
                  <a:solidFill>
                    <a:schemeClr val="tx1"/>
                  </a:solidFill>
                  <a:latin typeface="楷体_GB2312" panose="02010609030101010101" pitchFamily="49" charset="-122"/>
                  <a:ea typeface="楷体_GB2312" panose="02010609030101010101" pitchFamily="49" charset="-122"/>
                  <a:sym typeface="Arial" panose="020B0604020202020204" pitchFamily="34" charset="0"/>
                </a:rPr>
                <a:t>3.</a:t>
              </a:r>
              <a:r>
                <a:rPr lang="zh-CN" altLang="en-US" sz="1800" dirty="0">
                  <a:solidFill>
                    <a:schemeClr val="tx1"/>
                  </a:solidFill>
                  <a:latin typeface="楷体_GB2312" panose="02010609030101010101" pitchFamily="49" charset="-122"/>
                  <a:ea typeface="楷体_GB2312" panose="02010609030101010101" pitchFamily="49" charset="-122"/>
                  <a:sym typeface="Arial" panose="020B0604020202020204" pitchFamily="34" charset="0"/>
                </a:rPr>
                <a:t>国家级核查</a:t>
              </a:r>
              <a:endParaRPr lang="es-ES_tradnl" sz="1800" dirty="0">
                <a:solidFill>
                  <a:schemeClr val="tx1"/>
                </a:solidFill>
                <a:latin typeface="楷体_GB2312" panose="02010609030101010101" pitchFamily="49" charset="-122"/>
                <a:ea typeface="楷体_GB2312" panose="02010609030101010101" pitchFamily="49" charset="-122"/>
                <a:sym typeface="Arial" panose="020B0604020202020204" pitchFamily="34" charset="0"/>
              </a:endParaRPr>
            </a:p>
          </p:txBody>
        </p:sp>
        <p:sp>
          <p:nvSpPr>
            <p:cNvPr id="194" name="Text Placeholder 2"/>
            <p:cNvSpPr txBox="1"/>
            <p:nvPr/>
          </p:nvSpPr>
          <p:spPr>
            <a:xfrm>
              <a:off x="633229" y="3486207"/>
              <a:ext cx="7971219" cy="2319057"/>
            </a:xfrm>
            <a:prstGeom prst="rect">
              <a:avLst/>
            </a:prstGeom>
          </p:spPr>
          <p:txBody>
            <a:bodyPr vert="horz" lIns="0" tIns="0" rIns="0" bIns="0"/>
            <a:lstStyle>
              <a:lvl1pPr marL="0" indent="0" algn="l" defTabSz="914400" rtl="0" eaLnBrk="1" latinLnBrk="0" hangingPunct="1">
                <a:lnSpc>
                  <a:spcPct val="120000"/>
                </a:lnSpc>
                <a:spcBef>
                  <a:spcPts val="0"/>
                </a:spcBef>
                <a:buFont typeface="Arial" panose="020B0604020202020204" pitchFamily="34" charset="0"/>
                <a:buNone/>
                <a:defRPr sz="89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457200" fontAlgn="auto">
                <a:lnSpc>
                  <a:spcPct val="100000"/>
                </a:lnSpc>
                <a:spcAft>
                  <a:spcPts val="0"/>
                </a:spcAft>
              </a:pPr>
              <a:r>
                <a:rPr lang="zh-CN" altLang="en-US" sz="1600" dirty="0">
                  <a:solidFill>
                    <a:schemeClr val="tx1"/>
                  </a:solidFill>
                  <a:latin typeface="楷体_GB2312" panose="02010609030101010101" pitchFamily="49" charset="-122"/>
                  <a:ea typeface="楷体_GB2312" panose="02010609030101010101" pitchFamily="49" charset="-122"/>
                  <a:sym typeface="Arial" panose="020B0604020202020204" pitchFamily="34" charset="0"/>
                </a:rPr>
                <a:t>以遥感影像和举证照片为依据，采用计算机自动比对和人机交互检查方法，进行逐图斑比对，全面检查图斑地类与影像及实地举证照片的一致性。内业核查有疑问的图斑反馈各省，由省级组织整改。</a:t>
              </a:r>
              <a:endParaRPr lang="en-US" altLang="zh-CN" sz="1600" dirty="0">
                <a:solidFill>
                  <a:schemeClr val="tx1"/>
                </a:solidFill>
                <a:latin typeface="楷体_GB2312" panose="02010609030101010101" pitchFamily="49" charset="-122"/>
                <a:ea typeface="楷体_GB2312" panose="02010609030101010101" pitchFamily="49" charset="-122"/>
                <a:sym typeface="Arial" panose="020B0604020202020204" pitchFamily="34" charset="0"/>
              </a:endParaRPr>
            </a:p>
            <a:p>
              <a:pPr indent="457200">
                <a:lnSpc>
                  <a:spcPct val="100000"/>
                </a:lnSpc>
              </a:pPr>
              <a:r>
                <a:rPr lang="zh-CN" altLang="en-US" sz="1600" dirty="0">
                  <a:solidFill>
                    <a:schemeClr val="tx1"/>
                  </a:solidFill>
                  <a:latin typeface="楷体_GB2312" panose="02010609030101010101" pitchFamily="49" charset="-122"/>
                  <a:ea typeface="楷体_GB2312" panose="02010609030101010101" pitchFamily="49" charset="-122"/>
                  <a:sym typeface="Arial" panose="020B0604020202020204" pitchFamily="34" charset="0"/>
                </a:rPr>
                <a:t>对内业核查结果不修改或修改不到位的，根据举证材料，进行内业复核；复核不能通过的，全国土地调查办组织队伍依据核查结果，对调查成果进行修正，并反馈地方予以确认，地方对全国土地调查办修正结果有异议的，可在</a:t>
              </a:r>
              <a:r>
                <a:rPr lang="en-US" altLang="zh-CN" sz="1600" dirty="0">
                  <a:solidFill>
                    <a:schemeClr val="tx1"/>
                  </a:solidFill>
                  <a:latin typeface="楷体_GB2312" panose="02010609030101010101" pitchFamily="49" charset="-122"/>
                  <a:ea typeface="楷体_GB2312" panose="02010609030101010101" pitchFamily="49" charset="-122"/>
                  <a:sym typeface="Arial" panose="020B0604020202020204" pitchFamily="34" charset="0"/>
                </a:rPr>
                <a:t>15</a:t>
              </a:r>
              <a:r>
                <a:rPr lang="zh-CN" altLang="en-US" sz="1600" dirty="0">
                  <a:solidFill>
                    <a:schemeClr val="tx1"/>
                  </a:solidFill>
                  <a:latin typeface="楷体_GB2312" panose="02010609030101010101" pitchFamily="49" charset="-122"/>
                  <a:ea typeface="楷体_GB2312" panose="02010609030101010101" pitchFamily="49" charset="-122"/>
                  <a:sym typeface="Arial" panose="020B0604020202020204" pitchFamily="34" charset="0"/>
                </a:rPr>
                <a:t>个工作日内提出申诉，未按时申诉的即视为确认。</a:t>
              </a:r>
              <a:endParaRPr lang="en-US" altLang="zh-CN" sz="1600" dirty="0">
                <a:solidFill>
                  <a:schemeClr val="tx1"/>
                </a:solidFill>
                <a:latin typeface="楷体_GB2312" panose="02010609030101010101" pitchFamily="49" charset="-122"/>
                <a:ea typeface="楷体_GB2312" panose="02010609030101010101" pitchFamily="49" charset="-122"/>
                <a:sym typeface="Arial" panose="020B0604020202020204" pitchFamily="34" charset="0"/>
              </a:endParaRPr>
            </a:p>
            <a:p>
              <a:pPr indent="457200" fontAlgn="auto">
                <a:lnSpc>
                  <a:spcPct val="100000"/>
                </a:lnSpc>
                <a:spcAft>
                  <a:spcPts val="0"/>
                </a:spcAft>
              </a:pPr>
              <a:endParaRPr lang="zh-CN" altLang="en-US" sz="1600" dirty="0">
                <a:solidFill>
                  <a:schemeClr val="tx1"/>
                </a:solidFill>
                <a:latin typeface="楷体_GB2312" panose="02010609030101010101" pitchFamily="49" charset="-122"/>
                <a:ea typeface="楷体_GB2312" panose="02010609030101010101" pitchFamily="49" charset="-122"/>
                <a:sym typeface="Arial" panose="020B0604020202020204" pitchFamily="34" charset="0"/>
              </a:endParaRPr>
            </a:p>
          </p:txBody>
        </p:sp>
      </p:grpSp>
      <p:grpSp>
        <p:nvGrpSpPr>
          <p:cNvPr id="8" name="组合 7"/>
          <p:cNvGrpSpPr/>
          <p:nvPr/>
        </p:nvGrpSpPr>
        <p:grpSpPr>
          <a:xfrm>
            <a:off x="395536" y="1124744"/>
            <a:ext cx="8280920" cy="1034123"/>
            <a:chOff x="395536" y="1026725"/>
            <a:chExt cx="8280920" cy="1034123"/>
          </a:xfrm>
        </p:grpSpPr>
        <p:sp>
          <p:nvSpPr>
            <p:cNvPr id="7" name="矩形 6"/>
            <p:cNvSpPr/>
            <p:nvPr/>
          </p:nvSpPr>
          <p:spPr>
            <a:xfrm>
              <a:off x="395536" y="1026725"/>
              <a:ext cx="8280920" cy="1034123"/>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9" name="Text Placeholder 7"/>
            <p:cNvSpPr txBox="1"/>
            <p:nvPr/>
          </p:nvSpPr>
          <p:spPr>
            <a:xfrm>
              <a:off x="633231" y="1124744"/>
              <a:ext cx="1925373" cy="295958"/>
            </a:xfrm>
            <a:prstGeom prst="rect">
              <a:avLst/>
            </a:prstGeom>
          </p:spPr>
          <p:txBody>
            <a:bodyPr vert="horz" lIns="0" tIns="0" rIns="0" bIns="0" anchor="ctr"/>
            <a:lstStyle>
              <a:lvl1pPr marL="0" indent="0" algn="l" defTabSz="914400" rtl="0" eaLnBrk="1" latinLnBrk="0" hangingPunct="1">
                <a:lnSpc>
                  <a:spcPct val="100000"/>
                </a:lnSpc>
                <a:spcBef>
                  <a:spcPts val="0"/>
                </a:spcBef>
                <a:spcAft>
                  <a:spcPts val="0"/>
                </a:spcAft>
                <a:buFont typeface="Arial" panose="020B0604020202020204" pitchFamily="34" charset="0"/>
                <a:buNone/>
                <a:defRPr sz="1485" b="1" kern="1200">
                  <a:solidFill>
                    <a:schemeClr val="accent1"/>
                  </a:solidFill>
                  <a:latin typeface="League Gothic Regular"/>
                  <a:ea typeface="+mn-ea"/>
                  <a:cs typeface="League Gothic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pPr>
              <a:r>
                <a:rPr lang="en-US" altLang="zh-CN" sz="1800" dirty="0">
                  <a:solidFill>
                    <a:schemeClr val="tx1"/>
                  </a:solidFill>
                  <a:latin typeface="楷体_GB2312" panose="02010609030101010101" pitchFamily="49" charset="-122"/>
                  <a:ea typeface="楷体_GB2312" panose="02010609030101010101" pitchFamily="49" charset="-122"/>
                  <a:sym typeface="Arial" panose="020B0604020202020204" pitchFamily="34" charset="0"/>
                </a:rPr>
                <a:t>1.</a:t>
              </a:r>
              <a:r>
                <a:rPr lang="zh-CN" altLang="en-US" sz="1800" dirty="0">
                  <a:solidFill>
                    <a:schemeClr val="tx1"/>
                  </a:solidFill>
                  <a:latin typeface="楷体_GB2312" panose="02010609030101010101" pitchFamily="49" charset="-122"/>
                  <a:ea typeface="楷体_GB2312" panose="02010609030101010101" pitchFamily="49" charset="-122"/>
                  <a:sym typeface="Arial" panose="020B0604020202020204" pitchFamily="34" charset="0"/>
                </a:rPr>
                <a:t>县市级自检</a:t>
              </a:r>
              <a:endParaRPr lang="es-ES_tradnl" sz="1800" dirty="0">
                <a:solidFill>
                  <a:schemeClr val="tx1"/>
                </a:solidFill>
                <a:latin typeface="楷体_GB2312" panose="02010609030101010101" pitchFamily="49" charset="-122"/>
                <a:ea typeface="楷体_GB2312" panose="02010609030101010101" pitchFamily="49" charset="-122"/>
                <a:sym typeface="Arial" panose="020B0604020202020204" pitchFamily="34" charset="0"/>
              </a:endParaRPr>
            </a:p>
          </p:txBody>
        </p:sp>
        <p:sp>
          <p:nvSpPr>
            <p:cNvPr id="2" name="矩形 1"/>
            <p:cNvSpPr/>
            <p:nvPr/>
          </p:nvSpPr>
          <p:spPr>
            <a:xfrm>
              <a:off x="539552" y="1438787"/>
              <a:ext cx="8064896" cy="584775"/>
            </a:xfrm>
            <a:prstGeom prst="rect">
              <a:avLst/>
            </a:prstGeom>
          </p:spPr>
          <p:txBody>
            <a:bodyPr wrap="square">
              <a:spAutoFit/>
            </a:bodyPr>
            <a:lstStyle/>
            <a:p>
              <a:pPr indent="457200"/>
              <a:r>
                <a:rPr lang="zh-CN" altLang="en-US" sz="1600" dirty="0">
                  <a:latin typeface="楷体_GB2312" panose="02010609030101010101" pitchFamily="49" charset="-122"/>
                  <a:ea typeface="楷体_GB2312" panose="02010609030101010101" pitchFamily="49" charset="-122"/>
                </a:rPr>
                <a:t>各县级土地调查办公室组织对调查成果进行100%全面自检，完整性、规范性、真实性和准确性。市级重点完整性和规范性。</a:t>
              </a:r>
              <a:endParaRPr lang="zh-CN" altLang="en-US" sz="1600" dirty="0">
                <a:latin typeface="楷体_GB2312" panose="02010609030101010101" pitchFamily="49" charset="-122"/>
                <a:ea typeface="楷体_GB2312" panose="02010609030101010101" pitchFamily="49" charset="-122"/>
              </a:endParaRPr>
            </a:p>
          </p:txBody>
        </p:sp>
      </p:grpSp>
      <p:grpSp>
        <p:nvGrpSpPr>
          <p:cNvPr id="9" name="组合 8"/>
          <p:cNvGrpSpPr/>
          <p:nvPr/>
        </p:nvGrpSpPr>
        <p:grpSpPr>
          <a:xfrm>
            <a:off x="395536" y="2258718"/>
            <a:ext cx="8280920" cy="862184"/>
            <a:chOff x="395536" y="2160699"/>
            <a:chExt cx="8280920" cy="862184"/>
          </a:xfrm>
        </p:grpSpPr>
        <p:sp>
          <p:nvSpPr>
            <p:cNvPr id="27" name="矩形 26"/>
            <p:cNvSpPr/>
            <p:nvPr/>
          </p:nvSpPr>
          <p:spPr>
            <a:xfrm>
              <a:off x="395536" y="2160699"/>
              <a:ext cx="8280920" cy="862184"/>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1" name="Text Placeholder 7"/>
            <p:cNvSpPr txBox="1"/>
            <p:nvPr/>
          </p:nvSpPr>
          <p:spPr>
            <a:xfrm>
              <a:off x="633230" y="2285774"/>
              <a:ext cx="1925373" cy="295958"/>
            </a:xfrm>
            <a:prstGeom prst="rect">
              <a:avLst/>
            </a:prstGeom>
          </p:spPr>
          <p:txBody>
            <a:bodyPr vert="horz" lIns="0" tIns="0" rIns="0" bIns="0" anchor="ctr"/>
            <a:lstStyle>
              <a:lvl1pPr marL="0" indent="0" algn="l" defTabSz="914400" rtl="0" eaLnBrk="1" latinLnBrk="0" hangingPunct="1">
                <a:lnSpc>
                  <a:spcPct val="100000"/>
                </a:lnSpc>
                <a:spcBef>
                  <a:spcPts val="0"/>
                </a:spcBef>
                <a:spcAft>
                  <a:spcPts val="0"/>
                </a:spcAft>
                <a:buFont typeface="Arial" panose="020B0604020202020204" pitchFamily="34" charset="0"/>
                <a:buNone/>
                <a:defRPr sz="1485" b="1" kern="1200">
                  <a:solidFill>
                    <a:schemeClr val="accent1"/>
                  </a:solidFill>
                  <a:latin typeface="League Gothic Regular"/>
                  <a:ea typeface="+mn-ea"/>
                  <a:cs typeface="League Gothic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pPr>
              <a:r>
                <a:rPr lang="en-US" altLang="zh-CN" sz="1800" dirty="0">
                  <a:solidFill>
                    <a:schemeClr val="tx1"/>
                  </a:solidFill>
                  <a:latin typeface="楷体_GB2312" panose="02010609030101010101" pitchFamily="49" charset="-122"/>
                  <a:ea typeface="楷体_GB2312" panose="02010609030101010101" pitchFamily="49" charset="-122"/>
                  <a:sym typeface="Arial" panose="020B0604020202020204" pitchFamily="34" charset="0"/>
                </a:rPr>
                <a:t>2.</a:t>
              </a:r>
              <a:r>
                <a:rPr lang="zh-CN" altLang="en-US" sz="1800" dirty="0">
                  <a:solidFill>
                    <a:schemeClr val="tx1"/>
                  </a:solidFill>
                  <a:latin typeface="楷体_GB2312" panose="02010609030101010101" pitchFamily="49" charset="-122"/>
                  <a:ea typeface="楷体_GB2312" panose="02010609030101010101" pitchFamily="49" charset="-122"/>
                  <a:sym typeface="Arial" panose="020B0604020202020204" pitchFamily="34" charset="0"/>
                </a:rPr>
                <a:t>省级全面检查</a:t>
              </a:r>
              <a:endParaRPr lang="es-ES_tradnl" sz="1800" dirty="0">
                <a:solidFill>
                  <a:schemeClr val="tx1"/>
                </a:solidFill>
                <a:latin typeface="楷体_GB2312" panose="02010609030101010101" pitchFamily="49" charset="-122"/>
                <a:ea typeface="楷体_GB2312" panose="02010609030101010101" pitchFamily="49" charset="-122"/>
                <a:sym typeface="Arial" panose="020B0604020202020204" pitchFamily="34" charset="0"/>
              </a:endParaRPr>
            </a:p>
          </p:txBody>
        </p:sp>
        <p:sp>
          <p:nvSpPr>
            <p:cNvPr id="3" name="矩形 2"/>
            <p:cNvSpPr/>
            <p:nvPr/>
          </p:nvSpPr>
          <p:spPr>
            <a:xfrm>
              <a:off x="971600" y="2587991"/>
              <a:ext cx="2646878" cy="338554"/>
            </a:xfrm>
            <a:prstGeom prst="rect">
              <a:avLst/>
            </a:prstGeom>
          </p:spPr>
          <p:txBody>
            <a:bodyPr wrap="none">
              <a:spAutoFit/>
            </a:bodyPr>
            <a:lstStyle/>
            <a:p>
              <a:r>
                <a:rPr lang="zh-CN" altLang="en-US" sz="1600" dirty="0">
                  <a:latin typeface="楷体_GB2312" panose="02010609030101010101" pitchFamily="49" charset="-122"/>
                  <a:ea typeface="楷体_GB2312" panose="02010609030101010101" pitchFamily="49" charset="-122"/>
                </a:rPr>
                <a:t>省级重点真实性和准确性。</a:t>
              </a:r>
              <a:endParaRPr lang="zh-CN" altLang="en-US" sz="1600" dirty="0">
                <a:latin typeface="楷体_GB2312" panose="02010609030101010101" pitchFamily="49" charset="-122"/>
                <a:ea typeface="楷体_GB2312" panose="02010609030101010101" pitchFamily="49" charset="-122"/>
              </a:endParaRPr>
            </a:p>
          </p:txBody>
        </p:sp>
      </p:grpSp>
      <p:grpSp>
        <p:nvGrpSpPr>
          <p:cNvPr id="11" name="组合 10"/>
          <p:cNvGrpSpPr/>
          <p:nvPr/>
        </p:nvGrpSpPr>
        <p:grpSpPr>
          <a:xfrm>
            <a:off x="394023" y="5492721"/>
            <a:ext cx="8280920" cy="1038308"/>
            <a:chOff x="394023" y="5394702"/>
            <a:chExt cx="8280920" cy="1038308"/>
          </a:xfrm>
        </p:grpSpPr>
        <p:sp>
          <p:nvSpPr>
            <p:cNvPr id="29" name="矩形 28"/>
            <p:cNvSpPr/>
            <p:nvPr/>
          </p:nvSpPr>
          <p:spPr>
            <a:xfrm>
              <a:off x="394023" y="5399433"/>
              <a:ext cx="8280920" cy="1033577"/>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4" name="Text Placeholder 7"/>
            <p:cNvSpPr txBox="1"/>
            <p:nvPr/>
          </p:nvSpPr>
          <p:spPr>
            <a:xfrm>
              <a:off x="633229" y="5394702"/>
              <a:ext cx="4297294" cy="458188"/>
            </a:xfrm>
            <a:prstGeom prst="rect">
              <a:avLst/>
            </a:prstGeom>
          </p:spPr>
          <p:txBody>
            <a:bodyPr vert="horz" lIns="0" tIns="0" rIns="0" bIns="0" anchor="ctr"/>
            <a:lstStyle>
              <a:lvl1pPr marL="0" indent="0" algn="l" defTabSz="914400" rtl="0" eaLnBrk="1" latinLnBrk="0" hangingPunct="1">
                <a:lnSpc>
                  <a:spcPct val="100000"/>
                </a:lnSpc>
                <a:spcBef>
                  <a:spcPts val="0"/>
                </a:spcBef>
                <a:spcAft>
                  <a:spcPts val="0"/>
                </a:spcAft>
                <a:buFont typeface="Arial" panose="020B0604020202020204" pitchFamily="34" charset="0"/>
                <a:buNone/>
                <a:defRPr sz="1485" b="1" kern="1200">
                  <a:solidFill>
                    <a:schemeClr val="accent1"/>
                  </a:solidFill>
                  <a:latin typeface="League Gothic Regular"/>
                  <a:ea typeface="+mn-ea"/>
                  <a:cs typeface="League Gothic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r>
                <a:rPr lang="en-US" altLang="zh-CN" sz="1800" dirty="0">
                  <a:solidFill>
                    <a:schemeClr val="tx1"/>
                  </a:solidFill>
                  <a:latin typeface="楷体_GB2312" panose="02010609030101010101" pitchFamily="49" charset="-122"/>
                  <a:ea typeface="楷体_GB2312" panose="02010609030101010101" pitchFamily="49" charset="-122"/>
                  <a:sym typeface="Arial" panose="020B0604020202020204" pitchFamily="34" charset="0"/>
                </a:rPr>
                <a:t>4.</a:t>
              </a:r>
              <a:r>
                <a:rPr lang="zh-CN" altLang="en-US" sz="1800" dirty="0">
                  <a:solidFill>
                    <a:schemeClr val="tx1"/>
                  </a:solidFill>
                  <a:latin typeface="楷体_GB2312" panose="02010609030101010101" pitchFamily="49" charset="-122"/>
                  <a:ea typeface="楷体_GB2312" panose="02010609030101010101" pitchFamily="49" charset="-122"/>
                  <a:sym typeface="Arial" panose="020B0604020202020204" pitchFamily="34" charset="0"/>
                </a:rPr>
                <a:t>国家级数据库质量检查与入库</a:t>
              </a:r>
              <a:endParaRPr lang="es-ES_tradnl" sz="1800" dirty="0">
                <a:solidFill>
                  <a:schemeClr val="tx1"/>
                </a:solidFill>
                <a:latin typeface="楷体_GB2312" panose="02010609030101010101" pitchFamily="49" charset="-122"/>
                <a:ea typeface="楷体_GB2312" panose="02010609030101010101" pitchFamily="49" charset="-122"/>
                <a:sym typeface="Arial" panose="020B0604020202020204" pitchFamily="34" charset="0"/>
              </a:endParaRPr>
            </a:p>
          </p:txBody>
        </p:sp>
        <p:sp>
          <p:nvSpPr>
            <p:cNvPr id="25" name="矩形 24"/>
            <p:cNvSpPr/>
            <p:nvPr/>
          </p:nvSpPr>
          <p:spPr>
            <a:xfrm>
              <a:off x="539552" y="5826750"/>
              <a:ext cx="8064896" cy="584775"/>
            </a:xfrm>
            <a:prstGeom prst="rect">
              <a:avLst/>
            </a:prstGeom>
          </p:spPr>
          <p:txBody>
            <a:bodyPr wrap="square">
              <a:spAutoFit/>
            </a:bodyPr>
            <a:lstStyle/>
            <a:p>
              <a:pPr indent="457200"/>
              <a:r>
                <a:rPr lang="zh-CN" altLang="en-US" sz="1600" dirty="0">
                  <a:latin typeface="楷体_GB2312" panose="02010609030101010101" pitchFamily="49" charset="-122"/>
                  <a:ea typeface="楷体_GB2312" panose="02010609030101010101" pitchFamily="49" charset="-122"/>
                </a:rPr>
                <a:t>国家级核查通过后，对各省提交的三调成果进行国家级数据库质量检查。经过确认的数据成果，统一写入三调国家级数据库，实现全国成果的集中管理与应用。</a:t>
              </a:r>
              <a:endParaRPr lang="zh-CN" altLang="en-US" sz="1600" dirty="0">
                <a:latin typeface="楷体_GB2312" panose="02010609030101010101" pitchFamily="49" charset="-122"/>
                <a:ea typeface="楷体_GB2312" panose="02010609030101010101" pitchFamily="49"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anim calcmode="lin" valueType="num">
                                      <p:cBhvr>
                                        <p:cTn id="8" dur="500" fill="hold"/>
                                        <p:tgtEl>
                                          <p:spTgt spid="8"/>
                                        </p:tgtEl>
                                        <p:attrNameLst>
                                          <p:attrName>ppt_x</p:attrName>
                                        </p:attrNameLst>
                                      </p:cBhvr>
                                      <p:tavLst>
                                        <p:tav tm="0">
                                          <p:val>
                                            <p:strVal val="#ppt_x"/>
                                          </p:val>
                                        </p:tav>
                                        <p:tav tm="100000">
                                          <p:val>
                                            <p:strVal val="#ppt_x"/>
                                          </p:val>
                                        </p:tav>
                                      </p:tavLst>
                                    </p:anim>
                                    <p:anim calcmode="lin" valueType="num">
                                      <p:cBhvr>
                                        <p:cTn id="9" dur="5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anim calcmode="lin" valueType="num">
                                      <p:cBhvr>
                                        <p:cTn id="14" dur="500" fill="hold"/>
                                        <p:tgtEl>
                                          <p:spTgt spid="9"/>
                                        </p:tgtEl>
                                        <p:attrNameLst>
                                          <p:attrName>ppt_x</p:attrName>
                                        </p:attrNameLst>
                                      </p:cBhvr>
                                      <p:tavLst>
                                        <p:tav tm="0">
                                          <p:val>
                                            <p:strVal val="#ppt_x"/>
                                          </p:val>
                                        </p:tav>
                                        <p:tav tm="100000">
                                          <p:val>
                                            <p:strVal val="#ppt_x"/>
                                          </p:val>
                                        </p:tav>
                                      </p:tavLst>
                                    </p:anim>
                                    <p:anim calcmode="lin" valueType="num">
                                      <p:cBhvr>
                                        <p:cTn id="15" dur="500" fill="hold"/>
                                        <p:tgtEl>
                                          <p:spTgt spid="9"/>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anim calcmode="lin" valueType="num">
                                      <p:cBhvr>
                                        <p:cTn id="20" dur="500" fill="hold"/>
                                        <p:tgtEl>
                                          <p:spTgt spid="10"/>
                                        </p:tgtEl>
                                        <p:attrNameLst>
                                          <p:attrName>ppt_x</p:attrName>
                                        </p:attrNameLst>
                                      </p:cBhvr>
                                      <p:tavLst>
                                        <p:tav tm="0">
                                          <p:val>
                                            <p:strVal val="#ppt_x"/>
                                          </p:val>
                                        </p:tav>
                                        <p:tav tm="100000">
                                          <p:val>
                                            <p:strVal val="#ppt_x"/>
                                          </p:val>
                                        </p:tav>
                                      </p:tavLst>
                                    </p:anim>
                                    <p:anim calcmode="lin" valueType="num">
                                      <p:cBhvr>
                                        <p:cTn id="21" dur="500" fill="hold"/>
                                        <p:tgtEl>
                                          <p:spTgt spid="10"/>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anim calcmode="lin" valueType="num">
                                      <p:cBhvr>
                                        <p:cTn id="26" dur="500" fill="hold"/>
                                        <p:tgtEl>
                                          <p:spTgt spid="11"/>
                                        </p:tgtEl>
                                        <p:attrNameLst>
                                          <p:attrName>ppt_x</p:attrName>
                                        </p:attrNameLst>
                                      </p:cBhvr>
                                      <p:tavLst>
                                        <p:tav tm="0">
                                          <p:val>
                                            <p:strVal val="#ppt_x"/>
                                          </p:val>
                                        </p:tav>
                                        <p:tav tm="100000">
                                          <p:val>
                                            <p:strVal val="#ppt_x"/>
                                          </p:val>
                                        </p:tav>
                                      </p:tavLst>
                                    </p:anim>
                                    <p:anim calcmode="lin" valueType="num">
                                      <p:cBhvr>
                                        <p:cTn id="27" dur="5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05059" y="77926"/>
            <a:ext cx="6286544" cy="646331"/>
          </a:xfrm>
          <a:prstGeom prst="rect">
            <a:avLst/>
          </a:prstGeom>
          <a:ln>
            <a:noFill/>
          </a:ln>
        </p:spPr>
        <p:txBody>
          <a:bodyPr wrap="square">
            <a:spAutoFit/>
          </a:bodyPr>
          <a:lstStyle/>
          <a:p>
            <a:pPr lvl="0">
              <a:lnSpc>
                <a:spcPct val="150000"/>
              </a:lnSpc>
            </a:pPr>
            <a:r>
              <a:rPr lang="zh-CN" altLang="en-US" sz="2400" b="1" dirty="0">
                <a:solidFill>
                  <a:schemeClr val="bg1"/>
                </a:solidFill>
                <a:latin typeface="微软雅黑" panose="020B0503020204020204" pitchFamily="34" charset="-122"/>
                <a:ea typeface="微软雅黑" panose="020B0503020204020204" pitchFamily="34" charset="-122"/>
              </a:rPr>
              <a:t>九、统一时点更新</a:t>
            </a:r>
            <a:endParaRPr lang="en-US" altLang="zh-CN" sz="2400" b="1" dirty="0">
              <a:solidFill>
                <a:schemeClr val="bg1"/>
              </a:solidFill>
              <a:latin typeface="微软雅黑" panose="020B0503020204020204" pitchFamily="34" charset="-122"/>
              <a:ea typeface="微软雅黑" panose="020B0503020204020204" pitchFamily="34" charset="-122"/>
            </a:endParaRPr>
          </a:p>
        </p:txBody>
      </p:sp>
      <p:sp>
        <p:nvSpPr>
          <p:cNvPr id="20" name="立方体 19"/>
          <p:cNvSpPr/>
          <p:nvPr/>
        </p:nvSpPr>
        <p:spPr>
          <a:xfrm>
            <a:off x="899592" y="1872324"/>
            <a:ext cx="7632651" cy="720080"/>
          </a:xfrm>
          <a:prstGeom prst="cube">
            <a:avLst>
              <a:gd name="adj" fmla="val 11807"/>
            </a:avLst>
          </a:prstGeom>
          <a:effectLst>
            <a:outerShdw blurRad="76200" dist="12700" dir="2700000" sy="-23000" kx="-800400" algn="bl" rotWithShape="0">
              <a:prstClr val="black">
                <a:alpha val="20000"/>
              </a:prstClr>
            </a:outerShdw>
          </a:effectLst>
        </p:spPr>
        <p:style>
          <a:lnRef idx="1">
            <a:schemeClr val="accent1"/>
          </a:lnRef>
          <a:fillRef idx="2">
            <a:schemeClr val="accent1"/>
          </a:fillRef>
          <a:effectRef idx="1">
            <a:schemeClr val="accent1"/>
          </a:effectRef>
          <a:fontRef idx="minor">
            <a:schemeClr val="dk1"/>
          </a:fontRef>
        </p:style>
        <p:txBody>
          <a:bodyPr rtlCol="0" anchor="ctr"/>
          <a:lstStyle/>
          <a:p>
            <a:pPr lvl="0" indent="406400" fontAlgn="base" hangingPunct="0">
              <a:lnSpc>
                <a:spcPct val="200000"/>
              </a:lnSpc>
              <a:spcBef>
                <a:spcPct val="0"/>
              </a:spcBef>
              <a:spcAft>
                <a:spcPct val="0"/>
              </a:spcAft>
            </a:pPr>
            <a:r>
              <a:rPr lang="zh-CN" altLang="en-US" dirty="0">
                <a:solidFill>
                  <a:schemeClr val="tx1"/>
                </a:solidFill>
                <a:latin typeface="楷体_GB2312" panose="02010609030101010101" pitchFamily="49" charset="-122"/>
                <a:ea typeface="楷体_GB2312" panose="02010609030101010101" pitchFamily="49" charset="-122"/>
                <a:cs typeface="Times New Roman" panose="02020603050405020304" pitchFamily="18" charset="0"/>
              </a:rPr>
              <a:t>三次调查数据统一时点为</a:t>
            </a:r>
            <a:r>
              <a:rPr lang="en-US" altLang="zh-CN" dirty="0">
                <a:solidFill>
                  <a:schemeClr val="tx1"/>
                </a:solidFill>
                <a:latin typeface="楷体_GB2312" panose="02010609030101010101" pitchFamily="49" charset="-122"/>
                <a:ea typeface="楷体_GB2312" panose="02010609030101010101" pitchFamily="49" charset="-122"/>
                <a:cs typeface="Times New Roman" panose="02020603050405020304" pitchFamily="18" charset="0"/>
              </a:rPr>
              <a:t>2019</a:t>
            </a:r>
            <a:r>
              <a:rPr lang="zh-CN" altLang="en-US" dirty="0">
                <a:solidFill>
                  <a:schemeClr val="tx1"/>
                </a:solidFill>
                <a:latin typeface="楷体_GB2312" panose="02010609030101010101" pitchFamily="49" charset="-122"/>
                <a:ea typeface="楷体_GB2312" panose="02010609030101010101" pitchFamily="49" charset="-122"/>
                <a:cs typeface="Times New Roman" panose="02020603050405020304" pitchFamily="18" charset="0"/>
              </a:rPr>
              <a:t>年</a:t>
            </a:r>
            <a:r>
              <a:rPr lang="en-US" altLang="zh-CN" dirty="0">
                <a:solidFill>
                  <a:schemeClr val="tx1"/>
                </a:solidFill>
                <a:latin typeface="楷体_GB2312" panose="02010609030101010101" pitchFamily="49" charset="-122"/>
                <a:ea typeface="楷体_GB2312" panose="02010609030101010101" pitchFamily="49" charset="-122"/>
                <a:cs typeface="Times New Roman" panose="02020603050405020304" pitchFamily="18" charset="0"/>
              </a:rPr>
              <a:t>12</a:t>
            </a:r>
            <a:r>
              <a:rPr lang="zh-CN" altLang="en-US" dirty="0">
                <a:solidFill>
                  <a:schemeClr val="tx1"/>
                </a:solidFill>
                <a:latin typeface="楷体_GB2312" panose="02010609030101010101" pitchFamily="49" charset="-122"/>
                <a:ea typeface="楷体_GB2312" panose="02010609030101010101" pitchFamily="49" charset="-122"/>
                <a:cs typeface="Times New Roman" panose="02020603050405020304" pitchFamily="18" charset="0"/>
              </a:rPr>
              <a:t>月</a:t>
            </a:r>
            <a:r>
              <a:rPr lang="en-US" altLang="zh-CN" dirty="0">
                <a:solidFill>
                  <a:schemeClr val="tx1"/>
                </a:solidFill>
                <a:latin typeface="楷体_GB2312" panose="02010609030101010101" pitchFamily="49" charset="-122"/>
                <a:ea typeface="楷体_GB2312" panose="02010609030101010101" pitchFamily="49" charset="-122"/>
                <a:cs typeface="Times New Roman" panose="02020603050405020304" pitchFamily="18" charset="0"/>
              </a:rPr>
              <a:t>31</a:t>
            </a:r>
            <a:r>
              <a:rPr lang="zh-CN" altLang="en-US" dirty="0">
                <a:solidFill>
                  <a:schemeClr val="tx1"/>
                </a:solidFill>
                <a:latin typeface="楷体_GB2312" panose="02010609030101010101" pitchFamily="49" charset="-122"/>
                <a:ea typeface="楷体_GB2312" panose="02010609030101010101" pitchFamily="49" charset="-122"/>
                <a:cs typeface="Times New Roman" panose="02020603050405020304" pitchFamily="18" charset="0"/>
              </a:rPr>
              <a:t>日。 </a:t>
            </a:r>
            <a:endParaRPr lang="zh-CN" altLang="en-US" dirty="0">
              <a:solidFill>
                <a:schemeClr val="tx1"/>
              </a:solidFill>
              <a:latin typeface="楷体_GB2312" panose="02010609030101010101" pitchFamily="49" charset="-122"/>
              <a:ea typeface="楷体_GB2312" panose="02010609030101010101" pitchFamily="49" charset="-122"/>
              <a:cs typeface="Times New Roman" panose="02020603050405020304" pitchFamily="18" charset="0"/>
            </a:endParaRPr>
          </a:p>
        </p:txBody>
      </p:sp>
      <p:sp>
        <p:nvSpPr>
          <p:cNvPr id="21" name="立方体 20"/>
          <p:cNvSpPr/>
          <p:nvPr/>
        </p:nvSpPr>
        <p:spPr>
          <a:xfrm>
            <a:off x="899592" y="2852936"/>
            <a:ext cx="7704659" cy="2520280"/>
          </a:xfrm>
          <a:prstGeom prst="cube">
            <a:avLst>
              <a:gd name="adj" fmla="val 8037"/>
            </a:avLst>
          </a:prstGeom>
        </p:spPr>
        <p:style>
          <a:lnRef idx="1">
            <a:schemeClr val="accent5"/>
          </a:lnRef>
          <a:fillRef idx="3">
            <a:schemeClr val="accent5"/>
          </a:fillRef>
          <a:effectRef idx="2">
            <a:schemeClr val="accent5"/>
          </a:effectRef>
          <a:fontRef idx="minor">
            <a:schemeClr val="lt1"/>
          </a:fontRef>
        </p:style>
        <p:txBody>
          <a:bodyPr rtlCol="0" anchor="ctr"/>
          <a:lstStyle/>
          <a:p>
            <a:pPr lvl="0" indent="406400" fontAlgn="base" hangingPunct="0">
              <a:lnSpc>
                <a:spcPct val="200000"/>
              </a:lnSpc>
              <a:spcBef>
                <a:spcPct val="0"/>
              </a:spcBef>
              <a:spcAft>
                <a:spcPct val="0"/>
              </a:spcAft>
            </a:pPr>
            <a:r>
              <a:rPr lang="zh-CN" altLang="en-US" dirty="0">
                <a:solidFill>
                  <a:schemeClr val="tx1"/>
                </a:solidFill>
                <a:latin typeface="楷体_GB2312" panose="02010609030101010101" pitchFamily="49" charset="-122"/>
                <a:ea typeface="楷体_GB2312" panose="02010609030101010101" pitchFamily="49" charset="-122"/>
                <a:cs typeface="Times New Roman" panose="02020603050405020304" pitchFamily="18" charset="0"/>
              </a:rPr>
              <a:t>地方利用</a:t>
            </a:r>
            <a:r>
              <a:rPr lang="en-US" altLang="zh-CN" dirty="0">
                <a:solidFill>
                  <a:schemeClr val="tx1"/>
                </a:solidFill>
                <a:latin typeface="楷体_GB2312" panose="02010609030101010101" pitchFamily="49" charset="-122"/>
                <a:ea typeface="楷体_GB2312" panose="02010609030101010101" pitchFamily="49" charset="-122"/>
                <a:cs typeface="Times New Roman" panose="02020603050405020304" pitchFamily="18" charset="0"/>
              </a:rPr>
              <a:t>2019</a:t>
            </a:r>
            <a:r>
              <a:rPr lang="zh-CN" altLang="en-US" dirty="0">
                <a:solidFill>
                  <a:schemeClr val="tx1"/>
                </a:solidFill>
                <a:latin typeface="楷体_GB2312" panose="02010609030101010101" pitchFamily="49" charset="-122"/>
                <a:ea typeface="楷体_GB2312" panose="02010609030101010101" pitchFamily="49" charset="-122"/>
                <a:cs typeface="Times New Roman" panose="02020603050405020304" pitchFamily="18" charset="0"/>
              </a:rPr>
              <a:t>年度土地变更调查工作的正射影像图和年度新增建设用地提取结果，与三次调查数据库对比，通过实地补充调查，完成三次调查完成时点与</a:t>
            </a:r>
            <a:r>
              <a:rPr lang="en-US" altLang="zh-CN" dirty="0">
                <a:solidFill>
                  <a:schemeClr val="tx1"/>
                </a:solidFill>
                <a:latin typeface="楷体_GB2312" panose="02010609030101010101" pitchFamily="49" charset="-122"/>
                <a:ea typeface="楷体_GB2312" panose="02010609030101010101" pitchFamily="49" charset="-122"/>
                <a:cs typeface="Times New Roman" panose="02020603050405020304" pitchFamily="18" charset="0"/>
              </a:rPr>
              <a:t>2019</a:t>
            </a:r>
            <a:r>
              <a:rPr lang="zh-CN" altLang="en-US" dirty="0">
                <a:solidFill>
                  <a:schemeClr val="tx1"/>
                </a:solidFill>
                <a:latin typeface="楷体_GB2312" panose="02010609030101010101" pitchFamily="49" charset="-122"/>
                <a:ea typeface="楷体_GB2312" panose="02010609030101010101" pitchFamily="49" charset="-122"/>
                <a:cs typeface="Times New Roman" panose="02020603050405020304" pitchFamily="18" charset="0"/>
              </a:rPr>
              <a:t>年</a:t>
            </a:r>
            <a:r>
              <a:rPr lang="en-US" altLang="zh-CN" dirty="0">
                <a:solidFill>
                  <a:schemeClr val="tx1"/>
                </a:solidFill>
                <a:latin typeface="楷体_GB2312" panose="02010609030101010101" pitchFamily="49" charset="-122"/>
                <a:ea typeface="楷体_GB2312" panose="02010609030101010101" pitchFamily="49" charset="-122"/>
                <a:cs typeface="Times New Roman" panose="02020603050405020304" pitchFamily="18" charset="0"/>
              </a:rPr>
              <a:t>12</a:t>
            </a:r>
            <a:r>
              <a:rPr lang="zh-CN" altLang="en-US" dirty="0">
                <a:solidFill>
                  <a:schemeClr val="tx1"/>
                </a:solidFill>
                <a:latin typeface="楷体_GB2312" panose="02010609030101010101" pitchFamily="49" charset="-122"/>
                <a:ea typeface="楷体_GB2312" panose="02010609030101010101" pitchFamily="49" charset="-122"/>
                <a:cs typeface="Times New Roman" panose="02020603050405020304" pitchFamily="18" charset="0"/>
              </a:rPr>
              <a:t>月</a:t>
            </a:r>
            <a:r>
              <a:rPr lang="en-US" altLang="zh-CN" dirty="0">
                <a:solidFill>
                  <a:schemeClr val="tx1"/>
                </a:solidFill>
                <a:latin typeface="楷体_GB2312" panose="02010609030101010101" pitchFamily="49" charset="-122"/>
                <a:ea typeface="楷体_GB2312" panose="02010609030101010101" pitchFamily="49" charset="-122"/>
                <a:cs typeface="Times New Roman" panose="02020603050405020304" pitchFamily="18" charset="0"/>
              </a:rPr>
              <a:t>31</a:t>
            </a:r>
            <a:r>
              <a:rPr lang="zh-CN" altLang="en-US" dirty="0">
                <a:solidFill>
                  <a:schemeClr val="tx1"/>
                </a:solidFill>
                <a:latin typeface="楷体_GB2312" panose="02010609030101010101" pitchFamily="49" charset="-122"/>
                <a:ea typeface="楷体_GB2312" panose="02010609030101010101" pitchFamily="49" charset="-122"/>
                <a:cs typeface="Times New Roman" panose="02020603050405020304" pitchFamily="18" charset="0"/>
              </a:rPr>
              <a:t>日期间的行政界线、图斑界线、地类信息和权属界线的变化调查，通过增量的形式上报。</a:t>
            </a:r>
            <a:endParaRPr lang="zh-CN" altLang="en-US" dirty="0">
              <a:solidFill>
                <a:schemeClr val="tx1"/>
              </a:solidFill>
              <a:latin typeface="楷体_GB2312" panose="02010609030101010101" pitchFamily="49" charset="-122"/>
              <a:ea typeface="楷体_GB2312" panose="02010609030101010101" pitchFamily="49"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1+#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additive="base">
                                        <p:cTn id="12" dur="500" fill="hold"/>
                                        <p:tgtEl>
                                          <p:spTgt spid="21"/>
                                        </p:tgtEl>
                                        <p:attrNameLst>
                                          <p:attrName>ppt_x</p:attrName>
                                        </p:attrNameLst>
                                      </p:cBhvr>
                                      <p:tavLst>
                                        <p:tav tm="0">
                                          <p:val>
                                            <p:strVal val="1+#ppt_w/2"/>
                                          </p:val>
                                        </p:tav>
                                        <p:tav tm="100000">
                                          <p:val>
                                            <p:strVal val="#ppt_x"/>
                                          </p:val>
                                        </p:tav>
                                      </p:tavLst>
                                    </p:anim>
                                    <p:anim calcmode="lin" valueType="num">
                                      <p:cBhvr additive="base">
                                        <p:cTn id="13"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05059" y="77926"/>
            <a:ext cx="6286544" cy="581057"/>
          </a:xfrm>
          <a:prstGeom prst="rect">
            <a:avLst/>
          </a:prstGeom>
          <a:ln>
            <a:noFill/>
          </a:ln>
        </p:spPr>
        <p:txBody>
          <a:bodyPr wrap="square">
            <a:spAutoFit/>
          </a:bodyPr>
          <a:lstStyle/>
          <a:p>
            <a:pPr lvl="0">
              <a:lnSpc>
                <a:spcPct val="150000"/>
              </a:lnSpc>
            </a:pPr>
            <a:r>
              <a:rPr lang="zh-CN" altLang="en-US" sz="2400" b="1" dirty="0">
                <a:solidFill>
                  <a:schemeClr val="bg1"/>
                </a:solidFill>
                <a:latin typeface="微软雅黑" panose="020B0503020204020204" pitchFamily="34" charset="-122"/>
                <a:ea typeface="微软雅黑" panose="020B0503020204020204" pitchFamily="34" charset="-122"/>
              </a:rPr>
              <a:t>十、成果汇总</a:t>
            </a:r>
            <a:endParaRPr lang="en-US" altLang="zh-CN" sz="2400" b="1" dirty="0">
              <a:solidFill>
                <a:schemeClr val="bg1"/>
              </a:solidFill>
              <a:latin typeface="微软雅黑" panose="020B0503020204020204" pitchFamily="34" charset="-122"/>
              <a:ea typeface="微软雅黑" panose="020B0503020204020204" pitchFamily="34" charset="-122"/>
            </a:endParaRPr>
          </a:p>
        </p:txBody>
      </p:sp>
      <p:sp>
        <p:nvSpPr>
          <p:cNvPr id="5" name="圆角矩形 4"/>
          <p:cNvSpPr/>
          <p:nvPr/>
        </p:nvSpPr>
        <p:spPr>
          <a:xfrm>
            <a:off x="2336316" y="5085184"/>
            <a:ext cx="4464496" cy="1142836"/>
          </a:xfrm>
          <a:prstGeom prst="round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zh-CN" altLang="en-US"/>
          </a:p>
        </p:txBody>
      </p:sp>
      <p:sp>
        <p:nvSpPr>
          <p:cNvPr id="6" name="Shape 3886"/>
          <p:cNvSpPr/>
          <p:nvPr/>
        </p:nvSpPr>
        <p:spPr>
          <a:xfrm>
            <a:off x="3948228" y="2793584"/>
            <a:ext cx="2423972" cy="635416"/>
          </a:xfrm>
          <a:prstGeom prst="roundRect">
            <a:avLst>
              <a:gd name="adj" fmla="val 50000"/>
            </a:avLst>
          </a:prstGeom>
          <a:solidFill>
            <a:schemeClr val="accent2"/>
          </a:solidFill>
          <a:ln w="12700" cap="flat">
            <a:noFill/>
            <a:miter lim="400000"/>
          </a:ln>
          <a:effectLst/>
        </p:spPr>
        <p:txBody>
          <a:bodyPr wrap="square" lIns="20090" tIns="20090" rIns="20090" bIns="20090" numCol="1" anchor="ctr">
            <a:noAutofit/>
          </a:bodyPr>
          <a:lstStyle/>
          <a:p>
            <a:pPr lvl="0">
              <a:lnSpc>
                <a:spcPct val="120000"/>
              </a:lnSpc>
            </a:pPr>
            <a:endParaRPr sz="183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矩形 6"/>
          <p:cNvSpPr/>
          <p:nvPr/>
        </p:nvSpPr>
        <p:spPr>
          <a:xfrm>
            <a:off x="2273870" y="2199721"/>
            <a:ext cx="1107996" cy="369332"/>
          </a:xfrm>
          <a:prstGeom prst="rect">
            <a:avLst/>
          </a:prstGeom>
        </p:spPr>
        <p:txBody>
          <a:bodyPr wrap="none">
            <a:spAutoFit/>
          </a:bodyPr>
          <a:lstStyle/>
          <a:p>
            <a:r>
              <a:rPr lang="zh-CN" altLang="en-US" b="1" dirty="0">
                <a:latin typeface="楷体_GB2312" panose="02010609030101010101" pitchFamily="49" charset="-122"/>
                <a:ea typeface="楷体_GB2312" panose="02010609030101010101" pitchFamily="49" charset="-122"/>
              </a:rPr>
              <a:t>成果汇总</a:t>
            </a:r>
            <a:endParaRPr lang="zh-CN" altLang="en-US" b="1" dirty="0">
              <a:latin typeface="楷体_GB2312" panose="02010609030101010101" pitchFamily="49" charset="-122"/>
              <a:ea typeface="楷体_GB2312" panose="02010609030101010101" pitchFamily="49" charset="-122"/>
            </a:endParaRPr>
          </a:p>
        </p:txBody>
      </p:sp>
      <p:grpSp>
        <p:nvGrpSpPr>
          <p:cNvPr id="8" name="组合 7"/>
          <p:cNvGrpSpPr/>
          <p:nvPr/>
        </p:nvGrpSpPr>
        <p:grpSpPr>
          <a:xfrm>
            <a:off x="3948228" y="1339774"/>
            <a:ext cx="2423971" cy="635416"/>
            <a:chOff x="1499957" y="1591323"/>
            <a:chExt cx="2423971" cy="635416"/>
          </a:xfrm>
        </p:grpSpPr>
        <p:sp>
          <p:nvSpPr>
            <p:cNvPr id="9" name="Shape 3883"/>
            <p:cNvSpPr/>
            <p:nvPr/>
          </p:nvSpPr>
          <p:spPr>
            <a:xfrm>
              <a:off x="1499957" y="1591323"/>
              <a:ext cx="2423971" cy="635416"/>
            </a:xfrm>
            <a:prstGeom prst="roundRect">
              <a:avLst>
                <a:gd name="adj" fmla="val 50000"/>
              </a:avLst>
            </a:prstGeom>
            <a:solidFill>
              <a:schemeClr val="accent1"/>
            </a:solidFill>
            <a:ln w="12700" cap="flat">
              <a:noFill/>
              <a:miter lim="400000"/>
            </a:ln>
            <a:effectLst/>
          </p:spPr>
          <p:txBody>
            <a:bodyPr wrap="square" lIns="20090" tIns="20090" rIns="20090" bIns="20090" numCol="1" anchor="ctr">
              <a:noAutofit/>
            </a:bodyPr>
            <a:lstStyle/>
            <a:p>
              <a:pPr lvl="0">
                <a:lnSpc>
                  <a:spcPct val="120000"/>
                </a:lnSpc>
              </a:pPr>
              <a:endParaRPr sz="183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矩形 9"/>
            <p:cNvSpPr/>
            <p:nvPr/>
          </p:nvSpPr>
          <p:spPr>
            <a:xfrm>
              <a:off x="1716152" y="1724365"/>
              <a:ext cx="2031325" cy="369332"/>
            </a:xfrm>
            <a:prstGeom prst="rect">
              <a:avLst/>
            </a:prstGeom>
          </p:spPr>
          <p:txBody>
            <a:bodyPr wrap="none">
              <a:spAutoFit/>
            </a:bodyPr>
            <a:lstStyle/>
            <a:p>
              <a:r>
                <a:rPr lang="zh-CN" altLang="en-US" dirty="0">
                  <a:solidFill>
                    <a:schemeClr val="bg1"/>
                  </a:solidFill>
                  <a:latin typeface="楷体_GB2312" panose="02010609030101010101" pitchFamily="49" charset="-122"/>
                  <a:ea typeface="楷体_GB2312" panose="02010609030101010101" pitchFamily="49" charset="-122"/>
                </a:rPr>
                <a:t>土地调查成果汇总</a:t>
              </a:r>
              <a:endParaRPr lang="zh-CN" altLang="en-US" dirty="0">
                <a:solidFill>
                  <a:schemeClr val="bg1"/>
                </a:solidFill>
                <a:latin typeface="楷体_GB2312" panose="02010609030101010101" pitchFamily="49" charset="-122"/>
                <a:ea typeface="楷体_GB2312" panose="02010609030101010101" pitchFamily="49" charset="-122"/>
              </a:endParaRPr>
            </a:p>
          </p:txBody>
        </p:sp>
      </p:grpSp>
      <p:sp>
        <p:nvSpPr>
          <p:cNvPr id="11" name="矩形 10"/>
          <p:cNvSpPr/>
          <p:nvPr/>
        </p:nvSpPr>
        <p:spPr>
          <a:xfrm>
            <a:off x="4144550" y="2926626"/>
            <a:ext cx="2031325" cy="369332"/>
          </a:xfrm>
          <a:prstGeom prst="rect">
            <a:avLst/>
          </a:prstGeom>
        </p:spPr>
        <p:txBody>
          <a:bodyPr wrap="none">
            <a:spAutoFit/>
          </a:bodyPr>
          <a:lstStyle/>
          <a:p>
            <a:r>
              <a:rPr lang="zh-CN" altLang="en-US" dirty="0">
                <a:solidFill>
                  <a:schemeClr val="bg1"/>
                </a:solidFill>
                <a:latin typeface="楷体_GB2312" panose="02010609030101010101" pitchFamily="49" charset="-122"/>
                <a:ea typeface="楷体_GB2312" panose="02010609030101010101" pitchFamily="49" charset="-122"/>
              </a:rPr>
              <a:t>专项调查成果汇总</a:t>
            </a:r>
            <a:endParaRPr lang="zh-CN" altLang="en-US" dirty="0">
              <a:solidFill>
                <a:schemeClr val="bg1"/>
              </a:solidFill>
            </a:endParaRPr>
          </a:p>
        </p:txBody>
      </p:sp>
      <p:sp>
        <p:nvSpPr>
          <p:cNvPr id="12" name="左大括号 11"/>
          <p:cNvSpPr/>
          <p:nvPr/>
        </p:nvSpPr>
        <p:spPr>
          <a:xfrm>
            <a:off x="3300156" y="1657482"/>
            <a:ext cx="504056" cy="1453810"/>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3" name="矩形 12"/>
          <p:cNvSpPr/>
          <p:nvPr/>
        </p:nvSpPr>
        <p:spPr>
          <a:xfrm>
            <a:off x="992821" y="3804409"/>
            <a:ext cx="553998" cy="1200329"/>
          </a:xfrm>
          <a:prstGeom prst="rect">
            <a:avLst/>
          </a:prstGeom>
        </p:spPr>
        <p:txBody>
          <a:bodyPr wrap="square">
            <a:spAutoFit/>
          </a:bodyPr>
          <a:lstStyle/>
          <a:p>
            <a:r>
              <a:rPr lang="zh-CN" altLang="en-US" dirty="0">
                <a:latin typeface="楷体_GB2312" panose="02010609030101010101" pitchFamily="49" charset="-122"/>
                <a:ea typeface="楷体_GB2312" panose="02010609030101010101" pitchFamily="49" charset="-122"/>
              </a:rPr>
              <a:t>汇总内容</a:t>
            </a:r>
            <a:endParaRPr lang="zh-CN" altLang="en-US" dirty="0"/>
          </a:p>
        </p:txBody>
      </p:sp>
      <p:grpSp>
        <p:nvGrpSpPr>
          <p:cNvPr id="14" name="组合 13"/>
          <p:cNvGrpSpPr/>
          <p:nvPr/>
        </p:nvGrpSpPr>
        <p:grpSpPr>
          <a:xfrm>
            <a:off x="1554631" y="4086363"/>
            <a:ext cx="1884237" cy="539527"/>
            <a:chOff x="4780260" y="3474828"/>
            <a:chExt cx="1884237" cy="539527"/>
          </a:xfrm>
        </p:grpSpPr>
        <p:sp>
          <p:nvSpPr>
            <p:cNvPr id="15" name="立方体 14"/>
            <p:cNvSpPr/>
            <p:nvPr/>
          </p:nvSpPr>
          <p:spPr>
            <a:xfrm>
              <a:off x="4780260" y="3474828"/>
              <a:ext cx="1884237" cy="539527"/>
            </a:xfrm>
            <a:prstGeom prst="cube">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sp>
          <p:nvSpPr>
            <p:cNvPr id="16" name="矩形 15"/>
            <p:cNvSpPr/>
            <p:nvPr/>
          </p:nvSpPr>
          <p:spPr>
            <a:xfrm>
              <a:off x="5144183" y="3635732"/>
              <a:ext cx="1107996" cy="369332"/>
            </a:xfrm>
            <a:prstGeom prst="rect">
              <a:avLst/>
            </a:prstGeom>
          </p:spPr>
          <p:txBody>
            <a:bodyPr wrap="none">
              <a:spAutoFit/>
            </a:bodyPr>
            <a:lstStyle/>
            <a:p>
              <a:r>
                <a:rPr lang="zh-CN" altLang="en-US" dirty="0">
                  <a:latin typeface="楷体_GB2312" panose="02010609030101010101" pitchFamily="49" charset="-122"/>
                  <a:ea typeface="楷体_GB2312" panose="02010609030101010101" pitchFamily="49" charset="-122"/>
                </a:rPr>
                <a:t>数据汇总</a:t>
              </a:r>
              <a:endParaRPr lang="zh-CN" altLang="en-US" dirty="0"/>
            </a:p>
          </p:txBody>
        </p:sp>
      </p:grpSp>
      <p:grpSp>
        <p:nvGrpSpPr>
          <p:cNvPr id="17" name="组合 16"/>
          <p:cNvGrpSpPr/>
          <p:nvPr/>
        </p:nvGrpSpPr>
        <p:grpSpPr>
          <a:xfrm>
            <a:off x="3397202" y="4104317"/>
            <a:ext cx="1884237" cy="548819"/>
            <a:chOff x="4783708" y="4077071"/>
            <a:chExt cx="1884237" cy="548819"/>
          </a:xfrm>
        </p:grpSpPr>
        <p:sp>
          <p:nvSpPr>
            <p:cNvPr id="18" name="立方体 17"/>
            <p:cNvSpPr/>
            <p:nvPr/>
          </p:nvSpPr>
          <p:spPr>
            <a:xfrm>
              <a:off x="4783708" y="4077071"/>
              <a:ext cx="1884237" cy="539527"/>
            </a:xfrm>
            <a:prstGeom prst="cube">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sp>
          <p:nvSpPr>
            <p:cNvPr id="19" name="矩形 18"/>
            <p:cNvSpPr/>
            <p:nvPr/>
          </p:nvSpPr>
          <p:spPr>
            <a:xfrm>
              <a:off x="5109531" y="4256558"/>
              <a:ext cx="1107996" cy="369332"/>
            </a:xfrm>
            <a:prstGeom prst="rect">
              <a:avLst/>
            </a:prstGeom>
          </p:spPr>
          <p:txBody>
            <a:bodyPr wrap="none">
              <a:spAutoFit/>
            </a:bodyPr>
            <a:lstStyle/>
            <a:p>
              <a:r>
                <a:rPr lang="zh-CN" altLang="en-US" dirty="0">
                  <a:latin typeface="楷体_GB2312" panose="02010609030101010101" pitchFamily="49" charset="-122"/>
                  <a:ea typeface="楷体_GB2312" panose="02010609030101010101" pitchFamily="49" charset="-122"/>
                </a:rPr>
                <a:t>图件编制</a:t>
              </a:r>
              <a:endParaRPr lang="zh-CN" altLang="en-US" dirty="0"/>
            </a:p>
          </p:txBody>
        </p:sp>
      </p:grpSp>
      <p:grpSp>
        <p:nvGrpSpPr>
          <p:cNvPr id="22" name="组合 21"/>
          <p:cNvGrpSpPr/>
          <p:nvPr/>
        </p:nvGrpSpPr>
        <p:grpSpPr>
          <a:xfrm>
            <a:off x="5220072" y="4090203"/>
            <a:ext cx="3096344" cy="539527"/>
            <a:chOff x="4067944" y="4653136"/>
            <a:chExt cx="3096344" cy="539527"/>
          </a:xfrm>
        </p:grpSpPr>
        <p:sp>
          <p:nvSpPr>
            <p:cNvPr id="23" name="立方体 22"/>
            <p:cNvSpPr/>
            <p:nvPr/>
          </p:nvSpPr>
          <p:spPr>
            <a:xfrm>
              <a:off x="4067944" y="4653136"/>
              <a:ext cx="3096344" cy="539527"/>
            </a:xfrm>
            <a:prstGeom prst="cube">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sp>
          <p:nvSpPr>
            <p:cNvPr id="24" name="矩形 23"/>
            <p:cNvSpPr/>
            <p:nvPr/>
          </p:nvSpPr>
          <p:spPr>
            <a:xfrm>
              <a:off x="4223989" y="4820072"/>
              <a:ext cx="2723823" cy="369332"/>
            </a:xfrm>
            <a:prstGeom prst="rect">
              <a:avLst/>
            </a:prstGeom>
          </p:spPr>
          <p:txBody>
            <a:bodyPr wrap="none">
              <a:spAutoFit/>
            </a:bodyPr>
            <a:lstStyle/>
            <a:p>
              <a:r>
                <a:rPr lang="zh-CN" altLang="en-US" dirty="0">
                  <a:latin typeface="楷体_GB2312" panose="02010609030101010101" pitchFamily="49" charset="-122"/>
                  <a:ea typeface="楷体_GB2312" panose="02010609030101010101" pitchFamily="49" charset="-122"/>
                </a:rPr>
                <a:t>文字报告编写和成果分析</a:t>
              </a:r>
              <a:endParaRPr lang="zh-CN" altLang="en-US" dirty="0"/>
            </a:p>
          </p:txBody>
        </p:sp>
      </p:grpSp>
      <p:sp>
        <p:nvSpPr>
          <p:cNvPr id="25" name="矩形 24"/>
          <p:cNvSpPr/>
          <p:nvPr/>
        </p:nvSpPr>
        <p:spPr>
          <a:xfrm>
            <a:off x="2592288" y="5166484"/>
            <a:ext cx="4572000" cy="923330"/>
          </a:xfrm>
          <a:prstGeom prst="rect">
            <a:avLst/>
          </a:prstGeom>
        </p:spPr>
        <p:txBody>
          <a:bodyPr>
            <a:spAutoFit/>
          </a:bodyPr>
          <a:lstStyle/>
          <a:p>
            <a:r>
              <a:rPr lang="zh-CN" altLang="en-US" dirty="0">
                <a:latin typeface="楷体_GB2312" panose="02010609030101010101" pitchFamily="49" charset="-122"/>
                <a:ea typeface="楷体_GB2312" panose="02010609030101010101" pitchFamily="49" charset="-122"/>
              </a:rPr>
              <a:t>成果汇总分为两个阶段</a:t>
            </a:r>
            <a:r>
              <a:rPr lang="en-US" altLang="zh-CN" dirty="0">
                <a:latin typeface="楷体_GB2312" panose="02010609030101010101" pitchFamily="49" charset="-122"/>
                <a:ea typeface="楷体_GB2312" panose="02010609030101010101" pitchFamily="49" charset="-122"/>
              </a:rPr>
              <a:t>:</a:t>
            </a:r>
            <a:endParaRPr lang="en-US" altLang="zh-CN" dirty="0">
              <a:latin typeface="楷体_GB2312" panose="02010609030101010101" pitchFamily="49" charset="-122"/>
              <a:ea typeface="楷体_GB2312" panose="02010609030101010101" pitchFamily="49" charset="-122"/>
            </a:endParaRPr>
          </a:p>
          <a:p>
            <a:pPr marL="285750" indent="-285750">
              <a:buBlip>
                <a:blip r:embed="rId1"/>
              </a:buBlip>
            </a:pPr>
            <a:r>
              <a:rPr lang="zh-CN" altLang="en-US" dirty="0">
                <a:latin typeface="楷体_GB2312" panose="02010609030101010101" pitchFamily="49" charset="-122"/>
                <a:ea typeface="楷体_GB2312" panose="02010609030101010101" pitchFamily="49" charset="-122"/>
              </a:rPr>
              <a:t>第一阶段为初始调查成果汇总。</a:t>
            </a:r>
            <a:endParaRPr lang="en-US" altLang="zh-CN" dirty="0">
              <a:latin typeface="楷体_GB2312" panose="02010609030101010101" pitchFamily="49" charset="-122"/>
              <a:ea typeface="楷体_GB2312" panose="02010609030101010101" pitchFamily="49" charset="-122"/>
            </a:endParaRPr>
          </a:p>
          <a:p>
            <a:pPr marL="285750" indent="-285750">
              <a:buBlip>
                <a:blip r:embed="rId1"/>
              </a:buBlip>
            </a:pPr>
            <a:r>
              <a:rPr lang="zh-CN" altLang="en-US" dirty="0">
                <a:latin typeface="楷体_GB2312" panose="02010609030101010101" pitchFamily="49" charset="-122"/>
                <a:ea typeface="楷体_GB2312" panose="02010609030101010101" pitchFamily="49" charset="-122"/>
              </a:rPr>
              <a:t>第二阶段为统一时点调查成果汇总。</a:t>
            </a:r>
            <a:endParaRPr lang="zh-CN" altLang="en-US" dirty="0">
              <a:latin typeface="楷体_GB2312" panose="02010609030101010101" pitchFamily="49" charset="-122"/>
              <a:ea typeface="楷体_GB2312" panose="0201060903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anim calcmode="lin" valueType="num">
                                      <p:cBhvr>
                                        <p:cTn id="8" dur="500" fill="hold"/>
                                        <p:tgtEl>
                                          <p:spTgt spid="7"/>
                                        </p:tgtEl>
                                        <p:attrNameLst>
                                          <p:attrName>ppt_x</p:attrName>
                                        </p:attrNameLst>
                                      </p:cBhvr>
                                      <p:tavLst>
                                        <p:tav tm="0">
                                          <p:val>
                                            <p:strVal val="#ppt_x"/>
                                          </p:val>
                                        </p:tav>
                                        <p:tav tm="100000">
                                          <p:val>
                                            <p:strVal val="#ppt_x"/>
                                          </p:val>
                                        </p:tav>
                                      </p:tavLst>
                                    </p:anim>
                                    <p:anim calcmode="lin" valueType="num">
                                      <p:cBhvr>
                                        <p:cTn id="9" dur="5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left)">
                                      <p:cBhvr>
                                        <p:cTn id="13" dur="500"/>
                                        <p:tgtEl>
                                          <p:spTgt spid="12"/>
                                        </p:tgtEl>
                                      </p:cBhvr>
                                    </p:animEffect>
                                  </p:childTnLst>
                                </p:cTn>
                              </p:par>
                            </p:childTnLst>
                          </p:cTn>
                        </p:par>
                        <p:par>
                          <p:cTn id="14" fill="hold">
                            <p:stCondLst>
                              <p:cond delay="1000"/>
                            </p:stCondLst>
                            <p:childTnLst>
                              <p:par>
                                <p:cTn id="15" presetID="16" presetClass="entr" presetSubtype="37"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arn(outVertical)">
                                      <p:cBhvr>
                                        <p:cTn id="17" dur="500"/>
                                        <p:tgtEl>
                                          <p:spTgt spid="8"/>
                                        </p:tgtEl>
                                      </p:cBhvr>
                                    </p:animEffect>
                                  </p:childTnLst>
                                </p:cTn>
                              </p:par>
                            </p:childTnLst>
                          </p:cTn>
                        </p:par>
                        <p:par>
                          <p:cTn id="18" fill="hold">
                            <p:stCondLst>
                              <p:cond delay="1500"/>
                            </p:stCondLst>
                            <p:childTnLst>
                              <p:par>
                                <p:cTn id="19" presetID="16" presetClass="entr" presetSubtype="37"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barn(outVertical)">
                                      <p:cBhvr>
                                        <p:cTn id="21" dur="500"/>
                                        <p:tgtEl>
                                          <p:spTgt spid="6"/>
                                        </p:tgtEl>
                                      </p:cBhvr>
                                    </p:animEffect>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p:cTn id="25" dur="500" fill="hold"/>
                                        <p:tgtEl>
                                          <p:spTgt spid="13"/>
                                        </p:tgtEl>
                                        <p:attrNameLst>
                                          <p:attrName>ppt_w</p:attrName>
                                        </p:attrNameLst>
                                      </p:cBhvr>
                                      <p:tavLst>
                                        <p:tav tm="0">
                                          <p:val>
                                            <p:fltVal val="0"/>
                                          </p:val>
                                        </p:tav>
                                        <p:tav tm="100000">
                                          <p:val>
                                            <p:strVal val="#ppt_w"/>
                                          </p:val>
                                        </p:tav>
                                      </p:tavLst>
                                    </p:anim>
                                    <p:anim calcmode="lin" valueType="num">
                                      <p:cBhvr>
                                        <p:cTn id="26" dur="500" fill="hold"/>
                                        <p:tgtEl>
                                          <p:spTgt spid="13"/>
                                        </p:tgtEl>
                                        <p:attrNameLst>
                                          <p:attrName>ppt_h</p:attrName>
                                        </p:attrNameLst>
                                      </p:cBhvr>
                                      <p:tavLst>
                                        <p:tav tm="0">
                                          <p:val>
                                            <p:fltVal val="0"/>
                                          </p:val>
                                        </p:tav>
                                        <p:tav tm="100000">
                                          <p:val>
                                            <p:strVal val="#ppt_h"/>
                                          </p:val>
                                        </p:tav>
                                      </p:tavLst>
                                    </p:anim>
                                    <p:animEffect transition="in" filter="fade">
                                      <p:cBhvr>
                                        <p:cTn id="27" dur="500"/>
                                        <p:tgtEl>
                                          <p:spTgt spid="13"/>
                                        </p:tgtEl>
                                      </p:cBhvr>
                                    </p:animEffect>
                                  </p:childTnLst>
                                </p:cTn>
                              </p:par>
                            </p:childTnLst>
                          </p:cTn>
                        </p:par>
                        <p:par>
                          <p:cTn id="28" fill="hold">
                            <p:stCondLst>
                              <p:cond delay="2500"/>
                            </p:stCondLst>
                            <p:childTnLst>
                              <p:par>
                                <p:cTn id="29" presetID="22" presetClass="entr" presetSubtype="8" fill="hold"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wipe(left)">
                                      <p:cBhvr>
                                        <p:cTn id="31" dur="500"/>
                                        <p:tgtEl>
                                          <p:spTgt spid="14"/>
                                        </p:tgtEl>
                                      </p:cBhvr>
                                    </p:animEffect>
                                  </p:childTnLst>
                                </p:cTn>
                              </p:par>
                            </p:childTnLst>
                          </p:cTn>
                        </p:par>
                        <p:par>
                          <p:cTn id="32" fill="hold">
                            <p:stCondLst>
                              <p:cond delay="3000"/>
                            </p:stCondLst>
                            <p:childTnLst>
                              <p:par>
                                <p:cTn id="33" presetID="22" presetClass="entr" presetSubtype="8" fill="hold"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wipe(left)">
                                      <p:cBhvr>
                                        <p:cTn id="35" dur="500"/>
                                        <p:tgtEl>
                                          <p:spTgt spid="17"/>
                                        </p:tgtEl>
                                      </p:cBhvr>
                                    </p:animEffect>
                                  </p:childTnLst>
                                </p:cTn>
                              </p:par>
                            </p:childTnLst>
                          </p:cTn>
                        </p:par>
                        <p:par>
                          <p:cTn id="36" fill="hold">
                            <p:stCondLst>
                              <p:cond delay="3500"/>
                            </p:stCondLst>
                            <p:childTnLst>
                              <p:par>
                                <p:cTn id="37" presetID="22" presetClass="entr" presetSubtype="8" fill="hold" nodeType="after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wipe(left)">
                                      <p:cBhvr>
                                        <p:cTn id="39" dur="500"/>
                                        <p:tgtEl>
                                          <p:spTgt spid="22"/>
                                        </p:tgtEl>
                                      </p:cBhvr>
                                    </p:animEffect>
                                  </p:childTnLst>
                                </p:cTn>
                              </p:par>
                            </p:childTnLst>
                          </p:cTn>
                        </p:par>
                        <p:par>
                          <p:cTn id="40" fill="hold">
                            <p:stCondLst>
                              <p:cond delay="4000"/>
                            </p:stCondLst>
                            <p:childTnLst>
                              <p:par>
                                <p:cTn id="41" presetID="2" presetClass="entr" presetSubtype="4" fill="hold" grpId="0" nodeType="afterEffect">
                                  <p:stCondLst>
                                    <p:cond delay="0"/>
                                  </p:stCondLst>
                                  <p:childTnLst>
                                    <p:set>
                                      <p:cBhvr>
                                        <p:cTn id="42" dur="1" fill="hold">
                                          <p:stCondLst>
                                            <p:cond delay="0"/>
                                          </p:stCondLst>
                                        </p:cTn>
                                        <p:tgtEl>
                                          <p:spTgt spid="5"/>
                                        </p:tgtEl>
                                        <p:attrNameLst>
                                          <p:attrName>style.visibility</p:attrName>
                                        </p:attrNameLst>
                                      </p:cBhvr>
                                      <p:to>
                                        <p:strVal val="visible"/>
                                      </p:to>
                                    </p:set>
                                    <p:anim calcmode="lin" valueType="num">
                                      <p:cBhvr additive="base">
                                        <p:cTn id="43" dur="500" fill="hold"/>
                                        <p:tgtEl>
                                          <p:spTgt spid="5"/>
                                        </p:tgtEl>
                                        <p:attrNameLst>
                                          <p:attrName>ppt_x</p:attrName>
                                        </p:attrNameLst>
                                      </p:cBhvr>
                                      <p:tavLst>
                                        <p:tav tm="0">
                                          <p:val>
                                            <p:strVal val="#ppt_x"/>
                                          </p:val>
                                        </p:tav>
                                        <p:tav tm="100000">
                                          <p:val>
                                            <p:strVal val="#ppt_x"/>
                                          </p:val>
                                        </p:tav>
                                      </p:tavLst>
                                    </p:anim>
                                    <p:anim calcmode="lin" valueType="num">
                                      <p:cBhvr additive="base">
                                        <p:cTn id="44" dur="500" fill="hold"/>
                                        <p:tgtEl>
                                          <p:spTgt spid="5"/>
                                        </p:tgtEl>
                                        <p:attrNameLst>
                                          <p:attrName>ppt_y</p:attrName>
                                        </p:attrNameLst>
                                      </p:cBhvr>
                                      <p:tavLst>
                                        <p:tav tm="0">
                                          <p:val>
                                            <p:strVal val="1+#ppt_h/2"/>
                                          </p:val>
                                        </p:tav>
                                        <p:tav tm="100000">
                                          <p:val>
                                            <p:strVal val="#ppt_y"/>
                                          </p:val>
                                        </p:tav>
                                      </p:tavLst>
                                    </p:anim>
                                  </p:childTnLst>
                                </p:cTn>
                              </p:par>
                            </p:childTnLst>
                          </p:cTn>
                        </p:par>
                        <p:par>
                          <p:cTn id="45" fill="hold">
                            <p:stCondLst>
                              <p:cond delay="4500"/>
                            </p:stCondLst>
                            <p:childTnLst>
                              <p:par>
                                <p:cTn id="46" presetID="14" presetClass="entr" presetSubtype="10" fill="hold" grpId="0" nodeType="afterEffect">
                                  <p:stCondLst>
                                    <p:cond delay="0"/>
                                  </p:stCondLst>
                                  <p:childTnLst>
                                    <p:set>
                                      <p:cBhvr>
                                        <p:cTn id="47" dur="1" fill="hold">
                                          <p:stCondLst>
                                            <p:cond delay="0"/>
                                          </p:stCondLst>
                                        </p:cTn>
                                        <p:tgtEl>
                                          <p:spTgt spid="25"/>
                                        </p:tgtEl>
                                        <p:attrNameLst>
                                          <p:attrName>style.visibility</p:attrName>
                                        </p:attrNameLst>
                                      </p:cBhvr>
                                      <p:to>
                                        <p:strVal val="visible"/>
                                      </p:to>
                                    </p:set>
                                    <p:animEffect transition="in" filter="randombar(horizontal)">
                                      <p:cBhvr>
                                        <p:cTn id="48"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p:bldP spid="12" grpId="0" animBg="1"/>
      <p:bldP spid="13" grpId="0"/>
      <p:bldP spid="2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05058" y="77926"/>
            <a:ext cx="8032858" cy="646331"/>
          </a:xfrm>
          <a:prstGeom prst="rect">
            <a:avLst/>
          </a:prstGeom>
          <a:ln>
            <a:noFill/>
          </a:ln>
        </p:spPr>
        <p:txBody>
          <a:bodyPr wrap="square">
            <a:spAutoFit/>
          </a:bodyPr>
          <a:lstStyle/>
          <a:p>
            <a:pPr>
              <a:lnSpc>
                <a:spcPct val="150000"/>
              </a:lnSpc>
            </a:pPr>
            <a:r>
              <a:rPr lang="zh-CN" altLang="en-US" sz="2400" b="1" dirty="0">
                <a:solidFill>
                  <a:schemeClr val="bg1"/>
                </a:solidFill>
                <a:latin typeface="微软雅黑" panose="020B0503020204020204" pitchFamily="34" charset="-122"/>
                <a:ea typeface="微软雅黑" panose="020B0503020204020204" pitchFamily="34" charset="-122"/>
              </a:rPr>
              <a:t>主要特点：为满足自然资源和空间统一管理进行图斑标注</a:t>
            </a:r>
            <a:endParaRPr lang="en-US" altLang="zh-CN" sz="2400" b="1" dirty="0">
              <a:solidFill>
                <a:schemeClr val="bg1"/>
              </a:solidFill>
              <a:latin typeface="微软雅黑" panose="020B0503020204020204" pitchFamily="34" charset="-122"/>
              <a:ea typeface="微软雅黑" panose="020B0503020204020204" pitchFamily="34" charset="-122"/>
            </a:endParaRPr>
          </a:p>
        </p:txBody>
      </p:sp>
      <p:sp>
        <p:nvSpPr>
          <p:cNvPr id="8" name="椭圆 7"/>
          <p:cNvSpPr/>
          <p:nvPr/>
        </p:nvSpPr>
        <p:spPr>
          <a:xfrm>
            <a:off x="406084" y="1073247"/>
            <a:ext cx="565516" cy="565516"/>
          </a:xfrm>
          <a:prstGeom prst="ellipse">
            <a:avLst/>
          </a:prstGeom>
          <a:gradFill flip="none" rotWithShape="1">
            <a:gsLst>
              <a:gs pos="90000">
                <a:srgbClr val="138F81"/>
              </a:gs>
              <a:gs pos="30000">
                <a:srgbClr val="19BAA9"/>
              </a:gs>
            </a:gsLst>
            <a:lin ang="2700000" scaled="1"/>
            <a:tileRect/>
          </a:gradFill>
          <a:ln w="25400">
            <a:gradFill>
              <a:gsLst>
                <a:gs pos="0">
                  <a:srgbClr val="138F81"/>
                </a:gs>
                <a:gs pos="100000">
                  <a:srgbClr val="19BAA9"/>
                </a:gs>
              </a:gsLst>
              <a:lin ang="5400000" scaled="0"/>
            </a:gradFill>
          </a:ln>
          <a:effectLst>
            <a:outerShdw blurRad="254000" dist="190500" dir="3540000" sx="105000" sy="105000" algn="tl"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sp>
        <p:nvSpPr>
          <p:cNvPr id="9" name="TextBox 8"/>
          <p:cNvSpPr txBox="1"/>
          <p:nvPr/>
        </p:nvSpPr>
        <p:spPr>
          <a:xfrm>
            <a:off x="581008" y="1129387"/>
            <a:ext cx="215668" cy="461665"/>
          </a:xfrm>
          <a:prstGeom prst="rect">
            <a:avLst/>
          </a:prstGeom>
          <a:noFill/>
        </p:spPr>
        <p:txBody>
          <a:bodyPr wrap="square" rtlCol="0">
            <a:spAutoFit/>
          </a:bodyPr>
          <a:lstStyle/>
          <a:p>
            <a:pPr algn="ctr"/>
            <a:r>
              <a:rPr lang="en-US" altLang="zh-CN" sz="2400" dirty="0">
                <a:solidFill>
                  <a:schemeClr val="bg1"/>
                </a:solidFill>
                <a:latin typeface="Impact" panose="020B0806030902050204" pitchFamily="34" charset="0"/>
              </a:rPr>
              <a:t>1</a:t>
            </a:r>
            <a:endParaRPr lang="zh-CN" altLang="en-US" sz="2400" dirty="0">
              <a:solidFill>
                <a:schemeClr val="bg1"/>
              </a:solidFill>
              <a:latin typeface="Impact" panose="020B0806030902050204" pitchFamily="34" charset="0"/>
            </a:endParaRPr>
          </a:p>
        </p:txBody>
      </p:sp>
      <p:sp>
        <p:nvSpPr>
          <p:cNvPr id="10" name="椭圆 9"/>
          <p:cNvSpPr/>
          <p:nvPr/>
        </p:nvSpPr>
        <p:spPr>
          <a:xfrm>
            <a:off x="395006" y="1988840"/>
            <a:ext cx="565516" cy="565516"/>
          </a:xfrm>
          <a:prstGeom prst="ellipse">
            <a:avLst/>
          </a:prstGeom>
          <a:gradFill flip="none" rotWithShape="1">
            <a:gsLst>
              <a:gs pos="90000">
                <a:srgbClr val="E33F24"/>
              </a:gs>
              <a:gs pos="30000">
                <a:srgbClr val="F26434"/>
              </a:gs>
            </a:gsLst>
            <a:lin ang="2700000" scaled="1"/>
            <a:tileRect/>
          </a:gradFill>
          <a:ln w="25400">
            <a:gradFill>
              <a:gsLst>
                <a:gs pos="0">
                  <a:srgbClr val="E33F24"/>
                </a:gs>
                <a:gs pos="100000">
                  <a:srgbClr val="F26434"/>
                </a:gs>
              </a:gsLst>
              <a:lin ang="5400000" scaled="0"/>
            </a:gradFill>
          </a:ln>
          <a:effectLst>
            <a:outerShdw blurRad="254000" dist="190500" dir="3540000" sx="105000" sy="105000" algn="tl"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sp>
        <p:nvSpPr>
          <p:cNvPr id="11" name="TextBox 10"/>
          <p:cNvSpPr txBox="1"/>
          <p:nvPr/>
        </p:nvSpPr>
        <p:spPr>
          <a:xfrm>
            <a:off x="569930" y="2044980"/>
            <a:ext cx="215668" cy="461665"/>
          </a:xfrm>
          <a:prstGeom prst="rect">
            <a:avLst/>
          </a:prstGeom>
          <a:noFill/>
        </p:spPr>
        <p:txBody>
          <a:bodyPr wrap="square" rtlCol="0">
            <a:spAutoFit/>
          </a:bodyPr>
          <a:lstStyle/>
          <a:p>
            <a:pPr algn="ctr"/>
            <a:r>
              <a:rPr lang="en-US" altLang="zh-CN" sz="2400" dirty="0">
                <a:solidFill>
                  <a:schemeClr val="bg1"/>
                </a:solidFill>
                <a:latin typeface="Impact" panose="020B0806030902050204" pitchFamily="34" charset="0"/>
              </a:rPr>
              <a:t>2</a:t>
            </a:r>
            <a:endParaRPr lang="zh-CN" altLang="en-US" sz="2400" dirty="0">
              <a:solidFill>
                <a:schemeClr val="bg1"/>
              </a:solidFill>
              <a:latin typeface="Impact" panose="020B0806030902050204" pitchFamily="34" charset="0"/>
            </a:endParaRPr>
          </a:p>
        </p:txBody>
      </p:sp>
      <p:sp>
        <p:nvSpPr>
          <p:cNvPr id="12" name="椭圆 11"/>
          <p:cNvSpPr/>
          <p:nvPr/>
        </p:nvSpPr>
        <p:spPr>
          <a:xfrm>
            <a:off x="395006" y="2924944"/>
            <a:ext cx="565516" cy="565516"/>
          </a:xfrm>
          <a:prstGeom prst="ellipse">
            <a:avLst/>
          </a:prstGeom>
          <a:gradFill flip="none" rotWithShape="1">
            <a:gsLst>
              <a:gs pos="90000">
                <a:srgbClr val="89A13D"/>
              </a:gs>
              <a:gs pos="30000">
                <a:srgbClr val="B2D138"/>
              </a:gs>
            </a:gsLst>
            <a:lin ang="2700000" scaled="1"/>
            <a:tileRect/>
          </a:gradFill>
          <a:ln w="25400">
            <a:gradFill>
              <a:gsLst>
                <a:gs pos="0">
                  <a:srgbClr val="89A13D"/>
                </a:gs>
                <a:gs pos="100000">
                  <a:srgbClr val="B2D138"/>
                </a:gs>
              </a:gsLst>
              <a:lin ang="5400000" scaled="0"/>
            </a:gradFill>
          </a:ln>
          <a:effectLst>
            <a:outerShdw blurRad="254000" dist="190500" dir="3540000" sx="105000" sy="105000" algn="tl"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sp>
        <p:nvSpPr>
          <p:cNvPr id="13" name="TextBox 12"/>
          <p:cNvSpPr txBox="1"/>
          <p:nvPr/>
        </p:nvSpPr>
        <p:spPr>
          <a:xfrm>
            <a:off x="569930" y="2981084"/>
            <a:ext cx="215668" cy="461665"/>
          </a:xfrm>
          <a:prstGeom prst="rect">
            <a:avLst/>
          </a:prstGeom>
          <a:noFill/>
        </p:spPr>
        <p:txBody>
          <a:bodyPr wrap="square" rtlCol="0">
            <a:spAutoFit/>
          </a:bodyPr>
          <a:lstStyle/>
          <a:p>
            <a:pPr algn="ctr"/>
            <a:r>
              <a:rPr lang="en-US" altLang="zh-CN" sz="2400" dirty="0">
                <a:solidFill>
                  <a:schemeClr val="bg1"/>
                </a:solidFill>
                <a:latin typeface="Impact" panose="020B0806030902050204" pitchFamily="34" charset="0"/>
              </a:rPr>
              <a:t>3</a:t>
            </a:r>
            <a:endParaRPr lang="zh-CN" altLang="en-US" sz="2400" dirty="0">
              <a:solidFill>
                <a:schemeClr val="bg1"/>
              </a:solidFill>
              <a:latin typeface="Impact" panose="020B0806030902050204" pitchFamily="34" charset="0"/>
            </a:endParaRPr>
          </a:p>
        </p:txBody>
      </p:sp>
      <p:sp>
        <p:nvSpPr>
          <p:cNvPr id="14" name="椭圆 13"/>
          <p:cNvSpPr/>
          <p:nvPr/>
        </p:nvSpPr>
        <p:spPr>
          <a:xfrm>
            <a:off x="395006" y="3857942"/>
            <a:ext cx="565516" cy="565516"/>
          </a:xfrm>
          <a:prstGeom prst="ellipse">
            <a:avLst/>
          </a:prstGeom>
          <a:gradFill flip="none" rotWithShape="1">
            <a:gsLst>
              <a:gs pos="90000">
                <a:srgbClr val="108692"/>
              </a:gs>
              <a:gs pos="30000">
                <a:srgbClr val="16B2C1"/>
              </a:gs>
            </a:gsLst>
            <a:lin ang="2700000" scaled="1"/>
            <a:tileRect/>
          </a:gradFill>
          <a:ln w="25400">
            <a:gradFill>
              <a:gsLst>
                <a:gs pos="0">
                  <a:srgbClr val="108692"/>
                </a:gs>
                <a:gs pos="100000">
                  <a:srgbClr val="16B2C1"/>
                </a:gs>
              </a:gsLst>
              <a:lin ang="5400000" scaled="0"/>
            </a:gradFill>
          </a:ln>
          <a:effectLst>
            <a:outerShdw blurRad="254000" dist="190500" dir="3540000" sx="105000" sy="105000" algn="tl"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sp>
        <p:nvSpPr>
          <p:cNvPr id="15" name="TextBox 14"/>
          <p:cNvSpPr txBox="1"/>
          <p:nvPr/>
        </p:nvSpPr>
        <p:spPr>
          <a:xfrm>
            <a:off x="569930" y="3914082"/>
            <a:ext cx="215668" cy="461665"/>
          </a:xfrm>
          <a:prstGeom prst="rect">
            <a:avLst/>
          </a:prstGeom>
          <a:noFill/>
        </p:spPr>
        <p:txBody>
          <a:bodyPr wrap="square" rtlCol="0">
            <a:spAutoFit/>
          </a:bodyPr>
          <a:lstStyle/>
          <a:p>
            <a:pPr algn="ctr"/>
            <a:r>
              <a:rPr lang="en-US" altLang="zh-CN" sz="2400" dirty="0">
                <a:solidFill>
                  <a:schemeClr val="bg1"/>
                </a:solidFill>
                <a:latin typeface="Impact" panose="020B0806030902050204" pitchFamily="34" charset="0"/>
              </a:rPr>
              <a:t>4</a:t>
            </a:r>
            <a:endParaRPr lang="zh-CN" altLang="en-US" sz="2400" dirty="0">
              <a:solidFill>
                <a:schemeClr val="bg1"/>
              </a:solidFill>
              <a:latin typeface="Impact" panose="020B0806030902050204" pitchFamily="34" charset="0"/>
            </a:endParaRPr>
          </a:p>
        </p:txBody>
      </p:sp>
      <p:sp>
        <p:nvSpPr>
          <p:cNvPr id="28" name="椭圆 27"/>
          <p:cNvSpPr/>
          <p:nvPr/>
        </p:nvSpPr>
        <p:spPr>
          <a:xfrm>
            <a:off x="395006" y="4825105"/>
            <a:ext cx="565516" cy="565516"/>
          </a:xfrm>
          <a:prstGeom prst="ellipse">
            <a:avLst/>
          </a:prstGeom>
          <a:gradFill flip="none" rotWithShape="1">
            <a:gsLst>
              <a:gs pos="90000">
                <a:srgbClr val="138F81"/>
              </a:gs>
              <a:gs pos="30000">
                <a:srgbClr val="19BAA9"/>
              </a:gs>
            </a:gsLst>
            <a:lin ang="2700000" scaled="1"/>
            <a:tileRect/>
          </a:gradFill>
          <a:ln w="25400">
            <a:gradFill>
              <a:gsLst>
                <a:gs pos="0">
                  <a:srgbClr val="138F81"/>
                </a:gs>
                <a:gs pos="100000">
                  <a:srgbClr val="19BAA9"/>
                </a:gs>
              </a:gsLst>
              <a:lin ang="5400000" scaled="0"/>
            </a:gradFill>
          </a:ln>
          <a:effectLst>
            <a:outerShdw blurRad="254000" dist="190500" dir="3540000" sx="105000" sy="105000" algn="tl"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sp>
        <p:nvSpPr>
          <p:cNvPr id="29" name="TextBox 28"/>
          <p:cNvSpPr txBox="1"/>
          <p:nvPr/>
        </p:nvSpPr>
        <p:spPr>
          <a:xfrm>
            <a:off x="569930" y="4881245"/>
            <a:ext cx="215668" cy="461665"/>
          </a:xfrm>
          <a:prstGeom prst="rect">
            <a:avLst/>
          </a:prstGeom>
          <a:noFill/>
        </p:spPr>
        <p:txBody>
          <a:bodyPr wrap="square" rtlCol="0">
            <a:spAutoFit/>
          </a:bodyPr>
          <a:lstStyle/>
          <a:p>
            <a:pPr algn="ctr"/>
            <a:r>
              <a:rPr lang="en-US" altLang="zh-CN" sz="2400" dirty="0">
                <a:solidFill>
                  <a:schemeClr val="bg1"/>
                </a:solidFill>
                <a:latin typeface="Impact" panose="020B0806030902050204" pitchFamily="34" charset="0"/>
              </a:rPr>
              <a:t>5</a:t>
            </a:r>
            <a:endParaRPr lang="zh-CN" altLang="en-US" sz="2400" dirty="0">
              <a:solidFill>
                <a:schemeClr val="bg1"/>
              </a:solidFill>
              <a:latin typeface="Impact" panose="020B0806030902050204" pitchFamily="34" charset="0"/>
            </a:endParaRPr>
          </a:p>
        </p:txBody>
      </p:sp>
      <p:sp>
        <p:nvSpPr>
          <p:cNvPr id="30" name="椭圆 29"/>
          <p:cNvSpPr/>
          <p:nvPr/>
        </p:nvSpPr>
        <p:spPr>
          <a:xfrm>
            <a:off x="383928" y="5812706"/>
            <a:ext cx="565516" cy="565516"/>
          </a:xfrm>
          <a:prstGeom prst="ellipse">
            <a:avLst/>
          </a:prstGeom>
          <a:gradFill flip="none" rotWithShape="1">
            <a:gsLst>
              <a:gs pos="90000">
                <a:srgbClr val="E33F24"/>
              </a:gs>
              <a:gs pos="30000">
                <a:srgbClr val="F26434"/>
              </a:gs>
            </a:gsLst>
            <a:lin ang="2700000" scaled="1"/>
            <a:tileRect/>
          </a:gradFill>
          <a:ln w="25400">
            <a:gradFill>
              <a:gsLst>
                <a:gs pos="0">
                  <a:srgbClr val="E33F24"/>
                </a:gs>
                <a:gs pos="100000">
                  <a:srgbClr val="F26434"/>
                </a:gs>
              </a:gsLst>
              <a:lin ang="5400000" scaled="0"/>
            </a:gradFill>
          </a:ln>
          <a:effectLst>
            <a:outerShdw blurRad="254000" dist="190500" dir="3540000" sx="105000" sy="105000" algn="tl"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sp>
        <p:nvSpPr>
          <p:cNvPr id="31" name="TextBox 30"/>
          <p:cNvSpPr txBox="1"/>
          <p:nvPr/>
        </p:nvSpPr>
        <p:spPr>
          <a:xfrm>
            <a:off x="558852" y="5868846"/>
            <a:ext cx="215668" cy="461665"/>
          </a:xfrm>
          <a:prstGeom prst="rect">
            <a:avLst/>
          </a:prstGeom>
          <a:noFill/>
        </p:spPr>
        <p:txBody>
          <a:bodyPr wrap="square" rtlCol="0">
            <a:spAutoFit/>
          </a:bodyPr>
          <a:lstStyle/>
          <a:p>
            <a:pPr algn="ctr"/>
            <a:r>
              <a:rPr lang="en-US" altLang="zh-CN" sz="2400" dirty="0">
                <a:solidFill>
                  <a:schemeClr val="bg1"/>
                </a:solidFill>
                <a:latin typeface="Impact" panose="020B0806030902050204" pitchFamily="34" charset="0"/>
              </a:rPr>
              <a:t>6</a:t>
            </a:r>
            <a:endParaRPr lang="zh-CN" altLang="en-US" sz="2400" dirty="0">
              <a:solidFill>
                <a:schemeClr val="bg1"/>
              </a:solidFill>
              <a:latin typeface="Impact" panose="020B0806030902050204" pitchFamily="34" charset="0"/>
            </a:endParaRPr>
          </a:p>
        </p:txBody>
      </p:sp>
      <p:sp>
        <p:nvSpPr>
          <p:cNvPr id="34" name="矩形 33"/>
          <p:cNvSpPr/>
          <p:nvPr/>
        </p:nvSpPr>
        <p:spPr>
          <a:xfrm>
            <a:off x="1187624" y="980728"/>
            <a:ext cx="7344816" cy="683264"/>
          </a:xfrm>
          <a:prstGeom prst="rect">
            <a:avLst/>
          </a:prstGeom>
        </p:spPr>
        <p:txBody>
          <a:bodyPr wrap="square">
            <a:spAutoFit/>
          </a:bodyPr>
          <a:lstStyle/>
          <a:p>
            <a:pPr>
              <a:lnSpc>
                <a:spcPct val="120000"/>
              </a:lnSpc>
              <a:spcBef>
                <a:spcPts val="600"/>
              </a:spcBef>
            </a:pPr>
            <a:r>
              <a:rPr lang="zh-CN" altLang="en-US" sz="1600" dirty="0">
                <a:solidFill>
                  <a:srgbClr val="FF0000"/>
                </a:solidFill>
                <a:latin typeface="楷体_GB2312" panose="02010609030101010101" pitchFamily="49" charset="-122"/>
                <a:ea typeface="楷体_GB2312" panose="02010609030101010101" pitchFamily="49" charset="-122"/>
              </a:rPr>
              <a:t>对临时种植其他作物的耕地进行标注：</a:t>
            </a:r>
            <a:r>
              <a:rPr lang="zh-CN" altLang="en-US" sz="1600" dirty="0">
                <a:latin typeface="楷体_GB2312" panose="02010609030101010101" pitchFamily="49" charset="-122"/>
                <a:ea typeface="楷体_GB2312" panose="02010609030101010101" pitchFamily="49" charset="-122"/>
              </a:rPr>
              <a:t>耕种（</a:t>
            </a:r>
            <a:r>
              <a:rPr lang="en-US" altLang="zh-CN" sz="1600" dirty="0">
                <a:latin typeface="楷体_GB2312" panose="02010609030101010101" pitchFamily="49" charset="-122"/>
                <a:ea typeface="楷体_GB2312" panose="02010609030101010101" pitchFamily="49" charset="-122"/>
              </a:rPr>
              <a:t>GZ</a:t>
            </a:r>
            <a:r>
              <a:rPr lang="zh-CN" altLang="en-US" sz="1600" dirty="0">
                <a:latin typeface="楷体_GB2312" panose="02010609030101010101" pitchFamily="49" charset="-122"/>
                <a:ea typeface="楷体_GB2312" panose="02010609030101010101" pitchFamily="49" charset="-122"/>
              </a:rPr>
              <a:t>）、未耕种（</a:t>
            </a:r>
            <a:r>
              <a:rPr lang="en-US" altLang="zh-CN" sz="1600" dirty="0">
                <a:latin typeface="楷体_GB2312" panose="02010609030101010101" pitchFamily="49" charset="-122"/>
                <a:ea typeface="楷体_GB2312" panose="02010609030101010101" pitchFamily="49" charset="-122"/>
              </a:rPr>
              <a:t>WG</a:t>
            </a:r>
            <a:r>
              <a:rPr lang="zh-CN" altLang="en-US" sz="1600" dirty="0">
                <a:latin typeface="楷体_GB2312" panose="02010609030101010101" pitchFamily="49" charset="-122"/>
                <a:ea typeface="楷体_GB2312" panose="02010609030101010101" pitchFamily="49" charset="-122"/>
              </a:rPr>
              <a:t>）、休耕（</a:t>
            </a:r>
            <a:r>
              <a:rPr lang="en-US" altLang="zh-CN" sz="1600" dirty="0">
                <a:latin typeface="楷体_GB2312" panose="02010609030101010101" pitchFamily="49" charset="-122"/>
                <a:ea typeface="楷体_GB2312" panose="02010609030101010101" pitchFamily="49" charset="-122"/>
              </a:rPr>
              <a:t>XG</a:t>
            </a:r>
            <a:r>
              <a:rPr lang="zh-CN" altLang="en-US" sz="1600" dirty="0">
                <a:latin typeface="楷体_GB2312" panose="02010609030101010101" pitchFamily="49" charset="-122"/>
                <a:ea typeface="楷体_GB2312" panose="02010609030101010101" pitchFamily="49" charset="-122"/>
              </a:rPr>
              <a:t>）、园木（</a:t>
            </a:r>
            <a:r>
              <a:rPr lang="en-US" altLang="zh-CN" sz="1600" dirty="0">
                <a:latin typeface="楷体_GB2312" panose="02010609030101010101" pitchFamily="49" charset="-122"/>
                <a:ea typeface="楷体_GB2312" panose="02010609030101010101" pitchFamily="49" charset="-122"/>
              </a:rPr>
              <a:t>YM</a:t>
            </a:r>
            <a:r>
              <a:rPr lang="zh-CN" altLang="en-US" sz="1600" dirty="0">
                <a:latin typeface="楷体_GB2312" panose="02010609030101010101" pitchFamily="49" charset="-122"/>
                <a:ea typeface="楷体_GB2312" panose="02010609030101010101" pitchFamily="49" charset="-122"/>
              </a:rPr>
              <a:t>）、林木（</a:t>
            </a:r>
            <a:r>
              <a:rPr lang="en-US" altLang="zh-CN" sz="1600" dirty="0">
                <a:latin typeface="楷体_GB2312" panose="02010609030101010101" pitchFamily="49" charset="-122"/>
                <a:ea typeface="楷体_GB2312" panose="02010609030101010101" pitchFamily="49" charset="-122"/>
              </a:rPr>
              <a:t>LM</a:t>
            </a:r>
            <a:r>
              <a:rPr lang="zh-CN" altLang="en-US" sz="1600" dirty="0">
                <a:latin typeface="楷体_GB2312" panose="02010609030101010101" pitchFamily="49" charset="-122"/>
                <a:ea typeface="楷体_GB2312" panose="02010609030101010101" pitchFamily="49" charset="-122"/>
              </a:rPr>
              <a:t>）、绿化草地（</a:t>
            </a:r>
            <a:r>
              <a:rPr lang="en-US" altLang="zh-CN" sz="1600" dirty="0">
                <a:latin typeface="楷体_GB2312" panose="02010609030101010101" pitchFamily="49" charset="-122"/>
                <a:ea typeface="楷体_GB2312" panose="02010609030101010101" pitchFamily="49" charset="-122"/>
              </a:rPr>
              <a:t>LH</a:t>
            </a:r>
            <a:r>
              <a:rPr lang="zh-CN" altLang="en-US" sz="1600" dirty="0">
                <a:latin typeface="楷体_GB2312" panose="02010609030101010101" pitchFamily="49" charset="-122"/>
                <a:ea typeface="楷体_GB2312" panose="02010609030101010101" pitchFamily="49" charset="-122"/>
              </a:rPr>
              <a:t>）、牧草（</a:t>
            </a:r>
            <a:r>
              <a:rPr lang="en-US" altLang="zh-CN" sz="1600" dirty="0">
                <a:latin typeface="楷体_GB2312" panose="02010609030101010101" pitchFamily="49" charset="-122"/>
                <a:ea typeface="楷体_GB2312" panose="02010609030101010101" pitchFamily="49" charset="-122"/>
              </a:rPr>
              <a:t>MC</a:t>
            </a:r>
            <a:r>
              <a:rPr lang="zh-CN" altLang="en-US" sz="1600" dirty="0">
                <a:latin typeface="楷体_GB2312" panose="02010609030101010101" pitchFamily="49" charset="-122"/>
                <a:ea typeface="楷体_GB2312" panose="02010609030101010101" pitchFamily="49" charset="-122"/>
              </a:rPr>
              <a:t>）和坑塘（</a:t>
            </a:r>
            <a:r>
              <a:rPr lang="en-US" altLang="zh-CN" sz="1600" dirty="0">
                <a:latin typeface="楷体_GB2312" panose="02010609030101010101" pitchFamily="49" charset="-122"/>
                <a:ea typeface="楷体_GB2312" panose="02010609030101010101" pitchFamily="49" charset="-122"/>
              </a:rPr>
              <a:t>KT</a:t>
            </a:r>
            <a:r>
              <a:rPr lang="zh-CN" altLang="en-US" sz="1600" dirty="0">
                <a:latin typeface="楷体_GB2312" panose="02010609030101010101" pitchFamily="49" charset="-122"/>
                <a:ea typeface="楷体_GB2312" panose="02010609030101010101" pitchFamily="49" charset="-122"/>
              </a:rPr>
              <a:t>）。</a:t>
            </a:r>
            <a:endParaRPr lang="zh-CN" altLang="en-US" sz="1600" dirty="0">
              <a:latin typeface="楷体_GB2312" panose="02010609030101010101" pitchFamily="49" charset="-122"/>
              <a:ea typeface="楷体_GB2312" panose="02010609030101010101" pitchFamily="49" charset="-122"/>
            </a:endParaRPr>
          </a:p>
        </p:txBody>
      </p:sp>
      <p:sp>
        <p:nvSpPr>
          <p:cNvPr id="35" name="矩形 34"/>
          <p:cNvSpPr/>
          <p:nvPr/>
        </p:nvSpPr>
        <p:spPr>
          <a:xfrm>
            <a:off x="1187624" y="2081913"/>
            <a:ext cx="5598368" cy="387798"/>
          </a:xfrm>
          <a:prstGeom prst="rect">
            <a:avLst/>
          </a:prstGeom>
        </p:spPr>
        <p:txBody>
          <a:bodyPr wrap="square">
            <a:spAutoFit/>
          </a:bodyPr>
          <a:lstStyle/>
          <a:p>
            <a:pPr>
              <a:lnSpc>
                <a:spcPct val="120000"/>
              </a:lnSpc>
              <a:spcBef>
                <a:spcPts val="600"/>
              </a:spcBef>
            </a:pPr>
            <a:r>
              <a:rPr lang="zh-CN" altLang="en-US" sz="1600" dirty="0">
                <a:solidFill>
                  <a:srgbClr val="FF0000"/>
                </a:solidFill>
                <a:latin typeface="楷体_GB2312" panose="02010609030101010101" pitchFamily="49" charset="-122"/>
                <a:ea typeface="楷体_GB2312" panose="02010609030101010101" pitchFamily="49" charset="-122"/>
              </a:rPr>
              <a:t>对林地改种果树的园地进行标注：</a:t>
            </a:r>
            <a:r>
              <a:rPr lang="zh-CN" altLang="en-US" sz="1600" dirty="0">
                <a:latin typeface="楷体_GB2312" panose="02010609030101010101" pitchFamily="49" charset="-122"/>
                <a:ea typeface="楷体_GB2312" panose="02010609030101010101" pitchFamily="49" charset="-122"/>
              </a:rPr>
              <a:t>林区内的园地（</a:t>
            </a:r>
            <a:r>
              <a:rPr lang="en-US" altLang="zh-CN" sz="1600" dirty="0">
                <a:latin typeface="楷体_GB2312" panose="02010609030101010101" pitchFamily="49" charset="-122"/>
                <a:ea typeface="楷体_GB2312" panose="02010609030101010101" pitchFamily="49" charset="-122"/>
              </a:rPr>
              <a:t>LQYD</a:t>
            </a:r>
            <a:r>
              <a:rPr lang="zh-CN" altLang="en-US" sz="1600" dirty="0">
                <a:latin typeface="楷体_GB2312" panose="02010609030101010101" pitchFamily="49" charset="-122"/>
                <a:ea typeface="楷体_GB2312" panose="02010609030101010101" pitchFamily="49" charset="-122"/>
              </a:rPr>
              <a:t>）。</a:t>
            </a:r>
            <a:endParaRPr lang="zh-CN" altLang="en-US" sz="1600" dirty="0">
              <a:latin typeface="楷体_GB2312" panose="02010609030101010101" pitchFamily="49" charset="-122"/>
              <a:ea typeface="楷体_GB2312" panose="02010609030101010101" pitchFamily="49" charset="-122"/>
            </a:endParaRPr>
          </a:p>
        </p:txBody>
      </p:sp>
      <p:sp>
        <p:nvSpPr>
          <p:cNvPr id="36" name="矩形 35"/>
          <p:cNvSpPr/>
          <p:nvPr/>
        </p:nvSpPr>
        <p:spPr>
          <a:xfrm>
            <a:off x="1187624" y="2780928"/>
            <a:ext cx="7344816" cy="830997"/>
          </a:xfrm>
          <a:prstGeom prst="rect">
            <a:avLst/>
          </a:prstGeom>
        </p:spPr>
        <p:txBody>
          <a:bodyPr wrap="square">
            <a:spAutoFit/>
          </a:bodyPr>
          <a:lstStyle/>
          <a:p>
            <a:r>
              <a:rPr lang="zh-CN" altLang="en-US" sz="1600" dirty="0">
                <a:solidFill>
                  <a:srgbClr val="FF0000"/>
                </a:solidFill>
                <a:latin typeface="楷体_GB2312" panose="02010609030101010101" pitchFamily="49" charset="-122"/>
                <a:ea typeface="楷体_GB2312" panose="02010609030101010101" pitchFamily="49" charset="-122"/>
              </a:rPr>
              <a:t>对草地标注：</a:t>
            </a:r>
            <a:r>
              <a:rPr lang="zh-CN" altLang="en-US" sz="1600" dirty="0">
                <a:latin typeface="楷体_GB2312" panose="02010609030101010101" pitchFamily="49" charset="-122"/>
                <a:ea typeface="楷体_GB2312" panose="02010609030101010101" pitchFamily="49" charset="-122"/>
              </a:rPr>
              <a:t>对灌木覆盖度大于等于</a:t>
            </a:r>
            <a:r>
              <a:rPr lang="en-US" altLang="zh-CN" sz="1600" dirty="0">
                <a:latin typeface="楷体_GB2312" panose="02010609030101010101" pitchFamily="49" charset="-122"/>
                <a:ea typeface="楷体_GB2312" panose="02010609030101010101" pitchFamily="49" charset="-122"/>
              </a:rPr>
              <a:t>30%</a:t>
            </a:r>
            <a:r>
              <a:rPr lang="zh-CN" altLang="en-US" sz="1600" dirty="0">
                <a:latin typeface="楷体_GB2312" panose="02010609030101010101" pitchFamily="49" charset="-122"/>
                <a:ea typeface="楷体_GB2312" panose="02010609030101010101" pitchFamily="49" charset="-122"/>
              </a:rPr>
              <a:t>小于</a:t>
            </a:r>
            <a:r>
              <a:rPr lang="en-US" altLang="zh-CN" sz="1600" dirty="0">
                <a:latin typeface="楷体_GB2312" panose="02010609030101010101" pitchFamily="49" charset="-122"/>
                <a:ea typeface="楷体_GB2312" panose="02010609030101010101" pitchFamily="49" charset="-122"/>
              </a:rPr>
              <a:t>40%</a:t>
            </a:r>
            <a:r>
              <a:rPr lang="zh-CN" altLang="en-US" sz="1600" dirty="0">
                <a:latin typeface="楷体_GB2312" panose="02010609030101010101" pitchFamily="49" charset="-122"/>
                <a:ea typeface="楷体_GB2312" panose="02010609030101010101" pitchFamily="49" charset="-122"/>
              </a:rPr>
              <a:t>的草地图斑，标注为灌丛草地（</a:t>
            </a:r>
            <a:r>
              <a:rPr lang="en-US" altLang="zh-CN" sz="1600" dirty="0">
                <a:latin typeface="楷体_GB2312" panose="02010609030101010101" pitchFamily="49" charset="-122"/>
                <a:ea typeface="楷体_GB2312" panose="02010609030101010101" pitchFamily="49" charset="-122"/>
              </a:rPr>
              <a:t>GCCD</a:t>
            </a:r>
            <a:r>
              <a:rPr lang="zh-CN" altLang="en-US" sz="1600" dirty="0">
                <a:latin typeface="楷体_GB2312" panose="02010609030101010101" pitchFamily="49" charset="-122"/>
                <a:ea typeface="楷体_GB2312" panose="02010609030101010101" pitchFamily="49" charset="-122"/>
              </a:rPr>
              <a:t>）；对于草覆盖度大于等于</a:t>
            </a:r>
            <a:r>
              <a:rPr lang="en-US" altLang="zh-CN" sz="1600" dirty="0">
                <a:latin typeface="楷体_GB2312" panose="02010609030101010101" pitchFamily="49" charset="-122"/>
                <a:ea typeface="楷体_GB2312" panose="02010609030101010101" pitchFamily="49" charset="-122"/>
              </a:rPr>
              <a:t>5%</a:t>
            </a:r>
            <a:r>
              <a:rPr lang="zh-CN" altLang="en-US" sz="1600" dirty="0">
                <a:latin typeface="楷体_GB2312" panose="02010609030101010101" pitchFamily="49" charset="-122"/>
                <a:ea typeface="楷体_GB2312" panose="02010609030101010101" pitchFamily="49" charset="-122"/>
              </a:rPr>
              <a:t>小于</a:t>
            </a:r>
            <a:r>
              <a:rPr lang="en-US" altLang="zh-CN" sz="1600" dirty="0">
                <a:latin typeface="楷体_GB2312" panose="02010609030101010101" pitchFamily="49" charset="-122"/>
                <a:ea typeface="楷体_GB2312" panose="02010609030101010101" pitchFamily="49" charset="-122"/>
              </a:rPr>
              <a:t>10%</a:t>
            </a:r>
            <a:r>
              <a:rPr lang="zh-CN" altLang="en-US" sz="1600" dirty="0">
                <a:latin typeface="楷体_GB2312" panose="02010609030101010101" pitchFamily="49" charset="-122"/>
                <a:ea typeface="楷体_GB2312" panose="02010609030101010101" pitchFamily="49" charset="-122"/>
              </a:rPr>
              <a:t>的草地图斑，标注为稀疏草地（</a:t>
            </a:r>
            <a:r>
              <a:rPr lang="en-US" altLang="zh-CN" sz="1600" dirty="0">
                <a:latin typeface="楷体_GB2312" panose="02010609030101010101" pitchFamily="49" charset="-122"/>
                <a:ea typeface="楷体_GB2312" panose="02010609030101010101" pitchFamily="49" charset="-122"/>
              </a:rPr>
              <a:t>XSCD</a:t>
            </a:r>
            <a:r>
              <a:rPr lang="zh-CN" altLang="en-US" sz="1600" dirty="0">
                <a:latin typeface="楷体_GB2312" panose="02010609030101010101" pitchFamily="49" charset="-122"/>
                <a:ea typeface="楷体_GB2312" panose="02010609030101010101" pitchFamily="49" charset="-122"/>
              </a:rPr>
              <a:t>）。</a:t>
            </a:r>
            <a:endParaRPr lang="zh-CN" altLang="en-US" sz="1600" dirty="0"/>
          </a:p>
        </p:txBody>
      </p:sp>
      <p:sp>
        <p:nvSpPr>
          <p:cNvPr id="37" name="矩形 36"/>
          <p:cNvSpPr/>
          <p:nvPr/>
        </p:nvSpPr>
        <p:spPr>
          <a:xfrm>
            <a:off x="1187624" y="3641918"/>
            <a:ext cx="7344816" cy="1077218"/>
          </a:xfrm>
          <a:prstGeom prst="rect">
            <a:avLst/>
          </a:prstGeom>
        </p:spPr>
        <p:txBody>
          <a:bodyPr wrap="square">
            <a:spAutoFit/>
          </a:bodyPr>
          <a:lstStyle/>
          <a:p>
            <a:r>
              <a:rPr lang="zh-CN" altLang="en-US" sz="1600" dirty="0">
                <a:solidFill>
                  <a:srgbClr val="FF0000"/>
                </a:solidFill>
                <a:latin typeface="楷体_GB2312" panose="02010609030101010101" pitchFamily="49" charset="-122"/>
                <a:ea typeface="楷体_GB2312" panose="02010609030101010101" pitchFamily="49" charset="-122"/>
              </a:rPr>
              <a:t>工业仓储用地细化标注：</a:t>
            </a:r>
            <a:r>
              <a:rPr lang="zh-CN" altLang="en-US" sz="1600" dirty="0">
                <a:latin typeface="楷体_GB2312" panose="02010609030101010101" pitchFamily="49" charset="-122"/>
                <a:ea typeface="楷体_GB2312" panose="02010609030101010101" pitchFamily="49" charset="-122"/>
              </a:rPr>
              <a:t>按照工业仓储用地的实际利用状况，将部分工业仓储用地标注为：火电工业用地（</a:t>
            </a:r>
            <a:r>
              <a:rPr lang="en-US" altLang="zh-CN" sz="1600" dirty="0">
                <a:latin typeface="楷体_GB2312" panose="02010609030101010101" pitchFamily="49" charset="-122"/>
                <a:ea typeface="楷体_GB2312" panose="02010609030101010101" pitchFamily="49" charset="-122"/>
              </a:rPr>
              <a:t>HDGY</a:t>
            </a:r>
            <a:r>
              <a:rPr lang="zh-CN" altLang="en-US" sz="1600" dirty="0">
                <a:latin typeface="楷体_GB2312" panose="02010609030101010101" pitchFamily="49" charset="-122"/>
                <a:ea typeface="楷体_GB2312" panose="02010609030101010101" pitchFamily="49" charset="-122"/>
              </a:rPr>
              <a:t>）、钢铁工业用地（</a:t>
            </a:r>
            <a:r>
              <a:rPr lang="en-US" altLang="zh-CN" sz="1600" dirty="0">
                <a:latin typeface="楷体_GB2312" panose="02010609030101010101" pitchFamily="49" charset="-122"/>
                <a:ea typeface="楷体_GB2312" panose="02010609030101010101" pitchFamily="49" charset="-122"/>
              </a:rPr>
              <a:t>GTGY</a:t>
            </a:r>
            <a:r>
              <a:rPr lang="zh-CN" altLang="en-US" sz="1600" dirty="0">
                <a:latin typeface="楷体_GB2312" panose="02010609030101010101" pitchFamily="49" charset="-122"/>
                <a:ea typeface="楷体_GB2312" panose="02010609030101010101" pitchFamily="49" charset="-122"/>
              </a:rPr>
              <a:t>）、煤矿工业用地（</a:t>
            </a:r>
            <a:r>
              <a:rPr lang="en-US" altLang="zh-CN" sz="1600" dirty="0">
                <a:latin typeface="楷体_GB2312" panose="02010609030101010101" pitchFamily="49" charset="-122"/>
                <a:ea typeface="楷体_GB2312" panose="02010609030101010101" pitchFamily="49" charset="-122"/>
              </a:rPr>
              <a:t>MKGY</a:t>
            </a:r>
            <a:r>
              <a:rPr lang="zh-CN" altLang="en-US" sz="1600" dirty="0">
                <a:latin typeface="楷体_GB2312" panose="02010609030101010101" pitchFamily="49" charset="-122"/>
                <a:ea typeface="楷体_GB2312" panose="02010609030101010101" pitchFamily="49" charset="-122"/>
              </a:rPr>
              <a:t>）、水泥工业用地（</a:t>
            </a:r>
            <a:r>
              <a:rPr lang="en-US" altLang="zh-CN" sz="1600" dirty="0">
                <a:latin typeface="楷体_GB2312" panose="02010609030101010101" pitchFamily="49" charset="-122"/>
                <a:ea typeface="楷体_GB2312" panose="02010609030101010101" pitchFamily="49" charset="-122"/>
              </a:rPr>
              <a:t>SNGY</a:t>
            </a:r>
            <a:r>
              <a:rPr lang="zh-CN" altLang="en-US" sz="1600" dirty="0">
                <a:latin typeface="楷体_GB2312" panose="02010609030101010101" pitchFamily="49" charset="-122"/>
                <a:ea typeface="楷体_GB2312" panose="02010609030101010101" pitchFamily="49" charset="-122"/>
              </a:rPr>
              <a:t>）、玻璃工业用地（</a:t>
            </a:r>
            <a:r>
              <a:rPr lang="en-US" altLang="zh-CN" sz="1600" dirty="0">
                <a:latin typeface="楷体_GB2312" panose="02010609030101010101" pitchFamily="49" charset="-122"/>
                <a:ea typeface="楷体_GB2312" panose="02010609030101010101" pitchFamily="49" charset="-122"/>
              </a:rPr>
              <a:t>BLGY</a:t>
            </a:r>
            <a:r>
              <a:rPr lang="zh-CN" altLang="en-US" sz="1600" dirty="0">
                <a:latin typeface="楷体_GB2312" panose="02010609030101010101" pitchFamily="49" charset="-122"/>
                <a:ea typeface="楷体_GB2312" panose="02010609030101010101" pitchFamily="49" charset="-122"/>
              </a:rPr>
              <a:t>）和电解铝工业用地（</a:t>
            </a:r>
            <a:r>
              <a:rPr lang="en-US" altLang="zh-CN" sz="1600" dirty="0">
                <a:latin typeface="楷体_GB2312" panose="02010609030101010101" pitchFamily="49" charset="-122"/>
                <a:ea typeface="楷体_GB2312" panose="02010609030101010101" pitchFamily="49" charset="-122"/>
              </a:rPr>
              <a:t>DLGY</a:t>
            </a:r>
            <a:r>
              <a:rPr lang="zh-CN" altLang="en-US" sz="1600" dirty="0">
                <a:latin typeface="楷体_GB2312" panose="02010609030101010101" pitchFamily="49" charset="-122"/>
                <a:ea typeface="楷体_GB2312" panose="02010609030101010101" pitchFamily="49" charset="-122"/>
              </a:rPr>
              <a:t>）。</a:t>
            </a:r>
            <a:endParaRPr lang="zh-CN" altLang="en-US" sz="1600" dirty="0">
              <a:latin typeface="楷体_GB2312" panose="02010609030101010101" pitchFamily="49" charset="-122"/>
              <a:ea typeface="楷体_GB2312" panose="02010609030101010101" pitchFamily="49" charset="-122"/>
            </a:endParaRPr>
          </a:p>
        </p:txBody>
      </p:sp>
      <p:sp>
        <p:nvSpPr>
          <p:cNvPr id="38" name="矩形 37"/>
          <p:cNvSpPr/>
          <p:nvPr/>
        </p:nvSpPr>
        <p:spPr>
          <a:xfrm>
            <a:off x="1187624" y="4791144"/>
            <a:ext cx="7344816" cy="830997"/>
          </a:xfrm>
          <a:prstGeom prst="rect">
            <a:avLst/>
          </a:prstGeom>
        </p:spPr>
        <p:txBody>
          <a:bodyPr wrap="square">
            <a:spAutoFit/>
          </a:bodyPr>
          <a:lstStyle/>
          <a:p>
            <a:r>
              <a:rPr lang="zh-CN" altLang="en-US" sz="1600" dirty="0">
                <a:solidFill>
                  <a:srgbClr val="FF0000"/>
                </a:solidFill>
                <a:latin typeface="楷体_GB2312" panose="02010609030101010101" pitchFamily="49" charset="-122"/>
                <a:ea typeface="楷体_GB2312" panose="02010609030101010101" pitchFamily="49" charset="-122"/>
              </a:rPr>
              <a:t>对城市、建制镇和村庄范围内的地类图斑标注：</a:t>
            </a:r>
            <a:r>
              <a:rPr lang="zh-CN" altLang="en-US" sz="1600" dirty="0">
                <a:latin typeface="楷体_GB2312" panose="02010609030101010101" pitchFamily="49" charset="-122"/>
                <a:ea typeface="楷体_GB2312" panose="02010609030101010101" pitchFamily="49" charset="-122"/>
              </a:rPr>
              <a:t>相应标注城市（</a:t>
            </a:r>
            <a:r>
              <a:rPr lang="en-US" altLang="zh-CN" sz="1600" dirty="0">
                <a:latin typeface="楷体_GB2312" panose="02010609030101010101" pitchFamily="49" charset="-122"/>
                <a:ea typeface="楷体_GB2312" panose="02010609030101010101" pitchFamily="49" charset="-122"/>
              </a:rPr>
              <a:t>201</a:t>
            </a:r>
            <a:r>
              <a:rPr lang="zh-CN" altLang="en-US" sz="1600" dirty="0">
                <a:latin typeface="楷体_GB2312" panose="02010609030101010101" pitchFamily="49" charset="-122"/>
                <a:ea typeface="楷体_GB2312" panose="02010609030101010101" pitchFamily="49" charset="-122"/>
              </a:rPr>
              <a:t>）、建制镇（</a:t>
            </a:r>
            <a:r>
              <a:rPr lang="en-US" altLang="zh-CN" sz="1600" dirty="0">
                <a:latin typeface="楷体_GB2312" panose="02010609030101010101" pitchFamily="49" charset="-122"/>
                <a:ea typeface="楷体_GB2312" panose="02010609030101010101" pitchFamily="49" charset="-122"/>
              </a:rPr>
              <a:t>202</a:t>
            </a:r>
            <a:r>
              <a:rPr lang="zh-CN" altLang="en-US" sz="1600" dirty="0">
                <a:latin typeface="楷体_GB2312" panose="02010609030101010101" pitchFamily="49" charset="-122"/>
                <a:ea typeface="楷体_GB2312" panose="02010609030101010101" pitchFamily="49" charset="-122"/>
              </a:rPr>
              <a:t>）或村庄用地（</a:t>
            </a:r>
            <a:r>
              <a:rPr lang="en-US" altLang="zh-CN" sz="1600" dirty="0">
                <a:latin typeface="楷体_GB2312" panose="02010609030101010101" pitchFamily="49" charset="-122"/>
                <a:ea typeface="楷体_GB2312" panose="02010609030101010101" pitchFamily="49" charset="-122"/>
              </a:rPr>
              <a:t>203</a:t>
            </a:r>
            <a:r>
              <a:rPr lang="zh-CN" altLang="en-US" sz="1600" dirty="0">
                <a:latin typeface="楷体_GB2312" panose="02010609030101010101" pitchFamily="49" charset="-122"/>
                <a:ea typeface="楷体_GB2312" panose="02010609030101010101" pitchFamily="49" charset="-122"/>
              </a:rPr>
              <a:t>）属性。</a:t>
            </a:r>
            <a:r>
              <a:rPr lang="zh-CN" altLang="en-US" sz="1600" dirty="0">
                <a:solidFill>
                  <a:srgbClr val="FF0000"/>
                </a:solidFill>
                <a:latin typeface="楷体_GB2312" panose="02010609030101010101" pitchFamily="49" charset="-122"/>
                <a:ea typeface="楷体_GB2312" panose="02010609030101010101" pitchFamily="49" charset="-122"/>
              </a:rPr>
              <a:t>城镇村庄外部的采矿用地和特殊用地</a:t>
            </a:r>
            <a:r>
              <a:rPr lang="zh-CN" altLang="en-US" sz="1600" dirty="0">
                <a:latin typeface="楷体_GB2312" panose="02010609030101010101" pitchFamily="49" charset="-122"/>
                <a:ea typeface="楷体_GB2312" panose="02010609030101010101" pitchFamily="49" charset="-122"/>
              </a:rPr>
              <a:t>应按实地利用现状调查，并标注“</a:t>
            </a:r>
            <a:r>
              <a:rPr lang="en-US" altLang="zh-CN" sz="1600" dirty="0">
                <a:latin typeface="楷体_GB2312" panose="02010609030101010101" pitchFamily="49" charset="-122"/>
                <a:ea typeface="楷体_GB2312" panose="02010609030101010101" pitchFamily="49" charset="-122"/>
              </a:rPr>
              <a:t>204”</a:t>
            </a:r>
            <a:r>
              <a:rPr lang="zh-CN" altLang="en-US" sz="1600" dirty="0">
                <a:latin typeface="楷体_GB2312" panose="02010609030101010101" pitchFamily="49" charset="-122"/>
                <a:ea typeface="楷体_GB2312" panose="02010609030101010101" pitchFamily="49" charset="-122"/>
              </a:rPr>
              <a:t>或“</a:t>
            </a:r>
            <a:r>
              <a:rPr lang="en-US" altLang="zh-CN" sz="1600" dirty="0">
                <a:latin typeface="楷体_GB2312" panose="02010609030101010101" pitchFamily="49" charset="-122"/>
                <a:ea typeface="楷体_GB2312" panose="02010609030101010101" pitchFamily="49" charset="-122"/>
              </a:rPr>
              <a:t>205”</a:t>
            </a:r>
            <a:r>
              <a:rPr lang="zh-CN" altLang="en-US" sz="1600" dirty="0">
                <a:latin typeface="楷体_GB2312" panose="02010609030101010101" pitchFamily="49" charset="-122"/>
                <a:ea typeface="楷体_GB2312" panose="02010609030101010101" pitchFamily="49" charset="-122"/>
              </a:rPr>
              <a:t>属性。</a:t>
            </a:r>
            <a:endParaRPr lang="zh-CN" altLang="en-US" sz="1600" dirty="0">
              <a:latin typeface="楷体_GB2312" panose="02010609030101010101" pitchFamily="49" charset="-122"/>
              <a:ea typeface="楷体_GB2312" panose="02010609030101010101" pitchFamily="49" charset="-122"/>
            </a:endParaRPr>
          </a:p>
        </p:txBody>
      </p:sp>
      <p:sp>
        <p:nvSpPr>
          <p:cNvPr id="39" name="矩形 38"/>
          <p:cNvSpPr/>
          <p:nvPr/>
        </p:nvSpPr>
        <p:spPr>
          <a:xfrm>
            <a:off x="1187624" y="5694347"/>
            <a:ext cx="7344816" cy="830997"/>
          </a:xfrm>
          <a:prstGeom prst="rect">
            <a:avLst/>
          </a:prstGeom>
        </p:spPr>
        <p:txBody>
          <a:bodyPr wrap="square">
            <a:spAutoFit/>
          </a:bodyPr>
          <a:lstStyle/>
          <a:p>
            <a:r>
              <a:rPr lang="zh-CN" altLang="en-US" sz="1600" dirty="0">
                <a:solidFill>
                  <a:srgbClr val="FF0000"/>
                </a:solidFill>
                <a:latin typeface="楷体_GB2312" panose="02010609030101010101" pitchFamily="49" charset="-122"/>
                <a:ea typeface="楷体_GB2312" panose="02010609030101010101" pitchFamily="49" charset="-122"/>
              </a:rPr>
              <a:t>对永久基本农田范围以外的部分耕地图斑标注：</a:t>
            </a:r>
            <a:r>
              <a:rPr lang="zh-CN" altLang="en-US" sz="1600" dirty="0">
                <a:latin typeface="楷体_GB2312" panose="02010609030101010101" pitchFamily="49" charset="-122"/>
                <a:ea typeface="楷体_GB2312" panose="02010609030101010101" pitchFamily="49" charset="-122"/>
              </a:rPr>
              <a:t>开展耕地细化调查并分别标注为：河道耕地（</a:t>
            </a:r>
            <a:r>
              <a:rPr lang="en-US" altLang="zh-CN" sz="1600" dirty="0">
                <a:latin typeface="楷体_GB2312" panose="02010609030101010101" pitchFamily="49" charset="-122"/>
                <a:ea typeface="楷体_GB2312" panose="02010609030101010101" pitchFamily="49" charset="-122"/>
              </a:rPr>
              <a:t>HDGD</a:t>
            </a:r>
            <a:r>
              <a:rPr lang="zh-CN" altLang="en-US" sz="1600" dirty="0">
                <a:latin typeface="楷体_GB2312" panose="02010609030101010101" pitchFamily="49" charset="-122"/>
                <a:ea typeface="楷体_GB2312" panose="02010609030101010101" pitchFamily="49" charset="-122"/>
              </a:rPr>
              <a:t>）、湖区耕地（</a:t>
            </a:r>
            <a:r>
              <a:rPr lang="en-US" altLang="zh-CN" sz="1600" dirty="0">
                <a:latin typeface="楷体_GB2312" panose="02010609030101010101" pitchFamily="49" charset="-122"/>
                <a:ea typeface="楷体_GB2312" panose="02010609030101010101" pitchFamily="49" charset="-122"/>
              </a:rPr>
              <a:t>HQGD</a:t>
            </a:r>
            <a:r>
              <a:rPr lang="zh-CN" altLang="en-US" sz="1600" dirty="0">
                <a:latin typeface="楷体_GB2312" panose="02010609030101010101" pitchFamily="49" charset="-122"/>
                <a:ea typeface="楷体_GB2312" panose="02010609030101010101" pitchFamily="49" charset="-122"/>
              </a:rPr>
              <a:t>）、林区耕地（</a:t>
            </a:r>
            <a:r>
              <a:rPr lang="en-US" altLang="zh-CN" sz="1600" dirty="0">
                <a:latin typeface="楷体_GB2312" panose="02010609030101010101" pitchFamily="49" charset="-122"/>
                <a:ea typeface="楷体_GB2312" panose="02010609030101010101" pitchFamily="49" charset="-122"/>
              </a:rPr>
              <a:t>LQGD</a:t>
            </a:r>
            <a:r>
              <a:rPr lang="zh-CN" altLang="en-US" sz="1600" dirty="0">
                <a:latin typeface="楷体_GB2312" panose="02010609030101010101" pitchFamily="49" charset="-122"/>
                <a:ea typeface="楷体_GB2312" panose="02010609030101010101" pitchFamily="49" charset="-122"/>
              </a:rPr>
              <a:t>）、牧区耕地（</a:t>
            </a:r>
            <a:r>
              <a:rPr lang="en-US" altLang="zh-CN" sz="1600" dirty="0">
                <a:latin typeface="楷体_GB2312" panose="02010609030101010101" pitchFamily="49" charset="-122"/>
                <a:ea typeface="楷体_GB2312" panose="02010609030101010101" pitchFamily="49" charset="-122"/>
              </a:rPr>
              <a:t>MQGD</a:t>
            </a:r>
            <a:r>
              <a:rPr lang="zh-CN" altLang="en-US" sz="1600" dirty="0">
                <a:latin typeface="楷体_GB2312" panose="02010609030101010101" pitchFamily="49" charset="-122"/>
                <a:ea typeface="楷体_GB2312" panose="02010609030101010101" pitchFamily="49" charset="-122"/>
              </a:rPr>
              <a:t>）和沙荒耕地（</a:t>
            </a:r>
            <a:r>
              <a:rPr lang="en-US" altLang="zh-CN" sz="1600" dirty="0">
                <a:latin typeface="楷体_GB2312" panose="02010609030101010101" pitchFamily="49" charset="-122"/>
                <a:ea typeface="楷体_GB2312" panose="02010609030101010101" pitchFamily="49" charset="-122"/>
              </a:rPr>
              <a:t>SHGD</a:t>
            </a:r>
            <a:r>
              <a:rPr lang="zh-CN" altLang="en-US" sz="1600" dirty="0">
                <a:latin typeface="楷体_GB2312" panose="02010609030101010101" pitchFamily="49" charset="-122"/>
                <a:ea typeface="楷体_GB2312" panose="02010609030101010101" pitchFamily="49" charset="-122"/>
              </a:rPr>
              <a:t>）。</a:t>
            </a:r>
            <a:endParaRPr lang="zh-CN" altLang="en-US" sz="1600" dirty="0">
              <a:latin typeface="楷体_GB2312" panose="02010609030101010101" pitchFamily="49" charset="-122"/>
              <a:ea typeface="楷体_GB2312" panose="0201060903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800"/>
                                  </p:stCondLst>
                                  <p:childTnLst>
                                    <p:set>
                                      <p:cBhvr>
                                        <p:cTn id="6" dur="1" fill="hold">
                                          <p:stCondLst>
                                            <p:cond delay="0"/>
                                          </p:stCondLst>
                                        </p:cTn>
                                        <p:tgtEl>
                                          <p:spTgt spid="8"/>
                                        </p:tgtEl>
                                        <p:attrNameLst>
                                          <p:attrName>style.visibility</p:attrName>
                                        </p:attrNameLst>
                                      </p:cBhvr>
                                      <p:to>
                                        <p:strVal val="visible"/>
                                      </p:to>
                                    </p:set>
                                    <p:anim calcmode="lin" valueType="num">
                                      <p:cBhvr>
                                        <p:cTn id="7" dur="300" fill="hold"/>
                                        <p:tgtEl>
                                          <p:spTgt spid="8"/>
                                        </p:tgtEl>
                                        <p:attrNameLst>
                                          <p:attrName>ppt_w</p:attrName>
                                        </p:attrNameLst>
                                      </p:cBhvr>
                                      <p:tavLst>
                                        <p:tav tm="0">
                                          <p:val>
                                            <p:fltVal val="0"/>
                                          </p:val>
                                        </p:tav>
                                        <p:tav tm="100000">
                                          <p:val>
                                            <p:strVal val="#ppt_w"/>
                                          </p:val>
                                        </p:tav>
                                      </p:tavLst>
                                    </p:anim>
                                    <p:anim calcmode="lin" valueType="num">
                                      <p:cBhvr>
                                        <p:cTn id="8" dur="300" fill="hold"/>
                                        <p:tgtEl>
                                          <p:spTgt spid="8"/>
                                        </p:tgtEl>
                                        <p:attrNameLst>
                                          <p:attrName>ppt_h</p:attrName>
                                        </p:attrNameLst>
                                      </p:cBhvr>
                                      <p:tavLst>
                                        <p:tav tm="0">
                                          <p:val>
                                            <p:fltVal val="0"/>
                                          </p:val>
                                        </p:tav>
                                        <p:tav tm="100000">
                                          <p:val>
                                            <p:strVal val="#ppt_h"/>
                                          </p:val>
                                        </p:tav>
                                      </p:tavLst>
                                    </p:anim>
                                    <p:animEffect transition="in" filter="fade">
                                      <p:cBhvr>
                                        <p:cTn id="9" dur="300"/>
                                        <p:tgtEl>
                                          <p:spTgt spid="8"/>
                                        </p:tgtEl>
                                      </p:cBhvr>
                                    </p:animEffect>
                                  </p:childTnLst>
                                </p:cTn>
                              </p:par>
                              <p:par>
                                <p:cTn id="10" presetID="6" presetClass="emph" presetSubtype="0" autoRev="1" fill="hold" grpId="1" nodeType="withEffect">
                                  <p:stCondLst>
                                    <p:cond delay="1100"/>
                                  </p:stCondLst>
                                  <p:childTnLst>
                                    <p:animScale>
                                      <p:cBhvr>
                                        <p:cTn id="11" dur="150" fill="hold"/>
                                        <p:tgtEl>
                                          <p:spTgt spid="8"/>
                                        </p:tgtEl>
                                      </p:cBhvr>
                                      <p:by x="110000" y="110000"/>
                                    </p:animScale>
                                  </p:childTnLst>
                                </p:cTn>
                              </p:par>
                              <p:par>
                                <p:cTn id="12" presetID="53" presetClass="entr" presetSubtype="16" fill="hold" grpId="0" nodeType="withEffect">
                                  <p:stCondLst>
                                    <p:cond delay="900"/>
                                  </p:stCondLst>
                                  <p:childTnLst>
                                    <p:set>
                                      <p:cBhvr>
                                        <p:cTn id="13" dur="1" fill="hold">
                                          <p:stCondLst>
                                            <p:cond delay="0"/>
                                          </p:stCondLst>
                                        </p:cTn>
                                        <p:tgtEl>
                                          <p:spTgt spid="9"/>
                                        </p:tgtEl>
                                        <p:attrNameLst>
                                          <p:attrName>style.visibility</p:attrName>
                                        </p:attrNameLst>
                                      </p:cBhvr>
                                      <p:to>
                                        <p:strVal val="visible"/>
                                      </p:to>
                                    </p:set>
                                    <p:anim calcmode="lin" valueType="num">
                                      <p:cBhvr>
                                        <p:cTn id="14" dur="300" fill="hold"/>
                                        <p:tgtEl>
                                          <p:spTgt spid="9"/>
                                        </p:tgtEl>
                                        <p:attrNameLst>
                                          <p:attrName>ppt_w</p:attrName>
                                        </p:attrNameLst>
                                      </p:cBhvr>
                                      <p:tavLst>
                                        <p:tav tm="0">
                                          <p:val>
                                            <p:fltVal val="0"/>
                                          </p:val>
                                        </p:tav>
                                        <p:tav tm="100000">
                                          <p:val>
                                            <p:strVal val="#ppt_w"/>
                                          </p:val>
                                        </p:tav>
                                      </p:tavLst>
                                    </p:anim>
                                    <p:anim calcmode="lin" valueType="num">
                                      <p:cBhvr>
                                        <p:cTn id="15" dur="300" fill="hold"/>
                                        <p:tgtEl>
                                          <p:spTgt spid="9"/>
                                        </p:tgtEl>
                                        <p:attrNameLst>
                                          <p:attrName>ppt_h</p:attrName>
                                        </p:attrNameLst>
                                      </p:cBhvr>
                                      <p:tavLst>
                                        <p:tav tm="0">
                                          <p:val>
                                            <p:fltVal val="0"/>
                                          </p:val>
                                        </p:tav>
                                        <p:tav tm="100000">
                                          <p:val>
                                            <p:strVal val="#ppt_h"/>
                                          </p:val>
                                        </p:tav>
                                      </p:tavLst>
                                    </p:anim>
                                    <p:animEffect transition="in" filter="fade">
                                      <p:cBhvr>
                                        <p:cTn id="16" dur="300"/>
                                        <p:tgtEl>
                                          <p:spTgt spid="9"/>
                                        </p:tgtEl>
                                      </p:cBhvr>
                                    </p:animEffect>
                                  </p:childTnLst>
                                </p:cTn>
                              </p:par>
                              <p:par>
                                <p:cTn id="17" presetID="6" presetClass="emph" presetSubtype="0" autoRev="1" fill="hold" grpId="1" nodeType="withEffect">
                                  <p:stCondLst>
                                    <p:cond delay="1200"/>
                                  </p:stCondLst>
                                  <p:childTnLst>
                                    <p:animScale>
                                      <p:cBhvr>
                                        <p:cTn id="18" dur="150" fill="hold"/>
                                        <p:tgtEl>
                                          <p:spTgt spid="9"/>
                                        </p:tgtEl>
                                      </p:cBhvr>
                                      <p:by x="110000" y="110000"/>
                                    </p:animScale>
                                  </p:childTnLst>
                                </p:cTn>
                              </p:par>
                              <p:par>
                                <p:cTn id="19" presetID="53" presetClass="entr" presetSubtype="16" fill="hold" grpId="0" nodeType="withEffect">
                                  <p:stCondLst>
                                    <p:cond delay="1200"/>
                                  </p:stCondLst>
                                  <p:childTnLst>
                                    <p:set>
                                      <p:cBhvr>
                                        <p:cTn id="20" dur="1" fill="hold">
                                          <p:stCondLst>
                                            <p:cond delay="0"/>
                                          </p:stCondLst>
                                        </p:cTn>
                                        <p:tgtEl>
                                          <p:spTgt spid="10"/>
                                        </p:tgtEl>
                                        <p:attrNameLst>
                                          <p:attrName>style.visibility</p:attrName>
                                        </p:attrNameLst>
                                      </p:cBhvr>
                                      <p:to>
                                        <p:strVal val="visible"/>
                                      </p:to>
                                    </p:set>
                                    <p:anim calcmode="lin" valueType="num">
                                      <p:cBhvr>
                                        <p:cTn id="21" dur="300" fill="hold"/>
                                        <p:tgtEl>
                                          <p:spTgt spid="10"/>
                                        </p:tgtEl>
                                        <p:attrNameLst>
                                          <p:attrName>ppt_w</p:attrName>
                                        </p:attrNameLst>
                                      </p:cBhvr>
                                      <p:tavLst>
                                        <p:tav tm="0">
                                          <p:val>
                                            <p:fltVal val="0"/>
                                          </p:val>
                                        </p:tav>
                                        <p:tav tm="100000">
                                          <p:val>
                                            <p:strVal val="#ppt_w"/>
                                          </p:val>
                                        </p:tav>
                                      </p:tavLst>
                                    </p:anim>
                                    <p:anim calcmode="lin" valueType="num">
                                      <p:cBhvr>
                                        <p:cTn id="22" dur="300" fill="hold"/>
                                        <p:tgtEl>
                                          <p:spTgt spid="10"/>
                                        </p:tgtEl>
                                        <p:attrNameLst>
                                          <p:attrName>ppt_h</p:attrName>
                                        </p:attrNameLst>
                                      </p:cBhvr>
                                      <p:tavLst>
                                        <p:tav tm="0">
                                          <p:val>
                                            <p:fltVal val="0"/>
                                          </p:val>
                                        </p:tav>
                                        <p:tav tm="100000">
                                          <p:val>
                                            <p:strVal val="#ppt_h"/>
                                          </p:val>
                                        </p:tav>
                                      </p:tavLst>
                                    </p:anim>
                                    <p:animEffect transition="in" filter="fade">
                                      <p:cBhvr>
                                        <p:cTn id="23" dur="300"/>
                                        <p:tgtEl>
                                          <p:spTgt spid="10"/>
                                        </p:tgtEl>
                                      </p:cBhvr>
                                    </p:animEffect>
                                  </p:childTnLst>
                                </p:cTn>
                              </p:par>
                              <p:par>
                                <p:cTn id="24" presetID="6" presetClass="emph" presetSubtype="0" autoRev="1" fill="hold" grpId="1" nodeType="withEffect">
                                  <p:stCondLst>
                                    <p:cond delay="1500"/>
                                  </p:stCondLst>
                                  <p:childTnLst>
                                    <p:animScale>
                                      <p:cBhvr>
                                        <p:cTn id="25" dur="150" fill="hold"/>
                                        <p:tgtEl>
                                          <p:spTgt spid="10"/>
                                        </p:tgtEl>
                                      </p:cBhvr>
                                      <p:by x="110000" y="110000"/>
                                    </p:animScale>
                                  </p:childTnLst>
                                </p:cTn>
                              </p:par>
                              <p:par>
                                <p:cTn id="26" presetID="53" presetClass="entr" presetSubtype="16" fill="hold" grpId="0" nodeType="withEffect">
                                  <p:stCondLst>
                                    <p:cond delay="1300"/>
                                  </p:stCondLst>
                                  <p:childTnLst>
                                    <p:set>
                                      <p:cBhvr>
                                        <p:cTn id="27" dur="1" fill="hold">
                                          <p:stCondLst>
                                            <p:cond delay="0"/>
                                          </p:stCondLst>
                                        </p:cTn>
                                        <p:tgtEl>
                                          <p:spTgt spid="11"/>
                                        </p:tgtEl>
                                        <p:attrNameLst>
                                          <p:attrName>style.visibility</p:attrName>
                                        </p:attrNameLst>
                                      </p:cBhvr>
                                      <p:to>
                                        <p:strVal val="visible"/>
                                      </p:to>
                                    </p:set>
                                    <p:anim calcmode="lin" valueType="num">
                                      <p:cBhvr>
                                        <p:cTn id="28" dur="300" fill="hold"/>
                                        <p:tgtEl>
                                          <p:spTgt spid="11"/>
                                        </p:tgtEl>
                                        <p:attrNameLst>
                                          <p:attrName>ppt_w</p:attrName>
                                        </p:attrNameLst>
                                      </p:cBhvr>
                                      <p:tavLst>
                                        <p:tav tm="0">
                                          <p:val>
                                            <p:fltVal val="0"/>
                                          </p:val>
                                        </p:tav>
                                        <p:tav tm="100000">
                                          <p:val>
                                            <p:strVal val="#ppt_w"/>
                                          </p:val>
                                        </p:tav>
                                      </p:tavLst>
                                    </p:anim>
                                    <p:anim calcmode="lin" valueType="num">
                                      <p:cBhvr>
                                        <p:cTn id="29" dur="300" fill="hold"/>
                                        <p:tgtEl>
                                          <p:spTgt spid="11"/>
                                        </p:tgtEl>
                                        <p:attrNameLst>
                                          <p:attrName>ppt_h</p:attrName>
                                        </p:attrNameLst>
                                      </p:cBhvr>
                                      <p:tavLst>
                                        <p:tav tm="0">
                                          <p:val>
                                            <p:fltVal val="0"/>
                                          </p:val>
                                        </p:tav>
                                        <p:tav tm="100000">
                                          <p:val>
                                            <p:strVal val="#ppt_h"/>
                                          </p:val>
                                        </p:tav>
                                      </p:tavLst>
                                    </p:anim>
                                    <p:animEffect transition="in" filter="fade">
                                      <p:cBhvr>
                                        <p:cTn id="30" dur="300"/>
                                        <p:tgtEl>
                                          <p:spTgt spid="11"/>
                                        </p:tgtEl>
                                      </p:cBhvr>
                                    </p:animEffect>
                                  </p:childTnLst>
                                </p:cTn>
                              </p:par>
                              <p:par>
                                <p:cTn id="31" presetID="6" presetClass="emph" presetSubtype="0" autoRev="1" fill="hold" grpId="1" nodeType="withEffect">
                                  <p:stCondLst>
                                    <p:cond delay="1600"/>
                                  </p:stCondLst>
                                  <p:childTnLst>
                                    <p:animScale>
                                      <p:cBhvr>
                                        <p:cTn id="32" dur="150" fill="hold"/>
                                        <p:tgtEl>
                                          <p:spTgt spid="11"/>
                                        </p:tgtEl>
                                      </p:cBhvr>
                                      <p:by x="110000" y="110000"/>
                                    </p:animScale>
                                  </p:childTnLst>
                                </p:cTn>
                              </p:par>
                              <p:par>
                                <p:cTn id="33" presetID="53" presetClass="entr" presetSubtype="16" fill="hold" grpId="0" nodeType="withEffect">
                                  <p:stCondLst>
                                    <p:cond delay="1600"/>
                                  </p:stCondLst>
                                  <p:childTnLst>
                                    <p:set>
                                      <p:cBhvr>
                                        <p:cTn id="34" dur="1" fill="hold">
                                          <p:stCondLst>
                                            <p:cond delay="0"/>
                                          </p:stCondLst>
                                        </p:cTn>
                                        <p:tgtEl>
                                          <p:spTgt spid="12"/>
                                        </p:tgtEl>
                                        <p:attrNameLst>
                                          <p:attrName>style.visibility</p:attrName>
                                        </p:attrNameLst>
                                      </p:cBhvr>
                                      <p:to>
                                        <p:strVal val="visible"/>
                                      </p:to>
                                    </p:set>
                                    <p:anim calcmode="lin" valueType="num">
                                      <p:cBhvr>
                                        <p:cTn id="35" dur="300" fill="hold"/>
                                        <p:tgtEl>
                                          <p:spTgt spid="12"/>
                                        </p:tgtEl>
                                        <p:attrNameLst>
                                          <p:attrName>ppt_w</p:attrName>
                                        </p:attrNameLst>
                                      </p:cBhvr>
                                      <p:tavLst>
                                        <p:tav tm="0">
                                          <p:val>
                                            <p:fltVal val="0"/>
                                          </p:val>
                                        </p:tav>
                                        <p:tav tm="100000">
                                          <p:val>
                                            <p:strVal val="#ppt_w"/>
                                          </p:val>
                                        </p:tav>
                                      </p:tavLst>
                                    </p:anim>
                                    <p:anim calcmode="lin" valueType="num">
                                      <p:cBhvr>
                                        <p:cTn id="36" dur="300" fill="hold"/>
                                        <p:tgtEl>
                                          <p:spTgt spid="12"/>
                                        </p:tgtEl>
                                        <p:attrNameLst>
                                          <p:attrName>ppt_h</p:attrName>
                                        </p:attrNameLst>
                                      </p:cBhvr>
                                      <p:tavLst>
                                        <p:tav tm="0">
                                          <p:val>
                                            <p:fltVal val="0"/>
                                          </p:val>
                                        </p:tav>
                                        <p:tav tm="100000">
                                          <p:val>
                                            <p:strVal val="#ppt_h"/>
                                          </p:val>
                                        </p:tav>
                                      </p:tavLst>
                                    </p:anim>
                                    <p:animEffect transition="in" filter="fade">
                                      <p:cBhvr>
                                        <p:cTn id="37" dur="300"/>
                                        <p:tgtEl>
                                          <p:spTgt spid="12"/>
                                        </p:tgtEl>
                                      </p:cBhvr>
                                    </p:animEffect>
                                  </p:childTnLst>
                                </p:cTn>
                              </p:par>
                              <p:par>
                                <p:cTn id="38" presetID="6" presetClass="emph" presetSubtype="0" autoRev="1" fill="hold" grpId="1" nodeType="withEffect">
                                  <p:stCondLst>
                                    <p:cond delay="1900"/>
                                  </p:stCondLst>
                                  <p:childTnLst>
                                    <p:animScale>
                                      <p:cBhvr>
                                        <p:cTn id="39" dur="150" fill="hold"/>
                                        <p:tgtEl>
                                          <p:spTgt spid="12"/>
                                        </p:tgtEl>
                                      </p:cBhvr>
                                      <p:by x="110000" y="110000"/>
                                    </p:animScale>
                                  </p:childTnLst>
                                </p:cTn>
                              </p:par>
                              <p:par>
                                <p:cTn id="40" presetID="53" presetClass="entr" presetSubtype="16" fill="hold" grpId="0" nodeType="withEffect">
                                  <p:stCondLst>
                                    <p:cond delay="1700"/>
                                  </p:stCondLst>
                                  <p:childTnLst>
                                    <p:set>
                                      <p:cBhvr>
                                        <p:cTn id="41" dur="1" fill="hold">
                                          <p:stCondLst>
                                            <p:cond delay="0"/>
                                          </p:stCondLst>
                                        </p:cTn>
                                        <p:tgtEl>
                                          <p:spTgt spid="13"/>
                                        </p:tgtEl>
                                        <p:attrNameLst>
                                          <p:attrName>style.visibility</p:attrName>
                                        </p:attrNameLst>
                                      </p:cBhvr>
                                      <p:to>
                                        <p:strVal val="visible"/>
                                      </p:to>
                                    </p:set>
                                    <p:anim calcmode="lin" valueType="num">
                                      <p:cBhvr>
                                        <p:cTn id="42" dur="300" fill="hold"/>
                                        <p:tgtEl>
                                          <p:spTgt spid="13"/>
                                        </p:tgtEl>
                                        <p:attrNameLst>
                                          <p:attrName>ppt_w</p:attrName>
                                        </p:attrNameLst>
                                      </p:cBhvr>
                                      <p:tavLst>
                                        <p:tav tm="0">
                                          <p:val>
                                            <p:fltVal val="0"/>
                                          </p:val>
                                        </p:tav>
                                        <p:tav tm="100000">
                                          <p:val>
                                            <p:strVal val="#ppt_w"/>
                                          </p:val>
                                        </p:tav>
                                      </p:tavLst>
                                    </p:anim>
                                    <p:anim calcmode="lin" valueType="num">
                                      <p:cBhvr>
                                        <p:cTn id="43" dur="300" fill="hold"/>
                                        <p:tgtEl>
                                          <p:spTgt spid="13"/>
                                        </p:tgtEl>
                                        <p:attrNameLst>
                                          <p:attrName>ppt_h</p:attrName>
                                        </p:attrNameLst>
                                      </p:cBhvr>
                                      <p:tavLst>
                                        <p:tav tm="0">
                                          <p:val>
                                            <p:fltVal val="0"/>
                                          </p:val>
                                        </p:tav>
                                        <p:tav tm="100000">
                                          <p:val>
                                            <p:strVal val="#ppt_h"/>
                                          </p:val>
                                        </p:tav>
                                      </p:tavLst>
                                    </p:anim>
                                    <p:animEffect transition="in" filter="fade">
                                      <p:cBhvr>
                                        <p:cTn id="44" dur="300"/>
                                        <p:tgtEl>
                                          <p:spTgt spid="13"/>
                                        </p:tgtEl>
                                      </p:cBhvr>
                                    </p:animEffect>
                                  </p:childTnLst>
                                </p:cTn>
                              </p:par>
                              <p:par>
                                <p:cTn id="45" presetID="6" presetClass="emph" presetSubtype="0" autoRev="1" fill="hold" grpId="1" nodeType="withEffect">
                                  <p:stCondLst>
                                    <p:cond delay="2000"/>
                                  </p:stCondLst>
                                  <p:childTnLst>
                                    <p:animScale>
                                      <p:cBhvr>
                                        <p:cTn id="46" dur="150" fill="hold"/>
                                        <p:tgtEl>
                                          <p:spTgt spid="13"/>
                                        </p:tgtEl>
                                      </p:cBhvr>
                                      <p:by x="110000" y="110000"/>
                                    </p:animScale>
                                  </p:childTnLst>
                                </p:cTn>
                              </p:par>
                              <p:par>
                                <p:cTn id="47" presetID="53" presetClass="entr" presetSubtype="16" fill="hold" grpId="0" nodeType="withEffect">
                                  <p:stCondLst>
                                    <p:cond delay="2000"/>
                                  </p:stCondLst>
                                  <p:childTnLst>
                                    <p:set>
                                      <p:cBhvr>
                                        <p:cTn id="48" dur="1" fill="hold">
                                          <p:stCondLst>
                                            <p:cond delay="0"/>
                                          </p:stCondLst>
                                        </p:cTn>
                                        <p:tgtEl>
                                          <p:spTgt spid="14"/>
                                        </p:tgtEl>
                                        <p:attrNameLst>
                                          <p:attrName>style.visibility</p:attrName>
                                        </p:attrNameLst>
                                      </p:cBhvr>
                                      <p:to>
                                        <p:strVal val="visible"/>
                                      </p:to>
                                    </p:set>
                                    <p:anim calcmode="lin" valueType="num">
                                      <p:cBhvr>
                                        <p:cTn id="49" dur="300" fill="hold"/>
                                        <p:tgtEl>
                                          <p:spTgt spid="14"/>
                                        </p:tgtEl>
                                        <p:attrNameLst>
                                          <p:attrName>ppt_w</p:attrName>
                                        </p:attrNameLst>
                                      </p:cBhvr>
                                      <p:tavLst>
                                        <p:tav tm="0">
                                          <p:val>
                                            <p:fltVal val="0"/>
                                          </p:val>
                                        </p:tav>
                                        <p:tav tm="100000">
                                          <p:val>
                                            <p:strVal val="#ppt_w"/>
                                          </p:val>
                                        </p:tav>
                                      </p:tavLst>
                                    </p:anim>
                                    <p:anim calcmode="lin" valueType="num">
                                      <p:cBhvr>
                                        <p:cTn id="50" dur="300" fill="hold"/>
                                        <p:tgtEl>
                                          <p:spTgt spid="14"/>
                                        </p:tgtEl>
                                        <p:attrNameLst>
                                          <p:attrName>ppt_h</p:attrName>
                                        </p:attrNameLst>
                                      </p:cBhvr>
                                      <p:tavLst>
                                        <p:tav tm="0">
                                          <p:val>
                                            <p:fltVal val="0"/>
                                          </p:val>
                                        </p:tav>
                                        <p:tav tm="100000">
                                          <p:val>
                                            <p:strVal val="#ppt_h"/>
                                          </p:val>
                                        </p:tav>
                                      </p:tavLst>
                                    </p:anim>
                                    <p:animEffect transition="in" filter="fade">
                                      <p:cBhvr>
                                        <p:cTn id="51" dur="300"/>
                                        <p:tgtEl>
                                          <p:spTgt spid="14"/>
                                        </p:tgtEl>
                                      </p:cBhvr>
                                    </p:animEffect>
                                  </p:childTnLst>
                                </p:cTn>
                              </p:par>
                              <p:par>
                                <p:cTn id="52" presetID="6" presetClass="emph" presetSubtype="0" autoRev="1" fill="hold" grpId="1" nodeType="withEffect">
                                  <p:stCondLst>
                                    <p:cond delay="2300"/>
                                  </p:stCondLst>
                                  <p:childTnLst>
                                    <p:animScale>
                                      <p:cBhvr>
                                        <p:cTn id="53" dur="150" fill="hold"/>
                                        <p:tgtEl>
                                          <p:spTgt spid="14"/>
                                        </p:tgtEl>
                                      </p:cBhvr>
                                      <p:by x="110000" y="110000"/>
                                    </p:animScale>
                                  </p:childTnLst>
                                </p:cTn>
                              </p:par>
                              <p:par>
                                <p:cTn id="54" presetID="53" presetClass="entr" presetSubtype="16" fill="hold" grpId="0" nodeType="withEffect">
                                  <p:stCondLst>
                                    <p:cond delay="2100"/>
                                  </p:stCondLst>
                                  <p:childTnLst>
                                    <p:set>
                                      <p:cBhvr>
                                        <p:cTn id="55" dur="1" fill="hold">
                                          <p:stCondLst>
                                            <p:cond delay="0"/>
                                          </p:stCondLst>
                                        </p:cTn>
                                        <p:tgtEl>
                                          <p:spTgt spid="15"/>
                                        </p:tgtEl>
                                        <p:attrNameLst>
                                          <p:attrName>style.visibility</p:attrName>
                                        </p:attrNameLst>
                                      </p:cBhvr>
                                      <p:to>
                                        <p:strVal val="visible"/>
                                      </p:to>
                                    </p:set>
                                    <p:anim calcmode="lin" valueType="num">
                                      <p:cBhvr>
                                        <p:cTn id="56" dur="300" fill="hold"/>
                                        <p:tgtEl>
                                          <p:spTgt spid="15"/>
                                        </p:tgtEl>
                                        <p:attrNameLst>
                                          <p:attrName>ppt_w</p:attrName>
                                        </p:attrNameLst>
                                      </p:cBhvr>
                                      <p:tavLst>
                                        <p:tav tm="0">
                                          <p:val>
                                            <p:fltVal val="0"/>
                                          </p:val>
                                        </p:tav>
                                        <p:tav tm="100000">
                                          <p:val>
                                            <p:strVal val="#ppt_w"/>
                                          </p:val>
                                        </p:tav>
                                      </p:tavLst>
                                    </p:anim>
                                    <p:anim calcmode="lin" valueType="num">
                                      <p:cBhvr>
                                        <p:cTn id="57" dur="300" fill="hold"/>
                                        <p:tgtEl>
                                          <p:spTgt spid="15"/>
                                        </p:tgtEl>
                                        <p:attrNameLst>
                                          <p:attrName>ppt_h</p:attrName>
                                        </p:attrNameLst>
                                      </p:cBhvr>
                                      <p:tavLst>
                                        <p:tav tm="0">
                                          <p:val>
                                            <p:fltVal val="0"/>
                                          </p:val>
                                        </p:tav>
                                        <p:tav tm="100000">
                                          <p:val>
                                            <p:strVal val="#ppt_h"/>
                                          </p:val>
                                        </p:tav>
                                      </p:tavLst>
                                    </p:anim>
                                    <p:animEffect transition="in" filter="fade">
                                      <p:cBhvr>
                                        <p:cTn id="58" dur="300"/>
                                        <p:tgtEl>
                                          <p:spTgt spid="15"/>
                                        </p:tgtEl>
                                      </p:cBhvr>
                                    </p:animEffect>
                                  </p:childTnLst>
                                </p:cTn>
                              </p:par>
                              <p:par>
                                <p:cTn id="59" presetID="6" presetClass="emph" presetSubtype="0" autoRev="1" fill="hold" grpId="1" nodeType="withEffect">
                                  <p:stCondLst>
                                    <p:cond delay="2400"/>
                                  </p:stCondLst>
                                  <p:childTnLst>
                                    <p:animScale>
                                      <p:cBhvr>
                                        <p:cTn id="60" dur="150" fill="hold"/>
                                        <p:tgtEl>
                                          <p:spTgt spid="15"/>
                                        </p:tgtEl>
                                      </p:cBhvr>
                                      <p:by x="110000" y="110000"/>
                                    </p:animScale>
                                  </p:childTnLst>
                                </p:cTn>
                              </p:par>
                              <p:par>
                                <p:cTn id="61" presetID="53" presetClass="entr" presetSubtype="16" fill="hold" grpId="0" nodeType="withEffect">
                                  <p:stCondLst>
                                    <p:cond delay="2200"/>
                                  </p:stCondLst>
                                  <p:childTnLst>
                                    <p:set>
                                      <p:cBhvr>
                                        <p:cTn id="62" dur="1" fill="hold">
                                          <p:stCondLst>
                                            <p:cond delay="0"/>
                                          </p:stCondLst>
                                        </p:cTn>
                                        <p:tgtEl>
                                          <p:spTgt spid="28"/>
                                        </p:tgtEl>
                                        <p:attrNameLst>
                                          <p:attrName>style.visibility</p:attrName>
                                        </p:attrNameLst>
                                      </p:cBhvr>
                                      <p:to>
                                        <p:strVal val="visible"/>
                                      </p:to>
                                    </p:set>
                                    <p:anim calcmode="lin" valueType="num">
                                      <p:cBhvr>
                                        <p:cTn id="63" dur="300" fill="hold"/>
                                        <p:tgtEl>
                                          <p:spTgt spid="28"/>
                                        </p:tgtEl>
                                        <p:attrNameLst>
                                          <p:attrName>ppt_w</p:attrName>
                                        </p:attrNameLst>
                                      </p:cBhvr>
                                      <p:tavLst>
                                        <p:tav tm="0">
                                          <p:val>
                                            <p:fltVal val="0"/>
                                          </p:val>
                                        </p:tav>
                                        <p:tav tm="100000">
                                          <p:val>
                                            <p:strVal val="#ppt_w"/>
                                          </p:val>
                                        </p:tav>
                                      </p:tavLst>
                                    </p:anim>
                                    <p:anim calcmode="lin" valueType="num">
                                      <p:cBhvr>
                                        <p:cTn id="64" dur="300" fill="hold"/>
                                        <p:tgtEl>
                                          <p:spTgt spid="28"/>
                                        </p:tgtEl>
                                        <p:attrNameLst>
                                          <p:attrName>ppt_h</p:attrName>
                                        </p:attrNameLst>
                                      </p:cBhvr>
                                      <p:tavLst>
                                        <p:tav tm="0">
                                          <p:val>
                                            <p:fltVal val="0"/>
                                          </p:val>
                                        </p:tav>
                                        <p:tav tm="100000">
                                          <p:val>
                                            <p:strVal val="#ppt_h"/>
                                          </p:val>
                                        </p:tav>
                                      </p:tavLst>
                                    </p:anim>
                                    <p:animEffect transition="in" filter="fade">
                                      <p:cBhvr>
                                        <p:cTn id="65" dur="300"/>
                                        <p:tgtEl>
                                          <p:spTgt spid="28"/>
                                        </p:tgtEl>
                                      </p:cBhvr>
                                    </p:animEffect>
                                  </p:childTnLst>
                                </p:cTn>
                              </p:par>
                              <p:par>
                                <p:cTn id="66" presetID="6" presetClass="emph" presetSubtype="0" autoRev="1" fill="hold" grpId="1" nodeType="withEffect">
                                  <p:stCondLst>
                                    <p:cond delay="2500"/>
                                  </p:stCondLst>
                                  <p:childTnLst>
                                    <p:animScale>
                                      <p:cBhvr>
                                        <p:cTn id="67" dur="150" fill="hold"/>
                                        <p:tgtEl>
                                          <p:spTgt spid="28"/>
                                        </p:tgtEl>
                                      </p:cBhvr>
                                      <p:by x="110000" y="110000"/>
                                    </p:animScale>
                                  </p:childTnLst>
                                </p:cTn>
                              </p:par>
                              <p:par>
                                <p:cTn id="68" presetID="53" presetClass="entr" presetSubtype="16" fill="hold" grpId="0" nodeType="withEffect">
                                  <p:stCondLst>
                                    <p:cond delay="2300"/>
                                  </p:stCondLst>
                                  <p:childTnLst>
                                    <p:set>
                                      <p:cBhvr>
                                        <p:cTn id="69" dur="1" fill="hold">
                                          <p:stCondLst>
                                            <p:cond delay="0"/>
                                          </p:stCondLst>
                                        </p:cTn>
                                        <p:tgtEl>
                                          <p:spTgt spid="29"/>
                                        </p:tgtEl>
                                        <p:attrNameLst>
                                          <p:attrName>style.visibility</p:attrName>
                                        </p:attrNameLst>
                                      </p:cBhvr>
                                      <p:to>
                                        <p:strVal val="visible"/>
                                      </p:to>
                                    </p:set>
                                    <p:anim calcmode="lin" valueType="num">
                                      <p:cBhvr>
                                        <p:cTn id="70" dur="300" fill="hold"/>
                                        <p:tgtEl>
                                          <p:spTgt spid="29"/>
                                        </p:tgtEl>
                                        <p:attrNameLst>
                                          <p:attrName>ppt_w</p:attrName>
                                        </p:attrNameLst>
                                      </p:cBhvr>
                                      <p:tavLst>
                                        <p:tav tm="0">
                                          <p:val>
                                            <p:fltVal val="0"/>
                                          </p:val>
                                        </p:tav>
                                        <p:tav tm="100000">
                                          <p:val>
                                            <p:strVal val="#ppt_w"/>
                                          </p:val>
                                        </p:tav>
                                      </p:tavLst>
                                    </p:anim>
                                    <p:anim calcmode="lin" valueType="num">
                                      <p:cBhvr>
                                        <p:cTn id="71" dur="300" fill="hold"/>
                                        <p:tgtEl>
                                          <p:spTgt spid="29"/>
                                        </p:tgtEl>
                                        <p:attrNameLst>
                                          <p:attrName>ppt_h</p:attrName>
                                        </p:attrNameLst>
                                      </p:cBhvr>
                                      <p:tavLst>
                                        <p:tav tm="0">
                                          <p:val>
                                            <p:fltVal val="0"/>
                                          </p:val>
                                        </p:tav>
                                        <p:tav tm="100000">
                                          <p:val>
                                            <p:strVal val="#ppt_h"/>
                                          </p:val>
                                        </p:tav>
                                      </p:tavLst>
                                    </p:anim>
                                    <p:animEffect transition="in" filter="fade">
                                      <p:cBhvr>
                                        <p:cTn id="72" dur="300"/>
                                        <p:tgtEl>
                                          <p:spTgt spid="29"/>
                                        </p:tgtEl>
                                      </p:cBhvr>
                                    </p:animEffect>
                                  </p:childTnLst>
                                </p:cTn>
                              </p:par>
                              <p:par>
                                <p:cTn id="73" presetID="6" presetClass="emph" presetSubtype="0" autoRev="1" fill="hold" grpId="1" nodeType="withEffect">
                                  <p:stCondLst>
                                    <p:cond delay="2600"/>
                                  </p:stCondLst>
                                  <p:childTnLst>
                                    <p:animScale>
                                      <p:cBhvr>
                                        <p:cTn id="74" dur="150" fill="hold"/>
                                        <p:tgtEl>
                                          <p:spTgt spid="29"/>
                                        </p:tgtEl>
                                      </p:cBhvr>
                                      <p:by x="110000" y="110000"/>
                                    </p:animScale>
                                  </p:childTnLst>
                                </p:cTn>
                              </p:par>
                              <p:par>
                                <p:cTn id="75" presetID="53" presetClass="entr" presetSubtype="16" fill="hold" grpId="0" nodeType="withEffect">
                                  <p:stCondLst>
                                    <p:cond delay="2400"/>
                                  </p:stCondLst>
                                  <p:childTnLst>
                                    <p:set>
                                      <p:cBhvr>
                                        <p:cTn id="76" dur="1" fill="hold">
                                          <p:stCondLst>
                                            <p:cond delay="0"/>
                                          </p:stCondLst>
                                        </p:cTn>
                                        <p:tgtEl>
                                          <p:spTgt spid="30"/>
                                        </p:tgtEl>
                                        <p:attrNameLst>
                                          <p:attrName>style.visibility</p:attrName>
                                        </p:attrNameLst>
                                      </p:cBhvr>
                                      <p:to>
                                        <p:strVal val="visible"/>
                                      </p:to>
                                    </p:set>
                                    <p:anim calcmode="lin" valueType="num">
                                      <p:cBhvr>
                                        <p:cTn id="77" dur="300" fill="hold"/>
                                        <p:tgtEl>
                                          <p:spTgt spid="30"/>
                                        </p:tgtEl>
                                        <p:attrNameLst>
                                          <p:attrName>ppt_w</p:attrName>
                                        </p:attrNameLst>
                                      </p:cBhvr>
                                      <p:tavLst>
                                        <p:tav tm="0">
                                          <p:val>
                                            <p:fltVal val="0"/>
                                          </p:val>
                                        </p:tav>
                                        <p:tav tm="100000">
                                          <p:val>
                                            <p:strVal val="#ppt_w"/>
                                          </p:val>
                                        </p:tav>
                                      </p:tavLst>
                                    </p:anim>
                                    <p:anim calcmode="lin" valueType="num">
                                      <p:cBhvr>
                                        <p:cTn id="78" dur="300" fill="hold"/>
                                        <p:tgtEl>
                                          <p:spTgt spid="30"/>
                                        </p:tgtEl>
                                        <p:attrNameLst>
                                          <p:attrName>ppt_h</p:attrName>
                                        </p:attrNameLst>
                                      </p:cBhvr>
                                      <p:tavLst>
                                        <p:tav tm="0">
                                          <p:val>
                                            <p:fltVal val="0"/>
                                          </p:val>
                                        </p:tav>
                                        <p:tav tm="100000">
                                          <p:val>
                                            <p:strVal val="#ppt_h"/>
                                          </p:val>
                                        </p:tav>
                                      </p:tavLst>
                                    </p:anim>
                                    <p:animEffect transition="in" filter="fade">
                                      <p:cBhvr>
                                        <p:cTn id="79" dur="300"/>
                                        <p:tgtEl>
                                          <p:spTgt spid="30"/>
                                        </p:tgtEl>
                                      </p:cBhvr>
                                    </p:animEffect>
                                  </p:childTnLst>
                                </p:cTn>
                              </p:par>
                              <p:par>
                                <p:cTn id="80" presetID="6" presetClass="emph" presetSubtype="0" autoRev="1" fill="hold" grpId="1" nodeType="withEffect">
                                  <p:stCondLst>
                                    <p:cond delay="2700"/>
                                  </p:stCondLst>
                                  <p:childTnLst>
                                    <p:animScale>
                                      <p:cBhvr>
                                        <p:cTn id="81" dur="150" fill="hold"/>
                                        <p:tgtEl>
                                          <p:spTgt spid="30"/>
                                        </p:tgtEl>
                                      </p:cBhvr>
                                      <p:by x="110000" y="110000"/>
                                    </p:animScale>
                                  </p:childTnLst>
                                </p:cTn>
                              </p:par>
                              <p:par>
                                <p:cTn id="82" presetID="53" presetClass="entr" presetSubtype="16" fill="hold" grpId="0" nodeType="withEffect">
                                  <p:stCondLst>
                                    <p:cond delay="2500"/>
                                  </p:stCondLst>
                                  <p:childTnLst>
                                    <p:set>
                                      <p:cBhvr>
                                        <p:cTn id="83" dur="1" fill="hold">
                                          <p:stCondLst>
                                            <p:cond delay="0"/>
                                          </p:stCondLst>
                                        </p:cTn>
                                        <p:tgtEl>
                                          <p:spTgt spid="31"/>
                                        </p:tgtEl>
                                        <p:attrNameLst>
                                          <p:attrName>style.visibility</p:attrName>
                                        </p:attrNameLst>
                                      </p:cBhvr>
                                      <p:to>
                                        <p:strVal val="visible"/>
                                      </p:to>
                                    </p:set>
                                    <p:anim calcmode="lin" valueType="num">
                                      <p:cBhvr>
                                        <p:cTn id="84" dur="300" fill="hold"/>
                                        <p:tgtEl>
                                          <p:spTgt spid="31"/>
                                        </p:tgtEl>
                                        <p:attrNameLst>
                                          <p:attrName>ppt_w</p:attrName>
                                        </p:attrNameLst>
                                      </p:cBhvr>
                                      <p:tavLst>
                                        <p:tav tm="0">
                                          <p:val>
                                            <p:fltVal val="0"/>
                                          </p:val>
                                        </p:tav>
                                        <p:tav tm="100000">
                                          <p:val>
                                            <p:strVal val="#ppt_w"/>
                                          </p:val>
                                        </p:tav>
                                      </p:tavLst>
                                    </p:anim>
                                    <p:anim calcmode="lin" valueType="num">
                                      <p:cBhvr>
                                        <p:cTn id="85" dur="300" fill="hold"/>
                                        <p:tgtEl>
                                          <p:spTgt spid="31"/>
                                        </p:tgtEl>
                                        <p:attrNameLst>
                                          <p:attrName>ppt_h</p:attrName>
                                        </p:attrNameLst>
                                      </p:cBhvr>
                                      <p:tavLst>
                                        <p:tav tm="0">
                                          <p:val>
                                            <p:fltVal val="0"/>
                                          </p:val>
                                        </p:tav>
                                        <p:tav tm="100000">
                                          <p:val>
                                            <p:strVal val="#ppt_h"/>
                                          </p:val>
                                        </p:tav>
                                      </p:tavLst>
                                    </p:anim>
                                    <p:animEffect transition="in" filter="fade">
                                      <p:cBhvr>
                                        <p:cTn id="86" dur="300"/>
                                        <p:tgtEl>
                                          <p:spTgt spid="31"/>
                                        </p:tgtEl>
                                      </p:cBhvr>
                                    </p:animEffect>
                                  </p:childTnLst>
                                </p:cTn>
                              </p:par>
                              <p:par>
                                <p:cTn id="87" presetID="6" presetClass="emph" presetSubtype="0" autoRev="1" fill="hold" grpId="1" nodeType="withEffect">
                                  <p:stCondLst>
                                    <p:cond delay="2500"/>
                                  </p:stCondLst>
                                  <p:childTnLst>
                                    <p:animScale>
                                      <p:cBhvr>
                                        <p:cTn id="88" dur="150" fill="hold"/>
                                        <p:tgtEl>
                                          <p:spTgt spid="31"/>
                                        </p:tgtEl>
                                      </p:cBhvr>
                                      <p:by x="110000" y="110000"/>
                                    </p:animScale>
                                  </p:childTnLst>
                                </p:cTn>
                              </p:par>
                            </p:childTnLst>
                          </p:cTn>
                        </p:par>
                        <p:par>
                          <p:cTn id="89" fill="hold">
                            <p:stCondLst>
                              <p:cond delay="1300"/>
                            </p:stCondLst>
                            <p:childTnLst>
                              <p:par>
                                <p:cTn id="90" presetID="22" presetClass="entr" presetSubtype="1" fill="hold" grpId="0" nodeType="afterEffect">
                                  <p:stCondLst>
                                    <p:cond delay="0"/>
                                  </p:stCondLst>
                                  <p:childTnLst>
                                    <p:set>
                                      <p:cBhvr>
                                        <p:cTn id="91" dur="1" fill="hold">
                                          <p:stCondLst>
                                            <p:cond delay="0"/>
                                          </p:stCondLst>
                                        </p:cTn>
                                        <p:tgtEl>
                                          <p:spTgt spid="34"/>
                                        </p:tgtEl>
                                        <p:attrNameLst>
                                          <p:attrName>style.visibility</p:attrName>
                                        </p:attrNameLst>
                                      </p:cBhvr>
                                      <p:to>
                                        <p:strVal val="visible"/>
                                      </p:to>
                                    </p:set>
                                    <p:animEffect transition="in" filter="wipe(up)">
                                      <p:cBhvr>
                                        <p:cTn id="92" dur="500"/>
                                        <p:tgtEl>
                                          <p:spTgt spid="34"/>
                                        </p:tgtEl>
                                      </p:cBhvr>
                                    </p:animEffect>
                                  </p:childTnLst>
                                </p:cTn>
                              </p:par>
                              <p:par>
                                <p:cTn id="93" presetID="22" presetClass="entr" presetSubtype="1" fill="hold" grpId="0" nodeType="withEffect">
                                  <p:stCondLst>
                                    <p:cond delay="0"/>
                                  </p:stCondLst>
                                  <p:childTnLst>
                                    <p:set>
                                      <p:cBhvr>
                                        <p:cTn id="94" dur="1" fill="hold">
                                          <p:stCondLst>
                                            <p:cond delay="0"/>
                                          </p:stCondLst>
                                        </p:cTn>
                                        <p:tgtEl>
                                          <p:spTgt spid="35"/>
                                        </p:tgtEl>
                                        <p:attrNameLst>
                                          <p:attrName>style.visibility</p:attrName>
                                        </p:attrNameLst>
                                      </p:cBhvr>
                                      <p:to>
                                        <p:strVal val="visible"/>
                                      </p:to>
                                    </p:set>
                                    <p:animEffect transition="in" filter="wipe(up)">
                                      <p:cBhvr>
                                        <p:cTn id="95" dur="500"/>
                                        <p:tgtEl>
                                          <p:spTgt spid="35"/>
                                        </p:tgtEl>
                                      </p:cBhvr>
                                    </p:animEffect>
                                  </p:childTnLst>
                                </p:cTn>
                              </p:par>
                              <p:par>
                                <p:cTn id="96" presetID="22" presetClass="entr" presetSubtype="1" fill="hold" grpId="0" nodeType="withEffect">
                                  <p:stCondLst>
                                    <p:cond delay="0"/>
                                  </p:stCondLst>
                                  <p:childTnLst>
                                    <p:set>
                                      <p:cBhvr>
                                        <p:cTn id="97" dur="1" fill="hold">
                                          <p:stCondLst>
                                            <p:cond delay="0"/>
                                          </p:stCondLst>
                                        </p:cTn>
                                        <p:tgtEl>
                                          <p:spTgt spid="36"/>
                                        </p:tgtEl>
                                        <p:attrNameLst>
                                          <p:attrName>style.visibility</p:attrName>
                                        </p:attrNameLst>
                                      </p:cBhvr>
                                      <p:to>
                                        <p:strVal val="visible"/>
                                      </p:to>
                                    </p:set>
                                    <p:animEffect transition="in" filter="wipe(up)">
                                      <p:cBhvr>
                                        <p:cTn id="98" dur="500"/>
                                        <p:tgtEl>
                                          <p:spTgt spid="36"/>
                                        </p:tgtEl>
                                      </p:cBhvr>
                                    </p:animEffect>
                                  </p:childTnLst>
                                </p:cTn>
                              </p:par>
                              <p:par>
                                <p:cTn id="99" presetID="22" presetClass="entr" presetSubtype="1" fill="hold" grpId="0" nodeType="withEffect">
                                  <p:stCondLst>
                                    <p:cond delay="0"/>
                                  </p:stCondLst>
                                  <p:childTnLst>
                                    <p:set>
                                      <p:cBhvr>
                                        <p:cTn id="100" dur="1" fill="hold">
                                          <p:stCondLst>
                                            <p:cond delay="0"/>
                                          </p:stCondLst>
                                        </p:cTn>
                                        <p:tgtEl>
                                          <p:spTgt spid="37"/>
                                        </p:tgtEl>
                                        <p:attrNameLst>
                                          <p:attrName>style.visibility</p:attrName>
                                        </p:attrNameLst>
                                      </p:cBhvr>
                                      <p:to>
                                        <p:strVal val="visible"/>
                                      </p:to>
                                    </p:set>
                                    <p:animEffect transition="in" filter="wipe(up)">
                                      <p:cBhvr>
                                        <p:cTn id="101" dur="500"/>
                                        <p:tgtEl>
                                          <p:spTgt spid="37"/>
                                        </p:tgtEl>
                                      </p:cBhvr>
                                    </p:animEffect>
                                  </p:childTnLst>
                                </p:cTn>
                              </p:par>
                              <p:par>
                                <p:cTn id="102" presetID="22" presetClass="entr" presetSubtype="1" fill="hold" grpId="0" nodeType="withEffect">
                                  <p:stCondLst>
                                    <p:cond delay="0"/>
                                  </p:stCondLst>
                                  <p:childTnLst>
                                    <p:set>
                                      <p:cBhvr>
                                        <p:cTn id="103" dur="1" fill="hold">
                                          <p:stCondLst>
                                            <p:cond delay="0"/>
                                          </p:stCondLst>
                                        </p:cTn>
                                        <p:tgtEl>
                                          <p:spTgt spid="38"/>
                                        </p:tgtEl>
                                        <p:attrNameLst>
                                          <p:attrName>style.visibility</p:attrName>
                                        </p:attrNameLst>
                                      </p:cBhvr>
                                      <p:to>
                                        <p:strVal val="visible"/>
                                      </p:to>
                                    </p:set>
                                    <p:animEffect transition="in" filter="wipe(up)">
                                      <p:cBhvr>
                                        <p:cTn id="104" dur="500"/>
                                        <p:tgtEl>
                                          <p:spTgt spid="38"/>
                                        </p:tgtEl>
                                      </p:cBhvr>
                                    </p:animEffect>
                                  </p:childTnLst>
                                </p:cTn>
                              </p:par>
                              <p:par>
                                <p:cTn id="105" presetID="22" presetClass="entr" presetSubtype="1" fill="hold" grpId="0" nodeType="withEffect">
                                  <p:stCondLst>
                                    <p:cond delay="0"/>
                                  </p:stCondLst>
                                  <p:childTnLst>
                                    <p:set>
                                      <p:cBhvr>
                                        <p:cTn id="106" dur="1" fill="hold">
                                          <p:stCondLst>
                                            <p:cond delay="0"/>
                                          </p:stCondLst>
                                        </p:cTn>
                                        <p:tgtEl>
                                          <p:spTgt spid="39"/>
                                        </p:tgtEl>
                                        <p:attrNameLst>
                                          <p:attrName>style.visibility</p:attrName>
                                        </p:attrNameLst>
                                      </p:cBhvr>
                                      <p:to>
                                        <p:strVal val="visible"/>
                                      </p:to>
                                    </p:set>
                                    <p:animEffect transition="in" filter="wipe(up)">
                                      <p:cBhvr>
                                        <p:cTn id="107"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P spid="9" grpId="0"/>
      <p:bldP spid="9" grpId="1"/>
      <p:bldP spid="10" grpId="0" animBg="1"/>
      <p:bldP spid="10" grpId="1" animBg="1"/>
      <p:bldP spid="11" grpId="0"/>
      <p:bldP spid="11" grpId="1"/>
      <p:bldP spid="12" grpId="0" animBg="1"/>
      <p:bldP spid="12" grpId="1" animBg="1"/>
      <p:bldP spid="13" grpId="0"/>
      <p:bldP spid="13" grpId="1"/>
      <p:bldP spid="14" grpId="0" animBg="1"/>
      <p:bldP spid="14" grpId="1" animBg="1"/>
      <p:bldP spid="15" grpId="0"/>
      <p:bldP spid="15" grpId="1"/>
      <p:bldP spid="28" grpId="0" animBg="1"/>
      <p:bldP spid="28" grpId="1" animBg="1"/>
      <p:bldP spid="29" grpId="0"/>
      <p:bldP spid="29" grpId="1"/>
      <p:bldP spid="30" grpId="0" animBg="1"/>
      <p:bldP spid="30" grpId="1" animBg="1"/>
      <p:bldP spid="31" grpId="0"/>
      <p:bldP spid="31" grpId="1"/>
      <p:bldP spid="34" grpId="0"/>
      <p:bldP spid="35" grpId="0"/>
      <p:bldP spid="36" grpId="0"/>
      <p:bldP spid="37" grpId="0"/>
      <p:bldP spid="38" grpId="0"/>
      <p:bldP spid="3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05059" y="77926"/>
            <a:ext cx="6286544" cy="581057"/>
          </a:xfrm>
          <a:prstGeom prst="rect">
            <a:avLst/>
          </a:prstGeom>
          <a:ln>
            <a:noFill/>
          </a:ln>
        </p:spPr>
        <p:txBody>
          <a:bodyPr wrap="square">
            <a:spAutoFit/>
          </a:bodyPr>
          <a:lstStyle/>
          <a:p>
            <a:pPr lvl="0">
              <a:lnSpc>
                <a:spcPct val="150000"/>
              </a:lnSpc>
            </a:pPr>
            <a:r>
              <a:rPr lang="zh-CN" altLang="en-US" sz="2400" b="1" dirty="0">
                <a:solidFill>
                  <a:schemeClr val="bg1"/>
                </a:solidFill>
                <a:latin typeface="微软雅黑" panose="020B0503020204020204" pitchFamily="34" charset="-122"/>
                <a:ea typeface="微软雅黑" panose="020B0503020204020204" pitchFamily="34" charset="-122"/>
              </a:rPr>
              <a:t>十一、主要成果</a:t>
            </a:r>
            <a:endParaRPr lang="en-US" altLang="zh-CN" sz="2400" b="1" dirty="0">
              <a:solidFill>
                <a:schemeClr val="bg1"/>
              </a:solidFill>
              <a:latin typeface="微软雅黑" panose="020B0503020204020204" pitchFamily="34" charset="-122"/>
              <a:ea typeface="微软雅黑" panose="020B0503020204020204" pitchFamily="34" charset="-122"/>
            </a:endParaRPr>
          </a:p>
        </p:txBody>
      </p:sp>
      <p:sp>
        <p:nvSpPr>
          <p:cNvPr id="3" name="矩形 2"/>
          <p:cNvSpPr/>
          <p:nvPr/>
        </p:nvSpPr>
        <p:spPr>
          <a:xfrm>
            <a:off x="467544" y="980728"/>
            <a:ext cx="3877985" cy="507831"/>
          </a:xfrm>
          <a:prstGeom prst="rect">
            <a:avLst/>
          </a:prstGeom>
        </p:spPr>
        <p:txBody>
          <a:bodyPr wrap="none">
            <a:spAutoFit/>
          </a:bodyPr>
          <a:lstStyle/>
          <a:p>
            <a:pPr>
              <a:lnSpc>
                <a:spcPct val="150000"/>
              </a:lnSpc>
            </a:pPr>
            <a:r>
              <a:rPr lang="zh-CN" altLang="en-US" dirty="0">
                <a:latin typeface="楷体_GB2312" panose="02010609030101010101" pitchFamily="49" charset="-122"/>
                <a:ea typeface="楷体_GB2312" panose="02010609030101010101" pitchFamily="49" charset="-122"/>
              </a:rPr>
              <a:t>包括影像、图形、权属、文字报告。</a:t>
            </a:r>
            <a:endParaRPr lang="zh-CN" altLang="en-US" dirty="0">
              <a:latin typeface="楷体_GB2312" panose="02010609030101010101" pitchFamily="49" charset="-122"/>
              <a:ea typeface="楷体_GB2312" panose="02010609030101010101" pitchFamily="49" charset="-122"/>
            </a:endParaRPr>
          </a:p>
        </p:txBody>
      </p:sp>
      <p:grpSp>
        <p:nvGrpSpPr>
          <p:cNvPr id="11" name="组合 10"/>
          <p:cNvGrpSpPr/>
          <p:nvPr/>
        </p:nvGrpSpPr>
        <p:grpSpPr>
          <a:xfrm>
            <a:off x="251520" y="1988840"/>
            <a:ext cx="3816423" cy="648072"/>
            <a:chOff x="251520" y="1988840"/>
            <a:chExt cx="3816423" cy="648072"/>
          </a:xfrm>
        </p:grpSpPr>
        <p:sp>
          <p:nvSpPr>
            <p:cNvPr id="7" name="立方体 6"/>
            <p:cNvSpPr/>
            <p:nvPr/>
          </p:nvSpPr>
          <p:spPr>
            <a:xfrm>
              <a:off x="251520" y="1988840"/>
              <a:ext cx="3816423" cy="648072"/>
            </a:xfrm>
            <a:prstGeom prst="cube">
              <a:avLst/>
            </a:prstGeom>
            <a:solidFill>
              <a:schemeClr val="accent5"/>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sp>
          <p:nvSpPr>
            <p:cNvPr id="8" name="矩形 7"/>
            <p:cNvSpPr/>
            <p:nvPr/>
          </p:nvSpPr>
          <p:spPr>
            <a:xfrm>
              <a:off x="941691" y="2129081"/>
              <a:ext cx="2262158" cy="507831"/>
            </a:xfrm>
            <a:prstGeom prst="rect">
              <a:avLst/>
            </a:prstGeom>
          </p:spPr>
          <p:txBody>
            <a:bodyPr wrap="none">
              <a:spAutoFit/>
            </a:bodyPr>
            <a:lstStyle/>
            <a:p>
              <a:pPr>
                <a:lnSpc>
                  <a:spcPct val="150000"/>
                </a:lnSpc>
              </a:pPr>
              <a:r>
                <a:rPr lang="zh-CN" altLang="en-US" dirty="0">
                  <a:latin typeface="楷体_GB2312" panose="02010609030101010101" pitchFamily="49" charset="-122"/>
                  <a:ea typeface="楷体_GB2312" panose="02010609030101010101" pitchFamily="49" charset="-122"/>
                </a:rPr>
                <a:t>（一）县级调查成果</a:t>
              </a:r>
              <a:endParaRPr lang="zh-CN" altLang="en-US" dirty="0">
                <a:latin typeface="楷体_GB2312" panose="02010609030101010101" pitchFamily="49" charset="-122"/>
                <a:ea typeface="楷体_GB2312" panose="02010609030101010101" pitchFamily="49" charset="-122"/>
              </a:endParaRPr>
            </a:p>
          </p:txBody>
        </p:sp>
      </p:grpSp>
      <p:grpSp>
        <p:nvGrpSpPr>
          <p:cNvPr id="12" name="组合 11"/>
          <p:cNvGrpSpPr/>
          <p:nvPr/>
        </p:nvGrpSpPr>
        <p:grpSpPr>
          <a:xfrm>
            <a:off x="708825" y="3717032"/>
            <a:ext cx="3863175" cy="648072"/>
            <a:chOff x="708825" y="3717032"/>
            <a:chExt cx="3863175" cy="648072"/>
          </a:xfrm>
        </p:grpSpPr>
        <p:sp>
          <p:nvSpPr>
            <p:cNvPr id="30" name="立方体 29"/>
            <p:cNvSpPr/>
            <p:nvPr/>
          </p:nvSpPr>
          <p:spPr>
            <a:xfrm>
              <a:off x="751975" y="3717032"/>
              <a:ext cx="3820025" cy="648072"/>
            </a:xfrm>
            <a:prstGeom prst="cube">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sp>
          <p:nvSpPr>
            <p:cNvPr id="31" name="矩形 30"/>
            <p:cNvSpPr/>
            <p:nvPr/>
          </p:nvSpPr>
          <p:spPr>
            <a:xfrm>
              <a:off x="708825" y="3857273"/>
              <a:ext cx="3647152" cy="442878"/>
            </a:xfrm>
            <a:prstGeom prst="rect">
              <a:avLst/>
            </a:prstGeom>
          </p:spPr>
          <p:txBody>
            <a:bodyPr wrap="none">
              <a:spAutoFit/>
            </a:bodyPr>
            <a:lstStyle/>
            <a:p>
              <a:pPr>
                <a:lnSpc>
                  <a:spcPct val="150000"/>
                </a:lnSpc>
              </a:pPr>
              <a:r>
                <a:rPr lang="zh-CN" altLang="en-US" dirty="0">
                  <a:latin typeface="楷体_GB2312" panose="02010609030101010101" pitchFamily="49" charset="-122"/>
                  <a:ea typeface="楷体_GB2312" panose="02010609030101010101" pitchFamily="49" charset="-122"/>
                </a:rPr>
                <a:t>（二）市（地）级、省级汇总成果</a:t>
              </a:r>
              <a:endParaRPr lang="zh-CN" altLang="en-US" dirty="0">
                <a:latin typeface="楷体_GB2312" panose="02010609030101010101" pitchFamily="49" charset="-122"/>
                <a:ea typeface="楷体_GB2312" panose="02010609030101010101" pitchFamily="49" charset="-122"/>
              </a:endParaRPr>
            </a:p>
          </p:txBody>
        </p:sp>
      </p:grpSp>
      <p:grpSp>
        <p:nvGrpSpPr>
          <p:cNvPr id="13" name="组合 12"/>
          <p:cNvGrpSpPr/>
          <p:nvPr/>
        </p:nvGrpSpPr>
        <p:grpSpPr>
          <a:xfrm>
            <a:off x="1475656" y="5445224"/>
            <a:ext cx="3820024" cy="648072"/>
            <a:chOff x="1475656" y="5445224"/>
            <a:chExt cx="3820024" cy="648072"/>
          </a:xfrm>
        </p:grpSpPr>
        <p:sp>
          <p:nvSpPr>
            <p:cNvPr id="32" name="立方体 31"/>
            <p:cNvSpPr/>
            <p:nvPr/>
          </p:nvSpPr>
          <p:spPr>
            <a:xfrm>
              <a:off x="1475656" y="5445224"/>
              <a:ext cx="3820024" cy="648072"/>
            </a:xfrm>
            <a:prstGeom prst="cube">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sp>
          <p:nvSpPr>
            <p:cNvPr id="33" name="矩形 32"/>
            <p:cNvSpPr/>
            <p:nvPr/>
          </p:nvSpPr>
          <p:spPr>
            <a:xfrm>
              <a:off x="2343060" y="5585465"/>
              <a:ext cx="1800493" cy="442878"/>
            </a:xfrm>
            <a:prstGeom prst="rect">
              <a:avLst/>
            </a:prstGeom>
          </p:spPr>
          <p:txBody>
            <a:bodyPr wrap="none">
              <a:spAutoFit/>
            </a:bodyPr>
            <a:lstStyle/>
            <a:p>
              <a:pPr>
                <a:lnSpc>
                  <a:spcPct val="150000"/>
                </a:lnSpc>
              </a:pPr>
              <a:r>
                <a:rPr lang="zh-CN" altLang="en-US" dirty="0">
                  <a:latin typeface="楷体_GB2312" panose="02010609030101010101" pitchFamily="49" charset="-122"/>
                  <a:ea typeface="楷体_GB2312" panose="02010609030101010101" pitchFamily="49" charset="-122"/>
                </a:rPr>
                <a:t>（三）国家成果</a:t>
              </a:r>
              <a:endParaRPr lang="zh-CN" altLang="en-US" dirty="0">
                <a:latin typeface="楷体_GB2312" panose="02010609030101010101" pitchFamily="49" charset="-122"/>
                <a:ea typeface="楷体_GB2312" panose="02010609030101010101" pitchFamily="49" charset="-122"/>
              </a:endParaRPr>
            </a:p>
          </p:txBody>
        </p:sp>
      </p:grpSp>
      <p:sp>
        <p:nvSpPr>
          <p:cNvPr id="9" name="矩形 8"/>
          <p:cNvSpPr/>
          <p:nvPr/>
        </p:nvSpPr>
        <p:spPr>
          <a:xfrm>
            <a:off x="5580112" y="5445224"/>
            <a:ext cx="1569660" cy="507831"/>
          </a:xfrm>
          <a:prstGeom prst="rect">
            <a:avLst/>
          </a:prstGeom>
        </p:spPr>
        <p:txBody>
          <a:bodyPr wrap="none">
            <a:spAutoFit/>
          </a:bodyPr>
          <a:lstStyle/>
          <a:p>
            <a:pPr>
              <a:lnSpc>
                <a:spcPct val="150000"/>
              </a:lnSpc>
            </a:pPr>
            <a:r>
              <a:rPr lang="zh-CN" altLang="en-US" dirty="0">
                <a:latin typeface="楷体_GB2312" panose="02010609030101010101" pitchFamily="49" charset="-122"/>
                <a:ea typeface="楷体_GB2312" panose="02010609030101010101" pitchFamily="49" charset="-122"/>
              </a:rPr>
              <a:t>重要标准规范</a:t>
            </a:r>
            <a:endParaRPr lang="zh-CN" altLang="en-US" dirty="0">
              <a:latin typeface="楷体_GB2312" panose="02010609030101010101" pitchFamily="49" charset="-122"/>
              <a:ea typeface="楷体_GB2312" panose="02010609030101010101" pitchFamily="49" charset="-122"/>
            </a:endParaRPr>
          </a:p>
        </p:txBody>
      </p:sp>
      <p:sp>
        <p:nvSpPr>
          <p:cNvPr id="10" name="矩形 9"/>
          <p:cNvSpPr/>
          <p:nvPr/>
        </p:nvSpPr>
        <p:spPr>
          <a:xfrm>
            <a:off x="4139952" y="1484784"/>
            <a:ext cx="5112568" cy="1754326"/>
          </a:xfrm>
          <a:prstGeom prst="rect">
            <a:avLst/>
          </a:prstGeom>
        </p:spPr>
        <p:txBody>
          <a:bodyPr wrap="square">
            <a:spAutoFit/>
          </a:bodyPr>
          <a:lstStyle/>
          <a:p>
            <a:pPr>
              <a:lnSpc>
                <a:spcPct val="150000"/>
              </a:lnSpc>
            </a:pPr>
            <a:r>
              <a:rPr lang="zh-CN" altLang="en-US" dirty="0">
                <a:latin typeface="楷体_GB2312" panose="02010609030101010101" pitchFamily="49" charset="-122"/>
                <a:ea typeface="楷体_GB2312" panose="02010609030101010101" pitchFamily="49" charset="-122"/>
              </a:rPr>
              <a:t>（1）原始调查图件；</a:t>
            </a:r>
            <a:endParaRPr lang="zh-CN" altLang="en-US" dirty="0">
              <a:latin typeface="楷体_GB2312" panose="02010609030101010101" pitchFamily="49" charset="-122"/>
              <a:ea typeface="楷体_GB2312" panose="02010609030101010101" pitchFamily="49" charset="-122"/>
            </a:endParaRPr>
          </a:p>
          <a:p>
            <a:pPr>
              <a:lnSpc>
                <a:spcPct val="150000"/>
              </a:lnSpc>
            </a:pPr>
            <a:r>
              <a:rPr lang="zh-CN" altLang="en-US" dirty="0">
                <a:latin typeface="楷体_GB2312" panose="02010609030101010101" pitchFamily="49" charset="-122"/>
                <a:ea typeface="楷体_GB2312" panose="02010609030101010101" pitchFamily="49" charset="-122"/>
              </a:rPr>
              <a:t>（2）地籍平面控制测量、地籍测量原始记录；</a:t>
            </a:r>
            <a:endParaRPr lang="zh-CN" altLang="en-US" dirty="0">
              <a:latin typeface="楷体_GB2312" panose="02010609030101010101" pitchFamily="49" charset="-122"/>
              <a:ea typeface="楷体_GB2312" panose="02010609030101010101" pitchFamily="49" charset="-122"/>
            </a:endParaRPr>
          </a:p>
          <a:p>
            <a:pPr>
              <a:lnSpc>
                <a:spcPct val="150000"/>
              </a:lnSpc>
            </a:pPr>
            <a:r>
              <a:rPr lang="zh-CN" altLang="en-US" dirty="0">
                <a:latin typeface="楷体_GB2312" panose="02010609030101010101" pitchFamily="49" charset="-122"/>
                <a:ea typeface="楷体_GB2312" panose="02010609030101010101" pitchFamily="49" charset="-122"/>
              </a:rPr>
              <a:t>（3）土地权属调查有关成果；</a:t>
            </a:r>
            <a:endParaRPr lang="zh-CN" altLang="en-US" dirty="0">
              <a:latin typeface="楷体_GB2312" panose="02010609030101010101" pitchFamily="49" charset="-122"/>
              <a:ea typeface="楷体_GB2312" panose="02010609030101010101" pitchFamily="49" charset="-122"/>
            </a:endParaRPr>
          </a:p>
          <a:p>
            <a:pPr>
              <a:lnSpc>
                <a:spcPct val="150000"/>
              </a:lnSpc>
            </a:pPr>
            <a:r>
              <a:rPr lang="zh-CN" altLang="en-US" dirty="0">
                <a:latin typeface="楷体_GB2312" panose="02010609030101010101" pitchFamily="49" charset="-122"/>
                <a:ea typeface="楷体_GB2312" panose="02010609030101010101" pitchFamily="49" charset="-122"/>
              </a:rPr>
              <a:t>（4）田坎系数测算成果。</a:t>
            </a:r>
            <a:endParaRPr lang="zh-CN" altLang="en-US" dirty="0">
              <a:latin typeface="楷体_GB2312" panose="02010609030101010101" pitchFamily="49" charset="-122"/>
              <a:ea typeface="楷体_GB2312" panose="0201060903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par>
                          <p:cTn id="8" fill="hold">
                            <p:stCondLst>
                              <p:cond delay="500"/>
                            </p:stCondLst>
                            <p:childTnLst>
                              <p:par>
                                <p:cTn id="9" presetID="12" presetClass="entr" presetSubtype="4"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p:tgtEl>
                                          <p:spTgt spid="11"/>
                                        </p:tgtEl>
                                        <p:attrNameLst>
                                          <p:attrName>ppt_y</p:attrName>
                                        </p:attrNameLst>
                                      </p:cBhvr>
                                      <p:tavLst>
                                        <p:tav tm="0">
                                          <p:val>
                                            <p:strVal val="#ppt_y+#ppt_h*1.125000"/>
                                          </p:val>
                                        </p:tav>
                                        <p:tav tm="100000">
                                          <p:val>
                                            <p:strVal val="#ppt_y"/>
                                          </p:val>
                                        </p:tav>
                                      </p:tavLst>
                                    </p:anim>
                                    <p:animEffect transition="in" filter="wipe(up)">
                                      <p:cBhvr>
                                        <p:cTn id="12" dur="500"/>
                                        <p:tgtEl>
                                          <p:spTgt spid="11"/>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left)">
                                      <p:cBhvr>
                                        <p:cTn id="16" dur="500"/>
                                        <p:tgtEl>
                                          <p:spTgt spid="10"/>
                                        </p:tgtEl>
                                      </p:cBhvr>
                                    </p:animEffect>
                                  </p:childTnLst>
                                </p:cTn>
                              </p:par>
                            </p:childTnLst>
                          </p:cTn>
                        </p:par>
                        <p:par>
                          <p:cTn id="17" fill="hold">
                            <p:stCondLst>
                              <p:cond delay="1500"/>
                            </p:stCondLst>
                            <p:childTnLst>
                              <p:par>
                                <p:cTn id="18" presetID="12" presetClass="entr" presetSubtype="4" fill="hold" nodeType="after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additive="base">
                                        <p:cTn id="20" dur="500"/>
                                        <p:tgtEl>
                                          <p:spTgt spid="12"/>
                                        </p:tgtEl>
                                        <p:attrNameLst>
                                          <p:attrName>ppt_y</p:attrName>
                                        </p:attrNameLst>
                                      </p:cBhvr>
                                      <p:tavLst>
                                        <p:tav tm="0">
                                          <p:val>
                                            <p:strVal val="#ppt_y+#ppt_h*1.125000"/>
                                          </p:val>
                                        </p:tav>
                                        <p:tav tm="100000">
                                          <p:val>
                                            <p:strVal val="#ppt_y"/>
                                          </p:val>
                                        </p:tav>
                                      </p:tavLst>
                                    </p:anim>
                                    <p:animEffect transition="in" filter="wipe(up)">
                                      <p:cBhvr>
                                        <p:cTn id="21" dur="500"/>
                                        <p:tgtEl>
                                          <p:spTgt spid="12"/>
                                        </p:tgtEl>
                                      </p:cBhvr>
                                    </p:animEffect>
                                  </p:childTnLst>
                                </p:cTn>
                              </p:par>
                            </p:childTnLst>
                          </p:cTn>
                        </p:par>
                        <p:par>
                          <p:cTn id="22" fill="hold">
                            <p:stCondLst>
                              <p:cond delay="2000"/>
                            </p:stCondLst>
                            <p:childTnLst>
                              <p:par>
                                <p:cTn id="23" presetID="12" presetClass="entr" presetSubtype="4" fill="hold" nodeType="after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p:tgtEl>
                                          <p:spTgt spid="13"/>
                                        </p:tgtEl>
                                        <p:attrNameLst>
                                          <p:attrName>ppt_y</p:attrName>
                                        </p:attrNameLst>
                                      </p:cBhvr>
                                      <p:tavLst>
                                        <p:tav tm="0">
                                          <p:val>
                                            <p:strVal val="#ppt_y+#ppt_h*1.125000"/>
                                          </p:val>
                                        </p:tav>
                                        <p:tav tm="100000">
                                          <p:val>
                                            <p:strVal val="#ppt_y"/>
                                          </p:val>
                                        </p:tav>
                                      </p:tavLst>
                                    </p:anim>
                                    <p:animEffect transition="in" filter="wipe(up)">
                                      <p:cBhvr>
                                        <p:cTn id="26" dur="500"/>
                                        <p:tgtEl>
                                          <p:spTgt spid="13"/>
                                        </p:tgtEl>
                                      </p:cBhvr>
                                    </p:animEffect>
                                  </p:childTnLst>
                                </p:cTn>
                              </p:par>
                            </p:childTnLst>
                          </p:cTn>
                        </p:par>
                        <p:par>
                          <p:cTn id="27" fill="hold">
                            <p:stCondLst>
                              <p:cond delay="2500"/>
                            </p:stCondLst>
                            <p:childTnLst>
                              <p:par>
                                <p:cTn id="28" presetID="22" presetClass="entr" presetSubtype="8"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left)">
                                      <p:cBhvr>
                                        <p:cTn id="3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9" grpId="0"/>
      <p:bldP spid="10"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05059" y="77926"/>
            <a:ext cx="6286544" cy="581057"/>
          </a:xfrm>
          <a:prstGeom prst="rect">
            <a:avLst/>
          </a:prstGeom>
          <a:ln>
            <a:noFill/>
          </a:ln>
        </p:spPr>
        <p:txBody>
          <a:bodyPr wrap="square">
            <a:spAutoFit/>
          </a:bodyPr>
          <a:lstStyle/>
          <a:p>
            <a:pPr lvl="0">
              <a:lnSpc>
                <a:spcPct val="150000"/>
              </a:lnSpc>
            </a:pPr>
            <a:r>
              <a:rPr lang="zh-CN" altLang="en-US" sz="2400" b="1" dirty="0">
                <a:solidFill>
                  <a:schemeClr val="bg1"/>
                </a:solidFill>
                <a:latin typeface="微软雅黑" panose="020B0503020204020204" pitchFamily="34" charset="-122"/>
                <a:ea typeface="微软雅黑" panose="020B0503020204020204" pitchFamily="34" charset="-122"/>
              </a:rPr>
              <a:t>十二、三次调查成果与二次调查的衔接</a:t>
            </a:r>
            <a:endParaRPr lang="en-US" altLang="zh-CN" sz="2400" b="1" dirty="0">
              <a:solidFill>
                <a:schemeClr val="bg1"/>
              </a:solidFill>
              <a:latin typeface="微软雅黑" panose="020B0503020204020204" pitchFamily="34" charset="-122"/>
              <a:ea typeface="微软雅黑" panose="020B0503020204020204" pitchFamily="34" charset="-122"/>
            </a:endParaRPr>
          </a:p>
        </p:txBody>
      </p:sp>
      <p:sp>
        <p:nvSpPr>
          <p:cNvPr id="23" name="矩形 22"/>
          <p:cNvSpPr/>
          <p:nvPr/>
        </p:nvSpPr>
        <p:spPr>
          <a:xfrm>
            <a:off x="910852" y="2051556"/>
            <a:ext cx="2509020" cy="369332"/>
          </a:xfrm>
          <a:prstGeom prst="rect">
            <a:avLst/>
          </a:prstGeom>
        </p:spPr>
        <p:txBody>
          <a:bodyPr wrap="none">
            <a:spAutoFit/>
          </a:bodyPr>
          <a:lstStyle/>
          <a:p>
            <a:r>
              <a:rPr lang="zh-CN" altLang="en-US" b="1" dirty="0">
                <a:latin typeface="楷体_GB2312" panose="02010609030101010101" pitchFamily="49" charset="-122"/>
                <a:ea typeface="楷体_GB2312" panose="02010609030101010101" pitchFamily="49" charset="-122"/>
              </a:rPr>
              <a:t>（二）衔接内容及要求</a:t>
            </a:r>
            <a:endParaRPr lang="zh-CN" altLang="zh-CN" dirty="0">
              <a:latin typeface="楷体_GB2312" panose="02010609030101010101" pitchFamily="49" charset="-122"/>
              <a:ea typeface="楷体_GB2312" panose="02010609030101010101" pitchFamily="49" charset="-122"/>
            </a:endParaRPr>
          </a:p>
        </p:txBody>
      </p:sp>
      <p:sp>
        <p:nvSpPr>
          <p:cNvPr id="24" name="Round Same Side Corner Rectangle 67"/>
          <p:cNvSpPr/>
          <p:nvPr/>
        </p:nvSpPr>
        <p:spPr>
          <a:xfrm rot="10800000" flipH="1">
            <a:off x="1143261" y="2585276"/>
            <a:ext cx="60936" cy="627700"/>
          </a:xfrm>
          <a:prstGeom prst="round2SameRect">
            <a:avLst>
              <a:gd name="adj1" fmla="val 50000"/>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00475" tIns="50237" rIns="100475" bIns="50237" rtlCol="0" anchor="ctr"/>
          <a:lstStyle/>
          <a:p>
            <a:pPr algn="ctr">
              <a:lnSpc>
                <a:spcPct val="120000"/>
              </a:lnSpc>
            </a:pPr>
            <a:endParaRPr lang="bg-BG" sz="16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Round Same Side Corner Rectangle 68"/>
          <p:cNvSpPr/>
          <p:nvPr/>
        </p:nvSpPr>
        <p:spPr>
          <a:xfrm rot="10800000" flipH="1">
            <a:off x="1141259" y="3521380"/>
            <a:ext cx="60936" cy="627700"/>
          </a:xfrm>
          <a:prstGeom prst="round2SameRect">
            <a:avLst>
              <a:gd name="adj1" fmla="val 50000"/>
              <a:gd name="adj2"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00475" tIns="50237" rIns="100475" bIns="50237" rtlCol="0" anchor="ctr"/>
          <a:lstStyle/>
          <a:p>
            <a:pPr algn="ctr">
              <a:lnSpc>
                <a:spcPct val="120000"/>
              </a:lnSpc>
            </a:pPr>
            <a:endParaRPr lang="bg-BG" sz="16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Round Same Side Corner Rectangle 69"/>
          <p:cNvSpPr/>
          <p:nvPr/>
        </p:nvSpPr>
        <p:spPr>
          <a:xfrm rot="10800000" flipH="1">
            <a:off x="1143261" y="4529492"/>
            <a:ext cx="60936" cy="627700"/>
          </a:xfrm>
          <a:prstGeom prst="round2SameRect">
            <a:avLst>
              <a:gd name="adj1" fmla="val 50000"/>
              <a:gd name="adj2"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00475" tIns="50237" rIns="100475" bIns="50237" rtlCol="0" anchor="ctr"/>
          <a:lstStyle/>
          <a:p>
            <a:pPr algn="ctr">
              <a:lnSpc>
                <a:spcPct val="120000"/>
              </a:lnSpc>
            </a:pPr>
            <a:endParaRPr lang="bg-BG" sz="16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Rectangle 73"/>
          <p:cNvSpPr/>
          <p:nvPr/>
        </p:nvSpPr>
        <p:spPr>
          <a:xfrm>
            <a:off x="1336488" y="5422923"/>
            <a:ext cx="6717470" cy="847155"/>
          </a:xfrm>
          <a:prstGeom prst="rect">
            <a:avLst/>
          </a:prstGeom>
        </p:spPr>
        <p:txBody>
          <a:bodyPr wrap="square" lIns="0" tIns="0" rIns="0" bIns="0">
            <a:spAutoFit/>
          </a:bodyPr>
          <a:lstStyle/>
          <a:p>
            <a:pPr>
              <a:lnSpc>
                <a:spcPct val="120000"/>
              </a:lnSpc>
            </a:pPr>
            <a:r>
              <a:rPr lang="zh-CN" altLang="en-US" sz="1600" dirty="0">
                <a:latin typeface="楷体_GB2312" panose="02010609030101010101" pitchFamily="49" charset="-122"/>
                <a:ea typeface="楷体_GB2312" panose="02010609030101010101" pitchFamily="49" charset="-122"/>
                <a:cs typeface="+mn-ea"/>
                <a:sym typeface="Arial" panose="020B0604020202020204" pitchFamily="34" charset="0"/>
              </a:rPr>
              <a:t>统一方法，统一的统计和分析口径，针对技术标准提升、政策要求变化等各种因素引起的两次调查数据偏差，进行合理纠偏和修匀，保证数据可比性和延续性。</a:t>
            </a:r>
            <a:endParaRPr lang="zh-CN" altLang="en-US" sz="1600" dirty="0">
              <a:latin typeface="楷体_GB2312" panose="02010609030101010101" pitchFamily="49" charset="-122"/>
              <a:ea typeface="楷体_GB2312" panose="02010609030101010101" pitchFamily="49" charset="-122"/>
              <a:cs typeface="+mn-ea"/>
              <a:sym typeface="Arial" panose="020B0604020202020204" pitchFamily="34" charset="0"/>
            </a:endParaRPr>
          </a:p>
        </p:txBody>
      </p:sp>
      <p:sp>
        <p:nvSpPr>
          <p:cNvPr id="28" name="Rectangle 75"/>
          <p:cNvSpPr/>
          <p:nvPr/>
        </p:nvSpPr>
        <p:spPr>
          <a:xfrm>
            <a:off x="1310915" y="4684944"/>
            <a:ext cx="6645461" cy="256224"/>
          </a:xfrm>
          <a:prstGeom prst="rect">
            <a:avLst/>
          </a:prstGeom>
        </p:spPr>
        <p:txBody>
          <a:bodyPr wrap="square" lIns="0" tIns="0" rIns="0" bIns="0">
            <a:spAutoFit/>
          </a:bodyPr>
          <a:lstStyle/>
          <a:p>
            <a:pPr>
              <a:lnSpc>
                <a:spcPct val="120000"/>
              </a:lnSpc>
            </a:pPr>
            <a:r>
              <a:rPr lang="zh-CN" altLang="en-US" sz="1600" dirty="0">
                <a:latin typeface="楷体_GB2312" panose="02010609030101010101" pitchFamily="49" charset="-122"/>
                <a:ea typeface="楷体_GB2312" panose="02010609030101010101" pitchFamily="49" charset="-122"/>
                <a:cs typeface="+mn-ea"/>
                <a:sym typeface="Arial" panose="020B0604020202020204" pitchFamily="34" charset="0"/>
              </a:rPr>
              <a:t>建立土地分类对照表</a:t>
            </a:r>
            <a:endParaRPr lang="zh-CN" altLang="en-US" sz="1600" dirty="0">
              <a:latin typeface="楷体_GB2312" panose="02010609030101010101" pitchFamily="49" charset="-122"/>
              <a:ea typeface="楷体_GB2312" panose="02010609030101010101" pitchFamily="49" charset="-122"/>
              <a:cs typeface="+mn-ea"/>
              <a:sym typeface="Arial" panose="020B0604020202020204" pitchFamily="34" charset="0"/>
            </a:endParaRPr>
          </a:p>
        </p:txBody>
      </p:sp>
      <p:sp>
        <p:nvSpPr>
          <p:cNvPr id="29" name="Round Same Side Corner Rectangle 76"/>
          <p:cNvSpPr/>
          <p:nvPr/>
        </p:nvSpPr>
        <p:spPr>
          <a:xfrm rot="10800000" flipH="1">
            <a:off x="1141259" y="5552272"/>
            <a:ext cx="60936" cy="627700"/>
          </a:xfrm>
          <a:prstGeom prst="round2SameRect">
            <a:avLst>
              <a:gd name="adj1" fmla="val 50000"/>
              <a:gd name="adj2"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00475" tIns="50237" rIns="100475" bIns="50237" rtlCol="0" anchor="ctr"/>
          <a:lstStyle/>
          <a:p>
            <a:pPr algn="ctr">
              <a:lnSpc>
                <a:spcPct val="120000"/>
              </a:lnSpc>
            </a:pPr>
            <a:endParaRPr lang="bg-BG" sz="16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Rectangle 79"/>
          <p:cNvSpPr/>
          <p:nvPr/>
        </p:nvSpPr>
        <p:spPr>
          <a:xfrm>
            <a:off x="1316273" y="3717032"/>
            <a:ext cx="6645461" cy="295466"/>
          </a:xfrm>
          <a:prstGeom prst="rect">
            <a:avLst/>
          </a:prstGeom>
        </p:spPr>
        <p:txBody>
          <a:bodyPr wrap="square" lIns="0" tIns="0" rIns="0" bIns="0">
            <a:spAutoFit/>
          </a:bodyPr>
          <a:lstStyle/>
          <a:p>
            <a:pPr>
              <a:lnSpc>
                <a:spcPct val="120000"/>
              </a:lnSpc>
            </a:pPr>
            <a:r>
              <a:rPr lang="zh-CN" altLang="en-US" sz="1600" dirty="0">
                <a:latin typeface="楷体_GB2312" panose="02010609030101010101" pitchFamily="49" charset="-122"/>
                <a:ea typeface="楷体_GB2312" panose="02010609030101010101" pitchFamily="49" charset="-122"/>
                <a:cs typeface="+mn-ea"/>
                <a:sym typeface="Arial" panose="020B0604020202020204" pitchFamily="34" charset="0"/>
              </a:rPr>
              <a:t>调查界线对原调查的相应界线进行替换；</a:t>
            </a:r>
            <a:endParaRPr lang="zh-CN" altLang="en-US" sz="1600" dirty="0">
              <a:latin typeface="楷体_GB2312" panose="02010609030101010101" pitchFamily="49" charset="-122"/>
              <a:ea typeface="楷体_GB2312" panose="02010609030101010101" pitchFamily="49" charset="-122"/>
              <a:cs typeface="+mn-ea"/>
              <a:sym typeface="Arial" panose="020B0604020202020204" pitchFamily="34" charset="0"/>
            </a:endParaRPr>
          </a:p>
        </p:txBody>
      </p:sp>
      <p:sp>
        <p:nvSpPr>
          <p:cNvPr id="32" name="Rectangle 81"/>
          <p:cNvSpPr/>
          <p:nvPr/>
        </p:nvSpPr>
        <p:spPr>
          <a:xfrm>
            <a:off x="1307119" y="2740728"/>
            <a:ext cx="6573452" cy="295466"/>
          </a:xfrm>
          <a:prstGeom prst="rect">
            <a:avLst/>
          </a:prstGeom>
        </p:spPr>
        <p:txBody>
          <a:bodyPr wrap="square" lIns="0" tIns="0" rIns="0" bIns="0">
            <a:spAutoFit/>
          </a:bodyPr>
          <a:lstStyle/>
          <a:p>
            <a:pPr>
              <a:lnSpc>
                <a:spcPct val="120000"/>
              </a:lnSpc>
            </a:pPr>
            <a:r>
              <a:rPr lang="zh-CN" altLang="en-US" sz="1600" dirty="0">
                <a:latin typeface="楷体_GB2312" panose="02010609030101010101" pitchFamily="49" charset="-122"/>
                <a:ea typeface="楷体_GB2312" panose="02010609030101010101" pitchFamily="49" charset="-122"/>
                <a:cs typeface="+mn-ea"/>
                <a:sym typeface="Arial" panose="020B0604020202020204" pitchFamily="34" charset="0"/>
              </a:rPr>
              <a:t>统一转换为</a:t>
            </a:r>
            <a:r>
              <a:rPr lang="en-US" altLang="zh-CN" sz="1600" dirty="0">
                <a:latin typeface="楷体_GB2312" panose="02010609030101010101" pitchFamily="49" charset="-122"/>
                <a:ea typeface="楷体_GB2312" panose="02010609030101010101" pitchFamily="49" charset="-122"/>
                <a:cs typeface="+mn-ea"/>
                <a:sym typeface="Arial" panose="020B0604020202020204" pitchFamily="34" charset="0"/>
              </a:rPr>
              <a:t>2000</a:t>
            </a:r>
            <a:r>
              <a:rPr lang="zh-CN" altLang="en-US" sz="1600" dirty="0">
                <a:latin typeface="楷体_GB2312" panose="02010609030101010101" pitchFamily="49" charset="-122"/>
                <a:ea typeface="楷体_GB2312" panose="02010609030101010101" pitchFamily="49" charset="-122"/>
                <a:cs typeface="+mn-ea"/>
                <a:sym typeface="Arial" panose="020B0604020202020204" pitchFamily="34" charset="0"/>
              </a:rPr>
              <a:t>国家大地坐标系；</a:t>
            </a:r>
            <a:endParaRPr lang="zh-CN" altLang="en-US" sz="1600" dirty="0">
              <a:latin typeface="楷体_GB2312" panose="02010609030101010101" pitchFamily="49" charset="-122"/>
              <a:ea typeface="楷体_GB2312" panose="02010609030101010101" pitchFamily="49" charset="-122"/>
              <a:cs typeface="+mn-ea"/>
              <a:sym typeface="Arial" panose="020B0604020202020204" pitchFamily="34" charset="0"/>
            </a:endParaRPr>
          </a:p>
        </p:txBody>
      </p:sp>
      <p:sp>
        <p:nvSpPr>
          <p:cNvPr id="34" name="矩形 33"/>
          <p:cNvSpPr/>
          <p:nvPr/>
        </p:nvSpPr>
        <p:spPr>
          <a:xfrm>
            <a:off x="899592" y="1043444"/>
            <a:ext cx="1811714" cy="369332"/>
          </a:xfrm>
          <a:prstGeom prst="rect">
            <a:avLst/>
          </a:prstGeom>
        </p:spPr>
        <p:txBody>
          <a:bodyPr wrap="none">
            <a:spAutoFit/>
          </a:bodyPr>
          <a:lstStyle/>
          <a:p>
            <a:r>
              <a:rPr lang="zh-CN" altLang="zh-CN" b="1" dirty="0">
                <a:latin typeface="楷体_GB2312" panose="02010609030101010101" pitchFamily="49" charset="-122"/>
                <a:ea typeface="楷体_GB2312" panose="02010609030101010101" pitchFamily="49" charset="-122"/>
              </a:rPr>
              <a:t>（一）衔接原则</a:t>
            </a:r>
            <a:endParaRPr lang="zh-CN" altLang="zh-CN" dirty="0">
              <a:latin typeface="楷体_GB2312" panose="02010609030101010101" pitchFamily="49" charset="-122"/>
              <a:ea typeface="楷体_GB2312" panose="02010609030101010101" pitchFamily="49" charset="-122"/>
            </a:endParaRPr>
          </a:p>
        </p:txBody>
      </p:sp>
      <p:sp>
        <p:nvSpPr>
          <p:cNvPr id="2" name="矩形 1"/>
          <p:cNvSpPr/>
          <p:nvPr/>
        </p:nvSpPr>
        <p:spPr>
          <a:xfrm>
            <a:off x="1123324" y="1412776"/>
            <a:ext cx="6930634" cy="584775"/>
          </a:xfrm>
          <a:prstGeom prst="rect">
            <a:avLst/>
          </a:prstGeom>
        </p:spPr>
        <p:txBody>
          <a:bodyPr wrap="square">
            <a:spAutoFit/>
          </a:bodyPr>
          <a:lstStyle/>
          <a:p>
            <a:pPr indent="457200"/>
            <a:r>
              <a:rPr lang="zh-CN" altLang="en-US" sz="1600" dirty="0">
                <a:latin typeface="楷体_GB2312" panose="02010609030101010101" pitchFamily="49" charset="-122"/>
                <a:ea typeface="楷体_GB2312" panose="02010609030101010101" pitchFamily="49" charset="-122"/>
                <a:cs typeface="+mn-ea"/>
                <a:sym typeface="Arial" panose="020B0604020202020204" pitchFamily="34" charset="0"/>
              </a:rPr>
              <a:t>本着“口径可比较、数据可分析、差异可处理”的原则，对历史调查成果进行分析和完善，并与三调衔接。</a:t>
            </a:r>
            <a:endParaRPr lang="zh-CN" altLang="en-US" sz="1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4"/>
                                        </p:tgtEl>
                                        <p:attrNameLst>
                                          <p:attrName>ppt_y</p:attrName>
                                        </p:attrNameLst>
                                      </p:cBhvr>
                                      <p:tavLst>
                                        <p:tav tm="0">
                                          <p:val>
                                            <p:strVal val="#ppt_y"/>
                                          </p:val>
                                        </p:tav>
                                        <p:tav tm="100000">
                                          <p:val>
                                            <p:strVal val="#ppt_y"/>
                                          </p:val>
                                        </p:tav>
                                      </p:tavLst>
                                    </p:anim>
                                    <p:anim calcmode="lin" valueType="num">
                                      <p:cBhvr>
                                        <p:cTn id="9" dur="50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4"/>
                                        </p:tgtEl>
                                      </p:cBhvr>
                                    </p:animEffect>
                                  </p:childTnLst>
                                </p:cTn>
                              </p:par>
                            </p:childTnLst>
                          </p:cTn>
                        </p:par>
                        <p:par>
                          <p:cTn id="12" fill="hold">
                            <p:stCondLst>
                              <p:cond delay="800"/>
                            </p:stCondLst>
                            <p:childTnLst>
                              <p:par>
                                <p:cTn id="13" presetID="16" presetClass="entr" presetSubtype="37"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barn(outVertical)">
                                      <p:cBhvr>
                                        <p:cTn id="15" dur="500"/>
                                        <p:tgtEl>
                                          <p:spTgt spid="2"/>
                                        </p:tgtEl>
                                      </p:cBhvr>
                                    </p:animEffect>
                                  </p:childTnLst>
                                </p:cTn>
                              </p:par>
                            </p:childTnLst>
                          </p:cTn>
                        </p:par>
                        <p:par>
                          <p:cTn id="16" fill="hold">
                            <p:stCondLst>
                              <p:cond delay="13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23"/>
                                        </p:tgtEl>
                                        <p:attrNameLst>
                                          <p:attrName>style.visibility</p:attrName>
                                        </p:attrNameLst>
                                      </p:cBhvr>
                                      <p:to>
                                        <p:strVal val="visible"/>
                                      </p:to>
                                    </p:set>
                                    <p:anim calcmode="lin" valueType="num">
                                      <p:cBhvr>
                                        <p:cTn id="19"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23"/>
                                        </p:tgtEl>
                                        <p:attrNameLst>
                                          <p:attrName>ppt_y</p:attrName>
                                        </p:attrNameLst>
                                      </p:cBhvr>
                                      <p:tavLst>
                                        <p:tav tm="0">
                                          <p:val>
                                            <p:strVal val="#ppt_y"/>
                                          </p:val>
                                        </p:tav>
                                        <p:tav tm="100000">
                                          <p:val>
                                            <p:strVal val="#ppt_y"/>
                                          </p:val>
                                        </p:tav>
                                      </p:tavLst>
                                    </p:anim>
                                    <p:anim calcmode="lin" valueType="num">
                                      <p:cBhvr>
                                        <p:cTn id="21"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23"/>
                                        </p:tgtEl>
                                      </p:cBhvr>
                                    </p:animEffect>
                                  </p:childTnLst>
                                </p:cTn>
                              </p:par>
                            </p:childTnLst>
                          </p:cTn>
                        </p:par>
                        <p:par>
                          <p:cTn id="24" fill="hold">
                            <p:stCondLst>
                              <p:cond delay="2250"/>
                            </p:stCondLst>
                            <p:childTnLst>
                              <p:par>
                                <p:cTn id="25" presetID="22" presetClass="entr" presetSubtype="1" fill="hold" grpId="0" nodeType="after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wipe(up)">
                                      <p:cBhvr>
                                        <p:cTn id="27" dur="500"/>
                                        <p:tgtEl>
                                          <p:spTgt spid="24"/>
                                        </p:tgtEl>
                                      </p:cBhvr>
                                    </p:animEffect>
                                  </p:childTnLst>
                                </p:cTn>
                              </p:par>
                              <p:par>
                                <p:cTn id="28" presetID="22" presetClass="entr" presetSubtype="1" fill="hold" grpId="0" nodeType="withEffect">
                                  <p:stCondLst>
                                    <p:cond delay="0"/>
                                  </p:stCondLst>
                                  <p:childTnLst>
                                    <p:set>
                                      <p:cBhvr>
                                        <p:cTn id="29" dur="1" fill="hold">
                                          <p:stCondLst>
                                            <p:cond delay="0"/>
                                          </p:stCondLst>
                                        </p:cTn>
                                        <p:tgtEl>
                                          <p:spTgt spid="32"/>
                                        </p:tgtEl>
                                        <p:attrNameLst>
                                          <p:attrName>style.visibility</p:attrName>
                                        </p:attrNameLst>
                                      </p:cBhvr>
                                      <p:to>
                                        <p:strVal val="visible"/>
                                      </p:to>
                                    </p:set>
                                    <p:animEffect transition="in" filter="wipe(up)">
                                      <p:cBhvr>
                                        <p:cTn id="30" dur="500"/>
                                        <p:tgtEl>
                                          <p:spTgt spid="32"/>
                                        </p:tgtEl>
                                      </p:cBhvr>
                                    </p:animEffect>
                                  </p:childTnLst>
                                </p:cTn>
                              </p:par>
                            </p:childTnLst>
                          </p:cTn>
                        </p:par>
                        <p:par>
                          <p:cTn id="31" fill="hold">
                            <p:stCondLst>
                              <p:cond delay="2750"/>
                            </p:stCondLst>
                            <p:childTnLst>
                              <p:par>
                                <p:cTn id="32" presetID="22" presetClass="entr" presetSubtype="1" fill="hold" grpId="0" nodeType="after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wipe(up)">
                                      <p:cBhvr>
                                        <p:cTn id="34" dur="500"/>
                                        <p:tgtEl>
                                          <p:spTgt spid="25"/>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31"/>
                                        </p:tgtEl>
                                        <p:attrNameLst>
                                          <p:attrName>style.visibility</p:attrName>
                                        </p:attrNameLst>
                                      </p:cBhvr>
                                      <p:to>
                                        <p:strVal val="visible"/>
                                      </p:to>
                                    </p:set>
                                    <p:animEffect transition="in" filter="wipe(up)">
                                      <p:cBhvr>
                                        <p:cTn id="37" dur="500"/>
                                        <p:tgtEl>
                                          <p:spTgt spid="31"/>
                                        </p:tgtEl>
                                      </p:cBhvr>
                                    </p:animEffect>
                                  </p:childTnLst>
                                </p:cTn>
                              </p:par>
                            </p:childTnLst>
                          </p:cTn>
                        </p:par>
                        <p:par>
                          <p:cTn id="38" fill="hold">
                            <p:stCondLst>
                              <p:cond delay="3250"/>
                            </p:stCondLst>
                            <p:childTnLst>
                              <p:par>
                                <p:cTn id="39" presetID="22" presetClass="entr" presetSubtype="1" fill="hold" grpId="0" nodeType="after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wipe(up)">
                                      <p:cBhvr>
                                        <p:cTn id="41" dur="500"/>
                                        <p:tgtEl>
                                          <p:spTgt spid="26"/>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28"/>
                                        </p:tgtEl>
                                        <p:attrNameLst>
                                          <p:attrName>style.visibility</p:attrName>
                                        </p:attrNameLst>
                                      </p:cBhvr>
                                      <p:to>
                                        <p:strVal val="visible"/>
                                      </p:to>
                                    </p:set>
                                    <p:animEffect transition="in" filter="wipe(up)">
                                      <p:cBhvr>
                                        <p:cTn id="44" dur="500"/>
                                        <p:tgtEl>
                                          <p:spTgt spid="28"/>
                                        </p:tgtEl>
                                      </p:cBhvr>
                                    </p:animEffect>
                                  </p:childTnLst>
                                </p:cTn>
                              </p:par>
                            </p:childTnLst>
                          </p:cTn>
                        </p:par>
                        <p:par>
                          <p:cTn id="45" fill="hold">
                            <p:stCondLst>
                              <p:cond delay="3750"/>
                            </p:stCondLst>
                            <p:childTnLst>
                              <p:par>
                                <p:cTn id="46" presetID="22" presetClass="entr" presetSubtype="1" fill="hold" grpId="0" nodeType="afterEffect">
                                  <p:stCondLst>
                                    <p:cond delay="0"/>
                                  </p:stCondLst>
                                  <p:childTnLst>
                                    <p:set>
                                      <p:cBhvr>
                                        <p:cTn id="47" dur="1" fill="hold">
                                          <p:stCondLst>
                                            <p:cond delay="0"/>
                                          </p:stCondLst>
                                        </p:cTn>
                                        <p:tgtEl>
                                          <p:spTgt spid="29"/>
                                        </p:tgtEl>
                                        <p:attrNameLst>
                                          <p:attrName>style.visibility</p:attrName>
                                        </p:attrNameLst>
                                      </p:cBhvr>
                                      <p:to>
                                        <p:strVal val="visible"/>
                                      </p:to>
                                    </p:set>
                                    <p:animEffect transition="in" filter="wipe(up)">
                                      <p:cBhvr>
                                        <p:cTn id="48" dur="500"/>
                                        <p:tgtEl>
                                          <p:spTgt spid="29"/>
                                        </p:tgtEl>
                                      </p:cBhvr>
                                    </p:animEffect>
                                  </p:childTnLst>
                                </p:cTn>
                              </p:par>
                              <p:par>
                                <p:cTn id="49" presetID="22" presetClass="entr" presetSubtype="1" fill="hold" grpId="0" nodeType="withEffect">
                                  <p:stCondLst>
                                    <p:cond delay="0"/>
                                  </p:stCondLst>
                                  <p:childTnLst>
                                    <p:set>
                                      <p:cBhvr>
                                        <p:cTn id="50" dur="1" fill="hold">
                                          <p:stCondLst>
                                            <p:cond delay="0"/>
                                          </p:stCondLst>
                                        </p:cTn>
                                        <p:tgtEl>
                                          <p:spTgt spid="27"/>
                                        </p:tgtEl>
                                        <p:attrNameLst>
                                          <p:attrName>style.visibility</p:attrName>
                                        </p:attrNameLst>
                                      </p:cBhvr>
                                      <p:to>
                                        <p:strVal val="visible"/>
                                      </p:to>
                                    </p:set>
                                    <p:animEffect transition="in" filter="wipe(up)">
                                      <p:cBhvr>
                                        <p:cTn id="51"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animBg="1"/>
      <p:bldP spid="25" grpId="0" animBg="1"/>
      <p:bldP spid="26" grpId="0" animBg="1"/>
      <p:bldP spid="27" grpId="0"/>
      <p:bldP spid="28" grpId="0"/>
      <p:bldP spid="29" grpId="0" animBg="1"/>
      <p:bldP spid="31" grpId="0"/>
      <p:bldP spid="32" grpId="0"/>
      <p:bldP spid="34" grpId="0"/>
      <p:bldP spid="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8" name="Straight Connector 132"/>
          <p:cNvCxnSpPr/>
          <p:nvPr/>
        </p:nvCxnSpPr>
        <p:spPr>
          <a:xfrm flipH="1">
            <a:off x="1339358" y="4315307"/>
            <a:ext cx="1940" cy="2210037"/>
          </a:xfrm>
          <a:prstGeom prst="line">
            <a:avLst/>
          </a:prstGeom>
          <a:ln w="19050" cap="rnd">
            <a:solidFill>
              <a:schemeClr val="accent2"/>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705059" y="77926"/>
            <a:ext cx="6286544" cy="581057"/>
          </a:xfrm>
          <a:prstGeom prst="rect">
            <a:avLst/>
          </a:prstGeom>
          <a:ln>
            <a:noFill/>
          </a:ln>
        </p:spPr>
        <p:txBody>
          <a:bodyPr wrap="square">
            <a:spAutoFit/>
          </a:bodyPr>
          <a:lstStyle/>
          <a:p>
            <a:pPr lvl="0">
              <a:lnSpc>
                <a:spcPct val="150000"/>
              </a:lnSpc>
            </a:pPr>
            <a:r>
              <a:rPr lang="zh-CN" altLang="en-US" sz="2400" b="1" dirty="0">
                <a:solidFill>
                  <a:schemeClr val="bg1"/>
                </a:solidFill>
                <a:latin typeface="微软雅黑" panose="020B0503020204020204" pitchFamily="34" charset="-122"/>
                <a:ea typeface="微软雅黑" panose="020B0503020204020204" pitchFamily="34" charset="-122"/>
              </a:rPr>
              <a:t>十三、实施计划</a:t>
            </a:r>
            <a:endParaRPr lang="en-US" altLang="zh-CN" sz="2400" b="1" dirty="0">
              <a:solidFill>
                <a:schemeClr val="bg1"/>
              </a:solidFill>
              <a:latin typeface="微软雅黑" panose="020B0503020204020204" pitchFamily="34" charset="-122"/>
              <a:ea typeface="微软雅黑" panose="020B0503020204020204" pitchFamily="34" charset="-122"/>
            </a:endParaRPr>
          </a:p>
        </p:txBody>
      </p:sp>
      <p:sp>
        <p:nvSpPr>
          <p:cNvPr id="35" name="矩形 34"/>
          <p:cNvSpPr/>
          <p:nvPr/>
        </p:nvSpPr>
        <p:spPr>
          <a:xfrm>
            <a:off x="611560" y="1196752"/>
            <a:ext cx="7681092" cy="923330"/>
          </a:xfrm>
          <a:prstGeom prst="rect">
            <a:avLst/>
          </a:prstGeom>
        </p:spPr>
        <p:txBody>
          <a:bodyPr wrap="square">
            <a:spAutoFit/>
          </a:bodyPr>
          <a:lstStyle/>
          <a:p>
            <a:pPr indent="457200">
              <a:lnSpc>
                <a:spcPct val="150000"/>
              </a:lnSpc>
            </a:pPr>
            <a:r>
              <a:rPr lang="zh-CN" altLang="en-US" dirty="0">
                <a:latin typeface="楷体_GB2312" panose="02010609030101010101" pitchFamily="49" charset="-122"/>
                <a:ea typeface="楷体_GB2312" panose="02010609030101010101" pitchFamily="49" charset="-122"/>
              </a:rPr>
              <a:t>从</a:t>
            </a:r>
            <a:r>
              <a:rPr lang="en-US" altLang="zh-CN" dirty="0">
                <a:latin typeface="楷体_GB2312" panose="02010609030101010101" pitchFamily="49" charset="-122"/>
                <a:ea typeface="楷体_GB2312" panose="02010609030101010101" pitchFamily="49" charset="-122"/>
              </a:rPr>
              <a:t>2017</a:t>
            </a:r>
            <a:r>
              <a:rPr lang="zh-CN" altLang="en-US" dirty="0">
                <a:latin typeface="楷体_GB2312" panose="02010609030101010101" pitchFamily="49" charset="-122"/>
                <a:ea typeface="楷体_GB2312" panose="02010609030101010101" pitchFamily="49" charset="-122"/>
              </a:rPr>
              <a:t>年</a:t>
            </a:r>
            <a:r>
              <a:rPr lang="en-US" altLang="zh-CN" dirty="0">
                <a:latin typeface="楷体_GB2312" panose="02010609030101010101" pitchFamily="49" charset="-122"/>
                <a:ea typeface="楷体_GB2312" panose="02010609030101010101" pitchFamily="49" charset="-122"/>
              </a:rPr>
              <a:t>10</a:t>
            </a:r>
            <a:r>
              <a:rPr lang="zh-CN" altLang="en-US" dirty="0">
                <a:latin typeface="楷体_GB2312" panose="02010609030101010101" pitchFamily="49" charset="-122"/>
                <a:ea typeface="楷体_GB2312" panose="02010609030101010101" pitchFamily="49" charset="-122"/>
              </a:rPr>
              <a:t>月</a:t>
            </a:r>
            <a:r>
              <a:rPr lang="en-US" altLang="zh-CN" dirty="0">
                <a:latin typeface="楷体_GB2312" panose="02010609030101010101" pitchFamily="49" charset="-122"/>
                <a:ea typeface="楷体_GB2312" panose="02010609030101010101" pitchFamily="49" charset="-122"/>
              </a:rPr>
              <a:t>9</a:t>
            </a:r>
            <a:r>
              <a:rPr lang="zh-CN" altLang="en-US" dirty="0">
                <a:latin typeface="楷体_GB2312" panose="02010609030101010101" pitchFamily="49" charset="-122"/>
                <a:ea typeface="楷体_GB2312" panose="02010609030101010101" pitchFamily="49" charset="-122"/>
              </a:rPr>
              <a:t>日到</a:t>
            </a:r>
            <a:r>
              <a:rPr lang="en-US" altLang="zh-CN" dirty="0">
                <a:latin typeface="楷体_GB2312" panose="02010609030101010101" pitchFamily="49" charset="-122"/>
                <a:ea typeface="楷体_GB2312" panose="02010609030101010101" pitchFamily="49" charset="-122"/>
              </a:rPr>
              <a:t>2019</a:t>
            </a:r>
            <a:r>
              <a:rPr lang="zh-CN" altLang="en-US" dirty="0">
                <a:latin typeface="楷体_GB2312" panose="02010609030101010101" pitchFamily="49" charset="-122"/>
                <a:ea typeface="楷体_GB2312" panose="02010609030101010101" pitchFamily="49" charset="-122"/>
              </a:rPr>
              <a:t>年底，开展第三次全国土地调查工作，</a:t>
            </a:r>
            <a:r>
              <a:rPr lang="en-US" altLang="zh-CN" dirty="0">
                <a:latin typeface="楷体_GB2312" panose="02010609030101010101" pitchFamily="49" charset="-122"/>
                <a:ea typeface="楷体_GB2312" panose="02010609030101010101" pitchFamily="49" charset="-122"/>
              </a:rPr>
              <a:t>2020</a:t>
            </a:r>
            <a:r>
              <a:rPr lang="zh-CN" altLang="en-US" dirty="0">
                <a:latin typeface="楷体_GB2312" panose="02010609030101010101" pitchFamily="49" charset="-122"/>
                <a:ea typeface="楷体_GB2312" panose="02010609030101010101" pitchFamily="49" charset="-122"/>
              </a:rPr>
              <a:t>年汇总全国土地调查数据，并将全国土地调查数据成果报国务院。</a:t>
            </a:r>
            <a:endParaRPr lang="zh-CN" altLang="en-US" dirty="0">
              <a:latin typeface="楷体_GB2312" panose="02010609030101010101" pitchFamily="49" charset="-122"/>
              <a:ea typeface="楷体_GB2312" panose="02010609030101010101" pitchFamily="49" charset="-122"/>
            </a:endParaRPr>
          </a:p>
        </p:txBody>
      </p:sp>
      <p:sp>
        <p:nvSpPr>
          <p:cNvPr id="38" name="Rounded Rectangle 72"/>
          <p:cNvSpPr/>
          <p:nvPr/>
        </p:nvSpPr>
        <p:spPr>
          <a:xfrm>
            <a:off x="395536" y="2564904"/>
            <a:ext cx="1970313" cy="422087"/>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sz="2000" b="1" dirty="0">
                <a:latin typeface="Arial" panose="020B0604020202020204" pitchFamily="34" charset="0"/>
                <a:ea typeface="微软雅黑" panose="020B0503020204020204" pitchFamily="34" charset="-122"/>
                <a:sym typeface="Arial" panose="020B0604020202020204" pitchFamily="34" charset="0"/>
              </a:rPr>
              <a:t>2017</a:t>
            </a:r>
            <a:r>
              <a:rPr lang="zh-CN" altLang="en-US" sz="2000" b="1" dirty="0">
                <a:latin typeface="Arial" panose="020B0604020202020204" pitchFamily="34" charset="0"/>
                <a:ea typeface="微软雅黑" panose="020B0503020204020204" pitchFamily="34" charset="-122"/>
                <a:sym typeface="Arial" panose="020B0604020202020204" pitchFamily="34" charset="0"/>
              </a:rPr>
              <a:t>年下半年</a:t>
            </a:r>
            <a:endParaRPr lang="en-US" sz="2000" b="1" dirty="0">
              <a:latin typeface="Arial" panose="020B0604020202020204" pitchFamily="34" charset="0"/>
              <a:ea typeface="微软雅黑" panose="020B0503020204020204" pitchFamily="34" charset="-122"/>
              <a:sym typeface="Arial" panose="020B0604020202020204" pitchFamily="34" charset="0"/>
            </a:endParaRPr>
          </a:p>
        </p:txBody>
      </p:sp>
      <p:sp>
        <p:nvSpPr>
          <p:cNvPr id="39" name="Rounded Rectangle 77"/>
          <p:cNvSpPr/>
          <p:nvPr/>
        </p:nvSpPr>
        <p:spPr>
          <a:xfrm>
            <a:off x="395536" y="3896650"/>
            <a:ext cx="1970313" cy="422087"/>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sz="2000" b="1" dirty="0">
                <a:latin typeface="Arial" panose="020B0604020202020204" pitchFamily="34" charset="0"/>
                <a:ea typeface="微软雅黑" panose="020B0503020204020204" pitchFamily="34" charset="-122"/>
                <a:sym typeface="Arial" panose="020B0604020202020204" pitchFamily="34" charset="0"/>
              </a:rPr>
              <a:t>2018</a:t>
            </a:r>
            <a:r>
              <a:rPr lang="zh-CN" altLang="en-US" sz="2000" b="1" dirty="0">
                <a:latin typeface="Arial" panose="020B0604020202020204" pitchFamily="34" charset="0"/>
                <a:ea typeface="微软雅黑" panose="020B0503020204020204" pitchFamily="34" charset="-122"/>
                <a:sym typeface="Arial" panose="020B0604020202020204" pitchFamily="34" charset="0"/>
              </a:rPr>
              <a:t>年全年</a:t>
            </a:r>
            <a:endParaRPr lang="en-US" sz="2000" b="1" dirty="0">
              <a:latin typeface="Arial" panose="020B0604020202020204" pitchFamily="34" charset="0"/>
              <a:ea typeface="微软雅黑" panose="020B0503020204020204" pitchFamily="34" charset="-122"/>
              <a:sym typeface="Arial" panose="020B0604020202020204" pitchFamily="34" charset="0"/>
            </a:endParaRPr>
          </a:p>
        </p:txBody>
      </p:sp>
      <p:cxnSp>
        <p:nvCxnSpPr>
          <p:cNvPr id="42" name="Straight Connector 91"/>
          <p:cNvCxnSpPr/>
          <p:nvPr/>
        </p:nvCxnSpPr>
        <p:spPr>
          <a:xfrm>
            <a:off x="1339358" y="2986991"/>
            <a:ext cx="0" cy="862565"/>
          </a:xfrm>
          <a:prstGeom prst="line">
            <a:avLst/>
          </a:prstGeom>
          <a:ln w="19050" cap="rnd">
            <a:solidFill>
              <a:schemeClr val="accent1"/>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43" name="Straight Connector 99"/>
          <p:cNvCxnSpPr/>
          <p:nvPr/>
        </p:nvCxnSpPr>
        <p:spPr>
          <a:xfrm flipH="1" flipV="1">
            <a:off x="1341302" y="3420492"/>
            <a:ext cx="7479170" cy="8508"/>
          </a:xfrm>
          <a:prstGeom prst="line">
            <a:avLst/>
          </a:prstGeom>
          <a:ln w="19050" cap="rnd">
            <a:solidFill>
              <a:schemeClr val="accent1"/>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44" name="Straight Connector 103"/>
          <p:cNvCxnSpPr/>
          <p:nvPr/>
        </p:nvCxnSpPr>
        <p:spPr>
          <a:xfrm flipH="1">
            <a:off x="1341302" y="6309320"/>
            <a:ext cx="7479170" cy="0"/>
          </a:xfrm>
          <a:prstGeom prst="line">
            <a:avLst/>
          </a:prstGeom>
          <a:ln w="19050" cap="rnd">
            <a:solidFill>
              <a:schemeClr val="accent2"/>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47" name="Text Placeholder 3"/>
          <p:cNvSpPr txBox="1"/>
          <p:nvPr/>
        </p:nvSpPr>
        <p:spPr>
          <a:xfrm>
            <a:off x="2483768" y="2348880"/>
            <a:ext cx="6336704" cy="847155"/>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116330">
              <a:lnSpc>
                <a:spcPct val="120000"/>
              </a:lnSpc>
              <a:spcBef>
                <a:spcPct val="20000"/>
              </a:spcBef>
              <a:defRPr/>
            </a:pPr>
            <a:r>
              <a:rPr lang="zh-CN" altLang="en-US" dirty="0">
                <a:solidFill>
                  <a:schemeClr val="tx1"/>
                </a:solidFill>
                <a:latin typeface="楷体_GB2312" panose="02010609030101010101" pitchFamily="49" charset="-122"/>
                <a:ea typeface="楷体_GB2312" panose="02010609030101010101" pitchFamily="49" charset="-122"/>
                <a:sym typeface="Arial" panose="020B0604020202020204" pitchFamily="34" charset="0"/>
              </a:rPr>
              <a:t>领导小组、办公室组建；技术规程、实施方案、培训教材的编制；宣传和舆情引导方案，开展有关宣传工作；启动遥感数据采集，制作正射影像图（</a:t>
            </a:r>
            <a:r>
              <a:rPr lang="en-US" altLang="zh-CN" dirty="0">
                <a:solidFill>
                  <a:schemeClr val="tx1"/>
                </a:solidFill>
                <a:latin typeface="楷体_GB2312" panose="02010609030101010101" pitchFamily="49" charset="-122"/>
                <a:ea typeface="楷体_GB2312" panose="02010609030101010101" pitchFamily="49" charset="-122"/>
                <a:sym typeface="Arial" panose="020B0604020202020204" pitchFamily="34" charset="0"/>
              </a:rPr>
              <a:t>DOM</a:t>
            </a:r>
            <a:r>
              <a:rPr lang="zh-CN" altLang="en-US" dirty="0">
                <a:solidFill>
                  <a:schemeClr val="tx1"/>
                </a:solidFill>
                <a:latin typeface="楷体_GB2312" panose="02010609030101010101" pitchFamily="49" charset="-122"/>
                <a:ea typeface="楷体_GB2312" panose="02010609030101010101" pitchFamily="49" charset="-122"/>
                <a:sym typeface="Arial" panose="020B0604020202020204" pitchFamily="34" charset="0"/>
              </a:rPr>
              <a:t>）；启动调查信息内业提取工作；收集界线资料。</a:t>
            </a:r>
            <a:endParaRPr lang="zh-CN" altLang="en-US" dirty="0">
              <a:solidFill>
                <a:schemeClr val="tx1"/>
              </a:solidFill>
              <a:latin typeface="楷体_GB2312" panose="02010609030101010101" pitchFamily="49" charset="-122"/>
              <a:ea typeface="楷体_GB2312" panose="02010609030101010101" pitchFamily="49" charset="-122"/>
              <a:sym typeface="Arial" panose="020B0604020202020204" pitchFamily="34" charset="0"/>
            </a:endParaRPr>
          </a:p>
        </p:txBody>
      </p:sp>
      <p:sp>
        <p:nvSpPr>
          <p:cNvPr id="51" name="Text Placeholder 3"/>
          <p:cNvSpPr txBox="1"/>
          <p:nvPr/>
        </p:nvSpPr>
        <p:spPr>
          <a:xfrm>
            <a:off x="2512596" y="3645024"/>
            <a:ext cx="6307876" cy="2560701"/>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116330">
              <a:lnSpc>
                <a:spcPct val="120000"/>
              </a:lnSpc>
              <a:spcBef>
                <a:spcPct val="20000"/>
              </a:spcBef>
              <a:defRPr/>
            </a:pPr>
            <a:r>
              <a:rPr lang="zh-CN" altLang="en-US" dirty="0">
                <a:solidFill>
                  <a:schemeClr val="tx1"/>
                </a:solidFill>
                <a:latin typeface="楷体_GB2312" panose="02010609030101010101" pitchFamily="49" charset="-122"/>
                <a:ea typeface="楷体_GB2312" panose="02010609030101010101" pitchFamily="49" charset="-122"/>
                <a:sym typeface="Arial" panose="020B0604020202020204" pitchFamily="34" charset="0"/>
              </a:rPr>
              <a:t>完成遥感数据采集和底图制作；</a:t>
            </a:r>
            <a:endParaRPr lang="en-US" altLang="zh-CN" dirty="0">
              <a:solidFill>
                <a:schemeClr val="tx1"/>
              </a:solidFill>
              <a:latin typeface="楷体_GB2312" panose="02010609030101010101" pitchFamily="49" charset="-122"/>
              <a:ea typeface="楷体_GB2312" panose="02010609030101010101" pitchFamily="49" charset="-122"/>
              <a:sym typeface="Arial" panose="020B0604020202020204" pitchFamily="34" charset="0"/>
            </a:endParaRPr>
          </a:p>
          <a:p>
            <a:pPr algn="l" defTabSz="1116330">
              <a:lnSpc>
                <a:spcPct val="120000"/>
              </a:lnSpc>
              <a:spcBef>
                <a:spcPct val="20000"/>
              </a:spcBef>
              <a:defRPr/>
            </a:pPr>
            <a:r>
              <a:rPr lang="zh-CN" altLang="en-US" dirty="0">
                <a:solidFill>
                  <a:schemeClr val="tx1"/>
                </a:solidFill>
                <a:latin typeface="楷体_GB2312" panose="02010609030101010101" pitchFamily="49" charset="-122"/>
                <a:ea typeface="楷体_GB2312" panose="02010609030101010101" pitchFamily="49" charset="-122"/>
                <a:sym typeface="Arial" panose="020B0604020202020204" pitchFamily="34" charset="0"/>
              </a:rPr>
              <a:t>完成调查信息内业提取工作；</a:t>
            </a:r>
            <a:endParaRPr lang="en-US" altLang="zh-CN" dirty="0">
              <a:solidFill>
                <a:schemeClr val="tx1"/>
              </a:solidFill>
              <a:latin typeface="楷体_GB2312" panose="02010609030101010101" pitchFamily="49" charset="-122"/>
              <a:ea typeface="楷体_GB2312" panose="02010609030101010101" pitchFamily="49" charset="-122"/>
              <a:sym typeface="Arial" panose="020B0604020202020204" pitchFamily="34" charset="0"/>
            </a:endParaRPr>
          </a:p>
          <a:p>
            <a:pPr algn="l" defTabSz="1116330">
              <a:lnSpc>
                <a:spcPct val="120000"/>
              </a:lnSpc>
              <a:spcBef>
                <a:spcPct val="20000"/>
              </a:spcBef>
              <a:defRPr/>
            </a:pPr>
            <a:r>
              <a:rPr lang="zh-CN" altLang="en-US" dirty="0">
                <a:solidFill>
                  <a:schemeClr val="tx1"/>
                </a:solidFill>
                <a:latin typeface="楷体_GB2312" panose="02010609030101010101" pitchFamily="49" charset="-122"/>
                <a:ea typeface="楷体_GB2312" panose="02010609030101010101" pitchFamily="49" charset="-122"/>
                <a:sym typeface="Arial" panose="020B0604020202020204" pitchFamily="34" charset="0"/>
              </a:rPr>
              <a:t>开展培训；</a:t>
            </a:r>
            <a:endParaRPr lang="en-US" altLang="zh-CN" dirty="0">
              <a:solidFill>
                <a:schemeClr val="tx1"/>
              </a:solidFill>
              <a:latin typeface="楷体_GB2312" panose="02010609030101010101" pitchFamily="49" charset="-122"/>
              <a:ea typeface="楷体_GB2312" panose="02010609030101010101" pitchFamily="49" charset="-122"/>
              <a:sym typeface="Arial" panose="020B0604020202020204" pitchFamily="34" charset="0"/>
            </a:endParaRPr>
          </a:p>
          <a:p>
            <a:pPr algn="l" defTabSz="1116330">
              <a:lnSpc>
                <a:spcPct val="120000"/>
              </a:lnSpc>
              <a:spcBef>
                <a:spcPct val="20000"/>
              </a:spcBef>
              <a:defRPr/>
            </a:pPr>
            <a:r>
              <a:rPr lang="zh-CN" altLang="en-US" dirty="0">
                <a:solidFill>
                  <a:schemeClr val="tx1"/>
                </a:solidFill>
                <a:latin typeface="楷体_GB2312" panose="02010609030101010101" pitchFamily="49" charset="-122"/>
                <a:ea typeface="楷体_GB2312" panose="02010609030101010101" pitchFamily="49" charset="-122"/>
                <a:sym typeface="Arial" panose="020B0604020202020204" pitchFamily="34" charset="0"/>
              </a:rPr>
              <a:t>全面启动调查工作，各县级单位在接到国家下发的调查底图三个月内，完成县级土地调查工作，接到县级上报的土地调查成果两个月内，完成省级全面检查和整改工作，至</a:t>
            </a:r>
            <a:r>
              <a:rPr lang="en-US" altLang="zh-CN" dirty="0">
                <a:solidFill>
                  <a:schemeClr val="tx1"/>
                </a:solidFill>
                <a:latin typeface="楷体_GB2312" panose="02010609030101010101" pitchFamily="49" charset="-122"/>
                <a:ea typeface="楷体_GB2312" panose="02010609030101010101" pitchFamily="49" charset="-122"/>
                <a:sym typeface="Arial" panose="020B0604020202020204" pitchFamily="34" charset="0"/>
              </a:rPr>
              <a:t>2018</a:t>
            </a:r>
            <a:r>
              <a:rPr lang="zh-CN" altLang="en-US" dirty="0">
                <a:solidFill>
                  <a:schemeClr val="tx1"/>
                </a:solidFill>
                <a:latin typeface="楷体_GB2312" panose="02010609030101010101" pitchFamily="49" charset="-122"/>
                <a:ea typeface="楷体_GB2312" panose="02010609030101010101" pitchFamily="49" charset="-122"/>
                <a:sym typeface="Arial" panose="020B0604020202020204" pitchFamily="34" charset="0"/>
              </a:rPr>
              <a:t>年年底基本完成</a:t>
            </a:r>
            <a:r>
              <a:rPr lang="en-US" altLang="zh-CN" dirty="0">
                <a:solidFill>
                  <a:schemeClr val="tx1"/>
                </a:solidFill>
                <a:latin typeface="楷体_GB2312" panose="02010609030101010101" pitchFamily="49" charset="-122"/>
                <a:ea typeface="楷体_GB2312" panose="02010609030101010101" pitchFamily="49" charset="-122"/>
                <a:sym typeface="Arial" panose="020B0604020202020204" pitchFamily="34" charset="0"/>
              </a:rPr>
              <a:t>60%</a:t>
            </a:r>
            <a:r>
              <a:rPr lang="zh-CN" altLang="en-US" dirty="0">
                <a:solidFill>
                  <a:schemeClr val="tx1"/>
                </a:solidFill>
                <a:latin typeface="楷体_GB2312" panose="02010609030101010101" pitchFamily="49" charset="-122"/>
                <a:ea typeface="楷体_GB2312" panose="02010609030101010101" pitchFamily="49" charset="-122"/>
                <a:sym typeface="Arial" panose="020B0604020202020204" pitchFamily="34" charset="0"/>
              </a:rPr>
              <a:t>地区的土地调查工作；</a:t>
            </a:r>
            <a:endParaRPr lang="en-US" altLang="zh-CN" dirty="0">
              <a:solidFill>
                <a:schemeClr val="tx1"/>
              </a:solidFill>
              <a:latin typeface="楷体_GB2312" panose="02010609030101010101" pitchFamily="49" charset="-122"/>
              <a:ea typeface="楷体_GB2312" panose="02010609030101010101" pitchFamily="49" charset="-122"/>
              <a:sym typeface="Arial" panose="020B0604020202020204" pitchFamily="34" charset="0"/>
            </a:endParaRPr>
          </a:p>
          <a:p>
            <a:pPr algn="l" defTabSz="1116330">
              <a:lnSpc>
                <a:spcPct val="120000"/>
              </a:lnSpc>
              <a:spcBef>
                <a:spcPct val="20000"/>
              </a:spcBef>
              <a:defRPr/>
            </a:pPr>
            <a:r>
              <a:rPr lang="zh-CN" altLang="en-US" dirty="0">
                <a:latin typeface="楷体_GB2312" panose="02010609030101010101" pitchFamily="49" charset="-122"/>
                <a:ea typeface="楷体_GB2312" panose="02010609030101010101" pitchFamily="49" charset="-122"/>
                <a:sym typeface="Arial" panose="020B0604020202020204" pitchFamily="34" charset="0"/>
              </a:rPr>
              <a:t>国家级数据库及其管理系统开发；</a:t>
            </a:r>
            <a:endParaRPr lang="zh-CN" altLang="en-US" dirty="0">
              <a:solidFill>
                <a:schemeClr val="tx1"/>
              </a:solidFill>
              <a:latin typeface="楷体_GB2312" panose="02010609030101010101" pitchFamily="49" charset="-122"/>
              <a:ea typeface="楷体_GB2312" panose="02010609030101010101" pitchFamily="49" charset="-122"/>
              <a:sym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500"/>
                                        <p:tgtEl>
                                          <p:spTgt spid="35"/>
                                        </p:tgtEl>
                                      </p:cBhvr>
                                    </p:animEffect>
                                    <p:anim calcmode="lin" valueType="num">
                                      <p:cBhvr>
                                        <p:cTn id="8" dur="500" fill="hold"/>
                                        <p:tgtEl>
                                          <p:spTgt spid="35"/>
                                        </p:tgtEl>
                                        <p:attrNameLst>
                                          <p:attrName>ppt_x</p:attrName>
                                        </p:attrNameLst>
                                      </p:cBhvr>
                                      <p:tavLst>
                                        <p:tav tm="0">
                                          <p:val>
                                            <p:strVal val="#ppt_x"/>
                                          </p:val>
                                        </p:tav>
                                        <p:tav tm="100000">
                                          <p:val>
                                            <p:strVal val="#ppt_x"/>
                                          </p:val>
                                        </p:tav>
                                      </p:tavLst>
                                    </p:anim>
                                    <p:anim calcmode="lin" valueType="num">
                                      <p:cBhvr>
                                        <p:cTn id="9" dur="500" fill="hold"/>
                                        <p:tgtEl>
                                          <p:spTgt spid="3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8"/>
                                        </p:tgtEl>
                                        <p:attrNameLst>
                                          <p:attrName>style.visibility</p:attrName>
                                        </p:attrNameLst>
                                      </p:cBhvr>
                                      <p:to>
                                        <p:strVal val="visible"/>
                                      </p:to>
                                    </p:set>
                                    <p:anim calcmode="lin" valueType="num">
                                      <p:cBhvr>
                                        <p:cTn id="13" dur="500" fill="hold"/>
                                        <p:tgtEl>
                                          <p:spTgt spid="38"/>
                                        </p:tgtEl>
                                        <p:attrNameLst>
                                          <p:attrName>ppt_w</p:attrName>
                                        </p:attrNameLst>
                                      </p:cBhvr>
                                      <p:tavLst>
                                        <p:tav tm="0">
                                          <p:val>
                                            <p:fltVal val="0"/>
                                          </p:val>
                                        </p:tav>
                                        <p:tav tm="100000">
                                          <p:val>
                                            <p:strVal val="#ppt_w"/>
                                          </p:val>
                                        </p:tav>
                                      </p:tavLst>
                                    </p:anim>
                                    <p:anim calcmode="lin" valueType="num">
                                      <p:cBhvr>
                                        <p:cTn id="14" dur="500" fill="hold"/>
                                        <p:tgtEl>
                                          <p:spTgt spid="38"/>
                                        </p:tgtEl>
                                        <p:attrNameLst>
                                          <p:attrName>ppt_h</p:attrName>
                                        </p:attrNameLst>
                                      </p:cBhvr>
                                      <p:tavLst>
                                        <p:tav tm="0">
                                          <p:val>
                                            <p:fltVal val="0"/>
                                          </p:val>
                                        </p:tav>
                                        <p:tav tm="100000">
                                          <p:val>
                                            <p:strVal val="#ppt_h"/>
                                          </p:val>
                                        </p:tav>
                                      </p:tavLst>
                                    </p:anim>
                                    <p:animEffect transition="in" filter="fade">
                                      <p:cBhvr>
                                        <p:cTn id="15" dur="500"/>
                                        <p:tgtEl>
                                          <p:spTgt spid="38"/>
                                        </p:tgtEl>
                                      </p:cBhvr>
                                    </p:animEffect>
                                  </p:childTnLst>
                                </p:cTn>
                              </p:par>
                            </p:childTnLst>
                          </p:cTn>
                        </p:par>
                        <p:par>
                          <p:cTn id="16" fill="hold">
                            <p:stCondLst>
                              <p:cond delay="1000"/>
                            </p:stCondLst>
                            <p:childTnLst>
                              <p:par>
                                <p:cTn id="17" presetID="22" presetClass="entr" presetSubtype="8" fill="hold" grpId="0" nodeType="afterEffect">
                                  <p:stCondLst>
                                    <p:cond delay="0"/>
                                  </p:stCondLst>
                                  <p:childTnLst>
                                    <p:set>
                                      <p:cBhvr>
                                        <p:cTn id="18" dur="1" fill="hold">
                                          <p:stCondLst>
                                            <p:cond delay="0"/>
                                          </p:stCondLst>
                                        </p:cTn>
                                        <p:tgtEl>
                                          <p:spTgt spid="47"/>
                                        </p:tgtEl>
                                        <p:attrNameLst>
                                          <p:attrName>style.visibility</p:attrName>
                                        </p:attrNameLst>
                                      </p:cBhvr>
                                      <p:to>
                                        <p:strVal val="visible"/>
                                      </p:to>
                                    </p:set>
                                    <p:animEffect transition="in" filter="wipe(left)">
                                      <p:cBhvr>
                                        <p:cTn id="19" dur="500"/>
                                        <p:tgtEl>
                                          <p:spTgt spid="47"/>
                                        </p:tgtEl>
                                      </p:cBhvr>
                                    </p:animEffect>
                                  </p:childTnLst>
                                </p:cTn>
                              </p:par>
                            </p:childTnLst>
                          </p:cTn>
                        </p:par>
                        <p:par>
                          <p:cTn id="20" fill="hold">
                            <p:stCondLst>
                              <p:cond delay="1500"/>
                            </p:stCondLst>
                            <p:childTnLst>
                              <p:par>
                                <p:cTn id="21" presetID="22" presetClass="entr" presetSubtype="1" fill="hold" nodeType="afterEffect">
                                  <p:stCondLst>
                                    <p:cond delay="0"/>
                                  </p:stCondLst>
                                  <p:childTnLst>
                                    <p:set>
                                      <p:cBhvr>
                                        <p:cTn id="22" dur="1" fill="hold">
                                          <p:stCondLst>
                                            <p:cond delay="0"/>
                                          </p:stCondLst>
                                        </p:cTn>
                                        <p:tgtEl>
                                          <p:spTgt spid="42"/>
                                        </p:tgtEl>
                                        <p:attrNameLst>
                                          <p:attrName>style.visibility</p:attrName>
                                        </p:attrNameLst>
                                      </p:cBhvr>
                                      <p:to>
                                        <p:strVal val="visible"/>
                                      </p:to>
                                    </p:set>
                                    <p:animEffect transition="in" filter="wipe(up)">
                                      <p:cBhvr>
                                        <p:cTn id="23" dur="500"/>
                                        <p:tgtEl>
                                          <p:spTgt spid="42"/>
                                        </p:tgtEl>
                                      </p:cBhvr>
                                    </p:animEffect>
                                  </p:childTnLst>
                                </p:cTn>
                              </p:par>
                            </p:childTnLst>
                          </p:cTn>
                        </p:par>
                        <p:par>
                          <p:cTn id="24" fill="hold">
                            <p:stCondLst>
                              <p:cond delay="2000"/>
                            </p:stCondLst>
                            <p:childTnLst>
                              <p:par>
                                <p:cTn id="25" presetID="22" presetClass="entr" presetSubtype="8" fill="hold" nodeType="afterEffect">
                                  <p:stCondLst>
                                    <p:cond delay="0"/>
                                  </p:stCondLst>
                                  <p:childTnLst>
                                    <p:set>
                                      <p:cBhvr>
                                        <p:cTn id="26" dur="1" fill="hold">
                                          <p:stCondLst>
                                            <p:cond delay="0"/>
                                          </p:stCondLst>
                                        </p:cTn>
                                        <p:tgtEl>
                                          <p:spTgt spid="43"/>
                                        </p:tgtEl>
                                        <p:attrNameLst>
                                          <p:attrName>style.visibility</p:attrName>
                                        </p:attrNameLst>
                                      </p:cBhvr>
                                      <p:to>
                                        <p:strVal val="visible"/>
                                      </p:to>
                                    </p:set>
                                    <p:animEffect transition="in" filter="wipe(left)">
                                      <p:cBhvr>
                                        <p:cTn id="27" dur="500"/>
                                        <p:tgtEl>
                                          <p:spTgt spid="43"/>
                                        </p:tgtEl>
                                      </p:cBhvr>
                                    </p:animEffect>
                                  </p:childTnLst>
                                </p:cTn>
                              </p:par>
                            </p:childTnLst>
                          </p:cTn>
                        </p:par>
                        <p:par>
                          <p:cTn id="28" fill="hold">
                            <p:stCondLst>
                              <p:cond delay="2500"/>
                            </p:stCondLst>
                            <p:childTnLst>
                              <p:par>
                                <p:cTn id="29" presetID="53" presetClass="entr" presetSubtype="16" fill="hold" grpId="0" nodeType="afterEffect">
                                  <p:stCondLst>
                                    <p:cond delay="0"/>
                                  </p:stCondLst>
                                  <p:childTnLst>
                                    <p:set>
                                      <p:cBhvr>
                                        <p:cTn id="30" dur="1" fill="hold">
                                          <p:stCondLst>
                                            <p:cond delay="0"/>
                                          </p:stCondLst>
                                        </p:cTn>
                                        <p:tgtEl>
                                          <p:spTgt spid="39"/>
                                        </p:tgtEl>
                                        <p:attrNameLst>
                                          <p:attrName>style.visibility</p:attrName>
                                        </p:attrNameLst>
                                      </p:cBhvr>
                                      <p:to>
                                        <p:strVal val="visible"/>
                                      </p:to>
                                    </p:set>
                                    <p:anim calcmode="lin" valueType="num">
                                      <p:cBhvr>
                                        <p:cTn id="31" dur="500" fill="hold"/>
                                        <p:tgtEl>
                                          <p:spTgt spid="39"/>
                                        </p:tgtEl>
                                        <p:attrNameLst>
                                          <p:attrName>ppt_w</p:attrName>
                                        </p:attrNameLst>
                                      </p:cBhvr>
                                      <p:tavLst>
                                        <p:tav tm="0">
                                          <p:val>
                                            <p:fltVal val="0"/>
                                          </p:val>
                                        </p:tav>
                                        <p:tav tm="100000">
                                          <p:val>
                                            <p:strVal val="#ppt_w"/>
                                          </p:val>
                                        </p:tav>
                                      </p:tavLst>
                                    </p:anim>
                                    <p:anim calcmode="lin" valueType="num">
                                      <p:cBhvr>
                                        <p:cTn id="32" dur="500" fill="hold"/>
                                        <p:tgtEl>
                                          <p:spTgt spid="39"/>
                                        </p:tgtEl>
                                        <p:attrNameLst>
                                          <p:attrName>ppt_h</p:attrName>
                                        </p:attrNameLst>
                                      </p:cBhvr>
                                      <p:tavLst>
                                        <p:tav tm="0">
                                          <p:val>
                                            <p:fltVal val="0"/>
                                          </p:val>
                                        </p:tav>
                                        <p:tav tm="100000">
                                          <p:val>
                                            <p:strVal val="#ppt_h"/>
                                          </p:val>
                                        </p:tav>
                                      </p:tavLst>
                                    </p:anim>
                                    <p:animEffect transition="in" filter="fade">
                                      <p:cBhvr>
                                        <p:cTn id="33" dur="500"/>
                                        <p:tgtEl>
                                          <p:spTgt spid="39"/>
                                        </p:tgtEl>
                                      </p:cBhvr>
                                    </p:animEffect>
                                  </p:childTnLst>
                                </p:cTn>
                              </p:par>
                            </p:childTnLst>
                          </p:cTn>
                        </p:par>
                        <p:par>
                          <p:cTn id="34" fill="hold">
                            <p:stCondLst>
                              <p:cond delay="3000"/>
                            </p:stCondLst>
                            <p:childTnLst>
                              <p:par>
                                <p:cTn id="35" presetID="22" presetClass="entr" presetSubtype="8" fill="hold" grpId="0" nodeType="afterEffect">
                                  <p:stCondLst>
                                    <p:cond delay="0"/>
                                  </p:stCondLst>
                                  <p:childTnLst>
                                    <p:set>
                                      <p:cBhvr>
                                        <p:cTn id="36" dur="1" fill="hold">
                                          <p:stCondLst>
                                            <p:cond delay="0"/>
                                          </p:stCondLst>
                                        </p:cTn>
                                        <p:tgtEl>
                                          <p:spTgt spid="51"/>
                                        </p:tgtEl>
                                        <p:attrNameLst>
                                          <p:attrName>style.visibility</p:attrName>
                                        </p:attrNameLst>
                                      </p:cBhvr>
                                      <p:to>
                                        <p:strVal val="visible"/>
                                      </p:to>
                                    </p:set>
                                    <p:animEffect transition="in" filter="wipe(left)">
                                      <p:cBhvr>
                                        <p:cTn id="37" dur="500"/>
                                        <p:tgtEl>
                                          <p:spTgt spid="51"/>
                                        </p:tgtEl>
                                      </p:cBhvr>
                                    </p:animEffect>
                                  </p:childTnLst>
                                </p:cTn>
                              </p:par>
                            </p:childTnLst>
                          </p:cTn>
                        </p:par>
                        <p:par>
                          <p:cTn id="38" fill="hold">
                            <p:stCondLst>
                              <p:cond delay="3500"/>
                            </p:stCondLst>
                            <p:childTnLst>
                              <p:par>
                                <p:cTn id="39" presetID="22" presetClass="entr" presetSubtype="1" fill="hold" nodeType="afterEffect">
                                  <p:stCondLst>
                                    <p:cond delay="0"/>
                                  </p:stCondLst>
                                  <p:childTnLst>
                                    <p:set>
                                      <p:cBhvr>
                                        <p:cTn id="40" dur="1" fill="hold">
                                          <p:stCondLst>
                                            <p:cond delay="0"/>
                                          </p:stCondLst>
                                        </p:cTn>
                                        <p:tgtEl>
                                          <p:spTgt spid="48"/>
                                        </p:tgtEl>
                                        <p:attrNameLst>
                                          <p:attrName>style.visibility</p:attrName>
                                        </p:attrNameLst>
                                      </p:cBhvr>
                                      <p:to>
                                        <p:strVal val="visible"/>
                                      </p:to>
                                    </p:set>
                                    <p:animEffect transition="in" filter="wipe(up)">
                                      <p:cBhvr>
                                        <p:cTn id="41" dur="500"/>
                                        <p:tgtEl>
                                          <p:spTgt spid="48"/>
                                        </p:tgtEl>
                                      </p:cBhvr>
                                    </p:animEffect>
                                  </p:childTnLst>
                                </p:cTn>
                              </p:par>
                            </p:childTnLst>
                          </p:cTn>
                        </p:par>
                        <p:par>
                          <p:cTn id="42" fill="hold">
                            <p:stCondLst>
                              <p:cond delay="4000"/>
                            </p:stCondLst>
                            <p:childTnLst>
                              <p:par>
                                <p:cTn id="43" presetID="22" presetClass="entr" presetSubtype="8" fill="hold" nodeType="afterEffect">
                                  <p:stCondLst>
                                    <p:cond delay="0"/>
                                  </p:stCondLst>
                                  <p:childTnLst>
                                    <p:set>
                                      <p:cBhvr>
                                        <p:cTn id="44" dur="1" fill="hold">
                                          <p:stCondLst>
                                            <p:cond delay="0"/>
                                          </p:stCondLst>
                                        </p:cTn>
                                        <p:tgtEl>
                                          <p:spTgt spid="44"/>
                                        </p:tgtEl>
                                        <p:attrNameLst>
                                          <p:attrName>style.visibility</p:attrName>
                                        </p:attrNameLst>
                                      </p:cBhvr>
                                      <p:to>
                                        <p:strVal val="visible"/>
                                      </p:to>
                                    </p:set>
                                    <p:animEffect transition="in" filter="wipe(left)">
                                      <p:cBhvr>
                                        <p:cTn id="45"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8" grpId="0" animBg="1"/>
      <p:bldP spid="39" grpId="0" animBg="1"/>
      <p:bldP spid="47" grpId="0"/>
      <p:bldP spid="51"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8" name="Straight Connector 132"/>
          <p:cNvCxnSpPr/>
          <p:nvPr/>
        </p:nvCxnSpPr>
        <p:spPr>
          <a:xfrm>
            <a:off x="1331640" y="908720"/>
            <a:ext cx="9659" cy="3062509"/>
          </a:xfrm>
          <a:prstGeom prst="line">
            <a:avLst/>
          </a:prstGeom>
          <a:ln w="19050" cap="rnd">
            <a:solidFill>
              <a:schemeClr val="accent2"/>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705059" y="77926"/>
            <a:ext cx="6286544" cy="581057"/>
          </a:xfrm>
          <a:prstGeom prst="rect">
            <a:avLst/>
          </a:prstGeom>
          <a:ln>
            <a:noFill/>
          </a:ln>
        </p:spPr>
        <p:txBody>
          <a:bodyPr wrap="square">
            <a:spAutoFit/>
          </a:bodyPr>
          <a:lstStyle/>
          <a:p>
            <a:pPr lvl="0">
              <a:lnSpc>
                <a:spcPct val="150000"/>
              </a:lnSpc>
            </a:pPr>
            <a:r>
              <a:rPr lang="zh-CN" altLang="en-US" sz="2400" b="1" dirty="0">
                <a:solidFill>
                  <a:schemeClr val="bg1"/>
                </a:solidFill>
                <a:latin typeface="微软雅黑" panose="020B0503020204020204" pitchFamily="34" charset="-122"/>
                <a:ea typeface="微软雅黑" panose="020B0503020204020204" pitchFamily="34" charset="-122"/>
              </a:rPr>
              <a:t>十三、实施计划</a:t>
            </a:r>
            <a:endParaRPr lang="en-US" altLang="zh-CN" sz="2400" b="1" dirty="0">
              <a:solidFill>
                <a:schemeClr val="bg1"/>
              </a:solidFill>
              <a:latin typeface="微软雅黑" panose="020B0503020204020204" pitchFamily="34" charset="-122"/>
              <a:ea typeface="微软雅黑" panose="020B0503020204020204" pitchFamily="34" charset="-122"/>
            </a:endParaRPr>
          </a:p>
        </p:txBody>
      </p:sp>
      <p:sp>
        <p:nvSpPr>
          <p:cNvPr id="39" name="Rounded Rectangle 77"/>
          <p:cNvSpPr/>
          <p:nvPr/>
        </p:nvSpPr>
        <p:spPr>
          <a:xfrm>
            <a:off x="395535" y="1771760"/>
            <a:ext cx="1970313" cy="422087"/>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sz="2000" b="1" dirty="0">
                <a:latin typeface="Arial" panose="020B0604020202020204" pitchFamily="34" charset="0"/>
                <a:ea typeface="微软雅黑" panose="020B0503020204020204" pitchFamily="34" charset="-122"/>
                <a:sym typeface="Arial" panose="020B0604020202020204" pitchFamily="34" charset="0"/>
              </a:rPr>
              <a:t>2018</a:t>
            </a:r>
            <a:r>
              <a:rPr lang="zh-CN" altLang="en-US" sz="2000" b="1" dirty="0">
                <a:latin typeface="Arial" panose="020B0604020202020204" pitchFamily="34" charset="0"/>
                <a:ea typeface="微软雅黑" panose="020B0503020204020204" pitchFamily="34" charset="-122"/>
                <a:sym typeface="Arial" panose="020B0604020202020204" pitchFamily="34" charset="0"/>
              </a:rPr>
              <a:t>年全年</a:t>
            </a:r>
            <a:endParaRPr lang="en-US" sz="2000" b="1" dirty="0">
              <a:latin typeface="Arial" panose="020B0604020202020204" pitchFamily="34" charset="0"/>
              <a:ea typeface="微软雅黑" panose="020B0503020204020204" pitchFamily="34" charset="-122"/>
              <a:sym typeface="Arial" panose="020B0604020202020204" pitchFamily="34" charset="0"/>
            </a:endParaRPr>
          </a:p>
        </p:txBody>
      </p:sp>
      <p:sp>
        <p:nvSpPr>
          <p:cNvPr id="40" name="Rounded Rectangle 80"/>
          <p:cNvSpPr/>
          <p:nvPr/>
        </p:nvSpPr>
        <p:spPr>
          <a:xfrm>
            <a:off x="395535" y="3971229"/>
            <a:ext cx="1970313" cy="422087"/>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sz="2000" b="1" dirty="0">
                <a:latin typeface="Arial" panose="020B0604020202020204" pitchFamily="34" charset="0"/>
                <a:ea typeface="微软雅黑" panose="020B0503020204020204" pitchFamily="34" charset="-122"/>
                <a:sym typeface="Arial" panose="020B0604020202020204" pitchFamily="34" charset="0"/>
              </a:rPr>
              <a:t>2019</a:t>
            </a:r>
            <a:r>
              <a:rPr lang="zh-CN" altLang="en-US" sz="2000" b="1" dirty="0">
                <a:latin typeface="Arial" panose="020B0604020202020204" pitchFamily="34" charset="0"/>
                <a:ea typeface="微软雅黑" panose="020B0503020204020204" pitchFamily="34" charset="-122"/>
                <a:sym typeface="Arial" panose="020B0604020202020204" pitchFamily="34" charset="0"/>
              </a:rPr>
              <a:t>年全年</a:t>
            </a:r>
            <a:endParaRPr lang="en-US" sz="2000" b="1" dirty="0">
              <a:latin typeface="Arial" panose="020B0604020202020204" pitchFamily="34" charset="0"/>
              <a:ea typeface="微软雅黑" panose="020B0503020204020204" pitchFamily="34" charset="-122"/>
              <a:sym typeface="Arial" panose="020B0604020202020204" pitchFamily="34" charset="0"/>
            </a:endParaRPr>
          </a:p>
        </p:txBody>
      </p:sp>
      <p:cxnSp>
        <p:nvCxnSpPr>
          <p:cNvPr id="42" name="Straight Connector 91"/>
          <p:cNvCxnSpPr/>
          <p:nvPr/>
        </p:nvCxnSpPr>
        <p:spPr>
          <a:xfrm>
            <a:off x="1331640" y="5784761"/>
            <a:ext cx="0" cy="547271"/>
          </a:xfrm>
          <a:prstGeom prst="line">
            <a:avLst/>
          </a:prstGeom>
          <a:ln>
            <a:headEnd type="oval"/>
            <a:tailEnd type="oval"/>
          </a:ln>
        </p:spPr>
        <p:style>
          <a:lnRef idx="1">
            <a:schemeClr val="accent4"/>
          </a:lnRef>
          <a:fillRef idx="0">
            <a:schemeClr val="accent4"/>
          </a:fillRef>
          <a:effectRef idx="0">
            <a:schemeClr val="accent4"/>
          </a:effectRef>
          <a:fontRef idx="minor">
            <a:schemeClr val="tx1"/>
          </a:fontRef>
        </p:style>
      </p:cxnSp>
      <p:cxnSp>
        <p:nvCxnSpPr>
          <p:cNvPr id="44" name="Straight Connector 103"/>
          <p:cNvCxnSpPr/>
          <p:nvPr/>
        </p:nvCxnSpPr>
        <p:spPr>
          <a:xfrm flipH="1">
            <a:off x="1321998" y="3478974"/>
            <a:ext cx="7479170" cy="0"/>
          </a:xfrm>
          <a:prstGeom prst="line">
            <a:avLst/>
          </a:prstGeom>
          <a:ln w="19050" cap="rnd">
            <a:solidFill>
              <a:schemeClr val="accent2"/>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45" name="Straight Connector 104"/>
          <p:cNvCxnSpPr/>
          <p:nvPr/>
        </p:nvCxnSpPr>
        <p:spPr>
          <a:xfrm flipH="1" flipV="1">
            <a:off x="1331640" y="4906943"/>
            <a:ext cx="7479170" cy="13722"/>
          </a:xfrm>
          <a:prstGeom prst="line">
            <a:avLst/>
          </a:prstGeom>
          <a:ln w="19050" cap="rnd">
            <a:solidFill>
              <a:schemeClr val="accent3"/>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47" name="Text Placeholder 3"/>
          <p:cNvSpPr txBox="1"/>
          <p:nvPr/>
        </p:nvSpPr>
        <p:spPr>
          <a:xfrm>
            <a:off x="2470076" y="5351182"/>
            <a:ext cx="6336704" cy="551689"/>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116330">
              <a:lnSpc>
                <a:spcPct val="120000"/>
              </a:lnSpc>
              <a:spcBef>
                <a:spcPct val="20000"/>
              </a:spcBef>
              <a:defRPr/>
            </a:pPr>
            <a:r>
              <a:rPr lang="zh-CN" altLang="en-US" dirty="0">
                <a:solidFill>
                  <a:schemeClr val="tx1"/>
                </a:solidFill>
                <a:latin typeface="楷体_GB2312" panose="02010609030101010101" pitchFamily="49" charset="-122"/>
                <a:ea typeface="楷体_GB2312" panose="02010609030101010101" pitchFamily="49" charset="-122"/>
                <a:sym typeface="Arial" panose="020B0604020202020204" pitchFamily="34" charset="0"/>
              </a:rPr>
              <a:t>统一时点更新及数据汇总分析；向国务院呈报调查成果；三调成果预检和验收。</a:t>
            </a:r>
            <a:endParaRPr lang="zh-CN" altLang="en-US" dirty="0">
              <a:solidFill>
                <a:schemeClr val="tx1"/>
              </a:solidFill>
              <a:latin typeface="楷体_GB2312" panose="02010609030101010101" pitchFamily="49" charset="-122"/>
              <a:ea typeface="楷体_GB2312" panose="02010609030101010101" pitchFamily="49" charset="-122"/>
              <a:sym typeface="Arial" panose="020B0604020202020204" pitchFamily="34" charset="0"/>
            </a:endParaRPr>
          </a:p>
        </p:txBody>
      </p:sp>
      <p:cxnSp>
        <p:nvCxnSpPr>
          <p:cNvPr id="49" name="Straight Connector 133"/>
          <p:cNvCxnSpPr/>
          <p:nvPr/>
        </p:nvCxnSpPr>
        <p:spPr>
          <a:xfrm>
            <a:off x="1321998" y="4416609"/>
            <a:ext cx="0" cy="946065"/>
          </a:xfrm>
          <a:prstGeom prst="line">
            <a:avLst/>
          </a:prstGeom>
          <a:ln w="19050" cap="rnd">
            <a:solidFill>
              <a:schemeClr val="accent3"/>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52" name="Text Placeholder 3"/>
          <p:cNvSpPr txBox="1"/>
          <p:nvPr/>
        </p:nvSpPr>
        <p:spPr>
          <a:xfrm>
            <a:off x="2470076" y="3935397"/>
            <a:ext cx="6400952" cy="551689"/>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116330">
              <a:lnSpc>
                <a:spcPct val="120000"/>
              </a:lnSpc>
              <a:spcBef>
                <a:spcPct val="20000"/>
              </a:spcBef>
              <a:defRPr/>
            </a:pPr>
            <a:r>
              <a:rPr lang="zh-CN" altLang="en-US" dirty="0">
                <a:solidFill>
                  <a:schemeClr val="tx1"/>
                </a:solidFill>
                <a:latin typeface="楷体_GB2312" panose="02010609030101010101" pitchFamily="49" charset="-122"/>
                <a:ea typeface="楷体_GB2312" panose="02010609030101010101" pitchFamily="49" charset="-122"/>
                <a:sym typeface="Arial" panose="020B0604020202020204" pitchFamily="34" charset="0"/>
              </a:rPr>
              <a:t>完成全国土地调查工作；完成调查成果的核查和验收；组织开展</a:t>
            </a:r>
            <a:r>
              <a:rPr lang="en-US" altLang="zh-CN" dirty="0">
                <a:solidFill>
                  <a:schemeClr val="tx1"/>
                </a:solidFill>
                <a:latin typeface="楷体_GB2312" panose="02010609030101010101" pitchFamily="49" charset="-122"/>
                <a:ea typeface="楷体_GB2312" panose="02010609030101010101" pitchFamily="49" charset="-122"/>
                <a:sym typeface="Arial" panose="020B0604020202020204" pitchFamily="34" charset="0"/>
              </a:rPr>
              <a:t>2019</a:t>
            </a:r>
            <a:r>
              <a:rPr lang="zh-CN" altLang="en-US" dirty="0">
                <a:solidFill>
                  <a:schemeClr val="tx1"/>
                </a:solidFill>
                <a:latin typeface="楷体_GB2312" panose="02010609030101010101" pitchFamily="49" charset="-122"/>
                <a:ea typeface="楷体_GB2312" panose="02010609030101010101" pitchFamily="49" charset="-122"/>
                <a:sym typeface="Arial" panose="020B0604020202020204" pitchFamily="34" charset="0"/>
              </a:rPr>
              <a:t>年度土地变更调查工作，将数据统一到</a:t>
            </a:r>
            <a:r>
              <a:rPr lang="en-US" altLang="zh-CN" dirty="0">
                <a:solidFill>
                  <a:schemeClr val="tx1"/>
                </a:solidFill>
                <a:latin typeface="楷体_GB2312" panose="02010609030101010101" pitchFamily="49" charset="-122"/>
                <a:ea typeface="楷体_GB2312" panose="02010609030101010101" pitchFamily="49" charset="-122"/>
                <a:sym typeface="Arial" panose="020B0604020202020204" pitchFamily="34" charset="0"/>
              </a:rPr>
              <a:t>12</a:t>
            </a:r>
            <a:r>
              <a:rPr lang="zh-CN" altLang="en-US" dirty="0">
                <a:solidFill>
                  <a:schemeClr val="tx1"/>
                </a:solidFill>
                <a:latin typeface="楷体_GB2312" panose="02010609030101010101" pitchFamily="49" charset="-122"/>
                <a:ea typeface="楷体_GB2312" panose="02010609030101010101" pitchFamily="49" charset="-122"/>
                <a:sym typeface="Arial" panose="020B0604020202020204" pitchFamily="34" charset="0"/>
              </a:rPr>
              <a:t>月</a:t>
            </a:r>
            <a:r>
              <a:rPr lang="en-US" altLang="zh-CN" dirty="0">
                <a:solidFill>
                  <a:schemeClr val="tx1"/>
                </a:solidFill>
                <a:latin typeface="楷体_GB2312" panose="02010609030101010101" pitchFamily="49" charset="-122"/>
                <a:ea typeface="楷体_GB2312" panose="02010609030101010101" pitchFamily="49" charset="-122"/>
                <a:sym typeface="Arial" panose="020B0604020202020204" pitchFamily="34" charset="0"/>
              </a:rPr>
              <a:t>31</a:t>
            </a:r>
            <a:r>
              <a:rPr lang="zh-CN" altLang="en-US" dirty="0">
                <a:solidFill>
                  <a:schemeClr val="tx1"/>
                </a:solidFill>
                <a:latin typeface="楷体_GB2312" panose="02010609030101010101" pitchFamily="49" charset="-122"/>
                <a:ea typeface="楷体_GB2312" panose="02010609030101010101" pitchFamily="49" charset="-122"/>
                <a:sym typeface="Arial" panose="020B0604020202020204" pitchFamily="34" charset="0"/>
              </a:rPr>
              <a:t>日调查标准时点。</a:t>
            </a:r>
            <a:endParaRPr lang="zh-CN" altLang="en-US" dirty="0">
              <a:solidFill>
                <a:schemeClr val="tx1"/>
              </a:solidFill>
              <a:latin typeface="楷体_GB2312" panose="02010609030101010101" pitchFamily="49" charset="-122"/>
              <a:ea typeface="楷体_GB2312" panose="02010609030101010101" pitchFamily="49" charset="-122"/>
              <a:sym typeface="Arial" panose="020B0604020202020204" pitchFamily="34" charset="0"/>
            </a:endParaRPr>
          </a:p>
        </p:txBody>
      </p:sp>
      <p:sp>
        <p:nvSpPr>
          <p:cNvPr id="38" name="Rounded Rectangle 72"/>
          <p:cNvSpPr/>
          <p:nvPr/>
        </p:nvSpPr>
        <p:spPr>
          <a:xfrm>
            <a:off x="369439" y="5362674"/>
            <a:ext cx="1970313" cy="422087"/>
          </a:xfrm>
          <a:prstGeom prst="round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altLang="zh-CN" sz="2000" b="1" dirty="0">
                <a:latin typeface="Arial" panose="020B0604020202020204" pitchFamily="34" charset="0"/>
                <a:ea typeface="微软雅黑" panose="020B0503020204020204" pitchFamily="34" charset="-122"/>
                <a:sym typeface="Arial" panose="020B0604020202020204" pitchFamily="34" charset="0"/>
              </a:rPr>
              <a:t>2020</a:t>
            </a:r>
            <a:r>
              <a:rPr lang="zh-CN" altLang="en-US" sz="2000" b="1" dirty="0">
                <a:latin typeface="Arial" panose="020B0604020202020204" pitchFamily="34" charset="0"/>
                <a:ea typeface="微软雅黑" panose="020B0503020204020204" pitchFamily="34" charset="-122"/>
                <a:sym typeface="Arial" panose="020B0604020202020204" pitchFamily="34" charset="0"/>
              </a:rPr>
              <a:t>年全年</a:t>
            </a:r>
            <a:endParaRPr lang="en-US" sz="2000" b="1" dirty="0">
              <a:latin typeface="Arial" panose="020B0604020202020204" pitchFamily="34" charset="0"/>
              <a:ea typeface="微软雅黑" panose="020B0503020204020204" pitchFamily="34" charset="-122"/>
              <a:sym typeface="Arial" panose="020B0604020202020204" pitchFamily="34" charset="0"/>
            </a:endParaRPr>
          </a:p>
        </p:txBody>
      </p:sp>
      <p:cxnSp>
        <p:nvCxnSpPr>
          <p:cNvPr id="27" name="Straight Connector 104"/>
          <p:cNvCxnSpPr/>
          <p:nvPr/>
        </p:nvCxnSpPr>
        <p:spPr>
          <a:xfrm flipH="1" flipV="1">
            <a:off x="1331640" y="6367606"/>
            <a:ext cx="7479170" cy="13722"/>
          </a:xfrm>
          <a:prstGeom prst="line">
            <a:avLst/>
          </a:prstGeom>
          <a:ln>
            <a:headEnd type="oval"/>
            <a:tailEnd type="oval"/>
          </a:ln>
        </p:spPr>
        <p:style>
          <a:lnRef idx="1">
            <a:schemeClr val="accent4"/>
          </a:lnRef>
          <a:fillRef idx="0">
            <a:schemeClr val="accent4"/>
          </a:fillRef>
          <a:effectRef idx="0">
            <a:schemeClr val="accent4"/>
          </a:effectRef>
          <a:fontRef idx="minor">
            <a:schemeClr val="tx1"/>
          </a:fontRef>
        </p:style>
      </p:cxnSp>
      <p:sp>
        <p:nvSpPr>
          <p:cNvPr id="15" name="矩形 14"/>
          <p:cNvSpPr/>
          <p:nvPr/>
        </p:nvSpPr>
        <p:spPr>
          <a:xfrm>
            <a:off x="2359842" y="908720"/>
            <a:ext cx="6557172" cy="2539157"/>
          </a:xfrm>
          <a:prstGeom prst="rect">
            <a:avLst/>
          </a:prstGeom>
        </p:spPr>
        <p:txBody>
          <a:bodyPr wrap="square">
            <a:spAutoFit/>
          </a:bodyPr>
          <a:lstStyle/>
          <a:p>
            <a:pPr>
              <a:spcBef>
                <a:spcPts val="600"/>
              </a:spcBef>
            </a:pPr>
            <a:r>
              <a:rPr lang="zh-CN" altLang="en-US" dirty="0">
                <a:latin typeface="楷体_GB2312" panose="02010609030101010101" pitchFamily="49" charset="-122"/>
                <a:ea typeface="楷体_GB2312" panose="02010609030101010101" pitchFamily="49" charset="-122"/>
                <a:sym typeface="Arial" panose="020B0604020202020204" pitchFamily="34" charset="0"/>
              </a:rPr>
              <a:t>组织核查工作，国家级内业核查在接收后一个月内完成，问题及时反馈到地方；在收到国家反馈后的一个月内，完成复核调查、数据整改及省级检查，并由省级上报整改成果；国家在三个月内，完成内业核查、数据库质量检查、互联网在线核查、外业抽查、数据库修改以及数据库入库工作。</a:t>
            </a:r>
            <a:endParaRPr lang="en-US" altLang="zh-CN" dirty="0">
              <a:latin typeface="楷体_GB2312" panose="02010609030101010101" pitchFamily="49" charset="-122"/>
              <a:ea typeface="楷体_GB2312" panose="02010609030101010101" pitchFamily="49" charset="-122"/>
              <a:sym typeface="Arial" panose="020B0604020202020204" pitchFamily="34" charset="0"/>
            </a:endParaRPr>
          </a:p>
          <a:p>
            <a:pPr>
              <a:spcBef>
                <a:spcPts val="600"/>
              </a:spcBef>
            </a:pPr>
            <a:r>
              <a:rPr lang="zh-CN" altLang="en-US" dirty="0">
                <a:latin typeface="楷体_GB2312" panose="02010609030101010101" pitchFamily="49" charset="-122"/>
                <a:ea typeface="楷体_GB2312" panose="02010609030101010101" pitchFamily="49" charset="-122"/>
                <a:sym typeface="Arial" panose="020B0604020202020204" pitchFamily="34" charset="0"/>
              </a:rPr>
              <a:t>全面开展西藏自治区和新疆维吾尔自治区的土地调查工作；</a:t>
            </a:r>
            <a:endParaRPr lang="en-US" altLang="zh-CN" dirty="0">
              <a:latin typeface="楷体_GB2312" panose="02010609030101010101" pitchFamily="49" charset="-122"/>
              <a:ea typeface="楷体_GB2312" panose="02010609030101010101" pitchFamily="49" charset="-122"/>
              <a:sym typeface="Arial" panose="020B0604020202020204" pitchFamily="34" charset="0"/>
            </a:endParaRPr>
          </a:p>
          <a:p>
            <a:pPr>
              <a:spcBef>
                <a:spcPts val="600"/>
              </a:spcBef>
            </a:pPr>
            <a:r>
              <a:rPr lang="zh-CN" altLang="en-US" dirty="0">
                <a:latin typeface="楷体_GB2312" panose="02010609030101010101" pitchFamily="49" charset="-122"/>
                <a:ea typeface="楷体_GB2312" panose="02010609030101010101" pitchFamily="49" charset="-122"/>
                <a:sym typeface="Arial" panose="020B0604020202020204" pitchFamily="34" charset="0"/>
              </a:rPr>
              <a:t>启动全国汇总工作；</a:t>
            </a:r>
            <a:endParaRPr lang="en-US" altLang="zh-CN" dirty="0">
              <a:latin typeface="楷体_GB2312" panose="02010609030101010101" pitchFamily="49" charset="-122"/>
              <a:ea typeface="楷体_GB2312" panose="02010609030101010101" pitchFamily="49" charset="-122"/>
              <a:sym typeface="Arial" panose="020B0604020202020204" pitchFamily="34" charset="0"/>
            </a:endParaRPr>
          </a:p>
          <a:p>
            <a:pPr>
              <a:spcBef>
                <a:spcPts val="600"/>
              </a:spcBef>
            </a:pPr>
            <a:r>
              <a:rPr lang="zh-CN" altLang="en-US" dirty="0">
                <a:latin typeface="楷体_GB2312" panose="02010609030101010101" pitchFamily="49" charset="-122"/>
                <a:ea typeface="楷体_GB2312" panose="02010609030101010101" pitchFamily="49" charset="-122"/>
                <a:sym typeface="Arial" panose="020B0604020202020204" pitchFamily="34" charset="0"/>
              </a:rPr>
              <a:t>其他工作。</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p:cTn id="7" dur="500" fill="hold"/>
                                        <p:tgtEl>
                                          <p:spTgt spid="39"/>
                                        </p:tgtEl>
                                        <p:attrNameLst>
                                          <p:attrName>ppt_w</p:attrName>
                                        </p:attrNameLst>
                                      </p:cBhvr>
                                      <p:tavLst>
                                        <p:tav tm="0">
                                          <p:val>
                                            <p:fltVal val="0"/>
                                          </p:val>
                                        </p:tav>
                                        <p:tav tm="100000">
                                          <p:val>
                                            <p:strVal val="#ppt_w"/>
                                          </p:val>
                                        </p:tav>
                                      </p:tavLst>
                                    </p:anim>
                                    <p:anim calcmode="lin" valueType="num">
                                      <p:cBhvr>
                                        <p:cTn id="8" dur="500" fill="hold"/>
                                        <p:tgtEl>
                                          <p:spTgt spid="39"/>
                                        </p:tgtEl>
                                        <p:attrNameLst>
                                          <p:attrName>ppt_h</p:attrName>
                                        </p:attrNameLst>
                                      </p:cBhvr>
                                      <p:tavLst>
                                        <p:tav tm="0">
                                          <p:val>
                                            <p:fltVal val="0"/>
                                          </p:val>
                                        </p:tav>
                                        <p:tav tm="100000">
                                          <p:val>
                                            <p:strVal val="#ppt_h"/>
                                          </p:val>
                                        </p:tav>
                                      </p:tavLst>
                                    </p:anim>
                                    <p:animEffect transition="in" filter="fade">
                                      <p:cBhvr>
                                        <p:cTn id="9" dur="500"/>
                                        <p:tgtEl>
                                          <p:spTgt spid="39"/>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ipe(left)">
                                      <p:cBhvr>
                                        <p:cTn id="13" dur="500"/>
                                        <p:tgtEl>
                                          <p:spTgt spid="15"/>
                                        </p:tgtEl>
                                      </p:cBhvr>
                                    </p:animEffect>
                                  </p:childTnLst>
                                </p:cTn>
                              </p:par>
                            </p:childTnLst>
                          </p:cTn>
                        </p:par>
                        <p:par>
                          <p:cTn id="14" fill="hold">
                            <p:stCondLst>
                              <p:cond delay="1000"/>
                            </p:stCondLst>
                            <p:childTnLst>
                              <p:par>
                                <p:cTn id="15" presetID="22" presetClass="entr" presetSubtype="1" fill="hold" nodeType="afterEffect">
                                  <p:stCondLst>
                                    <p:cond delay="0"/>
                                  </p:stCondLst>
                                  <p:childTnLst>
                                    <p:set>
                                      <p:cBhvr>
                                        <p:cTn id="16" dur="1" fill="hold">
                                          <p:stCondLst>
                                            <p:cond delay="0"/>
                                          </p:stCondLst>
                                        </p:cTn>
                                        <p:tgtEl>
                                          <p:spTgt spid="48"/>
                                        </p:tgtEl>
                                        <p:attrNameLst>
                                          <p:attrName>style.visibility</p:attrName>
                                        </p:attrNameLst>
                                      </p:cBhvr>
                                      <p:to>
                                        <p:strVal val="visible"/>
                                      </p:to>
                                    </p:set>
                                    <p:animEffect transition="in" filter="wipe(up)">
                                      <p:cBhvr>
                                        <p:cTn id="17" dur="500"/>
                                        <p:tgtEl>
                                          <p:spTgt spid="48"/>
                                        </p:tgtEl>
                                      </p:cBhvr>
                                    </p:animEffect>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44"/>
                                        </p:tgtEl>
                                        <p:attrNameLst>
                                          <p:attrName>style.visibility</p:attrName>
                                        </p:attrNameLst>
                                      </p:cBhvr>
                                      <p:to>
                                        <p:strVal val="visible"/>
                                      </p:to>
                                    </p:set>
                                    <p:animEffect transition="in" filter="wipe(left)">
                                      <p:cBhvr>
                                        <p:cTn id="21" dur="500"/>
                                        <p:tgtEl>
                                          <p:spTgt spid="44"/>
                                        </p:tgtEl>
                                      </p:cBhvr>
                                    </p:animEffect>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40"/>
                                        </p:tgtEl>
                                        <p:attrNameLst>
                                          <p:attrName>style.visibility</p:attrName>
                                        </p:attrNameLst>
                                      </p:cBhvr>
                                      <p:to>
                                        <p:strVal val="visible"/>
                                      </p:to>
                                    </p:set>
                                    <p:anim calcmode="lin" valueType="num">
                                      <p:cBhvr>
                                        <p:cTn id="25" dur="500" fill="hold"/>
                                        <p:tgtEl>
                                          <p:spTgt spid="40"/>
                                        </p:tgtEl>
                                        <p:attrNameLst>
                                          <p:attrName>ppt_w</p:attrName>
                                        </p:attrNameLst>
                                      </p:cBhvr>
                                      <p:tavLst>
                                        <p:tav tm="0">
                                          <p:val>
                                            <p:fltVal val="0"/>
                                          </p:val>
                                        </p:tav>
                                        <p:tav tm="100000">
                                          <p:val>
                                            <p:strVal val="#ppt_w"/>
                                          </p:val>
                                        </p:tav>
                                      </p:tavLst>
                                    </p:anim>
                                    <p:anim calcmode="lin" valueType="num">
                                      <p:cBhvr>
                                        <p:cTn id="26" dur="500" fill="hold"/>
                                        <p:tgtEl>
                                          <p:spTgt spid="40"/>
                                        </p:tgtEl>
                                        <p:attrNameLst>
                                          <p:attrName>ppt_h</p:attrName>
                                        </p:attrNameLst>
                                      </p:cBhvr>
                                      <p:tavLst>
                                        <p:tav tm="0">
                                          <p:val>
                                            <p:fltVal val="0"/>
                                          </p:val>
                                        </p:tav>
                                        <p:tav tm="100000">
                                          <p:val>
                                            <p:strVal val="#ppt_h"/>
                                          </p:val>
                                        </p:tav>
                                      </p:tavLst>
                                    </p:anim>
                                    <p:animEffect transition="in" filter="fade">
                                      <p:cBhvr>
                                        <p:cTn id="27" dur="500"/>
                                        <p:tgtEl>
                                          <p:spTgt spid="40"/>
                                        </p:tgtEl>
                                      </p:cBhvr>
                                    </p:animEffect>
                                  </p:childTnLst>
                                </p:cTn>
                              </p:par>
                            </p:childTnLst>
                          </p:cTn>
                        </p:par>
                        <p:par>
                          <p:cTn id="28" fill="hold">
                            <p:stCondLst>
                              <p:cond delay="2500"/>
                            </p:stCondLst>
                            <p:childTnLst>
                              <p:par>
                                <p:cTn id="29" presetID="22" presetClass="entr" presetSubtype="8" fill="hold" grpId="0" nodeType="afterEffect">
                                  <p:stCondLst>
                                    <p:cond delay="0"/>
                                  </p:stCondLst>
                                  <p:childTnLst>
                                    <p:set>
                                      <p:cBhvr>
                                        <p:cTn id="30" dur="1" fill="hold">
                                          <p:stCondLst>
                                            <p:cond delay="0"/>
                                          </p:stCondLst>
                                        </p:cTn>
                                        <p:tgtEl>
                                          <p:spTgt spid="52"/>
                                        </p:tgtEl>
                                        <p:attrNameLst>
                                          <p:attrName>style.visibility</p:attrName>
                                        </p:attrNameLst>
                                      </p:cBhvr>
                                      <p:to>
                                        <p:strVal val="visible"/>
                                      </p:to>
                                    </p:set>
                                    <p:animEffect transition="in" filter="wipe(left)">
                                      <p:cBhvr>
                                        <p:cTn id="31" dur="500"/>
                                        <p:tgtEl>
                                          <p:spTgt spid="52"/>
                                        </p:tgtEl>
                                      </p:cBhvr>
                                    </p:animEffect>
                                  </p:childTnLst>
                                </p:cTn>
                              </p:par>
                            </p:childTnLst>
                          </p:cTn>
                        </p:par>
                        <p:par>
                          <p:cTn id="32" fill="hold">
                            <p:stCondLst>
                              <p:cond delay="3000"/>
                            </p:stCondLst>
                            <p:childTnLst>
                              <p:par>
                                <p:cTn id="33" presetID="22" presetClass="entr" presetSubtype="1" fill="hold" nodeType="afterEffect">
                                  <p:stCondLst>
                                    <p:cond delay="0"/>
                                  </p:stCondLst>
                                  <p:childTnLst>
                                    <p:set>
                                      <p:cBhvr>
                                        <p:cTn id="34" dur="1" fill="hold">
                                          <p:stCondLst>
                                            <p:cond delay="0"/>
                                          </p:stCondLst>
                                        </p:cTn>
                                        <p:tgtEl>
                                          <p:spTgt spid="49"/>
                                        </p:tgtEl>
                                        <p:attrNameLst>
                                          <p:attrName>style.visibility</p:attrName>
                                        </p:attrNameLst>
                                      </p:cBhvr>
                                      <p:to>
                                        <p:strVal val="visible"/>
                                      </p:to>
                                    </p:set>
                                    <p:animEffect transition="in" filter="wipe(up)">
                                      <p:cBhvr>
                                        <p:cTn id="35" dur="500"/>
                                        <p:tgtEl>
                                          <p:spTgt spid="49"/>
                                        </p:tgtEl>
                                      </p:cBhvr>
                                    </p:animEffect>
                                  </p:childTnLst>
                                </p:cTn>
                              </p:par>
                            </p:childTnLst>
                          </p:cTn>
                        </p:par>
                        <p:par>
                          <p:cTn id="36" fill="hold">
                            <p:stCondLst>
                              <p:cond delay="3500"/>
                            </p:stCondLst>
                            <p:childTnLst>
                              <p:par>
                                <p:cTn id="37" presetID="22" presetClass="entr" presetSubtype="8" fill="hold" nodeType="afterEffect">
                                  <p:stCondLst>
                                    <p:cond delay="0"/>
                                  </p:stCondLst>
                                  <p:childTnLst>
                                    <p:set>
                                      <p:cBhvr>
                                        <p:cTn id="38" dur="1" fill="hold">
                                          <p:stCondLst>
                                            <p:cond delay="0"/>
                                          </p:stCondLst>
                                        </p:cTn>
                                        <p:tgtEl>
                                          <p:spTgt spid="45"/>
                                        </p:tgtEl>
                                        <p:attrNameLst>
                                          <p:attrName>style.visibility</p:attrName>
                                        </p:attrNameLst>
                                      </p:cBhvr>
                                      <p:to>
                                        <p:strVal val="visible"/>
                                      </p:to>
                                    </p:set>
                                    <p:animEffect transition="in" filter="wipe(left)">
                                      <p:cBhvr>
                                        <p:cTn id="39" dur="500"/>
                                        <p:tgtEl>
                                          <p:spTgt spid="45"/>
                                        </p:tgtEl>
                                      </p:cBhvr>
                                    </p:animEffect>
                                  </p:childTnLst>
                                </p:cTn>
                              </p:par>
                            </p:childTnLst>
                          </p:cTn>
                        </p:par>
                        <p:par>
                          <p:cTn id="40" fill="hold">
                            <p:stCondLst>
                              <p:cond delay="4000"/>
                            </p:stCondLst>
                            <p:childTnLst>
                              <p:par>
                                <p:cTn id="41" presetID="53" presetClass="entr" presetSubtype="16" fill="hold" grpId="0" nodeType="afterEffect">
                                  <p:stCondLst>
                                    <p:cond delay="0"/>
                                  </p:stCondLst>
                                  <p:childTnLst>
                                    <p:set>
                                      <p:cBhvr>
                                        <p:cTn id="42" dur="1" fill="hold">
                                          <p:stCondLst>
                                            <p:cond delay="0"/>
                                          </p:stCondLst>
                                        </p:cTn>
                                        <p:tgtEl>
                                          <p:spTgt spid="38"/>
                                        </p:tgtEl>
                                        <p:attrNameLst>
                                          <p:attrName>style.visibility</p:attrName>
                                        </p:attrNameLst>
                                      </p:cBhvr>
                                      <p:to>
                                        <p:strVal val="visible"/>
                                      </p:to>
                                    </p:set>
                                    <p:anim calcmode="lin" valueType="num">
                                      <p:cBhvr>
                                        <p:cTn id="43" dur="500" fill="hold"/>
                                        <p:tgtEl>
                                          <p:spTgt spid="38"/>
                                        </p:tgtEl>
                                        <p:attrNameLst>
                                          <p:attrName>ppt_w</p:attrName>
                                        </p:attrNameLst>
                                      </p:cBhvr>
                                      <p:tavLst>
                                        <p:tav tm="0">
                                          <p:val>
                                            <p:fltVal val="0"/>
                                          </p:val>
                                        </p:tav>
                                        <p:tav tm="100000">
                                          <p:val>
                                            <p:strVal val="#ppt_w"/>
                                          </p:val>
                                        </p:tav>
                                      </p:tavLst>
                                    </p:anim>
                                    <p:anim calcmode="lin" valueType="num">
                                      <p:cBhvr>
                                        <p:cTn id="44" dur="500" fill="hold"/>
                                        <p:tgtEl>
                                          <p:spTgt spid="38"/>
                                        </p:tgtEl>
                                        <p:attrNameLst>
                                          <p:attrName>ppt_h</p:attrName>
                                        </p:attrNameLst>
                                      </p:cBhvr>
                                      <p:tavLst>
                                        <p:tav tm="0">
                                          <p:val>
                                            <p:fltVal val="0"/>
                                          </p:val>
                                        </p:tav>
                                        <p:tav tm="100000">
                                          <p:val>
                                            <p:strVal val="#ppt_h"/>
                                          </p:val>
                                        </p:tav>
                                      </p:tavLst>
                                    </p:anim>
                                    <p:animEffect transition="in" filter="fade">
                                      <p:cBhvr>
                                        <p:cTn id="45" dur="500"/>
                                        <p:tgtEl>
                                          <p:spTgt spid="38"/>
                                        </p:tgtEl>
                                      </p:cBhvr>
                                    </p:animEffect>
                                  </p:childTnLst>
                                </p:cTn>
                              </p:par>
                            </p:childTnLst>
                          </p:cTn>
                        </p:par>
                        <p:par>
                          <p:cTn id="46" fill="hold">
                            <p:stCondLst>
                              <p:cond delay="4500"/>
                            </p:stCondLst>
                            <p:childTnLst>
                              <p:par>
                                <p:cTn id="47" presetID="22" presetClass="entr" presetSubtype="8" fill="hold" grpId="0" nodeType="afterEffect">
                                  <p:stCondLst>
                                    <p:cond delay="0"/>
                                  </p:stCondLst>
                                  <p:childTnLst>
                                    <p:set>
                                      <p:cBhvr>
                                        <p:cTn id="48" dur="1" fill="hold">
                                          <p:stCondLst>
                                            <p:cond delay="0"/>
                                          </p:stCondLst>
                                        </p:cTn>
                                        <p:tgtEl>
                                          <p:spTgt spid="47"/>
                                        </p:tgtEl>
                                        <p:attrNameLst>
                                          <p:attrName>style.visibility</p:attrName>
                                        </p:attrNameLst>
                                      </p:cBhvr>
                                      <p:to>
                                        <p:strVal val="visible"/>
                                      </p:to>
                                    </p:set>
                                    <p:animEffect transition="in" filter="wipe(left)">
                                      <p:cBhvr>
                                        <p:cTn id="49" dur="500"/>
                                        <p:tgtEl>
                                          <p:spTgt spid="47"/>
                                        </p:tgtEl>
                                      </p:cBhvr>
                                    </p:animEffect>
                                  </p:childTnLst>
                                </p:cTn>
                              </p:par>
                            </p:childTnLst>
                          </p:cTn>
                        </p:par>
                        <p:par>
                          <p:cTn id="50" fill="hold">
                            <p:stCondLst>
                              <p:cond delay="5000"/>
                            </p:stCondLst>
                            <p:childTnLst>
                              <p:par>
                                <p:cTn id="51" presetID="22" presetClass="entr" presetSubtype="1" fill="hold" nodeType="afterEffect">
                                  <p:stCondLst>
                                    <p:cond delay="0"/>
                                  </p:stCondLst>
                                  <p:childTnLst>
                                    <p:set>
                                      <p:cBhvr>
                                        <p:cTn id="52" dur="1" fill="hold">
                                          <p:stCondLst>
                                            <p:cond delay="0"/>
                                          </p:stCondLst>
                                        </p:cTn>
                                        <p:tgtEl>
                                          <p:spTgt spid="42"/>
                                        </p:tgtEl>
                                        <p:attrNameLst>
                                          <p:attrName>style.visibility</p:attrName>
                                        </p:attrNameLst>
                                      </p:cBhvr>
                                      <p:to>
                                        <p:strVal val="visible"/>
                                      </p:to>
                                    </p:set>
                                    <p:animEffect transition="in" filter="wipe(up)">
                                      <p:cBhvr>
                                        <p:cTn id="53" dur="500"/>
                                        <p:tgtEl>
                                          <p:spTgt spid="42"/>
                                        </p:tgtEl>
                                      </p:cBhvr>
                                    </p:animEffect>
                                  </p:childTnLst>
                                </p:cTn>
                              </p:par>
                            </p:childTnLst>
                          </p:cTn>
                        </p:par>
                        <p:par>
                          <p:cTn id="54" fill="hold">
                            <p:stCondLst>
                              <p:cond delay="5500"/>
                            </p:stCondLst>
                            <p:childTnLst>
                              <p:par>
                                <p:cTn id="55" presetID="22" presetClass="entr" presetSubtype="8" fill="hold" nodeType="afterEffect">
                                  <p:stCondLst>
                                    <p:cond delay="0"/>
                                  </p:stCondLst>
                                  <p:childTnLst>
                                    <p:set>
                                      <p:cBhvr>
                                        <p:cTn id="56" dur="1" fill="hold">
                                          <p:stCondLst>
                                            <p:cond delay="0"/>
                                          </p:stCondLst>
                                        </p:cTn>
                                        <p:tgtEl>
                                          <p:spTgt spid="27"/>
                                        </p:tgtEl>
                                        <p:attrNameLst>
                                          <p:attrName>style.visibility</p:attrName>
                                        </p:attrNameLst>
                                      </p:cBhvr>
                                      <p:to>
                                        <p:strVal val="visible"/>
                                      </p:to>
                                    </p:set>
                                    <p:animEffect transition="in" filter="wipe(left)">
                                      <p:cBhvr>
                                        <p:cTn id="5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animBg="1"/>
      <p:bldP spid="47" grpId="0"/>
      <p:bldP spid="52" grpId="0"/>
      <p:bldP spid="38" grpId="0" animBg="1"/>
      <p:bldP spid="1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05059" y="77926"/>
            <a:ext cx="6286544" cy="581057"/>
          </a:xfrm>
          <a:prstGeom prst="rect">
            <a:avLst/>
          </a:prstGeom>
          <a:ln>
            <a:noFill/>
          </a:ln>
        </p:spPr>
        <p:txBody>
          <a:bodyPr wrap="square">
            <a:spAutoFit/>
          </a:bodyPr>
          <a:lstStyle/>
          <a:p>
            <a:pPr lvl="0">
              <a:lnSpc>
                <a:spcPct val="150000"/>
              </a:lnSpc>
            </a:pPr>
            <a:r>
              <a:rPr lang="zh-CN" altLang="en-US" sz="2400" b="1" dirty="0">
                <a:solidFill>
                  <a:schemeClr val="bg1"/>
                </a:solidFill>
                <a:latin typeface="微软雅黑" panose="020B0503020204020204" pitchFamily="34" charset="-122"/>
                <a:ea typeface="微软雅黑" panose="020B0503020204020204" pitchFamily="34" charset="-122"/>
              </a:rPr>
              <a:t>十四、保障措施</a:t>
            </a:r>
            <a:endParaRPr lang="en-US" altLang="zh-CN" sz="2400" b="1" dirty="0">
              <a:solidFill>
                <a:schemeClr val="bg1"/>
              </a:solidFill>
              <a:latin typeface="微软雅黑" panose="020B0503020204020204" pitchFamily="34" charset="-122"/>
              <a:ea typeface="微软雅黑" panose="020B0503020204020204" pitchFamily="34" charset="-122"/>
            </a:endParaRPr>
          </a:p>
        </p:txBody>
      </p:sp>
      <p:sp>
        <p:nvSpPr>
          <p:cNvPr id="17" name="立方体 16"/>
          <p:cNvSpPr/>
          <p:nvPr/>
        </p:nvSpPr>
        <p:spPr>
          <a:xfrm>
            <a:off x="5580112" y="5298219"/>
            <a:ext cx="2736304" cy="579053"/>
          </a:xfrm>
          <a:prstGeom prst="cube">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sp>
        <p:nvSpPr>
          <p:cNvPr id="18" name="矩形 17"/>
          <p:cNvSpPr/>
          <p:nvPr/>
        </p:nvSpPr>
        <p:spPr>
          <a:xfrm>
            <a:off x="6163434" y="5463323"/>
            <a:ext cx="1569660" cy="369332"/>
          </a:xfrm>
          <a:prstGeom prst="rect">
            <a:avLst/>
          </a:prstGeom>
        </p:spPr>
        <p:txBody>
          <a:bodyPr wrap="none">
            <a:spAutoFit/>
          </a:bodyPr>
          <a:lstStyle/>
          <a:p>
            <a:r>
              <a:rPr lang="zh-CN" altLang="en-US" dirty="0">
                <a:latin typeface="楷体_GB2312" panose="02010609030101010101" pitchFamily="49" charset="-122"/>
                <a:ea typeface="楷体_GB2312" panose="02010609030101010101" pitchFamily="49" charset="-122"/>
              </a:rPr>
              <a:t>统一分发成果</a:t>
            </a:r>
            <a:endParaRPr lang="zh-CN" altLang="en-US" dirty="0">
              <a:latin typeface="楷体_GB2312" panose="02010609030101010101" pitchFamily="49" charset="-122"/>
              <a:ea typeface="楷体_GB2312" panose="02010609030101010101" pitchFamily="49" charset="-122"/>
            </a:endParaRPr>
          </a:p>
        </p:txBody>
      </p:sp>
      <p:sp>
        <p:nvSpPr>
          <p:cNvPr id="19" name="立方体 18"/>
          <p:cNvSpPr/>
          <p:nvPr/>
        </p:nvSpPr>
        <p:spPr>
          <a:xfrm>
            <a:off x="5580112" y="4750749"/>
            <a:ext cx="2736304" cy="579053"/>
          </a:xfrm>
          <a:prstGeom prst="cube">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sp>
        <p:nvSpPr>
          <p:cNvPr id="20" name="矩形 19"/>
          <p:cNvSpPr/>
          <p:nvPr/>
        </p:nvSpPr>
        <p:spPr>
          <a:xfrm>
            <a:off x="6163434" y="4915853"/>
            <a:ext cx="1569660" cy="369332"/>
          </a:xfrm>
          <a:prstGeom prst="rect">
            <a:avLst/>
          </a:prstGeom>
        </p:spPr>
        <p:txBody>
          <a:bodyPr wrap="none">
            <a:spAutoFit/>
          </a:bodyPr>
          <a:lstStyle/>
          <a:p>
            <a:r>
              <a:rPr lang="zh-CN" altLang="en-US" dirty="0">
                <a:latin typeface="楷体_GB2312" panose="02010609030101010101" pitchFamily="49" charset="-122"/>
                <a:ea typeface="楷体_GB2312" panose="02010609030101010101" pitchFamily="49" charset="-122"/>
              </a:rPr>
              <a:t>国家核查验收</a:t>
            </a:r>
            <a:endParaRPr lang="zh-CN" altLang="en-US" dirty="0"/>
          </a:p>
        </p:txBody>
      </p:sp>
      <p:sp>
        <p:nvSpPr>
          <p:cNvPr id="21" name="立方体 20"/>
          <p:cNvSpPr/>
          <p:nvPr/>
        </p:nvSpPr>
        <p:spPr>
          <a:xfrm>
            <a:off x="5580112" y="4201264"/>
            <a:ext cx="2736304" cy="579053"/>
          </a:xfrm>
          <a:prstGeom prst="cube">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sp>
        <p:nvSpPr>
          <p:cNvPr id="22" name="矩形 21"/>
          <p:cNvSpPr/>
          <p:nvPr/>
        </p:nvSpPr>
        <p:spPr>
          <a:xfrm>
            <a:off x="6163434" y="4366368"/>
            <a:ext cx="1569660" cy="369332"/>
          </a:xfrm>
          <a:prstGeom prst="rect">
            <a:avLst/>
          </a:prstGeom>
        </p:spPr>
        <p:txBody>
          <a:bodyPr wrap="none">
            <a:spAutoFit/>
          </a:bodyPr>
          <a:lstStyle/>
          <a:p>
            <a:r>
              <a:rPr lang="zh-CN" altLang="en-US" dirty="0">
                <a:latin typeface="楷体_GB2312" panose="02010609030101010101" pitchFamily="49" charset="-122"/>
                <a:ea typeface="楷体_GB2312" panose="02010609030101010101" pitchFamily="49" charset="-122"/>
              </a:rPr>
              <a:t>地类在线举证</a:t>
            </a:r>
            <a:endParaRPr lang="zh-CN" altLang="en-US" dirty="0"/>
          </a:p>
        </p:txBody>
      </p:sp>
      <p:sp>
        <p:nvSpPr>
          <p:cNvPr id="23" name="立方体 22"/>
          <p:cNvSpPr/>
          <p:nvPr/>
        </p:nvSpPr>
        <p:spPr>
          <a:xfrm>
            <a:off x="5580112" y="3638215"/>
            <a:ext cx="2736304" cy="579053"/>
          </a:xfrm>
          <a:prstGeom prst="cube">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sp>
        <p:nvSpPr>
          <p:cNvPr id="24" name="矩形 23"/>
          <p:cNvSpPr/>
          <p:nvPr/>
        </p:nvSpPr>
        <p:spPr>
          <a:xfrm>
            <a:off x="6163434" y="3803319"/>
            <a:ext cx="1569660" cy="369332"/>
          </a:xfrm>
          <a:prstGeom prst="rect">
            <a:avLst/>
          </a:prstGeom>
        </p:spPr>
        <p:txBody>
          <a:bodyPr wrap="none">
            <a:spAutoFit/>
          </a:bodyPr>
          <a:lstStyle/>
          <a:p>
            <a:r>
              <a:rPr lang="zh-CN" altLang="en-US" dirty="0">
                <a:latin typeface="楷体_GB2312" panose="02010609030101010101" pitchFamily="49" charset="-122"/>
                <a:ea typeface="楷体_GB2312" panose="02010609030101010101" pitchFamily="49" charset="-122"/>
              </a:rPr>
              <a:t>地方实地调查</a:t>
            </a:r>
            <a:endParaRPr lang="zh-CN" altLang="en-US" dirty="0"/>
          </a:p>
        </p:txBody>
      </p:sp>
      <p:sp>
        <p:nvSpPr>
          <p:cNvPr id="25" name="立方体 24"/>
          <p:cNvSpPr/>
          <p:nvPr/>
        </p:nvSpPr>
        <p:spPr>
          <a:xfrm>
            <a:off x="5580112" y="3090745"/>
            <a:ext cx="2736304" cy="579053"/>
          </a:xfrm>
          <a:prstGeom prst="cube">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sp>
        <p:nvSpPr>
          <p:cNvPr id="26" name="矩形 25"/>
          <p:cNvSpPr/>
          <p:nvPr/>
        </p:nvSpPr>
        <p:spPr>
          <a:xfrm>
            <a:off x="6163434" y="3255849"/>
            <a:ext cx="1569660" cy="369332"/>
          </a:xfrm>
          <a:prstGeom prst="rect">
            <a:avLst/>
          </a:prstGeom>
        </p:spPr>
        <p:txBody>
          <a:bodyPr wrap="none">
            <a:spAutoFit/>
          </a:bodyPr>
          <a:lstStyle/>
          <a:p>
            <a:r>
              <a:rPr lang="zh-CN" altLang="en-US" dirty="0">
                <a:latin typeface="楷体_GB2312" panose="02010609030101010101" pitchFamily="49" charset="-122"/>
                <a:ea typeface="楷体_GB2312" panose="02010609030101010101" pitchFamily="49" charset="-122"/>
              </a:rPr>
              <a:t>内业判读地类</a:t>
            </a:r>
            <a:endParaRPr lang="zh-CN" altLang="en-US" dirty="0"/>
          </a:p>
        </p:txBody>
      </p:sp>
      <p:grpSp>
        <p:nvGrpSpPr>
          <p:cNvPr id="27" name="Group 3"/>
          <p:cNvGrpSpPr/>
          <p:nvPr/>
        </p:nvGrpSpPr>
        <p:grpSpPr>
          <a:xfrm>
            <a:off x="1631227" y="1538567"/>
            <a:ext cx="3284566" cy="4853182"/>
            <a:chOff x="1912729" y="1458758"/>
            <a:chExt cx="3510756" cy="5187394"/>
          </a:xfrm>
        </p:grpSpPr>
        <p:grpSp>
          <p:nvGrpSpPr>
            <p:cNvPr id="28" name="Group 4"/>
            <p:cNvGrpSpPr/>
            <p:nvPr/>
          </p:nvGrpSpPr>
          <p:grpSpPr>
            <a:xfrm>
              <a:off x="1972256" y="1458758"/>
              <a:ext cx="292103" cy="5187394"/>
              <a:chOff x="1374772" y="1213680"/>
              <a:chExt cx="274322" cy="5187394"/>
            </a:xfrm>
          </p:grpSpPr>
          <p:sp>
            <p:nvSpPr>
              <p:cNvPr id="58" name="Pentagon 21"/>
              <p:cNvSpPr/>
              <p:nvPr/>
            </p:nvSpPr>
            <p:spPr>
              <a:xfrm rot="5400000">
                <a:off x="1103752" y="5857228"/>
                <a:ext cx="814866" cy="272825"/>
              </a:xfrm>
              <a:prstGeom prst="homePlate">
                <a:avLst>
                  <a:gd name="adj" fmla="val 281623"/>
                </a:avLst>
              </a:prstGeom>
              <a:gradFill flip="none" rotWithShape="1">
                <a:gsLst>
                  <a:gs pos="100000">
                    <a:srgbClr val="B88954"/>
                  </a:gs>
                  <a:gs pos="0">
                    <a:srgbClr val="E1C9AF"/>
                  </a:gs>
                </a:gsLst>
                <a:lin ang="54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9" name="Rectangle 5"/>
              <p:cNvSpPr/>
              <p:nvPr/>
            </p:nvSpPr>
            <p:spPr>
              <a:xfrm>
                <a:off x="1374774" y="2007666"/>
                <a:ext cx="273845" cy="3776859"/>
              </a:xfrm>
              <a:custGeom>
                <a:avLst/>
                <a:gdLst>
                  <a:gd name="connsiteX0" fmla="*/ 0 w 272825"/>
                  <a:gd name="connsiteY0" fmla="*/ 0 h 3776662"/>
                  <a:gd name="connsiteX1" fmla="*/ 272825 w 272825"/>
                  <a:gd name="connsiteY1" fmla="*/ 0 h 3776662"/>
                  <a:gd name="connsiteX2" fmla="*/ 272825 w 272825"/>
                  <a:gd name="connsiteY2" fmla="*/ 3776662 h 3776662"/>
                  <a:gd name="connsiteX3" fmla="*/ 0 w 272825"/>
                  <a:gd name="connsiteY3" fmla="*/ 3776662 h 3776662"/>
                  <a:gd name="connsiteX4" fmla="*/ 0 w 272825"/>
                  <a:gd name="connsiteY4" fmla="*/ 0 h 3776662"/>
                  <a:gd name="connsiteX0-1" fmla="*/ 0 w 272825"/>
                  <a:gd name="connsiteY0-2" fmla="*/ 0 h 3776662"/>
                  <a:gd name="connsiteX1-3" fmla="*/ 272825 w 272825"/>
                  <a:gd name="connsiteY1-4" fmla="*/ 0 h 3776662"/>
                  <a:gd name="connsiteX2-5" fmla="*/ 272825 w 272825"/>
                  <a:gd name="connsiteY2-6" fmla="*/ 3776662 h 3776662"/>
                  <a:gd name="connsiteX3-7" fmla="*/ 0 w 272825"/>
                  <a:gd name="connsiteY3-8" fmla="*/ 3776662 h 3776662"/>
                  <a:gd name="connsiteX4-9" fmla="*/ 1 w 272825"/>
                  <a:gd name="connsiteY4-10" fmla="*/ 3609974 h 3776662"/>
                  <a:gd name="connsiteX5" fmla="*/ 0 w 272825"/>
                  <a:gd name="connsiteY5" fmla="*/ 0 h 3776662"/>
                  <a:gd name="connsiteX0-11" fmla="*/ 0 w 272825"/>
                  <a:gd name="connsiteY0-12" fmla="*/ 0 h 3776662"/>
                  <a:gd name="connsiteX1-13" fmla="*/ 272825 w 272825"/>
                  <a:gd name="connsiteY1-14" fmla="*/ 0 h 3776662"/>
                  <a:gd name="connsiteX2-15" fmla="*/ 272825 w 272825"/>
                  <a:gd name="connsiteY2-16" fmla="*/ 3776662 h 3776662"/>
                  <a:gd name="connsiteX3-17" fmla="*/ 57151 w 272825"/>
                  <a:gd name="connsiteY3-18" fmla="*/ 3776661 h 3776662"/>
                  <a:gd name="connsiteX4-19" fmla="*/ 0 w 272825"/>
                  <a:gd name="connsiteY4-20" fmla="*/ 3776662 h 3776662"/>
                  <a:gd name="connsiteX5-21" fmla="*/ 1 w 272825"/>
                  <a:gd name="connsiteY5-22" fmla="*/ 3609974 h 3776662"/>
                  <a:gd name="connsiteX6" fmla="*/ 0 w 272825"/>
                  <a:gd name="connsiteY6" fmla="*/ 0 h 3776662"/>
                  <a:gd name="connsiteX0-23" fmla="*/ 0 w 272825"/>
                  <a:gd name="connsiteY0-24" fmla="*/ 0 h 3776662"/>
                  <a:gd name="connsiteX1-25" fmla="*/ 272825 w 272825"/>
                  <a:gd name="connsiteY1-26" fmla="*/ 0 h 3776662"/>
                  <a:gd name="connsiteX2-27" fmla="*/ 272825 w 272825"/>
                  <a:gd name="connsiteY2-28" fmla="*/ 3776662 h 3776662"/>
                  <a:gd name="connsiteX3-29" fmla="*/ 166689 w 272825"/>
                  <a:gd name="connsiteY3-30" fmla="*/ 3776661 h 3776662"/>
                  <a:gd name="connsiteX4-31" fmla="*/ 57151 w 272825"/>
                  <a:gd name="connsiteY4-32" fmla="*/ 3776661 h 3776662"/>
                  <a:gd name="connsiteX5-33" fmla="*/ 0 w 272825"/>
                  <a:gd name="connsiteY5-34" fmla="*/ 3776662 h 3776662"/>
                  <a:gd name="connsiteX6-35" fmla="*/ 1 w 272825"/>
                  <a:gd name="connsiteY6-36" fmla="*/ 3609974 h 3776662"/>
                  <a:gd name="connsiteX7" fmla="*/ 0 w 272825"/>
                  <a:gd name="connsiteY7" fmla="*/ 0 h 3776662"/>
                  <a:gd name="connsiteX0-37" fmla="*/ 0 w 272825"/>
                  <a:gd name="connsiteY0-38" fmla="*/ 0 h 3776662"/>
                  <a:gd name="connsiteX1-39" fmla="*/ 272825 w 272825"/>
                  <a:gd name="connsiteY1-40" fmla="*/ 0 h 3776662"/>
                  <a:gd name="connsiteX2-41" fmla="*/ 272825 w 272825"/>
                  <a:gd name="connsiteY2-42" fmla="*/ 3776662 h 3776662"/>
                  <a:gd name="connsiteX3-43" fmla="*/ 166689 w 272825"/>
                  <a:gd name="connsiteY3-44" fmla="*/ 3776661 h 3776662"/>
                  <a:gd name="connsiteX4-45" fmla="*/ 107157 w 272825"/>
                  <a:gd name="connsiteY4-46" fmla="*/ 3774280 h 3776662"/>
                  <a:gd name="connsiteX5-47" fmla="*/ 57151 w 272825"/>
                  <a:gd name="connsiteY5-48" fmla="*/ 3776661 h 3776662"/>
                  <a:gd name="connsiteX6-49" fmla="*/ 0 w 272825"/>
                  <a:gd name="connsiteY6-50" fmla="*/ 3776662 h 3776662"/>
                  <a:gd name="connsiteX7-51" fmla="*/ 1 w 272825"/>
                  <a:gd name="connsiteY7-52" fmla="*/ 3609974 h 3776662"/>
                  <a:gd name="connsiteX8" fmla="*/ 0 w 272825"/>
                  <a:gd name="connsiteY8" fmla="*/ 0 h 3776662"/>
                  <a:gd name="connsiteX0-53" fmla="*/ 0 w 272825"/>
                  <a:gd name="connsiteY0-54" fmla="*/ 0 h 3776662"/>
                  <a:gd name="connsiteX1-55" fmla="*/ 272825 w 272825"/>
                  <a:gd name="connsiteY1-56" fmla="*/ 0 h 3776662"/>
                  <a:gd name="connsiteX2-57" fmla="*/ 272825 w 272825"/>
                  <a:gd name="connsiteY2-58" fmla="*/ 3776662 h 3776662"/>
                  <a:gd name="connsiteX3-59" fmla="*/ 221457 w 272825"/>
                  <a:gd name="connsiteY3-60" fmla="*/ 3774280 h 3776662"/>
                  <a:gd name="connsiteX4-61" fmla="*/ 166689 w 272825"/>
                  <a:gd name="connsiteY4-62" fmla="*/ 3776661 h 3776662"/>
                  <a:gd name="connsiteX5-63" fmla="*/ 107157 w 272825"/>
                  <a:gd name="connsiteY5-64" fmla="*/ 3774280 h 3776662"/>
                  <a:gd name="connsiteX6-65" fmla="*/ 57151 w 272825"/>
                  <a:gd name="connsiteY6-66" fmla="*/ 3776661 h 3776662"/>
                  <a:gd name="connsiteX7-67" fmla="*/ 0 w 272825"/>
                  <a:gd name="connsiteY7-68" fmla="*/ 3776662 h 3776662"/>
                  <a:gd name="connsiteX8-69" fmla="*/ 1 w 272825"/>
                  <a:gd name="connsiteY8-70" fmla="*/ 3609974 h 3776662"/>
                  <a:gd name="connsiteX9" fmla="*/ 0 w 272825"/>
                  <a:gd name="connsiteY9" fmla="*/ 0 h 3776662"/>
                  <a:gd name="connsiteX0-71" fmla="*/ 0 w 272825"/>
                  <a:gd name="connsiteY0-72" fmla="*/ 0 h 3776662"/>
                  <a:gd name="connsiteX1-73" fmla="*/ 272825 w 272825"/>
                  <a:gd name="connsiteY1-74" fmla="*/ 0 h 3776662"/>
                  <a:gd name="connsiteX2-75" fmla="*/ 272825 w 272825"/>
                  <a:gd name="connsiteY2-76" fmla="*/ 3776662 h 3776662"/>
                  <a:gd name="connsiteX3-77" fmla="*/ 252414 w 272825"/>
                  <a:gd name="connsiteY3-78" fmla="*/ 3776661 h 3776662"/>
                  <a:gd name="connsiteX4-79" fmla="*/ 221457 w 272825"/>
                  <a:gd name="connsiteY4-80" fmla="*/ 3774280 h 3776662"/>
                  <a:gd name="connsiteX5-81" fmla="*/ 166689 w 272825"/>
                  <a:gd name="connsiteY5-82" fmla="*/ 3776661 h 3776662"/>
                  <a:gd name="connsiteX6-83" fmla="*/ 107157 w 272825"/>
                  <a:gd name="connsiteY6-84" fmla="*/ 3774280 h 3776662"/>
                  <a:gd name="connsiteX7-85" fmla="*/ 57151 w 272825"/>
                  <a:gd name="connsiteY7-86" fmla="*/ 3776661 h 3776662"/>
                  <a:gd name="connsiteX8-87" fmla="*/ 0 w 272825"/>
                  <a:gd name="connsiteY8-88" fmla="*/ 3776662 h 3776662"/>
                  <a:gd name="connsiteX9-89" fmla="*/ 1 w 272825"/>
                  <a:gd name="connsiteY9-90" fmla="*/ 3609974 h 3776662"/>
                  <a:gd name="connsiteX10" fmla="*/ 0 w 272825"/>
                  <a:gd name="connsiteY10" fmla="*/ 0 h 3776662"/>
                  <a:gd name="connsiteX0-91" fmla="*/ 0 w 273845"/>
                  <a:gd name="connsiteY0-92" fmla="*/ 0 h 3776662"/>
                  <a:gd name="connsiteX1-93" fmla="*/ 272825 w 273845"/>
                  <a:gd name="connsiteY1-94" fmla="*/ 0 h 3776662"/>
                  <a:gd name="connsiteX2-95" fmla="*/ 273845 w 273845"/>
                  <a:gd name="connsiteY2-96" fmla="*/ 3581399 h 3776662"/>
                  <a:gd name="connsiteX3-97" fmla="*/ 272825 w 273845"/>
                  <a:gd name="connsiteY3-98" fmla="*/ 3776662 h 3776662"/>
                  <a:gd name="connsiteX4-99" fmla="*/ 252414 w 273845"/>
                  <a:gd name="connsiteY4-100" fmla="*/ 3776661 h 3776662"/>
                  <a:gd name="connsiteX5-101" fmla="*/ 221457 w 273845"/>
                  <a:gd name="connsiteY5-102" fmla="*/ 3774280 h 3776662"/>
                  <a:gd name="connsiteX6-103" fmla="*/ 166689 w 273845"/>
                  <a:gd name="connsiteY6-104" fmla="*/ 3776661 h 3776662"/>
                  <a:gd name="connsiteX7-105" fmla="*/ 107157 w 273845"/>
                  <a:gd name="connsiteY7-106" fmla="*/ 3774280 h 3776662"/>
                  <a:gd name="connsiteX8-107" fmla="*/ 57151 w 273845"/>
                  <a:gd name="connsiteY8-108" fmla="*/ 3776661 h 3776662"/>
                  <a:gd name="connsiteX9-109" fmla="*/ 0 w 273845"/>
                  <a:gd name="connsiteY9-110" fmla="*/ 3776662 h 3776662"/>
                  <a:gd name="connsiteX10-111" fmla="*/ 1 w 273845"/>
                  <a:gd name="connsiteY10-112" fmla="*/ 3609974 h 3776662"/>
                  <a:gd name="connsiteX11" fmla="*/ 0 w 273845"/>
                  <a:gd name="connsiteY11" fmla="*/ 0 h 3776662"/>
                  <a:gd name="connsiteX0-113" fmla="*/ 0 w 273845"/>
                  <a:gd name="connsiteY0-114" fmla="*/ 0 h 3776662"/>
                  <a:gd name="connsiteX1-115" fmla="*/ 272825 w 273845"/>
                  <a:gd name="connsiteY1-116" fmla="*/ 0 h 3776662"/>
                  <a:gd name="connsiteX2-117" fmla="*/ 273845 w 273845"/>
                  <a:gd name="connsiteY2-118" fmla="*/ 3581399 h 3776662"/>
                  <a:gd name="connsiteX3-119" fmla="*/ 252414 w 273845"/>
                  <a:gd name="connsiteY3-120" fmla="*/ 3776661 h 3776662"/>
                  <a:gd name="connsiteX4-121" fmla="*/ 221457 w 273845"/>
                  <a:gd name="connsiteY4-122" fmla="*/ 3774280 h 3776662"/>
                  <a:gd name="connsiteX5-123" fmla="*/ 166689 w 273845"/>
                  <a:gd name="connsiteY5-124" fmla="*/ 3776661 h 3776662"/>
                  <a:gd name="connsiteX6-125" fmla="*/ 107157 w 273845"/>
                  <a:gd name="connsiteY6-126" fmla="*/ 3774280 h 3776662"/>
                  <a:gd name="connsiteX7-127" fmla="*/ 57151 w 273845"/>
                  <a:gd name="connsiteY7-128" fmla="*/ 3776661 h 3776662"/>
                  <a:gd name="connsiteX8-129" fmla="*/ 0 w 273845"/>
                  <a:gd name="connsiteY8-130" fmla="*/ 3776662 h 3776662"/>
                  <a:gd name="connsiteX9-131" fmla="*/ 1 w 273845"/>
                  <a:gd name="connsiteY9-132" fmla="*/ 3609974 h 3776662"/>
                  <a:gd name="connsiteX10-133" fmla="*/ 0 w 273845"/>
                  <a:gd name="connsiteY10-134" fmla="*/ 0 h 3776662"/>
                  <a:gd name="connsiteX0-135" fmla="*/ 0 w 273845"/>
                  <a:gd name="connsiteY0-136" fmla="*/ 0 h 3776661"/>
                  <a:gd name="connsiteX1-137" fmla="*/ 272825 w 273845"/>
                  <a:gd name="connsiteY1-138" fmla="*/ 0 h 3776661"/>
                  <a:gd name="connsiteX2-139" fmla="*/ 273845 w 273845"/>
                  <a:gd name="connsiteY2-140" fmla="*/ 3581399 h 3776661"/>
                  <a:gd name="connsiteX3-141" fmla="*/ 252414 w 273845"/>
                  <a:gd name="connsiteY3-142" fmla="*/ 3776661 h 3776661"/>
                  <a:gd name="connsiteX4-143" fmla="*/ 221457 w 273845"/>
                  <a:gd name="connsiteY4-144" fmla="*/ 3774280 h 3776661"/>
                  <a:gd name="connsiteX5-145" fmla="*/ 166689 w 273845"/>
                  <a:gd name="connsiteY5-146" fmla="*/ 3776661 h 3776661"/>
                  <a:gd name="connsiteX6-147" fmla="*/ 107157 w 273845"/>
                  <a:gd name="connsiteY6-148" fmla="*/ 3774280 h 3776661"/>
                  <a:gd name="connsiteX7-149" fmla="*/ 57151 w 273845"/>
                  <a:gd name="connsiteY7-150" fmla="*/ 3776661 h 3776661"/>
                  <a:gd name="connsiteX8-151" fmla="*/ 1 w 273845"/>
                  <a:gd name="connsiteY8-152" fmla="*/ 3609974 h 3776661"/>
                  <a:gd name="connsiteX9-153" fmla="*/ 0 w 273845"/>
                  <a:gd name="connsiteY9-154" fmla="*/ 0 h 3776661"/>
                  <a:gd name="connsiteX0-155" fmla="*/ 0 w 273845"/>
                  <a:gd name="connsiteY0-156" fmla="*/ 0 h 3776661"/>
                  <a:gd name="connsiteX1-157" fmla="*/ 272825 w 273845"/>
                  <a:gd name="connsiteY1-158" fmla="*/ 0 h 3776661"/>
                  <a:gd name="connsiteX2-159" fmla="*/ 273845 w 273845"/>
                  <a:gd name="connsiteY2-160" fmla="*/ 3581399 h 3776661"/>
                  <a:gd name="connsiteX3-161" fmla="*/ 252414 w 273845"/>
                  <a:gd name="connsiteY3-162" fmla="*/ 3776661 h 3776661"/>
                  <a:gd name="connsiteX4-163" fmla="*/ 221457 w 273845"/>
                  <a:gd name="connsiteY4-164" fmla="*/ 3774280 h 3776661"/>
                  <a:gd name="connsiteX5-165" fmla="*/ 166689 w 273845"/>
                  <a:gd name="connsiteY5-166" fmla="*/ 3776661 h 3776661"/>
                  <a:gd name="connsiteX6-167" fmla="*/ 104776 w 273845"/>
                  <a:gd name="connsiteY6-168" fmla="*/ 3664743 h 3776661"/>
                  <a:gd name="connsiteX7-169" fmla="*/ 57151 w 273845"/>
                  <a:gd name="connsiteY7-170" fmla="*/ 3776661 h 3776661"/>
                  <a:gd name="connsiteX8-171" fmla="*/ 1 w 273845"/>
                  <a:gd name="connsiteY8-172" fmla="*/ 3609974 h 3776661"/>
                  <a:gd name="connsiteX9-173" fmla="*/ 0 w 273845"/>
                  <a:gd name="connsiteY9-174" fmla="*/ 0 h 3776661"/>
                  <a:gd name="connsiteX0-175" fmla="*/ 0 w 273845"/>
                  <a:gd name="connsiteY0-176" fmla="*/ 0 h 3776661"/>
                  <a:gd name="connsiteX1-177" fmla="*/ 272825 w 273845"/>
                  <a:gd name="connsiteY1-178" fmla="*/ 0 h 3776661"/>
                  <a:gd name="connsiteX2-179" fmla="*/ 273845 w 273845"/>
                  <a:gd name="connsiteY2-180" fmla="*/ 3581399 h 3776661"/>
                  <a:gd name="connsiteX3-181" fmla="*/ 252414 w 273845"/>
                  <a:gd name="connsiteY3-182" fmla="*/ 3776661 h 3776661"/>
                  <a:gd name="connsiteX4-183" fmla="*/ 221457 w 273845"/>
                  <a:gd name="connsiteY4-184" fmla="*/ 3774280 h 3776661"/>
                  <a:gd name="connsiteX5-185" fmla="*/ 166689 w 273845"/>
                  <a:gd name="connsiteY5-186" fmla="*/ 3776661 h 3776661"/>
                  <a:gd name="connsiteX6-187" fmla="*/ 104776 w 273845"/>
                  <a:gd name="connsiteY6-188" fmla="*/ 3664743 h 3776661"/>
                  <a:gd name="connsiteX7-189" fmla="*/ 57151 w 273845"/>
                  <a:gd name="connsiteY7-190" fmla="*/ 3750467 h 3776661"/>
                  <a:gd name="connsiteX8-191" fmla="*/ 1 w 273845"/>
                  <a:gd name="connsiteY8-192" fmla="*/ 3609974 h 3776661"/>
                  <a:gd name="connsiteX9-193" fmla="*/ 0 w 273845"/>
                  <a:gd name="connsiteY9-194" fmla="*/ 0 h 3776661"/>
                  <a:gd name="connsiteX0-195" fmla="*/ 0 w 273845"/>
                  <a:gd name="connsiteY0-196" fmla="*/ 0 h 3776661"/>
                  <a:gd name="connsiteX1-197" fmla="*/ 272825 w 273845"/>
                  <a:gd name="connsiteY1-198" fmla="*/ 0 h 3776661"/>
                  <a:gd name="connsiteX2-199" fmla="*/ 273845 w 273845"/>
                  <a:gd name="connsiteY2-200" fmla="*/ 3581399 h 3776661"/>
                  <a:gd name="connsiteX3-201" fmla="*/ 252414 w 273845"/>
                  <a:gd name="connsiteY3-202" fmla="*/ 3776661 h 3776661"/>
                  <a:gd name="connsiteX4-203" fmla="*/ 228601 w 273845"/>
                  <a:gd name="connsiteY4-204" fmla="*/ 3629023 h 3776661"/>
                  <a:gd name="connsiteX5-205" fmla="*/ 166689 w 273845"/>
                  <a:gd name="connsiteY5-206" fmla="*/ 3776661 h 3776661"/>
                  <a:gd name="connsiteX6-207" fmla="*/ 104776 w 273845"/>
                  <a:gd name="connsiteY6-208" fmla="*/ 3664743 h 3776661"/>
                  <a:gd name="connsiteX7-209" fmla="*/ 57151 w 273845"/>
                  <a:gd name="connsiteY7-210" fmla="*/ 3750467 h 3776661"/>
                  <a:gd name="connsiteX8-211" fmla="*/ 1 w 273845"/>
                  <a:gd name="connsiteY8-212" fmla="*/ 3609974 h 3776661"/>
                  <a:gd name="connsiteX9-213" fmla="*/ 0 w 273845"/>
                  <a:gd name="connsiteY9-214" fmla="*/ 0 h 3776661"/>
                  <a:gd name="connsiteX0-215" fmla="*/ 0 w 273845"/>
                  <a:gd name="connsiteY0-216" fmla="*/ 0 h 3776661"/>
                  <a:gd name="connsiteX1-217" fmla="*/ 272825 w 273845"/>
                  <a:gd name="connsiteY1-218" fmla="*/ 0 h 3776661"/>
                  <a:gd name="connsiteX2-219" fmla="*/ 273845 w 273845"/>
                  <a:gd name="connsiteY2-220" fmla="*/ 3581399 h 3776661"/>
                  <a:gd name="connsiteX3-221" fmla="*/ 250032 w 273845"/>
                  <a:gd name="connsiteY3-222" fmla="*/ 3695699 h 3776661"/>
                  <a:gd name="connsiteX4-223" fmla="*/ 228601 w 273845"/>
                  <a:gd name="connsiteY4-224" fmla="*/ 3629023 h 3776661"/>
                  <a:gd name="connsiteX5-225" fmla="*/ 166689 w 273845"/>
                  <a:gd name="connsiteY5-226" fmla="*/ 3776661 h 3776661"/>
                  <a:gd name="connsiteX6-227" fmla="*/ 104776 w 273845"/>
                  <a:gd name="connsiteY6-228" fmla="*/ 3664743 h 3776661"/>
                  <a:gd name="connsiteX7-229" fmla="*/ 57151 w 273845"/>
                  <a:gd name="connsiteY7-230" fmla="*/ 3750467 h 3776661"/>
                  <a:gd name="connsiteX8-231" fmla="*/ 1 w 273845"/>
                  <a:gd name="connsiteY8-232" fmla="*/ 3609974 h 3776661"/>
                  <a:gd name="connsiteX9-233" fmla="*/ 0 w 273845"/>
                  <a:gd name="connsiteY9-234" fmla="*/ 0 h 3776661"/>
                  <a:gd name="connsiteX0-235" fmla="*/ 0 w 273845"/>
                  <a:gd name="connsiteY0-236" fmla="*/ 0 h 3776661"/>
                  <a:gd name="connsiteX1-237" fmla="*/ 272825 w 273845"/>
                  <a:gd name="connsiteY1-238" fmla="*/ 0 h 3776661"/>
                  <a:gd name="connsiteX2-239" fmla="*/ 273845 w 273845"/>
                  <a:gd name="connsiteY2-240" fmla="*/ 3581399 h 3776661"/>
                  <a:gd name="connsiteX3-241" fmla="*/ 247651 w 273845"/>
                  <a:gd name="connsiteY3-242" fmla="*/ 3702843 h 3776661"/>
                  <a:gd name="connsiteX4-243" fmla="*/ 228601 w 273845"/>
                  <a:gd name="connsiteY4-244" fmla="*/ 3629023 h 3776661"/>
                  <a:gd name="connsiteX5-245" fmla="*/ 166689 w 273845"/>
                  <a:gd name="connsiteY5-246" fmla="*/ 3776661 h 3776661"/>
                  <a:gd name="connsiteX6-247" fmla="*/ 104776 w 273845"/>
                  <a:gd name="connsiteY6-248" fmla="*/ 3664743 h 3776661"/>
                  <a:gd name="connsiteX7-249" fmla="*/ 57151 w 273845"/>
                  <a:gd name="connsiteY7-250" fmla="*/ 3750467 h 3776661"/>
                  <a:gd name="connsiteX8-251" fmla="*/ 1 w 273845"/>
                  <a:gd name="connsiteY8-252" fmla="*/ 3609974 h 3776661"/>
                  <a:gd name="connsiteX9-253" fmla="*/ 0 w 273845"/>
                  <a:gd name="connsiteY9-254" fmla="*/ 0 h 3776661"/>
                  <a:gd name="connsiteX0-255" fmla="*/ 0 w 273845"/>
                  <a:gd name="connsiteY0-256" fmla="*/ 0 h 3776661"/>
                  <a:gd name="connsiteX1-257" fmla="*/ 272825 w 273845"/>
                  <a:gd name="connsiteY1-258" fmla="*/ 0 h 3776661"/>
                  <a:gd name="connsiteX2-259" fmla="*/ 273845 w 273845"/>
                  <a:gd name="connsiteY2-260" fmla="*/ 3581399 h 3776661"/>
                  <a:gd name="connsiteX3-261" fmla="*/ 247651 w 273845"/>
                  <a:gd name="connsiteY3-262" fmla="*/ 3702843 h 3776661"/>
                  <a:gd name="connsiteX4-263" fmla="*/ 228601 w 273845"/>
                  <a:gd name="connsiteY4-264" fmla="*/ 3629023 h 3776661"/>
                  <a:gd name="connsiteX5-265" fmla="*/ 166689 w 273845"/>
                  <a:gd name="connsiteY5-266" fmla="*/ 3776661 h 3776661"/>
                  <a:gd name="connsiteX6-267" fmla="*/ 104776 w 273845"/>
                  <a:gd name="connsiteY6-268" fmla="*/ 3664743 h 3776661"/>
                  <a:gd name="connsiteX7-269" fmla="*/ 57151 w 273845"/>
                  <a:gd name="connsiteY7-270" fmla="*/ 3750467 h 3776661"/>
                  <a:gd name="connsiteX8-271" fmla="*/ 1 w 273845"/>
                  <a:gd name="connsiteY8-272" fmla="*/ 3609974 h 3776661"/>
                  <a:gd name="connsiteX9-273" fmla="*/ 0 w 273845"/>
                  <a:gd name="connsiteY9-274" fmla="*/ 0 h 3776661"/>
                  <a:gd name="connsiteX0-275" fmla="*/ 0 w 273845"/>
                  <a:gd name="connsiteY0-276" fmla="*/ 0 h 3776661"/>
                  <a:gd name="connsiteX1-277" fmla="*/ 272825 w 273845"/>
                  <a:gd name="connsiteY1-278" fmla="*/ 0 h 3776661"/>
                  <a:gd name="connsiteX2-279" fmla="*/ 273845 w 273845"/>
                  <a:gd name="connsiteY2-280" fmla="*/ 3581399 h 3776661"/>
                  <a:gd name="connsiteX3-281" fmla="*/ 247651 w 273845"/>
                  <a:gd name="connsiteY3-282" fmla="*/ 3702843 h 3776661"/>
                  <a:gd name="connsiteX4-283" fmla="*/ 228601 w 273845"/>
                  <a:gd name="connsiteY4-284" fmla="*/ 3629023 h 3776661"/>
                  <a:gd name="connsiteX5-285" fmla="*/ 166689 w 273845"/>
                  <a:gd name="connsiteY5-286" fmla="*/ 3776661 h 3776661"/>
                  <a:gd name="connsiteX6-287" fmla="*/ 104776 w 273845"/>
                  <a:gd name="connsiteY6-288" fmla="*/ 3664743 h 3776661"/>
                  <a:gd name="connsiteX7-289" fmla="*/ 57151 w 273845"/>
                  <a:gd name="connsiteY7-290" fmla="*/ 3750467 h 3776661"/>
                  <a:gd name="connsiteX8-291" fmla="*/ 1 w 273845"/>
                  <a:gd name="connsiteY8-292" fmla="*/ 3609974 h 3776661"/>
                  <a:gd name="connsiteX9-293" fmla="*/ 0 w 273845"/>
                  <a:gd name="connsiteY9-294" fmla="*/ 0 h 3776661"/>
                  <a:gd name="connsiteX0-295" fmla="*/ 0 w 273845"/>
                  <a:gd name="connsiteY0-296" fmla="*/ 0 h 3776661"/>
                  <a:gd name="connsiteX1-297" fmla="*/ 272825 w 273845"/>
                  <a:gd name="connsiteY1-298" fmla="*/ 0 h 3776661"/>
                  <a:gd name="connsiteX2-299" fmla="*/ 273845 w 273845"/>
                  <a:gd name="connsiteY2-300" fmla="*/ 3581399 h 3776661"/>
                  <a:gd name="connsiteX3-301" fmla="*/ 247651 w 273845"/>
                  <a:gd name="connsiteY3-302" fmla="*/ 3702843 h 3776661"/>
                  <a:gd name="connsiteX4-303" fmla="*/ 228601 w 273845"/>
                  <a:gd name="connsiteY4-304" fmla="*/ 3629023 h 3776661"/>
                  <a:gd name="connsiteX5-305" fmla="*/ 166689 w 273845"/>
                  <a:gd name="connsiteY5-306" fmla="*/ 3776661 h 3776661"/>
                  <a:gd name="connsiteX6-307" fmla="*/ 104776 w 273845"/>
                  <a:gd name="connsiteY6-308" fmla="*/ 3664743 h 3776661"/>
                  <a:gd name="connsiteX7-309" fmla="*/ 57151 w 273845"/>
                  <a:gd name="connsiteY7-310" fmla="*/ 3750467 h 3776661"/>
                  <a:gd name="connsiteX8-311" fmla="*/ 1 w 273845"/>
                  <a:gd name="connsiteY8-312" fmla="*/ 3609974 h 3776661"/>
                  <a:gd name="connsiteX9-313" fmla="*/ 0 w 273845"/>
                  <a:gd name="connsiteY9-314" fmla="*/ 0 h 3776661"/>
                  <a:gd name="connsiteX0-315" fmla="*/ 0 w 273845"/>
                  <a:gd name="connsiteY0-316" fmla="*/ 0 h 3776661"/>
                  <a:gd name="connsiteX1-317" fmla="*/ 272825 w 273845"/>
                  <a:gd name="connsiteY1-318" fmla="*/ 0 h 3776661"/>
                  <a:gd name="connsiteX2-319" fmla="*/ 273845 w 273845"/>
                  <a:gd name="connsiteY2-320" fmla="*/ 3581399 h 3776661"/>
                  <a:gd name="connsiteX3-321" fmla="*/ 247651 w 273845"/>
                  <a:gd name="connsiteY3-322" fmla="*/ 3702843 h 3776661"/>
                  <a:gd name="connsiteX4-323" fmla="*/ 228601 w 273845"/>
                  <a:gd name="connsiteY4-324" fmla="*/ 3629023 h 3776661"/>
                  <a:gd name="connsiteX5-325" fmla="*/ 166689 w 273845"/>
                  <a:gd name="connsiteY5-326" fmla="*/ 3776661 h 3776661"/>
                  <a:gd name="connsiteX6-327" fmla="*/ 104776 w 273845"/>
                  <a:gd name="connsiteY6-328" fmla="*/ 3664743 h 3776661"/>
                  <a:gd name="connsiteX7-329" fmla="*/ 57151 w 273845"/>
                  <a:gd name="connsiteY7-330" fmla="*/ 3750467 h 3776661"/>
                  <a:gd name="connsiteX8-331" fmla="*/ 1 w 273845"/>
                  <a:gd name="connsiteY8-332" fmla="*/ 3609974 h 3776661"/>
                  <a:gd name="connsiteX9-333" fmla="*/ 0 w 273845"/>
                  <a:gd name="connsiteY9-334" fmla="*/ 0 h 3776661"/>
                  <a:gd name="connsiteX0-335" fmla="*/ 0 w 273845"/>
                  <a:gd name="connsiteY0-336" fmla="*/ 0 h 3776661"/>
                  <a:gd name="connsiteX1-337" fmla="*/ 272825 w 273845"/>
                  <a:gd name="connsiteY1-338" fmla="*/ 0 h 3776661"/>
                  <a:gd name="connsiteX2-339" fmla="*/ 273845 w 273845"/>
                  <a:gd name="connsiteY2-340" fmla="*/ 3581399 h 3776661"/>
                  <a:gd name="connsiteX3-341" fmla="*/ 247651 w 273845"/>
                  <a:gd name="connsiteY3-342" fmla="*/ 3702843 h 3776661"/>
                  <a:gd name="connsiteX4-343" fmla="*/ 228601 w 273845"/>
                  <a:gd name="connsiteY4-344" fmla="*/ 3629023 h 3776661"/>
                  <a:gd name="connsiteX5-345" fmla="*/ 166689 w 273845"/>
                  <a:gd name="connsiteY5-346" fmla="*/ 3776661 h 3776661"/>
                  <a:gd name="connsiteX6-347" fmla="*/ 104776 w 273845"/>
                  <a:gd name="connsiteY6-348" fmla="*/ 3664743 h 3776661"/>
                  <a:gd name="connsiteX7-349" fmla="*/ 57151 w 273845"/>
                  <a:gd name="connsiteY7-350" fmla="*/ 3750467 h 3776661"/>
                  <a:gd name="connsiteX8-351" fmla="*/ 1 w 273845"/>
                  <a:gd name="connsiteY8-352" fmla="*/ 3609974 h 3776661"/>
                  <a:gd name="connsiteX9-353" fmla="*/ 0 w 273845"/>
                  <a:gd name="connsiteY9-354" fmla="*/ 0 h 3776661"/>
                  <a:gd name="connsiteX0-355" fmla="*/ 0 w 273845"/>
                  <a:gd name="connsiteY0-356" fmla="*/ 0 h 3776887"/>
                  <a:gd name="connsiteX1-357" fmla="*/ 272825 w 273845"/>
                  <a:gd name="connsiteY1-358" fmla="*/ 0 h 3776887"/>
                  <a:gd name="connsiteX2-359" fmla="*/ 273845 w 273845"/>
                  <a:gd name="connsiteY2-360" fmla="*/ 3581399 h 3776887"/>
                  <a:gd name="connsiteX3-361" fmla="*/ 247651 w 273845"/>
                  <a:gd name="connsiteY3-362" fmla="*/ 3702843 h 3776887"/>
                  <a:gd name="connsiteX4-363" fmla="*/ 228601 w 273845"/>
                  <a:gd name="connsiteY4-364" fmla="*/ 3629023 h 3776887"/>
                  <a:gd name="connsiteX5-365" fmla="*/ 166689 w 273845"/>
                  <a:gd name="connsiteY5-366" fmla="*/ 3776661 h 3776887"/>
                  <a:gd name="connsiteX6-367" fmla="*/ 104776 w 273845"/>
                  <a:gd name="connsiteY6-368" fmla="*/ 3664743 h 3776887"/>
                  <a:gd name="connsiteX7-369" fmla="*/ 57151 w 273845"/>
                  <a:gd name="connsiteY7-370" fmla="*/ 3750467 h 3776887"/>
                  <a:gd name="connsiteX8-371" fmla="*/ 1 w 273845"/>
                  <a:gd name="connsiteY8-372" fmla="*/ 3609974 h 3776887"/>
                  <a:gd name="connsiteX9-373" fmla="*/ 0 w 273845"/>
                  <a:gd name="connsiteY9-374" fmla="*/ 0 h 3776887"/>
                  <a:gd name="connsiteX0-375" fmla="*/ 0 w 273845"/>
                  <a:gd name="connsiteY0-376" fmla="*/ 0 h 3776887"/>
                  <a:gd name="connsiteX1-377" fmla="*/ 272825 w 273845"/>
                  <a:gd name="connsiteY1-378" fmla="*/ 0 h 3776887"/>
                  <a:gd name="connsiteX2-379" fmla="*/ 273845 w 273845"/>
                  <a:gd name="connsiteY2-380" fmla="*/ 3581399 h 3776887"/>
                  <a:gd name="connsiteX3-381" fmla="*/ 247651 w 273845"/>
                  <a:gd name="connsiteY3-382" fmla="*/ 3702843 h 3776887"/>
                  <a:gd name="connsiteX4-383" fmla="*/ 228601 w 273845"/>
                  <a:gd name="connsiteY4-384" fmla="*/ 3629023 h 3776887"/>
                  <a:gd name="connsiteX5-385" fmla="*/ 166689 w 273845"/>
                  <a:gd name="connsiteY5-386" fmla="*/ 3776661 h 3776887"/>
                  <a:gd name="connsiteX6-387" fmla="*/ 104776 w 273845"/>
                  <a:gd name="connsiteY6-388" fmla="*/ 3664743 h 3776887"/>
                  <a:gd name="connsiteX7-389" fmla="*/ 57151 w 273845"/>
                  <a:gd name="connsiteY7-390" fmla="*/ 3750467 h 3776887"/>
                  <a:gd name="connsiteX8-391" fmla="*/ 1 w 273845"/>
                  <a:gd name="connsiteY8-392" fmla="*/ 3609974 h 3776887"/>
                  <a:gd name="connsiteX9-393" fmla="*/ 0 w 273845"/>
                  <a:gd name="connsiteY9-394" fmla="*/ 0 h 3776887"/>
                  <a:gd name="connsiteX0-395" fmla="*/ 0 w 273845"/>
                  <a:gd name="connsiteY0-396" fmla="*/ 0 h 3776887"/>
                  <a:gd name="connsiteX1-397" fmla="*/ 272825 w 273845"/>
                  <a:gd name="connsiteY1-398" fmla="*/ 0 h 3776887"/>
                  <a:gd name="connsiteX2-399" fmla="*/ 273845 w 273845"/>
                  <a:gd name="connsiteY2-400" fmla="*/ 3581399 h 3776887"/>
                  <a:gd name="connsiteX3-401" fmla="*/ 247651 w 273845"/>
                  <a:gd name="connsiteY3-402" fmla="*/ 3702843 h 3776887"/>
                  <a:gd name="connsiteX4-403" fmla="*/ 228601 w 273845"/>
                  <a:gd name="connsiteY4-404" fmla="*/ 3629023 h 3776887"/>
                  <a:gd name="connsiteX5-405" fmla="*/ 166689 w 273845"/>
                  <a:gd name="connsiteY5-406" fmla="*/ 3776661 h 3776887"/>
                  <a:gd name="connsiteX6-407" fmla="*/ 104776 w 273845"/>
                  <a:gd name="connsiteY6-408" fmla="*/ 3664743 h 3776887"/>
                  <a:gd name="connsiteX7-409" fmla="*/ 57151 w 273845"/>
                  <a:gd name="connsiteY7-410" fmla="*/ 3750467 h 3776887"/>
                  <a:gd name="connsiteX8-411" fmla="*/ 1 w 273845"/>
                  <a:gd name="connsiteY8-412" fmla="*/ 3609974 h 3776887"/>
                  <a:gd name="connsiteX9-413" fmla="*/ 0 w 273845"/>
                  <a:gd name="connsiteY9-414" fmla="*/ 0 h 3776887"/>
                  <a:gd name="connsiteX0-415" fmla="*/ 0 w 273845"/>
                  <a:gd name="connsiteY0-416" fmla="*/ 0 h 3776859"/>
                  <a:gd name="connsiteX1-417" fmla="*/ 272825 w 273845"/>
                  <a:gd name="connsiteY1-418" fmla="*/ 0 h 3776859"/>
                  <a:gd name="connsiteX2-419" fmla="*/ 273845 w 273845"/>
                  <a:gd name="connsiteY2-420" fmla="*/ 3581399 h 3776859"/>
                  <a:gd name="connsiteX3-421" fmla="*/ 247651 w 273845"/>
                  <a:gd name="connsiteY3-422" fmla="*/ 3702843 h 3776859"/>
                  <a:gd name="connsiteX4-423" fmla="*/ 223839 w 273845"/>
                  <a:gd name="connsiteY4-424" fmla="*/ 3631404 h 3776859"/>
                  <a:gd name="connsiteX5-425" fmla="*/ 166689 w 273845"/>
                  <a:gd name="connsiteY5-426" fmla="*/ 3776661 h 3776859"/>
                  <a:gd name="connsiteX6-427" fmla="*/ 104776 w 273845"/>
                  <a:gd name="connsiteY6-428" fmla="*/ 3664743 h 3776859"/>
                  <a:gd name="connsiteX7-429" fmla="*/ 57151 w 273845"/>
                  <a:gd name="connsiteY7-430" fmla="*/ 3750467 h 3776859"/>
                  <a:gd name="connsiteX8-431" fmla="*/ 1 w 273845"/>
                  <a:gd name="connsiteY8-432" fmla="*/ 3609974 h 3776859"/>
                  <a:gd name="connsiteX9-433" fmla="*/ 0 w 273845"/>
                  <a:gd name="connsiteY9-434" fmla="*/ 0 h 3776859"/>
                  <a:gd name="connsiteX0-435" fmla="*/ 0 w 273845"/>
                  <a:gd name="connsiteY0-436" fmla="*/ 0 h 3776859"/>
                  <a:gd name="connsiteX1-437" fmla="*/ 272825 w 273845"/>
                  <a:gd name="connsiteY1-438" fmla="*/ 0 h 3776859"/>
                  <a:gd name="connsiteX2-439" fmla="*/ 273845 w 273845"/>
                  <a:gd name="connsiteY2-440" fmla="*/ 3581399 h 3776859"/>
                  <a:gd name="connsiteX3-441" fmla="*/ 247651 w 273845"/>
                  <a:gd name="connsiteY3-442" fmla="*/ 3702843 h 3776859"/>
                  <a:gd name="connsiteX4-443" fmla="*/ 223839 w 273845"/>
                  <a:gd name="connsiteY4-444" fmla="*/ 3631404 h 3776859"/>
                  <a:gd name="connsiteX5-445" fmla="*/ 166689 w 273845"/>
                  <a:gd name="connsiteY5-446" fmla="*/ 3776661 h 3776859"/>
                  <a:gd name="connsiteX6-447" fmla="*/ 104776 w 273845"/>
                  <a:gd name="connsiteY6-448" fmla="*/ 3664743 h 3776859"/>
                  <a:gd name="connsiteX7-449" fmla="*/ 57151 w 273845"/>
                  <a:gd name="connsiteY7-450" fmla="*/ 3750467 h 3776859"/>
                  <a:gd name="connsiteX8-451" fmla="*/ 1 w 273845"/>
                  <a:gd name="connsiteY8-452" fmla="*/ 3609974 h 3776859"/>
                  <a:gd name="connsiteX9-453" fmla="*/ 0 w 273845"/>
                  <a:gd name="connsiteY9-454" fmla="*/ 0 h 3776859"/>
                  <a:gd name="connsiteX0-455" fmla="*/ 0 w 273894"/>
                  <a:gd name="connsiteY0-456" fmla="*/ 0 h 3776859"/>
                  <a:gd name="connsiteX1-457" fmla="*/ 272825 w 273894"/>
                  <a:gd name="connsiteY1-458" fmla="*/ 0 h 3776859"/>
                  <a:gd name="connsiteX2-459" fmla="*/ 273845 w 273894"/>
                  <a:gd name="connsiteY2-460" fmla="*/ 3581399 h 3776859"/>
                  <a:gd name="connsiteX3-461" fmla="*/ 247651 w 273894"/>
                  <a:gd name="connsiteY3-462" fmla="*/ 3702843 h 3776859"/>
                  <a:gd name="connsiteX4-463" fmla="*/ 223839 w 273894"/>
                  <a:gd name="connsiteY4-464" fmla="*/ 3631404 h 3776859"/>
                  <a:gd name="connsiteX5-465" fmla="*/ 166689 w 273894"/>
                  <a:gd name="connsiteY5-466" fmla="*/ 3776661 h 3776859"/>
                  <a:gd name="connsiteX6-467" fmla="*/ 104776 w 273894"/>
                  <a:gd name="connsiteY6-468" fmla="*/ 3664743 h 3776859"/>
                  <a:gd name="connsiteX7-469" fmla="*/ 57151 w 273894"/>
                  <a:gd name="connsiteY7-470" fmla="*/ 3750467 h 3776859"/>
                  <a:gd name="connsiteX8-471" fmla="*/ 1 w 273894"/>
                  <a:gd name="connsiteY8-472" fmla="*/ 3609974 h 3776859"/>
                  <a:gd name="connsiteX9-473" fmla="*/ 0 w 273894"/>
                  <a:gd name="connsiteY9-474" fmla="*/ 0 h 3776859"/>
                  <a:gd name="connsiteX0-475" fmla="*/ 0 w 273894"/>
                  <a:gd name="connsiteY0-476" fmla="*/ 0 h 3776859"/>
                  <a:gd name="connsiteX1-477" fmla="*/ 272825 w 273894"/>
                  <a:gd name="connsiteY1-478" fmla="*/ 0 h 3776859"/>
                  <a:gd name="connsiteX2-479" fmla="*/ 273845 w 273894"/>
                  <a:gd name="connsiteY2-480" fmla="*/ 3581399 h 3776859"/>
                  <a:gd name="connsiteX3-481" fmla="*/ 247651 w 273894"/>
                  <a:gd name="connsiteY3-482" fmla="*/ 3702843 h 3776859"/>
                  <a:gd name="connsiteX4-483" fmla="*/ 223839 w 273894"/>
                  <a:gd name="connsiteY4-484" fmla="*/ 3631404 h 3776859"/>
                  <a:gd name="connsiteX5-485" fmla="*/ 166689 w 273894"/>
                  <a:gd name="connsiteY5-486" fmla="*/ 3776661 h 3776859"/>
                  <a:gd name="connsiteX6-487" fmla="*/ 104776 w 273894"/>
                  <a:gd name="connsiteY6-488" fmla="*/ 3664743 h 3776859"/>
                  <a:gd name="connsiteX7-489" fmla="*/ 57151 w 273894"/>
                  <a:gd name="connsiteY7-490" fmla="*/ 3750467 h 3776859"/>
                  <a:gd name="connsiteX8-491" fmla="*/ 1 w 273894"/>
                  <a:gd name="connsiteY8-492" fmla="*/ 3609974 h 3776859"/>
                  <a:gd name="connsiteX9-493" fmla="*/ 0 w 273894"/>
                  <a:gd name="connsiteY9-494" fmla="*/ 0 h 3776859"/>
                  <a:gd name="connsiteX0-495" fmla="*/ 0 w 273845"/>
                  <a:gd name="connsiteY0-496" fmla="*/ 0 h 3776859"/>
                  <a:gd name="connsiteX1-497" fmla="*/ 272825 w 273845"/>
                  <a:gd name="connsiteY1-498" fmla="*/ 0 h 3776859"/>
                  <a:gd name="connsiteX2-499" fmla="*/ 273845 w 273845"/>
                  <a:gd name="connsiteY2-500" fmla="*/ 3581399 h 3776859"/>
                  <a:gd name="connsiteX3-501" fmla="*/ 247651 w 273845"/>
                  <a:gd name="connsiteY3-502" fmla="*/ 3702843 h 3776859"/>
                  <a:gd name="connsiteX4-503" fmla="*/ 223839 w 273845"/>
                  <a:gd name="connsiteY4-504" fmla="*/ 3631404 h 3776859"/>
                  <a:gd name="connsiteX5-505" fmla="*/ 166689 w 273845"/>
                  <a:gd name="connsiteY5-506" fmla="*/ 3776661 h 3776859"/>
                  <a:gd name="connsiteX6-507" fmla="*/ 104776 w 273845"/>
                  <a:gd name="connsiteY6-508" fmla="*/ 3664743 h 3776859"/>
                  <a:gd name="connsiteX7-509" fmla="*/ 57151 w 273845"/>
                  <a:gd name="connsiteY7-510" fmla="*/ 3750467 h 3776859"/>
                  <a:gd name="connsiteX8-511" fmla="*/ 1 w 273845"/>
                  <a:gd name="connsiteY8-512" fmla="*/ 3609974 h 3776859"/>
                  <a:gd name="connsiteX9-513" fmla="*/ 0 w 273845"/>
                  <a:gd name="connsiteY9-514" fmla="*/ 0 h 3776859"/>
                  <a:gd name="connsiteX0-515" fmla="*/ 0 w 273845"/>
                  <a:gd name="connsiteY0-516" fmla="*/ 0 h 3776859"/>
                  <a:gd name="connsiteX1-517" fmla="*/ 272825 w 273845"/>
                  <a:gd name="connsiteY1-518" fmla="*/ 0 h 3776859"/>
                  <a:gd name="connsiteX2-519" fmla="*/ 273845 w 273845"/>
                  <a:gd name="connsiteY2-520" fmla="*/ 3581399 h 3776859"/>
                  <a:gd name="connsiteX3-521" fmla="*/ 252414 w 273845"/>
                  <a:gd name="connsiteY3-522" fmla="*/ 3702843 h 3776859"/>
                  <a:gd name="connsiteX4-523" fmla="*/ 223839 w 273845"/>
                  <a:gd name="connsiteY4-524" fmla="*/ 3631404 h 3776859"/>
                  <a:gd name="connsiteX5-525" fmla="*/ 166689 w 273845"/>
                  <a:gd name="connsiteY5-526" fmla="*/ 3776661 h 3776859"/>
                  <a:gd name="connsiteX6-527" fmla="*/ 104776 w 273845"/>
                  <a:gd name="connsiteY6-528" fmla="*/ 3664743 h 3776859"/>
                  <a:gd name="connsiteX7-529" fmla="*/ 57151 w 273845"/>
                  <a:gd name="connsiteY7-530" fmla="*/ 3750467 h 3776859"/>
                  <a:gd name="connsiteX8-531" fmla="*/ 1 w 273845"/>
                  <a:gd name="connsiteY8-532" fmla="*/ 3609974 h 3776859"/>
                  <a:gd name="connsiteX9-533" fmla="*/ 0 w 273845"/>
                  <a:gd name="connsiteY9-534" fmla="*/ 0 h 3776859"/>
                  <a:gd name="connsiteX0-535" fmla="*/ 0 w 273845"/>
                  <a:gd name="connsiteY0-536" fmla="*/ 0 h 3776859"/>
                  <a:gd name="connsiteX1-537" fmla="*/ 272825 w 273845"/>
                  <a:gd name="connsiteY1-538" fmla="*/ 0 h 3776859"/>
                  <a:gd name="connsiteX2-539" fmla="*/ 273845 w 273845"/>
                  <a:gd name="connsiteY2-540" fmla="*/ 3581399 h 3776859"/>
                  <a:gd name="connsiteX3-541" fmla="*/ 252414 w 273845"/>
                  <a:gd name="connsiteY3-542" fmla="*/ 3702843 h 3776859"/>
                  <a:gd name="connsiteX4-543" fmla="*/ 223839 w 273845"/>
                  <a:gd name="connsiteY4-544" fmla="*/ 3631404 h 3776859"/>
                  <a:gd name="connsiteX5-545" fmla="*/ 166689 w 273845"/>
                  <a:gd name="connsiteY5-546" fmla="*/ 3776661 h 3776859"/>
                  <a:gd name="connsiteX6-547" fmla="*/ 104776 w 273845"/>
                  <a:gd name="connsiteY6-548" fmla="*/ 3664743 h 3776859"/>
                  <a:gd name="connsiteX7-549" fmla="*/ 57151 w 273845"/>
                  <a:gd name="connsiteY7-550" fmla="*/ 3750467 h 3776859"/>
                  <a:gd name="connsiteX8-551" fmla="*/ 1 w 273845"/>
                  <a:gd name="connsiteY8-552" fmla="*/ 3609974 h 3776859"/>
                  <a:gd name="connsiteX9-553" fmla="*/ 0 w 273845"/>
                  <a:gd name="connsiteY9-554" fmla="*/ 0 h 3776859"/>
                  <a:gd name="connsiteX0-555" fmla="*/ 0 w 273845"/>
                  <a:gd name="connsiteY0-556" fmla="*/ 0 h 3776859"/>
                  <a:gd name="connsiteX1-557" fmla="*/ 272825 w 273845"/>
                  <a:gd name="connsiteY1-558" fmla="*/ 0 h 3776859"/>
                  <a:gd name="connsiteX2-559" fmla="*/ 273845 w 273845"/>
                  <a:gd name="connsiteY2-560" fmla="*/ 3581399 h 3776859"/>
                  <a:gd name="connsiteX3-561" fmla="*/ 245270 w 273845"/>
                  <a:gd name="connsiteY3-562" fmla="*/ 3702843 h 3776859"/>
                  <a:gd name="connsiteX4-563" fmla="*/ 223839 w 273845"/>
                  <a:gd name="connsiteY4-564" fmla="*/ 3631404 h 3776859"/>
                  <a:gd name="connsiteX5-565" fmla="*/ 166689 w 273845"/>
                  <a:gd name="connsiteY5-566" fmla="*/ 3776661 h 3776859"/>
                  <a:gd name="connsiteX6-567" fmla="*/ 104776 w 273845"/>
                  <a:gd name="connsiteY6-568" fmla="*/ 3664743 h 3776859"/>
                  <a:gd name="connsiteX7-569" fmla="*/ 57151 w 273845"/>
                  <a:gd name="connsiteY7-570" fmla="*/ 3750467 h 3776859"/>
                  <a:gd name="connsiteX8-571" fmla="*/ 1 w 273845"/>
                  <a:gd name="connsiteY8-572" fmla="*/ 3609974 h 3776859"/>
                  <a:gd name="connsiteX9-573" fmla="*/ 0 w 273845"/>
                  <a:gd name="connsiteY9-574" fmla="*/ 0 h 3776859"/>
                  <a:gd name="connsiteX0-575" fmla="*/ 0 w 273845"/>
                  <a:gd name="connsiteY0-576" fmla="*/ 0 h 3776859"/>
                  <a:gd name="connsiteX1-577" fmla="*/ 272825 w 273845"/>
                  <a:gd name="connsiteY1-578" fmla="*/ 0 h 3776859"/>
                  <a:gd name="connsiteX2-579" fmla="*/ 273845 w 273845"/>
                  <a:gd name="connsiteY2-580" fmla="*/ 3581399 h 3776859"/>
                  <a:gd name="connsiteX3-581" fmla="*/ 245270 w 273845"/>
                  <a:gd name="connsiteY3-582" fmla="*/ 3702843 h 3776859"/>
                  <a:gd name="connsiteX4-583" fmla="*/ 223839 w 273845"/>
                  <a:gd name="connsiteY4-584" fmla="*/ 3631404 h 3776859"/>
                  <a:gd name="connsiteX5-585" fmla="*/ 166689 w 273845"/>
                  <a:gd name="connsiteY5-586" fmla="*/ 3776661 h 3776859"/>
                  <a:gd name="connsiteX6-587" fmla="*/ 104776 w 273845"/>
                  <a:gd name="connsiteY6-588" fmla="*/ 3664743 h 3776859"/>
                  <a:gd name="connsiteX7-589" fmla="*/ 57151 w 273845"/>
                  <a:gd name="connsiteY7-590" fmla="*/ 3750467 h 3776859"/>
                  <a:gd name="connsiteX8-591" fmla="*/ 1 w 273845"/>
                  <a:gd name="connsiteY8-592" fmla="*/ 3609974 h 3776859"/>
                  <a:gd name="connsiteX9-593" fmla="*/ 0 w 273845"/>
                  <a:gd name="connsiteY9-594" fmla="*/ 0 h 3776859"/>
                  <a:gd name="connsiteX0-595" fmla="*/ 0 w 273845"/>
                  <a:gd name="connsiteY0-596" fmla="*/ 0 h 3776859"/>
                  <a:gd name="connsiteX1-597" fmla="*/ 272825 w 273845"/>
                  <a:gd name="connsiteY1-598" fmla="*/ 0 h 3776859"/>
                  <a:gd name="connsiteX2-599" fmla="*/ 273845 w 273845"/>
                  <a:gd name="connsiteY2-600" fmla="*/ 3581399 h 3776859"/>
                  <a:gd name="connsiteX3-601" fmla="*/ 245270 w 273845"/>
                  <a:gd name="connsiteY3-602" fmla="*/ 3702843 h 3776859"/>
                  <a:gd name="connsiteX4-603" fmla="*/ 223839 w 273845"/>
                  <a:gd name="connsiteY4-604" fmla="*/ 3631404 h 3776859"/>
                  <a:gd name="connsiteX5-605" fmla="*/ 166689 w 273845"/>
                  <a:gd name="connsiteY5-606" fmla="*/ 3776661 h 3776859"/>
                  <a:gd name="connsiteX6-607" fmla="*/ 104776 w 273845"/>
                  <a:gd name="connsiteY6-608" fmla="*/ 3664743 h 3776859"/>
                  <a:gd name="connsiteX7-609" fmla="*/ 57151 w 273845"/>
                  <a:gd name="connsiteY7-610" fmla="*/ 3750467 h 3776859"/>
                  <a:gd name="connsiteX8-611" fmla="*/ 1 w 273845"/>
                  <a:gd name="connsiteY8-612" fmla="*/ 3609974 h 3776859"/>
                  <a:gd name="connsiteX9-613" fmla="*/ 0 w 273845"/>
                  <a:gd name="connsiteY9-614" fmla="*/ 0 h 3776859"/>
                  <a:gd name="connsiteX0-615" fmla="*/ 0 w 273845"/>
                  <a:gd name="connsiteY0-616" fmla="*/ 0 h 3776859"/>
                  <a:gd name="connsiteX1-617" fmla="*/ 272825 w 273845"/>
                  <a:gd name="connsiteY1-618" fmla="*/ 0 h 3776859"/>
                  <a:gd name="connsiteX2-619" fmla="*/ 273845 w 273845"/>
                  <a:gd name="connsiteY2-620" fmla="*/ 3581399 h 3776859"/>
                  <a:gd name="connsiteX3-621" fmla="*/ 245270 w 273845"/>
                  <a:gd name="connsiteY3-622" fmla="*/ 3702843 h 3776859"/>
                  <a:gd name="connsiteX4-623" fmla="*/ 223839 w 273845"/>
                  <a:gd name="connsiteY4-624" fmla="*/ 3631404 h 3776859"/>
                  <a:gd name="connsiteX5-625" fmla="*/ 166689 w 273845"/>
                  <a:gd name="connsiteY5-626" fmla="*/ 3776661 h 3776859"/>
                  <a:gd name="connsiteX6-627" fmla="*/ 104776 w 273845"/>
                  <a:gd name="connsiteY6-628" fmla="*/ 3664743 h 3776859"/>
                  <a:gd name="connsiteX7-629" fmla="*/ 57151 w 273845"/>
                  <a:gd name="connsiteY7-630" fmla="*/ 3750467 h 3776859"/>
                  <a:gd name="connsiteX8-631" fmla="*/ 1 w 273845"/>
                  <a:gd name="connsiteY8-632" fmla="*/ 3609974 h 3776859"/>
                  <a:gd name="connsiteX9-633" fmla="*/ 0 w 273845"/>
                  <a:gd name="connsiteY9-634" fmla="*/ 0 h 3776859"/>
                  <a:gd name="connsiteX0-635" fmla="*/ 0 w 273845"/>
                  <a:gd name="connsiteY0-636" fmla="*/ 0 h 3776859"/>
                  <a:gd name="connsiteX1-637" fmla="*/ 272825 w 273845"/>
                  <a:gd name="connsiteY1-638" fmla="*/ 0 h 3776859"/>
                  <a:gd name="connsiteX2-639" fmla="*/ 273845 w 273845"/>
                  <a:gd name="connsiteY2-640" fmla="*/ 3581399 h 3776859"/>
                  <a:gd name="connsiteX3-641" fmla="*/ 245270 w 273845"/>
                  <a:gd name="connsiteY3-642" fmla="*/ 3702843 h 3776859"/>
                  <a:gd name="connsiteX4-643" fmla="*/ 223839 w 273845"/>
                  <a:gd name="connsiteY4-644" fmla="*/ 3631404 h 3776859"/>
                  <a:gd name="connsiteX5-645" fmla="*/ 166689 w 273845"/>
                  <a:gd name="connsiteY5-646" fmla="*/ 3776661 h 3776859"/>
                  <a:gd name="connsiteX6-647" fmla="*/ 104776 w 273845"/>
                  <a:gd name="connsiteY6-648" fmla="*/ 3664743 h 3776859"/>
                  <a:gd name="connsiteX7-649" fmla="*/ 57151 w 273845"/>
                  <a:gd name="connsiteY7-650" fmla="*/ 3750467 h 3776859"/>
                  <a:gd name="connsiteX8-651" fmla="*/ 1 w 273845"/>
                  <a:gd name="connsiteY8-652" fmla="*/ 3609974 h 3776859"/>
                  <a:gd name="connsiteX9-653" fmla="*/ 0 w 273845"/>
                  <a:gd name="connsiteY9-654" fmla="*/ 0 h 3776859"/>
                  <a:gd name="connsiteX0-655" fmla="*/ 0 w 273845"/>
                  <a:gd name="connsiteY0-656" fmla="*/ 0 h 3776859"/>
                  <a:gd name="connsiteX1-657" fmla="*/ 272825 w 273845"/>
                  <a:gd name="connsiteY1-658" fmla="*/ 0 h 3776859"/>
                  <a:gd name="connsiteX2-659" fmla="*/ 273845 w 273845"/>
                  <a:gd name="connsiteY2-660" fmla="*/ 3581399 h 3776859"/>
                  <a:gd name="connsiteX3-661" fmla="*/ 245270 w 273845"/>
                  <a:gd name="connsiteY3-662" fmla="*/ 3702843 h 3776859"/>
                  <a:gd name="connsiteX4-663" fmla="*/ 223839 w 273845"/>
                  <a:gd name="connsiteY4-664" fmla="*/ 3631404 h 3776859"/>
                  <a:gd name="connsiteX5-665" fmla="*/ 166689 w 273845"/>
                  <a:gd name="connsiteY5-666" fmla="*/ 3776661 h 3776859"/>
                  <a:gd name="connsiteX6-667" fmla="*/ 104776 w 273845"/>
                  <a:gd name="connsiteY6-668" fmla="*/ 3664743 h 3776859"/>
                  <a:gd name="connsiteX7-669" fmla="*/ 57151 w 273845"/>
                  <a:gd name="connsiteY7-670" fmla="*/ 3750467 h 3776859"/>
                  <a:gd name="connsiteX8-671" fmla="*/ 1 w 273845"/>
                  <a:gd name="connsiteY8-672" fmla="*/ 3609974 h 3776859"/>
                  <a:gd name="connsiteX9-673" fmla="*/ 0 w 273845"/>
                  <a:gd name="connsiteY9-674" fmla="*/ 0 h 3776859"/>
                  <a:gd name="connsiteX0-675" fmla="*/ 0 w 273845"/>
                  <a:gd name="connsiteY0-676" fmla="*/ 0 h 3776859"/>
                  <a:gd name="connsiteX1-677" fmla="*/ 272825 w 273845"/>
                  <a:gd name="connsiteY1-678" fmla="*/ 0 h 3776859"/>
                  <a:gd name="connsiteX2-679" fmla="*/ 273845 w 273845"/>
                  <a:gd name="connsiteY2-680" fmla="*/ 3581399 h 3776859"/>
                  <a:gd name="connsiteX3-681" fmla="*/ 245270 w 273845"/>
                  <a:gd name="connsiteY3-682" fmla="*/ 3702843 h 3776859"/>
                  <a:gd name="connsiteX4-683" fmla="*/ 223839 w 273845"/>
                  <a:gd name="connsiteY4-684" fmla="*/ 3631404 h 3776859"/>
                  <a:gd name="connsiteX5-685" fmla="*/ 166689 w 273845"/>
                  <a:gd name="connsiteY5-686" fmla="*/ 3776661 h 3776859"/>
                  <a:gd name="connsiteX6-687" fmla="*/ 104776 w 273845"/>
                  <a:gd name="connsiteY6-688" fmla="*/ 3664743 h 3776859"/>
                  <a:gd name="connsiteX7-689" fmla="*/ 57151 w 273845"/>
                  <a:gd name="connsiteY7-690" fmla="*/ 3750467 h 3776859"/>
                  <a:gd name="connsiteX8-691" fmla="*/ 1 w 273845"/>
                  <a:gd name="connsiteY8-692" fmla="*/ 3609974 h 3776859"/>
                  <a:gd name="connsiteX9-693" fmla="*/ 0 w 273845"/>
                  <a:gd name="connsiteY9-694" fmla="*/ 0 h 3776859"/>
                  <a:gd name="connsiteX0-695" fmla="*/ 0 w 273845"/>
                  <a:gd name="connsiteY0-696" fmla="*/ 0 h 3776859"/>
                  <a:gd name="connsiteX1-697" fmla="*/ 272825 w 273845"/>
                  <a:gd name="connsiteY1-698" fmla="*/ 0 h 3776859"/>
                  <a:gd name="connsiteX2-699" fmla="*/ 273845 w 273845"/>
                  <a:gd name="connsiteY2-700" fmla="*/ 3581399 h 3776859"/>
                  <a:gd name="connsiteX3-701" fmla="*/ 245270 w 273845"/>
                  <a:gd name="connsiteY3-702" fmla="*/ 3702843 h 3776859"/>
                  <a:gd name="connsiteX4-703" fmla="*/ 223839 w 273845"/>
                  <a:gd name="connsiteY4-704" fmla="*/ 3631404 h 3776859"/>
                  <a:gd name="connsiteX5-705" fmla="*/ 166689 w 273845"/>
                  <a:gd name="connsiteY5-706" fmla="*/ 3776661 h 3776859"/>
                  <a:gd name="connsiteX6-707" fmla="*/ 104776 w 273845"/>
                  <a:gd name="connsiteY6-708" fmla="*/ 3664743 h 3776859"/>
                  <a:gd name="connsiteX7-709" fmla="*/ 57151 w 273845"/>
                  <a:gd name="connsiteY7-710" fmla="*/ 3750467 h 3776859"/>
                  <a:gd name="connsiteX8-711" fmla="*/ 1 w 273845"/>
                  <a:gd name="connsiteY8-712" fmla="*/ 3609974 h 3776859"/>
                  <a:gd name="connsiteX9-713" fmla="*/ 0 w 273845"/>
                  <a:gd name="connsiteY9-714" fmla="*/ 0 h 377685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 ang="0">
                    <a:pos x="connsiteX7-51" y="connsiteY7-52"/>
                  </a:cxn>
                  <a:cxn ang="0">
                    <a:pos x="connsiteX8-69" y="connsiteY8-70"/>
                  </a:cxn>
                  <a:cxn ang="0">
                    <a:pos x="connsiteX9-89" y="connsiteY9-90"/>
                  </a:cxn>
                </a:cxnLst>
                <a:rect l="l" t="t" r="r" b="b"/>
                <a:pathLst>
                  <a:path w="273845" h="3776859">
                    <a:moveTo>
                      <a:pt x="0" y="0"/>
                    </a:moveTo>
                    <a:lnTo>
                      <a:pt x="272825" y="0"/>
                    </a:lnTo>
                    <a:lnTo>
                      <a:pt x="273845" y="3581399"/>
                    </a:lnTo>
                    <a:cubicBezTo>
                      <a:pt x="269876" y="3659980"/>
                      <a:pt x="258763" y="3688555"/>
                      <a:pt x="245270" y="3702843"/>
                    </a:cubicBezTo>
                    <a:cubicBezTo>
                      <a:pt x="228204" y="3675061"/>
                      <a:pt x="236936" y="3619101"/>
                      <a:pt x="223839" y="3631404"/>
                    </a:cubicBezTo>
                    <a:cubicBezTo>
                      <a:pt x="210742" y="3643707"/>
                      <a:pt x="186533" y="3771105"/>
                      <a:pt x="166689" y="3776661"/>
                    </a:cubicBezTo>
                    <a:cubicBezTo>
                      <a:pt x="146845" y="3782217"/>
                      <a:pt x="123032" y="3669109"/>
                      <a:pt x="104776" y="3664743"/>
                    </a:cubicBezTo>
                    <a:cubicBezTo>
                      <a:pt x="86520" y="3660377"/>
                      <a:pt x="74614" y="3759595"/>
                      <a:pt x="57151" y="3750467"/>
                    </a:cubicBezTo>
                    <a:cubicBezTo>
                      <a:pt x="28576" y="3725068"/>
                      <a:pt x="9527" y="3661568"/>
                      <a:pt x="1" y="3609974"/>
                    </a:cubicBezTo>
                    <a:cubicBezTo>
                      <a:pt x="1" y="2406649"/>
                      <a:pt x="0" y="1203325"/>
                      <a:pt x="0" y="0"/>
                    </a:cubicBezTo>
                    <a:close/>
                  </a:path>
                </a:pathLst>
              </a:custGeom>
              <a:gradFill flip="none" rotWithShape="1">
                <a:gsLst>
                  <a:gs pos="83000">
                    <a:schemeClr val="tx2"/>
                  </a:gs>
                  <a:gs pos="82000">
                    <a:schemeClr val="tx2"/>
                  </a:gs>
                  <a:gs pos="34000">
                    <a:schemeClr val="tx2">
                      <a:lumMod val="75000"/>
                    </a:schemeClr>
                  </a:gs>
                  <a:gs pos="0">
                    <a:schemeClr val="tx2"/>
                  </a:gs>
                  <a:gs pos="38000">
                    <a:schemeClr val="tx2"/>
                  </a:gs>
                  <a:gs pos="100000">
                    <a:schemeClr val="tx2"/>
                  </a:gs>
                </a:gsLst>
                <a:lin ang="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0" name="Rectangle 23"/>
              <p:cNvSpPr/>
              <p:nvPr/>
            </p:nvSpPr>
            <p:spPr>
              <a:xfrm>
                <a:off x="1374774" y="1417118"/>
                <a:ext cx="272825" cy="590550"/>
              </a:xfrm>
              <a:prstGeom prst="rect">
                <a:avLst/>
              </a:prstGeom>
              <a:gradFill flip="none" rotWithShape="1">
                <a:gsLst>
                  <a:gs pos="0">
                    <a:schemeClr val="bg1">
                      <a:lumMod val="75000"/>
                    </a:schemeClr>
                  </a:gs>
                  <a:gs pos="27000">
                    <a:srgbClr val="F2F2F2">
                      <a:lumMod val="0"/>
                      <a:lumOff val="100000"/>
                    </a:srgbClr>
                  </a:gs>
                  <a:gs pos="100000">
                    <a:schemeClr val="bg1">
                      <a:lumMod val="50000"/>
                    </a:schemeClr>
                  </a:gs>
                </a:gsLst>
                <a:lin ang="108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1" name="Rectangle 24"/>
              <p:cNvSpPr/>
              <p:nvPr/>
            </p:nvSpPr>
            <p:spPr>
              <a:xfrm>
                <a:off x="1404710" y="1213680"/>
                <a:ext cx="212954" cy="203438"/>
              </a:xfrm>
              <a:prstGeom prst="rect">
                <a:avLst/>
              </a:prstGeom>
              <a:solidFill>
                <a:schemeClr val="tx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2" name="Freeform 25"/>
              <p:cNvSpPr/>
              <p:nvPr/>
            </p:nvSpPr>
            <p:spPr>
              <a:xfrm rot="5400000">
                <a:off x="1396885" y="6250198"/>
                <a:ext cx="228600" cy="73152"/>
              </a:xfrm>
              <a:custGeom>
                <a:avLst/>
                <a:gdLst>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0-1" fmla="*/ 0 w 226544"/>
                  <a:gd name="connsiteY0-2" fmla="*/ 35306 h 70612"/>
                  <a:gd name="connsiteX1-3" fmla="*/ 27685 w 226544"/>
                  <a:gd name="connsiteY1-4" fmla="*/ 0 h 70612"/>
                  <a:gd name="connsiteX2-5" fmla="*/ 226544 w 226544"/>
                  <a:gd name="connsiteY2-6" fmla="*/ 35306 h 70612"/>
                  <a:gd name="connsiteX3-7" fmla="*/ 27685 w 226544"/>
                  <a:gd name="connsiteY3-8" fmla="*/ 70612 h 70612"/>
                  <a:gd name="connsiteX4" fmla="*/ 0 w 226544"/>
                  <a:gd name="connsiteY4" fmla="*/ 35306 h 70612"/>
                  <a:gd name="connsiteX0-9" fmla="*/ 0 w 226544"/>
                  <a:gd name="connsiteY0-10" fmla="*/ 35306 h 70612"/>
                  <a:gd name="connsiteX1-11" fmla="*/ 27685 w 226544"/>
                  <a:gd name="connsiteY1-12" fmla="*/ 0 h 70612"/>
                  <a:gd name="connsiteX2-13" fmla="*/ 226544 w 226544"/>
                  <a:gd name="connsiteY2-14" fmla="*/ 35306 h 70612"/>
                  <a:gd name="connsiteX3-15" fmla="*/ 27685 w 226544"/>
                  <a:gd name="connsiteY3-16" fmla="*/ 70612 h 70612"/>
                  <a:gd name="connsiteX4-17" fmla="*/ 0 w 226544"/>
                  <a:gd name="connsiteY4-18" fmla="*/ 35306 h 70612"/>
                  <a:gd name="connsiteX0-19" fmla="*/ 0 w 226544"/>
                  <a:gd name="connsiteY0-20" fmla="*/ 35306 h 70612"/>
                  <a:gd name="connsiteX1-21" fmla="*/ 27685 w 226544"/>
                  <a:gd name="connsiteY1-22" fmla="*/ 0 h 70612"/>
                  <a:gd name="connsiteX2-23" fmla="*/ 226544 w 226544"/>
                  <a:gd name="connsiteY2-24" fmla="*/ 35306 h 70612"/>
                  <a:gd name="connsiteX3-25" fmla="*/ 27685 w 226544"/>
                  <a:gd name="connsiteY3-26" fmla="*/ 70612 h 70612"/>
                  <a:gd name="connsiteX4-27" fmla="*/ 0 w 226544"/>
                  <a:gd name="connsiteY4-28" fmla="*/ 35306 h 70612"/>
                  <a:gd name="connsiteX0-29" fmla="*/ 0 w 226544"/>
                  <a:gd name="connsiteY0-30" fmla="*/ 35306 h 70612"/>
                  <a:gd name="connsiteX1-31" fmla="*/ 27685 w 226544"/>
                  <a:gd name="connsiteY1-32" fmla="*/ 0 h 70612"/>
                  <a:gd name="connsiteX2-33" fmla="*/ 226544 w 226544"/>
                  <a:gd name="connsiteY2-34" fmla="*/ 35306 h 70612"/>
                  <a:gd name="connsiteX3-35" fmla="*/ 27685 w 226544"/>
                  <a:gd name="connsiteY3-36" fmla="*/ 70612 h 70612"/>
                  <a:gd name="connsiteX4-37" fmla="*/ 0 w 226544"/>
                  <a:gd name="connsiteY4-38" fmla="*/ 35306 h 70612"/>
                  <a:gd name="connsiteX0-39" fmla="*/ 0 w 226544"/>
                  <a:gd name="connsiteY0-40" fmla="*/ 35306 h 70612"/>
                  <a:gd name="connsiteX1-41" fmla="*/ 27685 w 226544"/>
                  <a:gd name="connsiteY1-42" fmla="*/ 0 h 70612"/>
                  <a:gd name="connsiteX2-43" fmla="*/ 226544 w 226544"/>
                  <a:gd name="connsiteY2-44" fmla="*/ 35306 h 70612"/>
                  <a:gd name="connsiteX3-45" fmla="*/ 27685 w 226544"/>
                  <a:gd name="connsiteY3-46" fmla="*/ 70612 h 70612"/>
                  <a:gd name="connsiteX4-47" fmla="*/ 0 w 226544"/>
                  <a:gd name="connsiteY4-48" fmla="*/ 35306 h 70612"/>
                  <a:gd name="connsiteX0-49" fmla="*/ 0 w 226544"/>
                  <a:gd name="connsiteY0-50" fmla="*/ 35306 h 70612"/>
                  <a:gd name="connsiteX1-51" fmla="*/ 27685 w 226544"/>
                  <a:gd name="connsiteY1-52" fmla="*/ 0 h 70612"/>
                  <a:gd name="connsiteX2-53" fmla="*/ 226544 w 226544"/>
                  <a:gd name="connsiteY2-54" fmla="*/ 35306 h 70612"/>
                  <a:gd name="connsiteX3-55" fmla="*/ 27685 w 226544"/>
                  <a:gd name="connsiteY3-56" fmla="*/ 70612 h 70612"/>
                  <a:gd name="connsiteX4-57" fmla="*/ 0 w 226544"/>
                  <a:gd name="connsiteY4-58" fmla="*/ 35306 h 70612"/>
                  <a:gd name="connsiteX0-59" fmla="*/ 0 w 226544"/>
                  <a:gd name="connsiteY0-60" fmla="*/ 35306 h 70612"/>
                  <a:gd name="connsiteX1-61" fmla="*/ 27685 w 226544"/>
                  <a:gd name="connsiteY1-62" fmla="*/ 0 h 70612"/>
                  <a:gd name="connsiteX2-63" fmla="*/ 226544 w 226544"/>
                  <a:gd name="connsiteY2-64" fmla="*/ 35306 h 70612"/>
                  <a:gd name="connsiteX3-65" fmla="*/ 27685 w 226544"/>
                  <a:gd name="connsiteY3-66" fmla="*/ 70612 h 70612"/>
                  <a:gd name="connsiteX4-67" fmla="*/ 0 w 226544"/>
                  <a:gd name="connsiteY4-68" fmla="*/ 35306 h 70612"/>
                  <a:gd name="connsiteX0-69" fmla="*/ 0 w 226544"/>
                  <a:gd name="connsiteY0-70" fmla="*/ 35306 h 70612"/>
                  <a:gd name="connsiteX1-71" fmla="*/ 27685 w 226544"/>
                  <a:gd name="connsiteY1-72" fmla="*/ 0 h 70612"/>
                  <a:gd name="connsiteX2-73" fmla="*/ 226544 w 226544"/>
                  <a:gd name="connsiteY2-74" fmla="*/ 35306 h 70612"/>
                  <a:gd name="connsiteX3-75" fmla="*/ 27685 w 226544"/>
                  <a:gd name="connsiteY3-76" fmla="*/ 70612 h 70612"/>
                  <a:gd name="connsiteX4-77" fmla="*/ 0 w 226544"/>
                  <a:gd name="connsiteY4-78" fmla="*/ 35306 h 70612"/>
                  <a:gd name="connsiteX0-79" fmla="*/ 0 w 226544"/>
                  <a:gd name="connsiteY0-80" fmla="*/ 35306 h 70612"/>
                  <a:gd name="connsiteX1-81" fmla="*/ 27685 w 226544"/>
                  <a:gd name="connsiteY1-82" fmla="*/ 0 h 70612"/>
                  <a:gd name="connsiteX2-83" fmla="*/ 226544 w 226544"/>
                  <a:gd name="connsiteY2-84" fmla="*/ 35306 h 70612"/>
                  <a:gd name="connsiteX3-85" fmla="*/ 27685 w 226544"/>
                  <a:gd name="connsiteY3-86" fmla="*/ 70612 h 70612"/>
                  <a:gd name="connsiteX4-87" fmla="*/ 0 w 226544"/>
                  <a:gd name="connsiteY4-88" fmla="*/ 35306 h 70612"/>
                </a:gdLst>
                <a:ahLst/>
                <a:cxnLst>
                  <a:cxn ang="0">
                    <a:pos x="connsiteX0-1" y="connsiteY0-2"/>
                  </a:cxn>
                  <a:cxn ang="0">
                    <a:pos x="connsiteX1-3" y="connsiteY1-4"/>
                  </a:cxn>
                  <a:cxn ang="0">
                    <a:pos x="connsiteX2-5" y="connsiteY2-6"/>
                  </a:cxn>
                  <a:cxn ang="0">
                    <a:pos x="connsiteX3-7" y="connsiteY3-8"/>
                  </a:cxn>
                  <a:cxn ang="0">
                    <a:pos x="connsiteX4-17" y="connsiteY4-18"/>
                  </a:cxn>
                </a:cxnLst>
                <a:rect l="l" t="t" r="r" b="b"/>
                <a:pathLst>
                  <a:path w="226544" h="70612">
                    <a:moveTo>
                      <a:pt x="0" y="35306"/>
                    </a:moveTo>
                    <a:cubicBezTo>
                      <a:pt x="1521" y="15316"/>
                      <a:pt x="12805" y="4576"/>
                      <a:pt x="27685" y="0"/>
                    </a:cubicBezTo>
                    <a:lnTo>
                      <a:pt x="226544" y="35306"/>
                    </a:lnTo>
                    <a:lnTo>
                      <a:pt x="27685" y="70612"/>
                    </a:lnTo>
                    <a:cubicBezTo>
                      <a:pt x="11264" y="65009"/>
                      <a:pt x="1007" y="52726"/>
                      <a:pt x="0" y="35306"/>
                    </a:cubicBezTo>
                    <a:close/>
                  </a:path>
                </a:pathLst>
              </a:custGeom>
              <a:solidFill>
                <a:srgbClr val="4C504C"/>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63" name="Straight Connector 26"/>
              <p:cNvCxnSpPr/>
              <p:nvPr/>
            </p:nvCxnSpPr>
            <p:spPr>
              <a:xfrm>
                <a:off x="1374774" y="1486648"/>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64" name="Straight Connector 27"/>
              <p:cNvCxnSpPr/>
              <p:nvPr/>
            </p:nvCxnSpPr>
            <p:spPr>
              <a:xfrm>
                <a:off x="1374774" y="1562425"/>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65" name="Straight Connector 28"/>
              <p:cNvCxnSpPr/>
              <p:nvPr/>
            </p:nvCxnSpPr>
            <p:spPr>
              <a:xfrm>
                <a:off x="1374774" y="1638202"/>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66" name="Straight Connector 29"/>
              <p:cNvCxnSpPr/>
              <p:nvPr/>
            </p:nvCxnSpPr>
            <p:spPr>
              <a:xfrm>
                <a:off x="1374774" y="1713979"/>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67" name="Straight Connector 30"/>
              <p:cNvCxnSpPr/>
              <p:nvPr/>
            </p:nvCxnSpPr>
            <p:spPr>
              <a:xfrm>
                <a:off x="1374774" y="1789756"/>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68" name="Straight Connector 31"/>
              <p:cNvCxnSpPr/>
              <p:nvPr/>
            </p:nvCxnSpPr>
            <p:spPr>
              <a:xfrm>
                <a:off x="1374774" y="1865533"/>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69" name="Straight Connector 32"/>
              <p:cNvCxnSpPr/>
              <p:nvPr/>
            </p:nvCxnSpPr>
            <p:spPr>
              <a:xfrm>
                <a:off x="1374774" y="1941308"/>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grpSp>
        <p:sp>
          <p:nvSpPr>
            <p:cNvPr id="29" name="Trapezoid 5"/>
            <p:cNvSpPr/>
            <p:nvPr/>
          </p:nvSpPr>
          <p:spPr>
            <a:xfrm rot="16200000">
              <a:off x="1594832" y="5341831"/>
              <a:ext cx="695326" cy="59529"/>
            </a:xfrm>
            <a:prstGeom prst="trapezoid">
              <a:avLst>
                <a:gd name="adj" fmla="val 69837"/>
              </a:avLst>
            </a:prstGeom>
            <a:solidFill>
              <a:schemeClr val="accent2">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Trapezoid 6"/>
            <p:cNvSpPr/>
            <p:nvPr/>
          </p:nvSpPr>
          <p:spPr>
            <a:xfrm rot="16200000">
              <a:off x="1594832" y="4439533"/>
              <a:ext cx="695326" cy="59529"/>
            </a:xfrm>
            <a:prstGeom prst="trapezoid">
              <a:avLst>
                <a:gd name="adj" fmla="val 69837"/>
              </a:avLst>
            </a:prstGeom>
            <a:solidFill>
              <a:schemeClr val="accent5">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Trapezoid 7"/>
            <p:cNvSpPr/>
            <p:nvPr/>
          </p:nvSpPr>
          <p:spPr>
            <a:xfrm rot="16200000">
              <a:off x="1594832" y="3537234"/>
              <a:ext cx="695326" cy="59529"/>
            </a:xfrm>
            <a:prstGeom prst="trapezoid">
              <a:avLst>
                <a:gd name="adj" fmla="val 69837"/>
              </a:avLst>
            </a:prstGeom>
            <a:solidFill>
              <a:schemeClr val="accent4">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Trapezoid 8"/>
            <p:cNvSpPr/>
            <p:nvPr/>
          </p:nvSpPr>
          <p:spPr>
            <a:xfrm rot="16200000">
              <a:off x="1594832" y="2634935"/>
              <a:ext cx="695326" cy="59529"/>
            </a:xfrm>
            <a:prstGeom prst="trapezoid">
              <a:avLst>
                <a:gd name="adj" fmla="val 69837"/>
              </a:avLst>
            </a:prstGeom>
            <a:solidFill>
              <a:schemeClr val="accent3">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Pentagon 9"/>
            <p:cNvSpPr/>
            <p:nvPr/>
          </p:nvSpPr>
          <p:spPr>
            <a:xfrm>
              <a:off x="1912729" y="2359899"/>
              <a:ext cx="3510756" cy="607219"/>
            </a:xfrm>
            <a:prstGeom prst="homePlate">
              <a:avLst>
                <a:gd name="adj" fmla="val 36274"/>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Pentagon 10"/>
            <p:cNvSpPr/>
            <p:nvPr/>
          </p:nvSpPr>
          <p:spPr>
            <a:xfrm>
              <a:off x="1912729" y="3262198"/>
              <a:ext cx="3510756" cy="607219"/>
            </a:xfrm>
            <a:prstGeom prst="homePlate">
              <a:avLst>
                <a:gd name="adj" fmla="val 36274"/>
              </a:avLst>
            </a:prstGeom>
            <a:solidFill>
              <a:schemeClr val="accent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Pentagon 11"/>
            <p:cNvSpPr/>
            <p:nvPr/>
          </p:nvSpPr>
          <p:spPr>
            <a:xfrm>
              <a:off x="1912729" y="4164497"/>
              <a:ext cx="3510756" cy="607219"/>
            </a:xfrm>
            <a:prstGeom prst="homePlate">
              <a:avLst>
                <a:gd name="adj" fmla="val 36274"/>
              </a:avLst>
            </a:prstGeom>
            <a:solidFill>
              <a:schemeClr val="accent3"/>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Pentagon 12"/>
            <p:cNvSpPr/>
            <p:nvPr/>
          </p:nvSpPr>
          <p:spPr>
            <a:xfrm>
              <a:off x="1912729" y="5066795"/>
              <a:ext cx="3510756" cy="607219"/>
            </a:xfrm>
            <a:prstGeom prst="homePlate">
              <a:avLst>
                <a:gd name="adj" fmla="val 36274"/>
              </a:avLst>
            </a:prstGeom>
            <a:solidFill>
              <a:schemeClr val="accent4"/>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Rectangle 33"/>
            <p:cNvSpPr/>
            <p:nvPr/>
          </p:nvSpPr>
          <p:spPr>
            <a:xfrm>
              <a:off x="2502822" y="2426773"/>
              <a:ext cx="2330568" cy="406760"/>
            </a:xfrm>
            <a:prstGeom prst="rect">
              <a:avLst/>
            </a:prstGeom>
          </p:spPr>
          <p:txBody>
            <a:bodyPr wrap="square">
              <a:spAutoFit/>
            </a:bodyPr>
            <a:lstStyle/>
            <a:p>
              <a:pPr algn="ctr">
                <a:lnSpc>
                  <a:spcPct val="120000"/>
                </a:lnSpc>
              </a:pPr>
              <a:r>
                <a:rPr lang="zh-CN" altLang="en-US" b="1" dirty="0">
                  <a:solidFill>
                    <a:schemeClr val="bg1"/>
                  </a:solidFill>
                  <a:latin typeface="楷体_GB2312" panose="02010609030101010101" pitchFamily="49" charset="-122"/>
                  <a:ea typeface="楷体_GB2312" panose="02010609030101010101" pitchFamily="49" charset="-122"/>
                  <a:cs typeface="+mn-ea"/>
                  <a:sym typeface="Arial" panose="020B0604020202020204" pitchFamily="34" charset="0"/>
                </a:rPr>
                <a:t>全国统一领导</a:t>
              </a:r>
              <a:endParaRPr lang="en-GB" b="1" dirty="0">
                <a:solidFill>
                  <a:schemeClr val="bg1"/>
                </a:solidFill>
                <a:latin typeface="楷体_GB2312" panose="02010609030101010101" pitchFamily="49" charset="-122"/>
                <a:ea typeface="楷体_GB2312" panose="02010609030101010101" pitchFamily="49" charset="-122"/>
                <a:cs typeface="+mn-ea"/>
                <a:sym typeface="Arial" panose="020B0604020202020204" pitchFamily="34" charset="0"/>
              </a:endParaRPr>
            </a:p>
          </p:txBody>
        </p:sp>
        <p:sp>
          <p:nvSpPr>
            <p:cNvPr id="46" name="TextBox 38"/>
            <p:cNvSpPr txBox="1"/>
            <p:nvPr/>
          </p:nvSpPr>
          <p:spPr>
            <a:xfrm>
              <a:off x="1944843" y="2478964"/>
              <a:ext cx="303613" cy="349601"/>
            </a:xfrm>
            <a:prstGeom prst="rect">
              <a:avLst/>
            </a:prstGeom>
            <a:noFill/>
            <a:effectLst/>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sz="14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1</a:t>
              </a:r>
              <a:endParaRPr lang="en-US" sz="14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0" name="TextBox 191"/>
            <p:cNvSpPr txBox="1"/>
            <p:nvPr/>
          </p:nvSpPr>
          <p:spPr>
            <a:xfrm>
              <a:off x="1944843" y="3381429"/>
              <a:ext cx="303613" cy="349601"/>
            </a:xfrm>
            <a:prstGeom prst="rect">
              <a:avLst/>
            </a:prstGeom>
            <a:noFill/>
            <a:effectLst/>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sz="14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2</a:t>
              </a:r>
              <a:endParaRPr lang="en-US" sz="14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TextBox 192"/>
            <p:cNvSpPr txBox="1"/>
            <p:nvPr/>
          </p:nvSpPr>
          <p:spPr>
            <a:xfrm>
              <a:off x="1944843" y="4283895"/>
              <a:ext cx="303613" cy="349601"/>
            </a:xfrm>
            <a:prstGeom prst="rect">
              <a:avLst/>
            </a:prstGeom>
            <a:noFill/>
            <a:effectLst/>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sz="14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3</a:t>
              </a:r>
              <a:endParaRPr lang="en-US" sz="14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4" name="TextBox 193"/>
            <p:cNvSpPr txBox="1"/>
            <p:nvPr/>
          </p:nvSpPr>
          <p:spPr>
            <a:xfrm>
              <a:off x="1944843" y="5186362"/>
              <a:ext cx="303613" cy="349601"/>
            </a:xfrm>
            <a:prstGeom prst="rect">
              <a:avLst/>
            </a:prstGeom>
            <a:noFill/>
            <a:effectLst/>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sz="14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4</a:t>
              </a:r>
              <a:endParaRPr lang="en-US" sz="14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5" name="Rectangle 38"/>
            <p:cNvSpPr/>
            <p:nvPr/>
          </p:nvSpPr>
          <p:spPr>
            <a:xfrm>
              <a:off x="2502822" y="3363619"/>
              <a:ext cx="2330568" cy="406760"/>
            </a:xfrm>
            <a:prstGeom prst="rect">
              <a:avLst/>
            </a:prstGeom>
          </p:spPr>
          <p:txBody>
            <a:bodyPr wrap="square">
              <a:spAutoFit/>
            </a:bodyPr>
            <a:lstStyle/>
            <a:p>
              <a:pPr algn="ctr">
                <a:lnSpc>
                  <a:spcPct val="120000"/>
                </a:lnSpc>
              </a:pPr>
              <a:r>
                <a:rPr lang="zh-CN" altLang="en-US" b="1" dirty="0">
                  <a:solidFill>
                    <a:schemeClr val="bg1"/>
                  </a:solidFill>
                  <a:latin typeface="楷体_GB2312" panose="02010609030101010101" pitchFamily="49" charset="-122"/>
                  <a:ea typeface="楷体_GB2312" panose="02010609030101010101" pitchFamily="49" charset="-122"/>
                  <a:cs typeface="+mn-ea"/>
                  <a:sym typeface="Arial" panose="020B0604020202020204" pitchFamily="34" charset="0"/>
                </a:rPr>
                <a:t>部门分工协作</a:t>
              </a:r>
              <a:endParaRPr lang="en-GB" b="1" dirty="0">
                <a:solidFill>
                  <a:schemeClr val="bg1"/>
                </a:solidFill>
                <a:latin typeface="楷体_GB2312" panose="02010609030101010101" pitchFamily="49" charset="-122"/>
                <a:ea typeface="楷体_GB2312" panose="02010609030101010101" pitchFamily="49" charset="-122"/>
                <a:cs typeface="+mn-ea"/>
                <a:sym typeface="Arial" panose="020B0604020202020204" pitchFamily="34" charset="0"/>
              </a:endParaRPr>
            </a:p>
          </p:txBody>
        </p:sp>
        <p:sp>
          <p:nvSpPr>
            <p:cNvPr id="56" name="Rectangle 39"/>
            <p:cNvSpPr/>
            <p:nvPr/>
          </p:nvSpPr>
          <p:spPr>
            <a:xfrm>
              <a:off x="2502821" y="4255315"/>
              <a:ext cx="2330568" cy="406760"/>
            </a:xfrm>
            <a:prstGeom prst="rect">
              <a:avLst/>
            </a:prstGeom>
          </p:spPr>
          <p:txBody>
            <a:bodyPr wrap="square">
              <a:spAutoFit/>
            </a:bodyPr>
            <a:lstStyle/>
            <a:p>
              <a:pPr algn="ctr">
                <a:lnSpc>
                  <a:spcPct val="120000"/>
                </a:lnSpc>
              </a:pPr>
              <a:r>
                <a:rPr lang="zh-CN" altLang="en-US" b="1" dirty="0">
                  <a:solidFill>
                    <a:schemeClr val="bg1"/>
                  </a:solidFill>
                  <a:latin typeface="楷体_GB2312" panose="02010609030101010101" pitchFamily="49" charset="-122"/>
                  <a:ea typeface="楷体_GB2312" panose="02010609030101010101" pitchFamily="49" charset="-122"/>
                  <a:cs typeface="+mn-ea"/>
                  <a:sym typeface="Arial" panose="020B0604020202020204" pitchFamily="34" charset="0"/>
                </a:rPr>
                <a:t>地方分级负责</a:t>
              </a:r>
              <a:endParaRPr lang="en-GB" b="1" dirty="0">
                <a:solidFill>
                  <a:schemeClr val="bg1"/>
                </a:solidFill>
                <a:latin typeface="楷体_GB2312" panose="02010609030101010101" pitchFamily="49" charset="-122"/>
                <a:ea typeface="楷体_GB2312" panose="02010609030101010101" pitchFamily="49" charset="-122"/>
                <a:cs typeface="+mn-ea"/>
                <a:sym typeface="Arial" panose="020B0604020202020204" pitchFamily="34" charset="0"/>
              </a:endParaRPr>
            </a:p>
          </p:txBody>
        </p:sp>
        <p:sp>
          <p:nvSpPr>
            <p:cNvPr id="57" name="Rectangle 40"/>
            <p:cNvSpPr/>
            <p:nvPr/>
          </p:nvSpPr>
          <p:spPr>
            <a:xfrm>
              <a:off x="2502822" y="5134172"/>
              <a:ext cx="2330568" cy="453981"/>
            </a:xfrm>
            <a:prstGeom prst="rect">
              <a:avLst/>
            </a:prstGeom>
          </p:spPr>
          <p:txBody>
            <a:bodyPr wrap="square">
              <a:spAutoFit/>
            </a:bodyPr>
            <a:lstStyle/>
            <a:p>
              <a:pPr algn="ctr">
                <a:lnSpc>
                  <a:spcPct val="120000"/>
                </a:lnSpc>
              </a:pPr>
              <a:r>
                <a:rPr lang="zh-CN" altLang="en-US" dirty="0">
                  <a:solidFill>
                    <a:schemeClr val="bg1"/>
                  </a:solidFill>
                  <a:latin typeface="楷体_GB2312" panose="02010609030101010101" pitchFamily="49" charset="-122"/>
                  <a:ea typeface="楷体_GB2312" panose="02010609030101010101" pitchFamily="49" charset="-122"/>
                  <a:cs typeface="+mn-ea"/>
                  <a:sym typeface="Arial" panose="020B0604020202020204" pitchFamily="34" charset="0"/>
                </a:rPr>
                <a:t>各方共同参与</a:t>
              </a:r>
              <a:endParaRPr lang="en-GB" dirty="0">
                <a:solidFill>
                  <a:schemeClr val="bg1"/>
                </a:solidFill>
                <a:latin typeface="楷体_GB2312" panose="02010609030101010101" pitchFamily="49" charset="-122"/>
                <a:ea typeface="楷体_GB2312" panose="02010609030101010101" pitchFamily="49" charset="-122"/>
                <a:cs typeface="+mn-ea"/>
                <a:sym typeface="Arial" panose="020B0604020202020204" pitchFamily="34" charset="0"/>
              </a:endParaRPr>
            </a:p>
          </p:txBody>
        </p:sp>
      </p:grpSp>
      <p:sp>
        <p:nvSpPr>
          <p:cNvPr id="70" name="矩形 69"/>
          <p:cNvSpPr/>
          <p:nvPr/>
        </p:nvSpPr>
        <p:spPr>
          <a:xfrm>
            <a:off x="975664" y="1483499"/>
            <a:ext cx="542241" cy="4801314"/>
          </a:xfrm>
          <a:prstGeom prst="rect">
            <a:avLst/>
          </a:prstGeom>
        </p:spPr>
        <p:txBody>
          <a:bodyPr wrap="square">
            <a:spAutoFit/>
          </a:bodyPr>
          <a:lstStyle/>
          <a:p>
            <a:r>
              <a:rPr lang="zh-CN" altLang="en-US" dirty="0">
                <a:latin typeface="楷体_GB2312" panose="02010609030101010101" pitchFamily="49" charset="-122"/>
                <a:ea typeface="楷体_GB2312" panose="02010609030101010101" pitchFamily="49" charset="-122"/>
              </a:rPr>
              <a:t>第三次全国土地调查工作组织实施形式</a:t>
            </a:r>
            <a:endParaRPr lang="zh-CN" altLang="en-US" dirty="0">
              <a:latin typeface="楷体_GB2312" panose="02010609030101010101" pitchFamily="49" charset="-122"/>
              <a:ea typeface="楷体_GB2312" panose="02010609030101010101" pitchFamily="49" charset="-122"/>
            </a:endParaRPr>
          </a:p>
        </p:txBody>
      </p:sp>
      <p:sp>
        <p:nvSpPr>
          <p:cNvPr id="71" name="立方体 70"/>
          <p:cNvSpPr/>
          <p:nvPr/>
        </p:nvSpPr>
        <p:spPr>
          <a:xfrm>
            <a:off x="5580112" y="2541260"/>
            <a:ext cx="2736304" cy="579053"/>
          </a:xfrm>
          <a:prstGeom prst="cube">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sp>
        <p:nvSpPr>
          <p:cNvPr id="72" name="矩形 71"/>
          <p:cNvSpPr/>
          <p:nvPr/>
        </p:nvSpPr>
        <p:spPr>
          <a:xfrm>
            <a:off x="6163434" y="2706364"/>
            <a:ext cx="1569660" cy="369332"/>
          </a:xfrm>
          <a:prstGeom prst="rect">
            <a:avLst/>
          </a:prstGeom>
        </p:spPr>
        <p:txBody>
          <a:bodyPr wrap="none">
            <a:spAutoFit/>
          </a:bodyPr>
          <a:lstStyle/>
          <a:p>
            <a:r>
              <a:rPr lang="zh-CN" altLang="en-US" dirty="0">
                <a:latin typeface="楷体_GB2312" panose="02010609030101010101" pitchFamily="49" charset="-122"/>
                <a:ea typeface="楷体_GB2312" panose="02010609030101010101" pitchFamily="49" charset="-122"/>
              </a:rPr>
              <a:t>统一制作底图</a:t>
            </a:r>
            <a:endParaRPr lang="zh-CN" altLang="en-US" dirty="0"/>
          </a:p>
        </p:txBody>
      </p:sp>
      <p:sp>
        <p:nvSpPr>
          <p:cNvPr id="73" name="立方体 72"/>
          <p:cNvSpPr/>
          <p:nvPr/>
        </p:nvSpPr>
        <p:spPr>
          <a:xfrm>
            <a:off x="5580112" y="1988840"/>
            <a:ext cx="2736304" cy="579053"/>
          </a:xfrm>
          <a:prstGeom prst="cube">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sp>
        <p:nvSpPr>
          <p:cNvPr id="74" name="矩形 73"/>
          <p:cNvSpPr/>
          <p:nvPr/>
        </p:nvSpPr>
        <p:spPr>
          <a:xfrm>
            <a:off x="6163434" y="2153944"/>
            <a:ext cx="1569660" cy="369332"/>
          </a:xfrm>
          <a:prstGeom prst="rect">
            <a:avLst/>
          </a:prstGeom>
        </p:spPr>
        <p:txBody>
          <a:bodyPr wrap="none">
            <a:spAutoFit/>
          </a:bodyPr>
          <a:lstStyle/>
          <a:p>
            <a:r>
              <a:rPr lang="zh-CN" altLang="en-US" dirty="0">
                <a:latin typeface="楷体_GB2312" panose="02010609030101010101" pitchFamily="49" charset="-122"/>
                <a:ea typeface="楷体_GB2312" panose="02010609030101010101" pitchFamily="49" charset="-122"/>
              </a:rPr>
              <a:t>国家整体控制</a:t>
            </a:r>
            <a:endParaRPr lang="zh-CN" altLang="en-US" dirty="0"/>
          </a:p>
        </p:txBody>
      </p:sp>
      <p:sp>
        <p:nvSpPr>
          <p:cNvPr id="75" name="矩形 74"/>
          <p:cNvSpPr/>
          <p:nvPr/>
        </p:nvSpPr>
        <p:spPr>
          <a:xfrm>
            <a:off x="5724128" y="1449066"/>
            <a:ext cx="1800493" cy="369332"/>
          </a:xfrm>
          <a:prstGeom prst="rect">
            <a:avLst/>
          </a:prstGeom>
        </p:spPr>
        <p:txBody>
          <a:bodyPr wrap="none">
            <a:spAutoFit/>
          </a:bodyPr>
          <a:lstStyle/>
          <a:p>
            <a:r>
              <a:rPr lang="zh-CN" altLang="en-US" dirty="0">
                <a:latin typeface="楷体_GB2312" panose="02010609030101010101" pitchFamily="49" charset="-122"/>
                <a:ea typeface="楷体_GB2312" panose="02010609030101010101" pitchFamily="49" charset="-122"/>
              </a:rPr>
              <a:t>按照流程推进：</a:t>
            </a:r>
            <a:endParaRPr lang="zh-CN" altLang="en-US" dirty="0">
              <a:latin typeface="楷体_GB2312" panose="02010609030101010101" pitchFamily="49" charset="-122"/>
              <a:ea typeface="楷体_GB2312" panose="02010609030101010101" pitchFamily="49" charset="-122"/>
            </a:endParaRPr>
          </a:p>
        </p:txBody>
      </p:sp>
      <p:sp>
        <p:nvSpPr>
          <p:cNvPr id="76" name="矩形 75"/>
          <p:cNvSpPr/>
          <p:nvPr/>
        </p:nvSpPr>
        <p:spPr>
          <a:xfrm>
            <a:off x="781062" y="1021378"/>
            <a:ext cx="1811714" cy="369332"/>
          </a:xfrm>
          <a:prstGeom prst="rect">
            <a:avLst/>
          </a:prstGeom>
        </p:spPr>
        <p:txBody>
          <a:bodyPr wrap="none">
            <a:spAutoFit/>
          </a:bodyPr>
          <a:lstStyle/>
          <a:p>
            <a:r>
              <a:rPr lang="zh-CN" altLang="en-US" b="1" dirty="0">
                <a:latin typeface="楷体_GB2312" panose="02010609030101010101" pitchFamily="49" charset="-122"/>
                <a:ea typeface="楷体_GB2312" panose="02010609030101010101" pitchFamily="49" charset="-122"/>
              </a:rPr>
              <a:t>（一）实施要求</a:t>
            </a:r>
            <a:endParaRPr lang="zh-CN" altLang="zh-CN" dirty="0">
              <a:latin typeface="楷体_GB2312" panose="02010609030101010101" pitchFamily="49" charset="-122"/>
              <a:ea typeface="楷体_GB2312" panose="0201060903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0"/>
                                        </p:tgtEl>
                                        <p:attrNameLst>
                                          <p:attrName>style.visibility</p:attrName>
                                        </p:attrNameLst>
                                      </p:cBhvr>
                                      <p:to>
                                        <p:strVal val="visible"/>
                                      </p:to>
                                    </p:set>
                                    <p:anim calcmode="lin" valueType="num">
                                      <p:cBhvr>
                                        <p:cTn id="7" dur="500" fill="hold"/>
                                        <p:tgtEl>
                                          <p:spTgt spid="70"/>
                                        </p:tgtEl>
                                        <p:attrNameLst>
                                          <p:attrName>ppt_w</p:attrName>
                                        </p:attrNameLst>
                                      </p:cBhvr>
                                      <p:tavLst>
                                        <p:tav tm="0">
                                          <p:val>
                                            <p:fltVal val="0"/>
                                          </p:val>
                                        </p:tav>
                                        <p:tav tm="100000">
                                          <p:val>
                                            <p:strVal val="#ppt_w"/>
                                          </p:val>
                                        </p:tav>
                                      </p:tavLst>
                                    </p:anim>
                                    <p:anim calcmode="lin" valueType="num">
                                      <p:cBhvr>
                                        <p:cTn id="8" dur="500" fill="hold"/>
                                        <p:tgtEl>
                                          <p:spTgt spid="70"/>
                                        </p:tgtEl>
                                        <p:attrNameLst>
                                          <p:attrName>ppt_h</p:attrName>
                                        </p:attrNameLst>
                                      </p:cBhvr>
                                      <p:tavLst>
                                        <p:tav tm="0">
                                          <p:val>
                                            <p:fltVal val="0"/>
                                          </p:val>
                                        </p:tav>
                                        <p:tav tm="100000">
                                          <p:val>
                                            <p:strVal val="#ppt_h"/>
                                          </p:val>
                                        </p:tav>
                                      </p:tavLst>
                                    </p:anim>
                                    <p:animEffect transition="in" filter="fade">
                                      <p:cBhvr>
                                        <p:cTn id="9" dur="500"/>
                                        <p:tgtEl>
                                          <p:spTgt spid="70"/>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fade">
                                      <p:cBhvr>
                                        <p:cTn id="13" dur="500"/>
                                        <p:tgtEl>
                                          <p:spTgt spid="27"/>
                                        </p:tgtEl>
                                      </p:cBhvr>
                                    </p:animEffect>
                                    <p:anim calcmode="lin" valueType="num">
                                      <p:cBhvr>
                                        <p:cTn id="14" dur="500" fill="hold"/>
                                        <p:tgtEl>
                                          <p:spTgt spid="27"/>
                                        </p:tgtEl>
                                        <p:attrNameLst>
                                          <p:attrName>ppt_x</p:attrName>
                                        </p:attrNameLst>
                                      </p:cBhvr>
                                      <p:tavLst>
                                        <p:tav tm="0">
                                          <p:val>
                                            <p:strVal val="#ppt_x"/>
                                          </p:val>
                                        </p:tav>
                                        <p:tav tm="100000">
                                          <p:val>
                                            <p:strVal val="#ppt_x"/>
                                          </p:val>
                                        </p:tav>
                                      </p:tavLst>
                                    </p:anim>
                                    <p:anim calcmode="lin" valueType="num">
                                      <p:cBhvr>
                                        <p:cTn id="15" dur="500" fill="hold"/>
                                        <p:tgtEl>
                                          <p:spTgt spid="27"/>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31" presetClass="entr" presetSubtype="0" fill="hold" grpId="0" nodeType="afterEffect">
                                  <p:stCondLst>
                                    <p:cond delay="0"/>
                                  </p:stCondLst>
                                  <p:childTnLst>
                                    <p:set>
                                      <p:cBhvr>
                                        <p:cTn id="18" dur="1" fill="hold">
                                          <p:stCondLst>
                                            <p:cond delay="0"/>
                                          </p:stCondLst>
                                        </p:cTn>
                                        <p:tgtEl>
                                          <p:spTgt spid="75"/>
                                        </p:tgtEl>
                                        <p:attrNameLst>
                                          <p:attrName>style.visibility</p:attrName>
                                        </p:attrNameLst>
                                      </p:cBhvr>
                                      <p:to>
                                        <p:strVal val="visible"/>
                                      </p:to>
                                    </p:set>
                                    <p:anim calcmode="lin" valueType="num">
                                      <p:cBhvr>
                                        <p:cTn id="19" dur="500" fill="hold"/>
                                        <p:tgtEl>
                                          <p:spTgt spid="75"/>
                                        </p:tgtEl>
                                        <p:attrNameLst>
                                          <p:attrName>ppt_w</p:attrName>
                                        </p:attrNameLst>
                                      </p:cBhvr>
                                      <p:tavLst>
                                        <p:tav tm="0">
                                          <p:val>
                                            <p:fltVal val="0"/>
                                          </p:val>
                                        </p:tav>
                                        <p:tav tm="100000">
                                          <p:val>
                                            <p:strVal val="#ppt_w"/>
                                          </p:val>
                                        </p:tav>
                                      </p:tavLst>
                                    </p:anim>
                                    <p:anim calcmode="lin" valueType="num">
                                      <p:cBhvr>
                                        <p:cTn id="20" dur="500" fill="hold"/>
                                        <p:tgtEl>
                                          <p:spTgt spid="75"/>
                                        </p:tgtEl>
                                        <p:attrNameLst>
                                          <p:attrName>ppt_h</p:attrName>
                                        </p:attrNameLst>
                                      </p:cBhvr>
                                      <p:tavLst>
                                        <p:tav tm="0">
                                          <p:val>
                                            <p:fltVal val="0"/>
                                          </p:val>
                                        </p:tav>
                                        <p:tav tm="100000">
                                          <p:val>
                                            <p:strVal val="#ppt_h"/>
                                          </p:val>
                                        </p:tav>
                                      </p:tavLst>
                                    </p:anim>
                                    <p:anim calcmode="lin" valueType="num">
                                      <p:cBhvr>
                                        <p:cTn id="21" dur="500" fill="hold"/>
                                        <p:tgtEl>
                                          <p:spTgt spid="75"/>
                                        </p:tgtEl>
                                        <p:attrNameLst>
                                          <p:attrName>style.rotation</p:attrName>
                                        </p:attrNameLst>
                                      </p:cBhvr>
                                      <p:tavLst>
                                        <p:tav tm="0">
                                          <p:val>
                                            <p:fltVal val="90"/>
                                          </p:val>
                                        </p:tav>
                                        <p:tav tm="100000">
                                          <p:val>
                                            <p:fltVal val="0"/>
                                          </p:val>
                                        </p:tav>
                                      </p:tavLst>
                                    </p:anim>
                                    <p:animEffect transition="in" filter="fade">
                                      <p:cBhvr>
                                        <p:cTn id="22" dur="500"/>
                                        <p:tgtEl>
                                          <p:spTgt spid="75"/>
                                        </p:tgtEl>
                                      </p:cBhvr>
                                    </p:animEffect>
                                  </p:childTnLst>
                                </p:cTn>
                              </p:par>
                            </p:childTnLst>
                          </p:cTn>
                        </p:par>
                        <p:par>
                          <p:cTn id="23" fill="hold">
                            <p:stCondLst>
                              <p:cond delay="1500"/>
                            </p:stCondLst>
                            <p:childTnLst>
                              <p:par>
                                <p:cTn id="24" presetID="47" presetClass="entr" presetSubtype="0" fill="hold" grpId="0" nodeType="afterEffect">
                                  <p:stCondLst>
                                    <p:cond delay="0"/>
                                  </p:stCondLst>
                                  <p:childTnLst>
                                    <p:set>
                                      <p:cBhvr>
                                        <p:cTn id="25" dur="1" fill="hold">
                                          <p:stCondLst>
                                            <p:cond delay="0"/>
                                          </p:stCondLst>
                                        </p:cTn>
                                        <p:tgtEl>
                                          <p:spTgt spid="73"/>
                                        </p:tgtEl>
                                        <p:attrNameLst>
                                          <p:attrName>style.visibility</p:attrName>
                                        </p:attrNameLst>
                                      </p:cBhvr>
                                      <p:to>
                                        <p:strVal val="visible"/>
                                      </p:to>
                                    </p:set>
                                    <p:animEffect transition="in" filter="fade">
                                      <p:cBhvr>
                                        <p:cTn id="26" dur="500"/>
                                        <p:tgtEl>
                                          <p:spTgt spid="73"/>
                                        </p:tgtEl>
                                      </p:cBhvr>
                                    </p:animEffect>
                                    <p:anim calcmode="lin" valueType="num">
                                      <p:cBhvr>
                                        <p:cTn id="27" dur="500" fill="hold"/>
                                        <p:tgtEl>
                                          <p:spTgt spid="73"/>
                                        </p:tgtEl>
                                        <p:attrNameLst>
                                          <p:attrName>ppt_x</p:attrName>
                                        </p:attrNameLst>
                                      </p:cBhvr>
                                      <p:tavLst>
                                        <p:tav tm="0">
                                          <p:val>
                                            <p:strVal val="#ppt_x"/>
                                          </p:val>
                                        </p:tav>
                                        <p:tav tm="100000">
                                          <p:val>
                                            <p:strVal val="#ppt_x"/>
                                          </p:val>
                                        </p:tav>
                                      </p:tavLst>
                                    </p:anim>
                                    <p:anim calcmode="lin" valueType="num">
                                      <p:cBhvr>
                                        <p:cTn id="28" dur="500" fill="hold"/>
                                        <p:tgtEl>
                                          <p:spTgt spid="73"/>
                                        </p:tgtEl>
                                        <p:attrNameLst>
                                          <p:attrName>ppt_y</p:attrName>
                                        </p:attrNameLst>
                                      </p:cBhvr>
                                      <p:tavLst>
                                        <p:tav tm="0">
                                          <p:val>
                                            <p:strVal val="#ppt_y-.1"/>
                                          </p:val>
                                        </p:tav>
                                        <p:tav tm="100000">
                                          <p:val>
                                            <p:strVal val="#ppt_y"/>
                                          </p:val>
                                        </p:tav>
                                      </p:tavLst>
                                    </p:anim>
                                  </p:childTnLst>
                                </p:cTn>
                              </p:par>
                              <p:par>
                                <p:cTn id="29" presetID="47" presetClass="entr" presetSubtype="0" fill="hold" grpId="0" nodeType="withEffect">
                                  <p:stCondLst>
                                    <p:cond delay="0"/>
                                  </p:stCondLst>
                                  <p:childTnLst>
                                    <p:set>
                                      <p:cBhvr>
                                        <p:cTn id="30" dur="1" fill="hold">
                                          <p:stCondLst>
                                            <p:cond delay="0"/>
                                          </p:stCondLst>
                                        </p:cTn>
                                        <p:tgtEl>
                                          <p:spTgt spid="74"/>
                                        </p:tgtEl>
                                        <p:attrNameLst>
                                          <p:attrName>style.visibility</p:attrName>
                                        </p:attrNameLst>
                                      </p:cBhvr>
                                      <p:to>
                                        <p:strVal val="visible"/>
                                      </p:to>
                                    </p:set>
                                    <p:animEffect transition="in" filter="fade">
                                      <p:cBhvr>
                                        <p:cTn id="31" dur="500"/>
                                        <p:tgtEl>
                                          <p:spTgt spid="74"/>
                                        </p:tgtEl>
                                      </p:cBhvr>
                                    </p:animEffect>
                                    <p:anim calcmode="lin" valueType="num">
                                      <p:cBhvr>
                                        <p:cTn id="32" dur="500" fill="hold"/>
                                        <p:tgtEl>
                                          <p:spTgt spid="74"/>
                                        </p:tgtEl>
                                        <p:attrNameLst>
                                          <p:attrName>ppt_x</p:attrName>
                                        </p:attrNameLst>
                                      </p:cBhvr>
                                      <p:tavLst>
                                        <p:tav tm="0">
                                          <p:val>
                                            <p:strVal val="#ppt_x"/>
                                          </p:val>
                                        </p:tav>
                                        <p:tav tm="100000">
                                          <p:val>
                                            <p:strVal val="#ppt_x"/>
                                          </p:val>
                                        </p:tav>
                                      </p:tavLst>
                                    </p:anim>
                                    <p:anim calcmode="lin" valueType="num">
                                      <p:cBhvr>
                                        <p:cTn id="33" dur="500" fill="hold"/>
                                        <p:tgtEl>
                                          <p:spTgt spid="74"/>
                                        </p:tgtEl>
                                        <p:attrNameLst>
                                          <p:attrName>ppt_y</p:attrName>
                                        </p:attrNameLst>
                                      </p:cBhvr>
                                      <p:tavLst>
                                        <p:tav tm="0">
                                          <p:val>
                                            <p:strVal val="#ppt_y-.1"/>
                                          </p:val>
                                        </p:tav>
                                        <p:tav tm="100000">
                                          <p:val>
                                            <p:strVal val="#ppt_y"/>
                                          </p:val>
                                        </p:tav>
                                      </p:tavLst>
                                    </p:anim>
                                  </p:childTnLst>
                                </p:cTn>
                              </p:par>
                            </p:childTnLst>
                          </p:cTn>
                        </p:par>
                        <p:par>
                          <p:cTn id="34" fill="hold">
                            <p:stCondLst>
                              <p:cond delay="2000"/>
                            </p:stCondLst>
                            <p:childTnLst>
                              <p:par>
                                <p:cTn id="35" presetID="47" presetClass="entr" presetSubtype="0" fill="hold" grpId="0" nodeType="afterEffect">
                                  <p:stCondLst>
                                    <p:cond delay="0"/>
                                  </p:stCondLst>
                                  <p:childTnLst>
                                    <p:set>
                                      <p:cBhvr>
                                        <p:cTn id="36" dur="1" fill="hold">
                                          <p:stCondLst>
                                            <p:cond delay="0"/>
                                          </p:stCondLst>
                                        </p:cTn>
                                        <p:tgtEl>
                                          <p:spTgt spid="71"/>
                                        </p:tgtEl>
                                        <p:attrNameLst>
                                          <p:attrName>style.visibility</p:attrName>
                                        </p:attrNameLst>
                                      </p:cBhvr>
                                      <p:to>
                                        <p:strVal val="visible"/>
                                      </p:to>
                                    </p:set>
                                    <p:animEffect transition="in" filter="fade">
                                      <p:cBhvr>
                                        <p:cTn id="37" dur="500"/>
                                        <p:tgtEl>
                                          <p:spTgt spid="71"/>
                                        </p:tgtEl>
                                      </p:cBhvr>
                                    </p:animEffect>
                                    <p:anim calcmode="lin" valueType="num">
                                      <p:cBhvr>
                                        <p:cTn id="38" dur="500" fill="hold"/>
                                        <p:tgtEl>
                                          <p:spTgt spid="71"/>
                                        </p:tgtEl>
                                        <p:attrNameLst>
                                          <p:attrName>ppt_x</p:attrName>
                                        </p:attrNameLst>
                                      </p:cBhvr>
                                      <p:tavLst>
                                        <p:tav tm="0">
                                          <p:val>
                                            <p:strVal val="#ppt_x"/>
                                          </p:val>
                                        </p:tav>
                                        <p:tav tm="100000">
                                          <p:val>
                                            <p:strVal val="#ppt_x"/>
                                          </p:val>
                                        </p:tav>
                                      </p:tavLst>
                                    </p:anim>
                                    <p:anim calcmode="lin" valueType="num">
                                      <p:cBhvr>
                                        <p:cTn id="39" dur="500" fill="hold"/>
                                        <p:tgtEl>
                                          <p:spTgt spid="71"/>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0"/>
                                  </p:stCondLst>
                                  <p:childTnLst>
                                    <p:set>
                                      <p:cBhvr>
                                        <p:cTn id="41" dur="1" fill="hold">
                                          <p:stCondLst>
                                            <p:cond delay="0"/>
                                          </p:stCondLst>
                                        </p:cTn>
                                        <p:tgtEl>
                                          <p:spTgt spid="72"/>
                                        </p:tgtEl>
                                        <p:attrNameLst>
                                          <p:attrName>style.visibility</p:attrName>
                                        </p:attrNameLst>
                                      </p:cBhvr>
                                      <p:to>
                                        <p:strVal val="visible"/>
                                      </p:to>
                                    </p:set>
                                    <p:animEffect transition="in" filter="fade">
                                      <p:cBhvr>
                                        <p:cTn id="42" dur="500"/>
                                        <p:tgtEl>
                                          <p:spTgt spid="72"/>
                                        </p:tgtEl>
                                      </p:cBhvr>
                                    </p:animEffect>
                                    <p:anim calcmode="lin" valueType="num">
                                      <p:cBhvr>
                                        <p:cTn id="43" dur="500" fill="hold"/>
                                        <p:tgtEl>
                                          <p:spTgt spid="72"/>
                                        </p:tgtEl>
                                        <p:attrNameLst>
                                          <p:attrName>ppt_x</p:attrName>
                                        </p:attrNameLst>
                                      </p:cBhvr>
                                      <p:tavLst>
                                        <p:tav tm="0">
                                          <p:val>
                                            <p:strVal val="#ppt_x"/>
                                          </p:val>
                                        </p:tav>
                                        <p:tav tm="100000">
                                          <p:val>
                                            <p:strVal val="#ppt_x"/>
                                          </p:val>
                                        </p:tav>
                                      </p:tavLst>
                                    </p:anim>
                                    <p:anim calcmode="lin" valueType="num">
                                      <p:cBhvr>
                                        <p:cTn id="44" dur="500" fill="hold"/>
                                        <p:tgtEl>
                                          <p:spTgt spid="72"/>
                                        </p:tgtEl>
                                        <p:attrNameLst>
                                          <p:attrName>ppt_y</p:attrName>
                                        </p:attrNameLst>
                                      </p:cBhvr>
                                      <p:tavLst>
                                        <p:tav tm="0">
                                          <p:val>
                                            <p:strVal val="#ppt_y-.1"/>
                                          </p:val>
                                        </p:tav>
                                        <p:tav tm="100000">
                                          <p:val>
                                            <p:strVal val="#ppt_y"/>
                                          </p:val>
                                        </p:tav>
                                      </p:tavLst>
                                    </p:anim>
                                  </p:childTnLst>
                                </p:cTn>
                              </p:par>
                            </p:childTnLst>
                          </p:cTn>
                        </p:par>
                        <p:par>
                          <p:cTn id="45" fill="hold">
                            <p:stCondLst>
                              <p:cond delay="2500"/>
                            </p:stCondLst>
                            <p:childTnLst>
                              <p:par>
                                <p:cTn id="46" presetID="47" presetClass="entr" presetSubtype="0" fill="hold" grpId="0" nodeType="afterEffect">
                                  <p:stCondLst>
                                    <p:cond delay="0"/>
                                  </p:stCondLst>
                                  <p:childTnLst>
                                    <p:set>
                                      <p:cBhvr>
                                        <p:cTn id="47" dur="1" fill="hold">
                                          <p:stCondLst>
                                            <p:cond delay="0"/>
                                          </p:stCondLst>
                                        </p:cTn>
                                        <p:tgtEl>
                                          <p:spTgt spid="25"/>
                                        </p:tgtEl>
                                        <p:attrNameLst>
                                          <p:attrName>style.visibility</p:attrName>
                                        </p:attrNameLst>
                                      </p:cBhvr>
                                      <p:to>
                                        <p:strVal val="visible"/>
                                      </p:to>
                                    </p:set>
                                    <p:animEffect transition="in" filter="fade">
                                      <p:cBhvr>
                                        <p:cTn id="48" dur="500"/>
                                        <p:tgtEl>
                                          <p:spTgt spid="25"/>
                                        </p:tgtEl>
                                      </p:cBhvr>
                                    </p:animEffect>
                                    <p:anim calcmode="lin" valueType="num">
                                      <p:cBhvr>
                                        <p:cTn id="49" dur="500" fill="hold"/>
                                        <p:tgtEl>
                                          <p:spTgt spid="25"/>
                                        </p:tgtEl>
                                        <p:attrNameLst>
                                          <p:attrName>ppt_x</p:attrName>
                                        </p:attrNameLst>
                                      </p:cBhvr>
                                      <p:tavLst>
                                        <p:tav tm="0">
                                          <p:val>
                                            <p:strVal val="#ppt_x"/>
                                          </p:val>
                                        </p:tav>
                                        <p:tav tm="100000">
                                          <p:val>
                                            <p:strVal val="#ppt_x"/>
                                          </p:val>
                                        </p:tav>
                                      </p:tavLst>
                                    </p:anim>
                                    <p:anim calcmode="lin" valueType="num">
                                      <p:cBhvr>
                                        <p:cTn id="50" dur="500" fill="hold"/>
                                        <p:tgtEl>
                                          <p:spTgt spid="25"/>
                                        </p:tgtEl>
                                        <p:attrNameLst>
                                          <p:attrName>ppt_y</p:attrName>
                                        </p:attrNameLst>
                                      </p:cBhvr>
                                      <p:tavLst>
                                        <p:tav tm="0">
                                          <p:val>
                                            <p:strVal val="#ppt_y-.1"/>
                                          </p:val>
                                        </p:tav>
                                        <p:tav tm="100000">
                                          <p:val>
                                            <p:strVal val="#ppt_y"/>
                                          </p:val>
                                        </p:tav>
                                      </p:tavLst>
                                    </p:anim>
                                  </p:childTnLst>
                                </p:cTn>
                              </p:par>
                              <p:par>
                                <p:cTn id="51" presetID="47" presetClass="entr" presetSubtype="0" fill="hold" grpId="0" nodeType="withEffect">
                                  <p:stCondLst>
                                    <p:cond delay="0"/>
                                  </p:stCondLst>
                                  <p:childTnLst>
                                    <p:set>
                                      <p:cBhvr>
                                        <p:cTn id="52" dur="1" fill="hold">
                                          <p:stCondLst>
                                            <p:cond delay="0"/>
                                          </p:stCondLst>
                                        </p:cTn>
                                        <p:tgtEl>
                                          <p:spTgt spid="26"/>
                                        </p:tgtEl>
                                        <p:attrNameLst>
                                          <p:attrName>style.visibility</p:attrName>
                                        </p:attrNameLst>
                                      </p:cBhvr>
                                      <p:to>
                                        <p:strVal val="visible"/>
                                      </p:to>
                                    </p:set>
                                    <p:animEffect transition="in" filter="fade">
                                      <p:cBhvr>
                                        <p:cTn id="53" dur="500"/>
                                        <p:tgtEl>
                                          <p:spTgt spid="26"/>
                                        </p:tgtEl>
                                      </p:cBhvr>
                                    </p:animEffect>
                                    <p:anim calcmode="lin" valueType="num">
                                      <p:cBhvr>
                                        <p:cTn id="54" dur="500" fill="hold"/>
                                        <p:tgtEl>
                                          <p:spTgt spid="26"/>
                                        </p:tgtEl>
                                        <p:attrNameLst>
                                          <p:attrName>ppt_x</p:attrName>
                                        </p:attrNameLst>
                                      </p:cBhvr>
                                      <p:tavLst>
                                        <p:tav tm="0">
                                          <p:val>
                                            <p:strVal val="#ppt_x"/>
                                          </p:val>
                                        </p:tav>
                                        <p:tav tm="100000">
                                          <p:val>
                                            <p:strVal val="#ppt_x"/>
                                          </p:val>
                                        </p:tav>
                                      </p:tavLst>
                                    </p:anim>
                                    <p:anim calcmode="lin" valueType="num">
                                      <p:cBhvr>
                                        <p:cTn id="55" dur="500" fill="hold"/>
                                        <p:tgtEl>
                                          <p:spTgt spid="26"/>
                                        </p:tgtEl>
                                        <p:attrNameLst>
                                          <p:attrName>ppt_y</p:attrName>
                                        </p:attrNameLst>
                                      </p:cBhvr>
                                      <p:tavLst>
                                        <p:tav tm="0">
                                          <p:val>
                                            <p:strVal val="#ppt_y-.1"/>
                                          </p:val>
                                        </p:tav>
                                        <p:tav tm="100000">
                                          <p:val>
                                            <p:strVal val="#ppt_y"/>
                                          </p:val>
                                        </p:tav>
                                      </p:tavLst>
                                    </p:anim>
                                  </p:childTnLst>
                                </p:cTn>
                              </p:par>
                            </p:childTnLst>
                          </p:cTn>
                        </p:par>
                        <p:par>
                          <p:cTn id="56" fill="hold">
                            <p:stCondLst>
                              <p:cond delay="3000"/>
                            </p:stCondLst>
                            <p:childTnLst>
                              <p:par>
                                <p:cTn id="57" presetID="47" presetClass="entr" presetSubtype="0" fill="hold" grpId="0" nodeType="afterEffect">
                                  <p:stCondLst>
                                    <p:cond delay="0"/>
                                  </p:stCondLst>
                                  <p:childTnLst>
                                    <p:set>
                                      <p:cBhvr>
                                        <p:cTn id="58" dur="1" fill="hold">
                                          <p:stCondLst>
                                            <p:cond delay="0"/>
                                          </p:stCondLst>
                                        </p:cTn>
                                        <p:tgtEl>
                                          <p:spTgt spid="23"/>
                                        </p:tgtEl>
                                        <p:attrNameLst>
                                          <p:attrName>style.visibility</p:attrName>
                                        </p:attrNameLst>
                                      </p:cBhvr>
                                      <p:to>
                                        <p:strVal val="visible"/>
                                      </p:to>
                                    </p:set>
                                    <p:animEffect transition="in" filter="fade">
                                      <p:cBhvr>
                                        <p:cTn id="59" dur="500"/>
                                        <p:tgtEl>
                                          <p:spTgt spid="23"/>
                                        </p:tgtEl>
                                      </p:cBhvr>
                                    </p:animEffect>
                                    <p:anim calcmode="lin" valueType="num">
                                      <p:cBhvr>
                                        <p:cTn id="60" dur="500" fill="hold"/>
                                        <p:tgtEl>
                                          <p:spTgt spid="23"/>
                                        </p:tgtEl>
                                        <p:attrNameLst>
                                          <p:attrName>ppt_x</p:attrName>
                                        </p:attrNameLst>
                                      </p:cBhvr>
                                      <p:tavLst>
                                        <p:tav tm="0">
                                          <p:val>
                                            <p:strVal val="#ppt_x"/>
                                          </p:val>
                                        </p:tav>
                                        <p:tav tm="100000">
                                          <p:val>
                                            <p:strVal val="#ppt_x"/>
                                          </p:val>
                                        </p:tav>
                                      </p:tavLst>
                                    </p:anim>
                                    <p:anim calcmode="lin" valueType="num">
                                      <p:cBhvr>
                                        <p:cTn id="61" dur="500" fill="hold"/>
                                        <p:tgtEl>
                                          <p:spTgt spid="23"/>
                                        </p:tgtEl>
                                        <p:attrNameLst>
                                          <p:attrName>ppt_y</p:attrName>
                                        </p:attrNameLst>
                                      </p:cBhvr>
                                      <p:tavLst>
                                        <p:tav tm="0">
                                          <p:val>
                                            <p:strVal val="#ppt_y-.1"/>
                                          </p:val>
                                        </p:tav>
                                        <p:tav tm="100000">
                                          <p:val>
                                            <p:strVal val="#ppt_y"/>
                                          </p:val>
                                        </p:tav>
                                      </p:tavLst>
                                    </p:anim>
                                  </p:childTnLst>
                                </p:cTn>
                              </p:par>
                              <p:par>
                                <p:cTn id="62" presetID="47" presetClass="entr" presetSubtype="0" fill="hold" grpId="0" nodeType="withEffect">
                                  <p:stCondLst>
                                    <p:cond delay="0"/>
                                  </p:stCondLst>
                                  <p:childTnLst>
                                    <p:set>
                                      <p:cBhvr>
                                        <p:cTn id="63" dur="1" fill="hold">
                                          <p:stCondLst>
                                            <p:cond delay="0"/>
                                          </p:stCondLst>
                                        </p:cTn>
                                        <p:tgtEl>
                                          <p:spTgt spid="24"/>
                                        </p:tgtEl>
                                        <p:attrNameLst>
                                          <p:attrName>style.visibility</p:attrName>
                                        </p:attrNameLst>
                                      </p:cBhvr>
                                      <p:to>
                                        <p:strVal val="visible"/>
                                      </p:to>
                                    </p:set>
                                    <p:animEffect transition="in" filter="fade">
                                      <p:cBhvr>
                                        <p:cTn id="64" dur="500"/>
                                        <p:tgtEl>
                                          <p:spTgt spid="24"/>
                                        </p:tgtEl>
                                      </p:cBhvr>
                                    </p:animEffect>
                                    <p:anim calcmode="lin" valueType="num">
                                      <p:cBhvr>
                                        <p:cTn id="65" dur="500" fill="hold"/>
                                        <p:tgtEl>
                                          <p:spTgt spid="24"/>
                                        </p:tgtEl>
                                        <p:attrNameLst>
                                          <p:attrName>ppt_x</p:attrName>
                                        </p:attrNameLst>
                                      </p:cBhvr>
                                      <p:tavLst>
                                        <p:tav tm="0">
                                          <p:val>
                                            <p:strVal val="#ppt_x"/>
                                          </p:val>
                                        </p:tav>
                                        <p:tav tm="100000">
                                          <p:val>
                                            <p:strVal val="#ppt_x"/>
                                          </p:val>
                                        </p:tav>
                                      </p:tavLst>
                                    </p:anim>
                                    <p:anim calcmode="lin" valueType="num">
                                      <p:cBhvr>
                                        <p:cTn id="66" dur="500" fill="hold"/>
                                        <p:tgtEl>
                                          <p:spTgt spid="24"/>
                                        </p:tgtEl>
                                        <p:attrNameLst>
                                          <p:attrName>ppt_y</p:attrName>
                                        </p:attrNameLst>
                                      </p:cBhvr>
                                      <p:tavLst>
                                        <p:tav tm="0">
                                          <p:val>
                                            <p:strVal val="#ppt_y-.1"/>
                                          </p:val>
                                        </p:tav>
                                        <p:tav tm="100000">
                                          <p:val>
                                            <p:strVal val="#ppt_y"/>
                                          </p:val>
                                        </p:tav>
                                      </p:tavLst>
                                    </p:anim>
                                  </p:childTnLst>
                                </p:cTn>
                              </p:par>
                            </p:childTnLst>
                          </p:cTn>
                        </p:par>
                        <p:par>
                          <p:cTn id="67" fill="hold">
                            <p:stCondLst>
                              <p:cond delay="3500"/>
                            </p:stCondLst>
                            <p:childTnLst>
                              <p:par>
                                <p:cTn id="68" presetID="47" presetClass="entr" presetSubtype="0" fill="hold" grpId="0" nodeType="afterEffect">
                                  <p:stCondLst>
                                    <p:cond delay="0"/>
                                  </p:stCondLst>
                                  <p:childTnLst>
                                    <p:set>
                                      <p:cBhvr>
                                        <p:cTn id="69" dur="1" fill="hold">
                                          <p:stCondLst>
                                            <p:cond delay="0"/>
                                          </p:stCondLst>
                                        </p:cTn>
                                        <p:tgtEl>
                                          <p:spTgt spid="21"/>
                                        </p:tgtEl>
                                        <p:attrNameLst>
                                          <p:attrName>style.visibility</p:attrName>
                                        </p:attrNameLst>
                                      </p:cBhvr>
                                      <p:to>
                                        <p:strVal val="visible"/>
                                      </p:to>
                                    </p:set>
                                    <p:animEffect transition="in" filter="fade">
                                      <p:cBhvr>
                                        <p:cTn id="70" dur="500"/>
                                        <p:tgtEl>
                                          <p:spTgt spid="21"/>
                                        </p:tgtEl>
                                      </p:cBhvr>
                                    </p:animEffect>
                                    <p:anim calcmode="lin" valueType="num">
                                      <p:cBhvr>
                                        <p:cTn id="71" dur="500" fill="hold"/>
                                        <p:tgtEl>
                                          <p:spTgt spid="21"/>
                                        </p:tgtEl>
                                        <p:attrNameLst>
                                          <p:attrName>ppt_x</p:attrName>
                                        </p:attrNameLst>
                                      </p:cBhvr>
                                      <p:tavLst>
                                        <p:tav tm="0">
                                          <p:val>
                                            <p:strVal val="#ppt_x"/>
                                          </p:val>
                                        </p:tav>
                                        <p:tav tm="100000">
                                          <p:val>
                                            <p:strVal val="#ppt_x"/>
                                          </p:val>
                                        </p:tav>
                                      </p:tavLst>
                                    </p:anim>
                                    <p:anim calcmode="lin" valueType="num">
                                      <p:cBhvr>
                                        <p:cTn id="72" dur="500" fill="hold"/>
                                        <p:tgtEl>
                                          <p:spTgt spid="21"/>
                                        </p:tgtEl>
                                        <p:attrNameLst>
                                          <p:attrName>ppt_y</p:attrName>
                                        </p:attrNameLst>
                                      </p:cBhvr>
                                      <p:tavLst>
                                        <p:tav tm="0">
                                          <p:val>
                                            <p:strVal val="#ppt_y-.1"/>
                                          </p:val>
                                        </p:tav>
                                        <p:tav tm="100000">
                                          <p:val>
                                            <p:strVal val="#ppt_y"/>
                                          </p:val>
                                        </p:tav>
                                      </p:tavLst>
                                    </p:anim>
                                  </p:childTnLst>
                                </p:cTn>
                              </p:par>
                              <p:par>
                                <p:cTn id="73" presetID="47" presetClass="entr" presetSubtype="0" fill="hold" grpId="0" nodeType="withEffect">
                                  <p:stCondLst>
                                    <p:cond delay="0"/>
                                  </p:stCondLst>
                                  <p:childTnLst>
                                    <p:set>
                                      <p:cBhvr>
                                        <p:cTn id="74" dur="1" fill="hold">
                                          <p:stCondLst>
                                            <p:cond delay="0"/>
                                          </p:stCondLst>
                                        </p:cTn>
                                        <p:tgtEl>
                                          <p:spTgt spid="22"/>
                                        </p:tgtEl>
                                        <p:attrNameLst>
                                          <p:attrName>style.visibility</p:attrName>
                                        </p:attrNameLst>
                                      </p:cBhvr>
                                      <p:to>
                                        <p:strVal val="visible"/>
                                      </p:to>
                                    </p:set>
                                    <p:animEffect transition="in" filter="fade">
                                      <p:cBhvr>
                                        <p:cTn id="75" dur="500"/>
                                        <p:tgtEl>
                                          <p:spTgt spid="22"/>
                                        </p:tgtEl>
                                      </p:cBhvr>
                                    </p:animEffect>
                                    <p:anim calcmode="lin" valueType="num">
                                      <p:cBhvr>
                                        <p:cTn id="76" dur="500" fill="hold"/>
                                        <p:tgtEl>
                                          <p:spTgt spid="22"/>
                                        </p:tgtEl>
                                        <p:attrNameLst>
                                          <p:attrName>ppt_x</p:attrName>
                                        </p:attrNameLst>
                                      </p:cBhvr>
                                      <p:tavLst>
                                        <p:tav tm="0">
                                          <p:val>
                                            <p:strVal val="#ppt_x"/>
                                          </p:val>
                                        </p:tav>
                                        <p:tav tm="100000">
                                          <p:val>
                                            <p:strVal val="#ppt_x"/>
                                          </p:val>
                                        </p:tav>
                                      </p:tavLst>
                                    </p:anim>
                                    <p:anim calcmode="lin" valueType="num">
                                      <p:cBhvr>
                                        <p:cTn id="77" dur="500" fill="hold"/>
                                        <p:tgtEl>
                                          <p:spTgt spid="22"/>
                                        </p:tgtEl>
                                        <p:attrNameLst>
                                          <p:attrName>ppt_y</p:attrName>
                                        </p:attrNameLst>
                                      </p:cBhvr>
                                      <p:tavLst>
                                        <p:tav tm="0">
                                          <p:val>
                                            <p:strVal val="#ppt_y-.1"/>
                                          </p:val>
                                        </p:tav>
                                        <p:tav tm="100000">
                                          <p:val>
                                            <p:strVal val="#ppt_y"/>
                                          </p:val>
                                        </p:tav>
                                      </p:tavLst>
                                    </p:anim>
                                  </p:childTnLst>
                                </p:cTn>
                              </p:par>
                            </p:childTnLst>
                          </p:cTn>
                        </p:par>
                        <p:par>
                          <p:cTn id="78" fill="hold">
                            <p:stCondLst>
                              <p:cond delay="4000"/>
                            </p:stCondLst>
                            <p:childTnLst>
                              <p:par>
                                <p:cTn id="79" presetID="47" presetClass="entr" presetSubtype="0" fill="hold" grpId="0" nodeType="afterEffect">
                                  <p:stCondLst>
                                    <p:cond delay="0"/>
                                  </p:stCondLst>
                                  <p:childTnLst>
                                    <p:set>
                                      <p:cBhvr>
                                        <p:cTn id="80" dur="1" fill="hold">
                                          <p:stCondLst>
                                            <p:cond delay="0"/>
                                          </p:stCondLst>
                                        </p:cTn>
                                        <p:tgtEl>
                                          <p:spTgt spid="19"/>
                                        </p:tgtEl>
                                        <p:attrNameLst>
                                          <p:attrName>style.visibility</p:attrName>
                                        </p:attrNameLst>
                                      </p:cBhvr>
                                      <p:to>
                                        <p:strVal val="visible"/>
                                      </p:to>
                                    </p:set>
                                    <p:animEffect transition="in" filter="fade">
                                      <p:cBhvr>
                                        <p:cTn id="81" dur="500"/>
                                        <p:tgtEl>
                                          <p:spTgt spid="19"/>
                                        </p:tgtEl>
                                      </p:cBhvr>
                                    </p:animEffect>
                                    <p:anim calcmode="lin" valueType="num">
                                      <p:cBhvr>
                                        <p:cTn id="82" dur="500" fill="hold"/>
                                        <p:tgtEl>
                                          <p:spTgt spid="19"/>
                                        </p:tgtEl>
                                        <p:attrNameLst>
                                          <p:attrName>ppt_x</p:attrName>
                                        </p:attrNameLst>
                                      </p:cBhvr>
                                      <p:tavLst>
                                        <p:tav tm="0">
                                          <p:val>
                                            <p:strVal val="#ppt_x"/>
                                          </p:val>
                                        </p:tav>
                                        <p:tav tm="100000">
                                          <p:val>
                                            <p:strVal val="#ppt_x"/>
                                          </p:val>
                                        </p:tav>
                                      </p:tavLst>
                                    </p:anim>
                                    <p:anim calcmode="lin" valueType="num">
                                      <p:cBhvr>
                                        <p:cTn id="83" dur="500" fill="hold"/>
                                        <p:tgtEl>
                                          <p:spTgt spid="19"/>
                                        </p:tgtEl>
                                        <p:attrNameLst>
                                          <p:attrName>ppt_y</p:attrName>
                                        </p:attrNameLst>
                                      </p:cBhvr>
                                      <p:tavLst>
                                        <p:tav tm="0">
                                          <p:val>
                                            <p:strVal val="#ppt_y-.1"/>
                                          </p:val>
                                        </p:tav>
                                        <p:tav tm="100000">
                                          <p:val>
                                            <p:strVal val="#ppt_y"/>
                                          </p:val>
                                        </p:tav>
                                      </p:tavLst>
                                    </p:anim>
                                  </p:childTnLst>
                                </p:cTn>
                              </p:par>
                              <p:par>
                                <p:cTn id="84" presetID="47" presetClass="entr" presetSubtype="0" fill="hold" grpId="0" nodeType="withEffect">
                                  <p:stCondLst>
                                    <p:cond delay="0"/>
                                  </p:stCondLst>
                                  <p:childTnLst>
                                    <p:set>
                                      <p:cBhvr>
                                        <p:cTn id="85" dur="1" fill="hold">
                                          <p:stCondLst>
                                            <p:cond delay="0"/>
                                          </p:stCondLst>
                                        </p:cTn>
                                        <p:tgtEl>
                                          <p:spTgt spid="20"/>
                                        </p:tgtEl>
                                        <p:attrNameLst>
                                          <p:attrName>style.visibility</p:attrName>
                                        </p:attrNameLst>
                                      </p:cBhvr>
                                      <p:to>
                                        <p:strVal val="visible"/>
                                      </p:to>
                                    </p:set>
                                    <p:animEffect transition="in" filter="fade">
                                      <p:cBhvr>
                                        <p:cTn id="86" dur="500"/>
                                        <p:tgtEl>
                                          <p:spTgt spid="20"/>
                                        </p:tgtEl>
                                      </p:cBhvr>
                                    </p:animEffect>
                                    <p:anim calcmode="lin" valueType="num">
                                      <p:cBhvr>
                                        <p:cTn id="87" dur="500" fill="hold"/>
                                        <p:tgtEl>
                                          <p:spTgt spid="20"/>
                                        </p:tgtEl>
                                        <p:attrNameLst>
                                          <p:attrName>ppt_x</p:attrName>
                                        </p:attrNameLst>
                                      </p:cBhvr>
                                      <p:tavLst>
                                        <p:tav tm="0">
                                          <p:val>
                                            <p:strVal val="#ppt_x"/>
                                          </p:val>
                                        </p:tav>
                                        <p:tav tm="100000">
                                          <p:val>
                                            <p:strVal val="#ppt_x"/>
                                          </p:val>
                                        </p:tav>
                                      </p:tavLst>
                                    </p:anim>
                                    <p:anim calcmode="lin" valueType="num">
                                      <p:cBhvr>
                                        <p:cTn id="88" dur="500" fill="hold"/>
                                        <p:tgtEl>
                                          <p:spTgt spid="20"/>
                                        </p:tgtEl>
                                        <p:attrNameLst>
                                          <p:attrName>ppt_y</p:attrName>
                                        </p:attrNameLst>
                                      </p:cBhvr>
                                      <p:tavLst>
                                        <p:tav tm="0">
                                          <p:val>
                                            <p:strVal val="#ppt_y-.1"/>
                                          </p:val>
                                        </p:tav>
                                        <p:tav tm="100000">
                                          <p:val>
                                            <p:strVal val="#ppt_y"/>
                                          </p:val>
                                        </p:tav>
                                      </p:tavLst>
                                    </p:anim>
                                  </p:childTnLst>
                                </p:cTn>
                              </p:par>
                            </p:childTnLst>
                          </p:cTn>
                        </p:par>
                        <p:par>
                          <p:cTn id="89" fill="hold">
                            <p:stCondLst>
                              <p:cond delay="4500"/>
                            </p:stCondLst>
                            <p:childTnLst>
                              <p:par>
                                <p:cTn id="90" presetID="47" presetClass="entr" presetSubtype="0" fill="hold" grpId="0" nodeType="afterEffect">
                                  <p:stCondLst>
                                    <p:cond delay="0"/>
                                  </p:stCondLst>
                                  <p:childTnLst>
                                    <p:set>
                                      <p:cBhvr>
                                        <p:cTn id="91" dur="1" fill="hold">
                                          <p:stCondLst>
                                            <p:cond delay="0"/>
                                          </p:stCondLst>
                                        </p:cTn>
                                        <p:tgtEl>
                                          <p:spTgt spid="17"/>
                                        </p:tgtEl>
                                        <p:attrNameLst>
                                          <p:attrName>style.visibility</p:attrName>
                                        </p:attrNameLst>
                                      </p:cBhvr>
                                      <p:to>
                                        <p:strVal val="visible"/>
                                      </p:to>
                                    </p:set>
                                    <p:animEffect transition="in" filter="fade">
                                      <p:cBhvr>
                                        <p:cTn id="92" dur="500"/>
                                        <p:tgtEl>
                                          <p:spTgt spid="17"/>
                                        </p:tgtEl>
                                      </p:cBhvr>
                                    </p:animEffect>
                                    <p:anim calcmode="lin" valueType="num">
                                      <p:cBhvr>
                                        <p:cTn id="93" dur="500" fill="hold"/>
                                        <p:tgtEl>
                                          <p:spTgt spid="17"/>
                                        </p:tgtEl>
                                        <p:attrNameLst>
                                          <p:attrName>ppt_x</p:attrName>
                                        </p:attrNameLst>
                                      </p:cBhvr>
                                      <p:tavLst>
                                        <p:tav tm="0">
                                          <p:val>
                                            <p:strVal val="#ppt_x"/>
                                          </p:val>
                                        </p:tav>
                                        <p:tav tm="100000">
                                          <p:val>
                                            <p:strVal val="#ppt_x"/>
                                          </p:val>
                                        </p:tav>
                                      </p:tavLst>
                                    </p:anim>
                                    <p:anim calcmode="lin" valueType="num">
                                      <p:cBhvr>
                                        <p:cTn id="94" dur="500" fill="hold"/>
                                        <p:tgtEl>
                                          <p:spTgt spid="17"/>
                                        </p:tgtEl>
                                        <p:attrNameLst>
                                          <p:attrName>ppt_y</p:attrName>
                                        </p:attrNameLst>
                                      </p:cBhvr>
                                      <p:tavLst>
                                        <p:tav tm="0">
                                          <p:val>
                                            <p:strVal val="#ppt_y-.1"/>
                                          </p:val>
                                        </p:tav>
                                        <p:tav tm="100000">
                                          <p:val>
                                            <p:strVal val="#ppt_y"/>
                                          </p:val>
                                        </p:tav>
                                      </p:tavLst>
                                    </p:anim>
                                  </p:childTnLst>
                                </p:cTn>
                              </p:par>
                              <p:par>
                                <p:cTn id="95" presetID="47" presetClass="entr" presetSubtype="0" fill="hold" grpId="0" nodeType="withEffect">
                                  <p:stCondLst>
                                    <p:cond delay="0"/>
                                  </p:stCondLst>
                                  <p:childTnLst>
                                    <p:set>
                                      <p:cBhvr>
                                        <p:cTn id="96" dur="1" fill="hold">
                                          <p:stCondLst>
                                            <p:cond delay="0"/>
                                          </p:stCondLst>
                                        </p:cTn>
                                        <p:tgtEl>
                                          <p:spTgt spid="18"/>
                                        </p:tgtEl>
                                        <p:attrNameLst>
                                          <p:attrName>style.visibility</p:attrName>
                                        </p:attrNameLst>
                                      </p:cBhvr>
                                      <p:to>
                                        <p:strVal val="visible"/>
                                      </p:to>
                                    </p:set>
                                    <p:animEffect transition="in" filter="fade">
                                      <p:cBhvr>
                                        <p:cTn id="97" dur="500"/>
                                        <p:tgtEl>
                                          <p:spTgt spid="18"/>
                                        </p:tgtEl>
                                      </p:cBhvr>
                                    </p:animEffect>
                                    <p:anim calcmode="lin" valueType="num">
                                      <p:cBhvr>
                                        <p:cTn id="98" dur="500" fill="hold"/>
                                        <p:tgtEl>
                                          <p:spTgt spid="18"/>
                                        </p:tgtEl>
                                        <p:attrNameLst>
                                          <p:attrName>ppt_x</p:attrName>
                                        </p:attrNameLst>
                                      </p:cBhvr>
                                      <p:tavLst>
                                        <p:tav tm="0">
                                          <p:val>
                                            <p:strVal val="#ppt_x"/>
                                          </p:val>
                                        </p:tav>
                                        <p:tav tm="100000">
                                          <p:val>
                                            <p:strVal val="#ppt_x"/>
                                          </p:val>
                                        </p:tav>
                                      </p:tavLst>
                                    </p:anim>
                                    <p:anim calcmode="lin" valueType="num">
                                      <p:cBhvr>
                                        <p:cTn id="99" dur="5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p:bldP spid="19" grpId="0" animBg="1"/>
      <p:bldP spid="20" grpId="0"/>
      <p:bldP spid="21" grpId="0" animBg="1"/>
      <p:bldP spid="22" grpId="0"/>
      <p:bldP spid="23" grpId="0" animBg="1"/>
      <p:bldP spid="24" grpId="0"/>
      <p:bldP spid="25" grpId="0" animBg="1"/>
      <p:bldP spid="26" grpId="0"/>
      <p:bldP spid="70" grpId="0"/>
      <p:bldP spid="71" grpId="0" animBg="1"/>
      <p:bldP spid="72" grpId="0"/>
      <p:bldP spid="73" grpId="0" animBg="1"/>
      <p:bldP spid="74" grpId="0"/>
      <p:bldP spid="7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对角圆角矩形 5"/>
          <p:cNvSpPr/>
          <p:nvPr/>
        </p:nvSpPr>
        <p:spPr>
          <a:xfrm>
            <a:off x="5004048" y="1214422"/>
            <a:ext cx="3139852" cy="5357850"/>
          </a:xfrm>
          <a:prstGeom prst="round2Diag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31441" tIns="65721" rIns="131441" bIns="65721" anchor="ctr"/>
          <a:lstStyle/>
          <a:p>
            <a:pPr algn="ctr">
              <a:defRPr/>
            </a:pPr>
            <a:endParaRPr lang="zh-CN" altLang="en-US" sz="2265" dirty="0">
              <a:solidFill>
                <a:schemeClr val="bg1"/>
              </a:solidFill>
              <a:latin typeface="微软雅黑" panose="020B0503020204020204" pitchFamily="34" charset="-122"/>
              <a:ea typeface="微软雅黑" panose="020B0503020204020204" pitchFamily="34" charset="-122"/>
            </a:endParaRPr>
          </a:p>
        </p:txBody>
      </p:sp>
      <p:sp>
        <p:nvSpPr>
          <p:cNvPr id="111" name="对角圆角矩形 3"/>
          <p:cNvSpPr/>
          <p:nvPr/>
        </p:nvSpPr>
        <p:spPr>
          <a:xfrm>
            <a:off x="1196867" y="1214422"/>
            <a:ext cx="3396695" cy="5357850"/>
          </a:xfrm>
          <a:prstGeom prst="round2Diag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31441" tIns="65721" rIns="131441" bIns="65721" anchor="ctr"/>
          <a:lstStyle/>
          <a:p>
            <a:pPr algn="ctr">
              <a:defRPr/>
            </a:pPr>
            <a:endParaRPr lang="zh-CN" altLang="en-US" sz="2265" dirty="0">
              <a:solidFill>
                <a:schemeClr val="bg1"/>
              </a:solidFill>
              <a:latin typeface="微软雅黑" panose="020B0503020204020204" pitchFamily="34" charset="-122"/>
              <a:ea typeface="微软雅黑" panose="020B0503020204020204" pitchFamily="34" charset="-122"/>
            </a:endParaRPr>
          </a:p>
        </p:txBody>
      </p:sp>
      <p:sp>
        <p:nvSpPr>
          <p:cNvPr id="4" name="矩形 3"/>
          <p:cNvSpPr/>
          <p:nvPr/>
        </p:nvSpPr>
        <p:spPr>
          <a:xfrm>
            <a:off x="705059" y="77926"/>
            <a:ext cx="6286544" cy="581057"/>
          </a:xfrm>
          <a:prstGeom prst="rect">
            <a:avLst/>
          </a:prstGeom>
          <a:ln>
            <a:noFill/>
          </a:ln>
        </p:spPr>
        <p:txBody>
          <a:bodyPr wrap="square">
            <a:spAutoFit/>
          </a:bodyPr>
          <a:lstStyle/>
          <a:p>
            <a:pPr lvl="0">
              <a:lnSpc>
                <a:spcPct val="150000"/>
              </a:lnSpc>
            </a:pPr>
            <a:r>
              <a:rPr lang="zh-CN" altLang="en-US" sz="2400" b="1" dirty="0">
                <a:solidFill>
                  <a:schemeClr val="bg1"/>
                </a:solidFill>
                <a:latin typeface="微软雅黑" panose="020B0503020204020204" pitchFamily="34" charset="-122"/>
                <a:ea typeface="微软雅黑" panose="020B0503020204020204" pitchFamily="34" charset="-122"/>
              </a:rPr>
              <a:t>十四、保障措施</a:t>
            </a:r>
            <a:endParaRPr lang="en-US" altLang="zh-CN" sz="2400" b="1" dirty="0">
              <a:solidFill>
                <a:schemeClr val="bg1"/>
              </a:solidFill>
              <a:latin typeface="微软雅黑" panose="020B0503020204020204" pitchFamily="34" charset="-122"/>
              <a:ea typeface="微软雅黑" panose="020B0503020204020204" pitchFamily="34" charset="-122"/>
            </a:endParaRPr>
          </a:p>
        </p:txBody>
      </p:sp>
      <p:sp>
        <p:nvSpPr>
          <p:cNvPr id="76" name="矩形 75"/>
          <p:cNvSpPr/>
          <p:nvPr/>
        </p:nvSpPr>
        <p:spPr>
          <a:xfrm>
            <a:off x="705059" y="885984"/>
            <a:ext cx="2973891" cy="369332"/>
          </a:xfrm>
          <a:prstGeom prst="rect">
            <a:avLst/>
          </a:prstGeom>
        </p:spPr>
        <p:txBody>
          <a:bodyPr wrap="none">
            <a:spAutoFit/>
          </a:bodyPr>
          <a:lstStyle/>
          <a:p>
            <a:r>
              <a:rPr lang="zh-CN" altLang="en-US" b="1" dirty="0">
                <a:latin typeface="楷体_GB2312" panose="02010609030101010101" pitchFamily="49" charset="-122"/>
                <a:ea typeface="楷体_GB2312" panose="02010609030101010101" pitchFamily="49" charset="-122"/>
              </a:rPr>
              <a:t>（二）国家和地方责任分工</a:t>
            </a:r>
            <a:endParaRPr lang="zh-CN" altLang="zh-CN" dirty="0">
              <a:latin typeface="楷体_GB2312" panose="02010609030101010101" pitchFamily="49" charset="-122"/>
              <a:ea typeface="楷体_GB2312" panose="02010609030101010101" pitchFamily="49" charset="-122"/>
            </a:endParaRPr>
          </a:p>
        </p:txBody>
      </p:sp>
      <p:sp>
        <p:nvSpPr>
          <p:cNvPr id="149" name="矩形 148"/>
          <p:cNvSpPr/>
          <p:nvPr/>
        </p:nvSpPr>
        <p:spPr>
          <a:xfrm>
            <a:off x="1403648" y="1255316"/>
            <a:ext cx="3109898" cy="5293757"/>
          </a:xfrm>
          <a:prstGeom prst="rect">
            <a:avLst/>
          </a:prstGeom>
        </p:spPr>
        <p:txBody>
          <a:bodyPr wrap="square">
            <a:spAutoFit/>
          </a:bodyPr>
          <a:lstStyle/>
          <a:p>
            <a:pPr algn="ctr"/>
            <a:r>
              <a:rPr lang="zh-CN" altLang="en-US" b="1" u="sng" dirty="0">
                <a:solidFill>
                  <a:schemeClr val="bg1"/>
                </a:solidFill>
                <a:latin typeface="楷体_GB2312" panose="02010609030101010101" pitchFamily="49" charset="-122"/>
                <a:ea typeface="楷体_GB2312" panose="02010609030101010101" pitchFamily="49" charset="-122"/>
              </a:rPr>
              <a:t>国家负责的工作</a:t>
            </a:r>
            <a:endParaRPr lang="zh-CN" altLang="en-US" b="1" u="sng" dirty="0">
              <a:solidFill>
                <a:schemeClr val="bg1"/>
              </a:solidFill>
              <a:latin typeface="楷体_GB2312" panose="02010609030101010101" pitchFamily="49" charset="-122"/>
              <a:ea typeface="楷体_GB2312" panose="02010609030101010101" pitchFamily="49" charset="-122"/>
            </a:endParaRPr>
          </a:p>
          <a:p>
            <a:pPr marL="285750" indent="-285750">
              <a:buBlip>
                <a:blip r:embed="rId1"/>
              </a:buBlip>
            </a:pPr>
            <a:r>
              <a:rPr lang="zh-CN" altLang="en-US" sz="1600" dirty="0">
                <a:solidFill>
                  <a:schemeClr val="bg1"/>
                </a:solidFill>
                <a:latin typeface="楷体_GB2312" panose="02010609030101010101" pitchFamily="49" charset="-122"/>
                <a:ea typeface="楷体_GB2312" panose="02010609030101010101" pitchFamily="49" charset="-122"/>
              </a:rPr>
              <a:t>制定相关技术标准及规范；</a:t>
            </a:r>
            <a:endParaRPr lang="zh-CN" altLang="en-US" sz="1600" dirty="0">
              <a:solidFill>
                <a:schemeClr val="bg1"/>
              </a:solidFill>
              <a:latin typeface="楷体_GB2312" panose="02010609030101010101" pitchFamily="49" charset="-122"/>
              <a:ea typeface="楷体_GB2312" panose="02010609030101010101" pitchFamily="49" charset="-122"/>
            </a:endParaRPr>
          </a:p>
          <a:p>
            <a:pPr marL="285750" indent="-285750">
              <a:buBlip>
                <a:blip r:embed="rId1"/>
              </a:buBlip>
            </a:pPr>
            <a:r>
              <a:rPr lang="zh-CN" altLang="en-US" sz="1600" dirty="0">
                <a:solidFill>
                  <a:schemeClr val="bg1"/>
                </a:solidFill>
                <a:latin typeface="楷体_GB2312" panose="02010609030101010101" pitchFamily="49" charset="-122"/>
                <a:ea typeface="楷体_GB2312" panose="02010609030101010101" pitchFamily="49" charset="-122"/>
              </a:rPr>
              <a:t>开展技术培训；</a:t>
            </a:r>
            <a:endParaRPr lang="zh-CN" altLang="en-US" sz="1600" dirty="0">
              <a:solidFill>
                <a:schemeClr val="bg1"/>
              </a:solidFill>
              <a:latin typeface="楷体_GB2312" panose="02010609030101010101" pitchFamily="49" charset="-122"/>
              <a:ea typeface="楷体_GB2312" panose="02010609030101010101" pitchFamily="49" charset="-122"/>
            </a:endParaRPr>
          </a:p>
          <a:p>
            <a:pPr marL="285750" indent="-285750">
              <a:buBlip>
                <a:blip r:embed="rId1"/>
              </a:buBlip>
            </a:pPr>
            <a:r>
              <a:rPr lang="zh-CN" altLang="en-US" sz="1600" dirty="0">
                <a:solidFill>
                  <a:schemeClr val="bg1"/>
                </a:solidFill>
                <a:latin typeface="楷体_GB2312" panose="02010609030101010101" pitchFamily="49" charset="-122"/>
                <a:ea typeface="楷体_GB2312" panose="02010609030101010101" pitchFamily="49" charset="-122"/>
              </a:rPr>
              <a:t>组织开展宣传和舆情监测引导工作；</a:t>
            </a:r>
            <a:endParaRPr lang="zh-CN" altLang="en-US" sz="1600" dirty="0">
              <a:solidFill>
                <a:schemeClr val="bg1"/>
              </a:solidFill>
              <a:latin typeface="楷体_GB2312" panose="02010609030101010101" pitchFamily="49" charset="-122"/>
              <a:ea typeface="楷体_GB2312" panose="02010609030101010101" pitchFamily="49" charset="-122"/>
            </a:endParaRPr>
          </a:p>
          <a:p>
            <a:pPr marL="285750" indent="-285750">
              <a:buBlip>
                <a:blip r:embed="rId1"/>
              </a:buBlip>
            </a:pPr>
            <a:r>
              <a:rPr lang="zh-CN" altLang="en-US" sz="1600" dirty="0">
                <a:solidFill>
                  <a:schemeClr val="bg1"/>
                </a:solidFill>
                <a:latin typeface="楷体_GB2312" panose="02010609030101010101" pitchFamily="49" charset="-122"/>
                <a:ea typeface="楷体_GB2312" panose="02010609030101010101" pitchFamily="49" charset="-122"/>
              </a:rPr>
              <a:t>省级实施方案和相关细则备案；</a:t>
            </a:r>
            <a:endParaRPr lang="zh-CN" altLang="en-US" sz="1600" dirty="0">
              <a:solidFill>
                <a:schemeClr val="bg1"/>
              </a:solidFill>
              <a:latin typeface="楷体_GB2312" panose="02010609030101010101" pitchFamily="49" charset="-122"/>
              <a:ea typeface="楷体_GB2312" panose="02010609030101010101" pitchFamily="49" charset="-122"/>
            </a:endParaRPr>
          </a:p>
          <a:p>
            <a:pPr marL="285750" indent="-285750">
              <a:buBlip>
                <a:blip r:embed="rId1"/>
              </a:buBlip>
            </a:pPr>
            <a:r>
              <a:rPr lang="zh-CN" altLang="en-US" sz="1600" dirty="0">
                <a:solidFill>
                  <a:schemeClr val="bg1"/>
                </a:solidFill>
                <a:latin typeface="楷体_GB2312" panose="02010609030101010101" pitchFamily="49" charset="-122"/>
                <a:ea typeface="楷体_GB2312" panose="02010609030101010101" pitchFamily="49" charset="-122"/>
              </a:rPr>
              <a:t>统一采购遥感影像资料和生产正射影像图；</a:t>
            </a:r>
            <a:endParaRPr lang="zh-CN" altLang="en-US" sz="1600" dirty="0">
              <a:solidFill>
                <a:schemeClr val="bg1"/>
              </a:solidFill>
              <a:latin typeface="楷体_GB2312" panose="02010609030101010101" pitchFamily="49" charset="-122"/>
              <a:ea typeface="楷体_GB2312" panose="02010609030101010101" pitchFamily="49" charset="-122"/>
            </a:endParaRPr>
          </a:p>
          <a:p>
            <a:pPr marL="285750" indent="-285750">
              <a:buBlip>
                <a:blip r:embed="rId1"/>
              </a:buBlip>
            </a:pPr>
            <a:r>
              <a:rPr lang="zh-CN" altLang="en-US" sz="1600" dirty="0">
                <a:solidFill>
                  <a:schemeClr val="bg1"/>
                </a:solidFill>
                <a:latin typeface="楷体_GB2312" panose="02010609030101010101" pitchFamily="49" charset="-122"/>
                <a:ea typeface="楷体_GB2312" panose="02010609030101010101" pitchFamily="49" charset="-122"/>
              </a:rPr>
              <a:t>统一制作调查底图；</a:t>
            </a:r>
            <a:endParaRPr lang="zh-CN" altLang="en-US" sz="1600" dirty="0">
              <a:solidFill>
                <a:schemeClr val="bg1"/>
              </a:solidFill>
              <a:latin typeface="楷体_GB2312" panose="02010609030101010101" pitchFamily="49" charset="-122"/>
              <a:ea typeface="楷体_GB2312" panose="02010609030101010101" pitchFamily="49" charset="-122"/>
            </a:endParaRPr>
          </a:p>
          <a:p>
            <a:pPr marL="285750" indent="-285750">
              <a:buBlip>
                <a:blip r:embed="rId1"/>
              </a:buBlip>
            </a:pPr>
            <a:r>
              <a:rPr lang="zh-CN" altLang="en-US" sz="1600" dirty="0">
                <a:solidFill>
                  <a:schemeClr val="bg1"/>
                </a:solidFill>
                <a:latin typeface="楷体_GB2312" panose="02010609030101010101" pitchFamily="49" charset="-122"/>
                <a:ea typeface="楷体_GB2312" panose="02010609030101010101" pitchFamily="49" charset="-122"/>
              </a:rPr>
              <a:t>统一制作控制面积；</a:t>
            </a:r>
            <a:endParaRPr lang="zh-CN" altLang="en-US" sz="1600" dirty="0">
              <a:solidFill>
                <a:schemeClr val="bg1"/>
              </a:solidFill>
              <a:latin typeface="楷体_GB2312" panose="02010609030101010101" pitchFamily="49" charset="-122"/>
              <a:ea typeface="楷体_GB2312" panose="02010609030101010101" pitchFamily="49" charset="-122"/>
            </a:endParaRPr>
          </a:p>
          <a:p>
            <a:pPr marL="285750" indent="-285750">
              <a:buBlip>
                <a:blip r:embed="rId1"/>
              </a:buBlip>
            </a:pPr>
            <a:r>
              <a:rPr lang="zh-CN" altLang="en-US" sz="1600" dirty="0">
                <a:solidFill>
                  <a:schemeClr val="bg1"/>
                </a:solidFill>
                <a:latin typeface="楷体_GB2312" panose="02010609030101010101" pitchFamily="49" charset="-122"/>
                <a:ea typeface="楷体_GB2312" panose="02010609030101010101" pitchFamily="49" charset="-122"/>
              </a:rPr>
              <a:t>开展检查和指导；</a:t>
            </a:r>
            <a:endParaRPr lang="zh-CN" altLang="en-US" sz="1600" dirty="0">
              <a:solidFill>
                <a:schemeClr val="bg1"/>
              </a:solidFill>
              <a:latin typeface="楷体_GB2312" panose="02010609030101010101" pitchFamily="49" charset="-122"/>
              <a:ea typeface="楷体_GB2312" panose="02010609030101010101" pitchFamily="49" charset="-122"/>
            </a:endParaRPr>
          </a:p>
          <a:p>
            <a:pPr marL="285750" indent="-285750">
              <a:buBlip>
                <a:blip r:embed="rId1"/>
              </a:buBlip>
            </a:pPr>
            <a:r>
              <a:rPr lang="zh-CN" altLang="en-US" sz="1600" dirty="0">
                <a:solidFill>
                  <a:schemeClr val="bg1"/>
                </a:solidFill>
                <a:latin typeface="楷体_GB2312" panose="02010609030101010101" pitchFamily="49" charset="-122"/>
                <a:ea typeface="楷体_GB2312" panose="02010609030101010101" pitchFamily="49" charset="-122"/>
              </a:rPr>
              <a:t>指导土地权属争议调处；</a:t>
            </a:r>
            <a:endParaRPr lang="zh-CN" altLang="en-US" sz="1600" dirty="0">
              <a:solidFill>
                <a:schemeClr val="bg1"/>
              </a:solidFill>
              <a:latin typeface="楷体_GB2312" panose="02010609030101010101" pitchFamily="49" charset="-122"/>
              <a:ea typeface="楷体_GB2312" panose="02010609030101010101" pitchFamily="49" charset="-122"/>
            </a:endParaRPr>
          </a:p>
          <a:p>
            <a:pPr marL="285750" indent="-285750">
              <a:buBlip>
                <a:blip r:embed="rId1"/>
              </a:buBlip>
            </a:pPr>
            <a:r>
              <a:rPr lang="zh-CN" altLang="en-US" sz="1600" dirty="0">
                <a:solidFill>
                  <a:schemeClr val="bg1"/>
                </a:solidFill>
                <a:latin typeface="楷体_GB2312" panose="02010609030101010101" pitchFamily="49" charset="-122"/>
                <a:ea typeface="楷体_GB2312" panose="02010609030101010101" pitchFamily="49" charset="-122"/>
              </a:rPr>
              <a:t>调查成果核查；</a:t>
            </a:r>
            <a:endParaRPr lang="zh-CN" altLang="en-US" sz="1600" dirty="0">
              <a:solidFill>
                <a:schemeClr val="bg1"/>
              </a:solidFill>
              <a:latin typeface="楷体_GB2312" panose="02010609030101010101" pitchFamily="49" charset="-122"/>
              <a:ea typeface="楷体_GB2312" panose="02010609030101010101" pitchFamily="49" charset="-122"/>
            </a:endParaRPr>
          </a:p>
          <a:p>
            <a:pPr marL="285750" indent="-285750">
              <a:buBlip>
                <a:blip r:embed="rId1"/>
              </a:buBlip>
            </a:pPr>
            <a:r>
              <a:rPr lang="zh-CN" altLang="en-US" sz="1600" dirty="0">
                <a:solidFill>
                  <a:schemeClr val="bg1"/>
                </a:solidFill>
                <a:latin typeface="楷体_GB2312" panose="02010609030101010101" pitchFamily="49" charset="-122"/>
                <a:ea typeface="楷体_GB2312" panose="02010609030101010101" pitchFamily="49" charset="-122"/>
              </a:rPr>
              <a:t>国家级数据库及管理系统建设；</a:t>
            </a:r>
            <a:endParaRPr lang="zh-CN" altLang="en-US" sz="1600" dirty="0">
              <a:solidFill>
                <a:schemeClr val="bg1"/>
              </a:solidFill>
              <a:latin typeface="楷体_GB2312" panose="02010609030101010101" pitchFamily="49" charset="-122"/>
              <a:ea typeface="楷体_GB2312" panose="02010609030101010101" pitchFamily="49" charset="-122"/>
            </a:endParaRPr>
          </a:p>
          <a:p>
            <a:pPr marL="285750" indent="-285750">
              <a:buBlip>
                <a:blip r:embed="rId1"/>
              </a:buBlip>
            </a:pPr>
            <a:r>
              <a:rPr lang="zh-CN" altLang="en-US" sz="1600" dirty="0">
                <a:solidFill>
                  <a:schemeClr val="bg1"/>
                </a:solidFill>
                <a:latin typeface="楷体_GB2312" panose="02010609030101010101" pitchFamily="49" charset="-122"/>
                <a:ea typeface="楷体_GB2312" panose="02010609030101010101" pitchFamily="49" charset="-122"/>
              </a:rPr>
              <a:t>国家级数据汇总和上报；</a:t>
            </a:r>
            <a:endParaRPr lang="zh-CN" altLang="en-US" sz="1600" dirty="0">
              <a:solidFill>
                <a:schemeClr val="bg1"/>
              </a:solidFill>
              <a:latin typeface="楷体_GB2312" panose="02010609030101010101" pitchFamily="49" charset="-122"/>
              <a:ea typeface="楷体_GB2312" panose="02010609030101010101" pitchFamily="49" charset="-122"/>
            </a:endParaRPr>
          </a:p>
          <a:p>
            <a:pPr marL="285750" indent="-285750">
              <a:buBlip>
                <a:blip r:embed="rId1"/>
              </a:buBlip>
            </a:pPr>
            <a:r>
              <a:rPr lang="zh-CN" altLang="en-US" sz="1600" dirty="0">
                <a:solidFill>
                  <a:schemeClr val="bg1"/>
                </a:solidFill>
                <a:latin typeface="楷体_GB2312" panose="02010609030101010101" pitchFamily="49" charset="-122"/>
                <a:ea typeface="楷体_GB2312" panose="02010609030101010101" pitchFamily="49" charset="-122"/>
              </a:rPr>
              <a:t>组织西藏自治区和新疆维吾尔自治区第三次土地调查工作；</a:t>
            </a:r>
            <a:endParaRPr lang="zh-CN" altLang="en-US" sz="1600" dirty="0">
              <a:solidFill>
                <a:schemeClr val="bg1"/>
              </a:solidFill>
              <a:latin typeface="楷体_GB2312" panose="02010609030101010101" pitchFamily="49" charset="-122"/>
              <a:ea typeface="楷体_GB2312" panose="02010609030101010101" pitchFamily="49" charset="-122"/>
            </a:endParaRPr>
          </a:p>
          <a:p>
            <a:pPr marL="285750" indent="-285750">
              <a:buBlip>
                <a:blip r:embed="rId1"/>
              </a:buBlip>
            </a:pPr>
            <a:r>
              <a:rPr lang="zh-CN" altLang="en-US" sz="1600" dirty="0">
                <a:solidFill>
                  <a:schemeClr val="bg1"/>
                </a:solidFill>
                <a:latin typeface="楷体_GB2312" panose="02010609030101010101" pitchFamily="49" charset="-122"/>
                <a:ea typeface="楷体_GB2312" panose="02010609030101010101" pitchFamily="49" charset="-122"/>
              </a:rPr>
              <a:t>总结表彰等工作。</a:t>
            </a:r>
            <a:endParaRPr lang="zh-CN" altLang="en-US" sz="1600" dirty="0">
              <a:solidFill>
                <a:schemeClr val="bg1"/>
              </a:solidFill>
              <a:latin typeface="楷体_GB2312" panose="02010609030101010101" pitchFamily="49" charset="-122"/>
              <a:ea typeface="楷体_GB2312" panose="02010609030101010101" pitchFamily="49" charset="-122"/>
            </a:endParaRPr>
          </a:p>
        </p:txBody>
      </p:sp>
      <p:sp>
        <p:nvSpPr>
          <p:cNvPr id="153" name="矩形 152"/>
          <p:cNvSpPr/>
          <p:nvPr/>
        </p:nvSpPr>
        <p:spPr>
          <a:xfrm>
            <a:off x="5036792" y="1280368"/>
            <a:ext cx="3109898" cy="5293757"/>
          </a:xfrm>
          <a:prstGeom prst="rect">
            <a:avLst/>
          </a:prstGeom>
        </p:spPr>
        <p:txBody>
          <a:bodyPr wrap="square">
            <a:spAutoFit/>
          </a:bodyPr>
          <a:lstStyle/>
          <a:p>
            <a:pPr algn="ctr"/>
            <a:r>
              <a:rPr lang="zh-CN" altLang="en-US" b="1" u="sng" dirty="0">
                <a:solidFill>
                  <a:schemeClr val="bg1"/>
                </a:solidFill>
                <a:latin typeface="楷体_GB2312" panose="02010609030101010101" pitchFamily="49" charset="-122"/>
                <a:ea typeface="楷体_GB2312" panose="02010609030101010101" pitchFamily="49" charset="-122"/>
              </a:rPr>
              <a:t>地方负责的工作</a:t>
            </a:r>
            <a:endParaRPr lang="zh-CN" altLang="en-US" b="1" u="sng" dirty="0">
              <a:solidFill>
                <a:schemeClr val="bg1"/>
              </a:solidFill>
              <a:latin typeface="楷体_GB2312" panose="02010609030101010101" pitchFamily="49" charset="-122"/>
              <a:ea typeface="楷体_GB2312" panose="02010609030101010101" pitchFamily="49" charset="-122"/>
            </a:endParaRPr>
          </a:p>
          <a:p>
            <a:pPr marL="285750" indent="-285750">
              <a:buBlip>
                <a:blip r:embed="rId1"/>
              </a:buBlip>
            </a:pPr>
            <a:r>
              <a:rPr lang="zh-CN" altLang="en-US" sz="1600" dirty="0">
                <a:solidFill>
                  <a:schemeClr val="bg1"/>
                </a:solidFill>
                <a:latin typeface="楷体_GB2312" panose="02010609030101010101" pitchFamily="49" charset="-122"/>
                <a:ea typeface="楷体_GB2312" panose="02010609030101010101" pitchFamily="49" charset="-122"/>
              </a:rPr>
              <a:t>制定实施方案和细则；</a:t>
            </a:r>
            <a:endParaRPr lang="zh-CN" altLang="en-US" sz="1600" dirty="0">
              <a:solidFill>
                <a:schemeClr val="bg1"/>
              </a:solidFill>
              <a:latin typeface="楷体_GB2312" panose="02010609030101010101" pitchFamily="49" charset="-122"/>
              <a:ea typeface="楷体_GB2312" panose="02010609030101010101" pitchFamily="49" charset="-122"/>
            </a:endParaRPr>
          </a:p>
          <a:p>
            <a:pPr marL="285750" indent="-285750">
              <a:buBlip>
                <a:blip r:embed="rId1"/>
              </a:buBlip>
            </a:pPr>
            <a:r>
              <a:rPr lang="zh-CN" altLang="en-US" sz="1600" dirty="0">
                <a:solidFill>
                  <a:schemeClr val="bg1"/>
                </a:solidFill>
                <a:latin typeface="楷体_GB2312" panose="02010609030101010101" pitchFamily="49" charset="-122"/>
                <a:ea typeface="楷体_GB2312" panose="02010609030101010101" pitchFamily="49" charset="-122"/>
              </a:rPr>
              <a:t>开展宣传工作；</a:t>
            </a:r>
            <a:endParaRPr lang="zh-CN" altLang="en-US" sz="1600" dirty="0">
              <a:solidFill>
                <a:schemeClr val="bg1"/>
              </a:solidFill>
              <a:latin typeface="楷体_GB2312" panose="02010609030101010101" pitchFamily="49" charset="-122"/>
              <a:ea typeface="楷体_GB2312" panose="02010609030101010101" pitchFamily="49" charset="-122"/>
            </a:endParaRPr>
          </a:p>
          <a:p>
            <a:pPr marL="285750" indent="-285750">
              <a:buBlip>
                <a:blip r:embed="rId1"/>
              </a:buBlip>
            </a:pPr>
            <a:r>
              <a:rPr lang="zh-CN" altLang="en-US" sz="1600" dirty="0">
                <a:solidFill>
                  <a:schemeClr val="bg1"/>
                </a:solidFill>
                <a:latin typeface="楷体_GB2312" panose="02010609030101010101" pitchFamily="49" charset="-122"/>
                <a:ea typeface="楷体_GB2312" panose="02010609030101010101" pitchFamily="49" charset="-122"/>
              </a:rPr>
              <a:t>开展各级培训；</a:t>
            </a:r>
            <a:endParaRPr lang="zh-CN" altLang="en-US" sz="1600" dirty="0">
              <a:solidFill>
                <a:schemeClr val="bg1"/>
              </a:solidFill>
              <a:latin typeface="楷体_GB2312" panose="02010609030101010101" pitchFamily="49" charset="-122"/>
              <a:ea typeface="楷体_GB2312" panose="02010609030101010101" pitchFamily="49" charset="-122"/>
            </a:endParaRPr>
          </a:p>
          <a:p>
            <a:pPr marL="285750" indent="-285750">
              <a:buBlip>
                <a:blip r:embed="rId1"/>
              </a:buBlip>
            </a:pPr>
            <a:r>
              <a:rPr lang="zh-CN" altLang="en-US" sz="1600" dirty="0">
                <a:solidFill>
                  <a:schemeClr val="bg1"/>
                </a:solidFill>
                <a:latin typeface="楷体_GB2312" panose="02010609030101010101" pitchFamily="49" charset="-122"/>
                <a:ea typeface="楷体_GB2312" panose="02010609030101010101" pitchFamily="49" charset="-122"/>
              </a:rPr>
              <a:t>确定承担单位，公开择优确定各级调查项目的具体承担单位。在任务发包时，须将承诺调查从业人员参加技术培训作为要件。</a:t>
            </a:r>
            <a:endParaRPr lang="zh-CN" altLang="en-US" sz="1600" dirty="0">
              <a:solidFill>
                <a:schemeClr val="bg1"/>
              </a:solidFill>
              <a:latin typeface="楷体_GB2312" panose="02010609030101010101" pitchFamily="49" charset="-122"/>
              <a:ea typeface="楷体_GB2312" panose="02010609030101010101" pitchFamily="49" charset="-122"/>
            </a:endParaRPr>
          </a:p>
          <a:p>
            <a:pPr marL="285750" indent="-285750">
              <a:buBlip>
                <a:blip r:embed="rId1"/>
              </a:buBlip>
            </a:pPr>
            <a:r>
              <a:rPr lang="zh-CN" altLang="en-US" sz="1600" dirty="0">
                <a:solidFill>
                  <a:schemeClr val="bg1"/>
                </a:solidFill>
                <a:latin typeface="楷体_GB2312" panose="02010609030101010101" pitchFamily="49" charset="-122"/>
                <a:ea typeface="楷体_GB2312" panose="02010609030101010101" pitchFamily="49" charset="-122"/>
              </a:rPr>
              <a:t>核实调查底图和控制面积；</a:t>
            </a:r>
            <a:endParaRPr lang="zh-CN" altLang="en-US" sz="1600" dirty="0">
              <a:solidFill>
                <a:schemeClr val="bg1"/>
              </a:solidFill>
              <a:latin typeface="楷体_GB2312" panose="02010609030101010101" pitchFamily="49" charset="-122"/>
              <a:ea typeface="楷体_GB2312" panose="02010609030101010101" pitchFamily="49" charset="-122"/>
            </a:endParaRPr>
          </a:p>
          <a:p>
            <a:pPr marL="285750" indent="-285750">
              <a:buBlip>
                <a:blip r:embed="rId1"/>
              </a:buBlip>
            </a:pPr>
            <a:r>
              <a:rPr lang="zh-CN" altLang="en-US" sz="1600" dirty="0">
                <a:solidFill>
                  <a:schemeClr val="bg1"/>
                </a:solidFill>
                <a:latin typeface="楷体_GB2312" panose="02010609030101010101" pitchFamily="49" charset="-122"/>
                <a:ea typeface="楷体_GB2312" panose="02010609030101010101" pitchFamily="49" charset="-122"/>
              </a:rPr>
              <a:t>确定省以下调查界线和控制面积；</a:t>
            </a:r>
            <a:endParaRPr lang="zh-CN" altLang="en-US" sz="1600" dirty="0">
              <a:solidFill>
                <a:schemeClr val="bg1"/>
              </a:solidFill>
              <a:latin typeface="楷体_GB2312" panose="02010609030101010101" pitchFamily="49" charset="-122"/>
              <a:ea typeface="楷体_GB2312" panose="02010609030101010101" pitchFamily="49" charset="-122"/>
            </a:endParaRPr>
          </a:p>
          <a:p>
            <a:pPr marL="285750" indent="-285750">
              <a:buBlip>
                <a:blip r:embed="rId1"/>
              </a:buBlip>
            </a:pPr>
            <a:r>
              <a:rPr lang="zh-CN" altLang="en-US" sz="1600" dirty="0">
                <a:solidFill>
                  <a:schemeClr val="bg1"/>
                </a:solidFill>
                <a:latin typeface="楷体_GB2312" panose="02010609030101010101" pitchFamily="49" charset="-122"/>
                <a:ea typeface="楷体_GB2312" panose="02010609030101010101" pitchFamily="49" charset="-122"/>
              </a:rPr>
              <a:t>组织具体调查工作；</a:t>
            </a:r>
            <a:endParaRPr lang="zh-CN" altLang="en-US" sz="1600" dirty="0">
              <a:solidFill>
                <a:schemeClr val="bg1"/>
              </a:solidFill>
              <a:latin typeface="楷体_GB2312" panose="02010609030101010101" pitchFamily="49" charset="-122"/>
              <a:ea typeface="楷体_GB2312" panose="02010609030101010101" pitchFamily="49" charset="-122"/>
            </a:endParaRPr>
          </a:p>
          <a:p>
            <a:pPr marL="285750" indent="-285750">
              <a:buBlip>
                <a:blip r:embed="rId1"/>
              </a:buBlip>
            </a:pPr>
            <a:r>
              <a:rPr lang="zh-CN" altLang="en-US" sz="1600" dirty="0">
                <a:solidFill>
                  <a:schemeClr val="bg1"/>
                </a:solidFill>
                <a:latin typeface="楷体_GB2312" panose="02010609030101010101" pitchFamily="49" charset="-122"/>
                <a:ea typeface="楷体_GB2312" panose="02010609030101010101" pitchFamily="49" charset="-122"/>
              </a:rPr>
              <a:t>组织检查与指导工作；</a:t>
            </a:r>
            <a:endParaRPr lang="zh-CN" altLang="en-US" sz="1600" dirty="0">
              <a:solidFill>
                <a:schemeClr val="bg1"/>
              </a:solidFill>
              <a:latin typeface="楷体_GB2312" panose="02010609030101010101" pitchFamily="49" charset="-122"/>
              <a:ea typeface="楷体_GB2312" panose="02010609030101010101" pitchFamily="49" charset="-122"/>
            </a:endParaRPr>
          </a:p>
          <a:p>
            <a:pPr marL="285750" indent="-285750">
              <a:buBlip>
                <a:blip r:embed="rId1"/>
              </a:buBlip>
            </a:pPr>
            <a:r>
              <a:rPr lang="zh-CN" altLang="en-US" sz="1600" dirty="0">
                <a:solidFill>
                  <a:schemeClr val="bg1"/>
                </a:solidFill>
                <a:latin typeface="楷体_GB2312" panose="02010609030101010101" pitchFamily="49" charset="-122"/>
                <a:ea typeface="楷体_GB2312" panose="02010609030101010101" pitchFamily="49" charset="-122"/>
              </a:rPr>
              <a:t>指导并组织土地权属争议调处工作；</a:t>
            </a:r>
            <a:endParaRPr lang="zh-CN" altLang="en-US" sz="1600" dirty="0">
              <a:solidFill>
                <a:schemeClr val="bg1"/>
              </a:solidFill>
              <a:latin typeface="楷体_GB2312" panose="02010609030101010101" pitchFamily="49" charset="-122"/>
              <a:ea typeface="楷体_GB2312" panose="02010609030101010101" pitchFamily="49" charset="-122"/>
            </a:endParaRPr>
          </a:p>
          <a:p>
            <a:pPr marL="285750" indent="-285750">
              <a:buBlip>
                <a:blip r:embed="rId1"/>
              </a:buBlip>
            </a:pPr>
            <a:r>
              <a:rPr lang="zh-CN" altLang="en-US" sz="1600" dirty="0">
                <a:solidFill>
                  <a:schemeClr val="bg1"/>
                </a:solidFill>
                <a:latin typeface="楷体_GB2312" panose="02010609030101010101" pitchFamily="49" charset="-122"/>
                <a:ea typeface="楷体_GB2312" panose="02010609030101010101" pitchFamily="49" charset="-122"/>
              </a:rPr>
              <a:t>组织预检验收和核查；</a:t>
            </a:r>
            <a:endParaRPr lang="zh-CN" altLang="en-US" sz="1600" dirty="0">
              <a:solidFill>
                <a:schemeClr val="bg1"/>
              </a:solidFill>
              <a:latin typeface="楷体_GB2312" panose="02010609030101010101" pitchFamily="49" charset="-122"/>
              <a:ea typeface="楷体_GB2312" panose="02010609030101010101" pitchFamily="49" charset="-122"/>
            </a:endParaRPr>
          </a:p>
          <a:p>
            <a:pPr marL="285750" indent="-285750">
              <a:buBlip>
                <a:blip r:embed="rId1"/>
              </a:buBlip>
            </a:pPr>
            <a:r>
              <a:rPr lang="zh-CN" altLang="en-US" sz="1600" dirty="0">
                <a:solidFill>
                  <a:schemeClr val="bg1"/>
                </a:solidFill>
                <a:latin typeface="楷体_GB2312" panose="02010609030101010101" pitchFamily="49" charset="-122"/>
                <a:ea typeface="楷体_GB2312" panose="02010609030101010101" pitchFamily="49" charset="-122"/>
              </a:rPr>
              <a:t>开展调查数据库和管理系统建设；</a:t>
            </a:r>
            <a:endParaRPr lang="zh-CN" altLang="en-US" sz="1600" dirty="0">
              <a:solidFill>
                <a:schemeClr val="bg1"/>
              </a:solidFill>
              <a:latin typeface="楷体_GB2312" panose="02010609030101010101" pitchFamily="49" charset="-122"/>
              <a:ea typeface="楷体_GB2312" panose="02010609030101010101" pitchFamily="49" charset="-122"/>
            </a:endParaRPr>
          </a:p>
          <a:p>
            <a:pPr marL="285750" indent="-285750">
              <a:buBlip>
                <a:blip r:embed="rId1"/>
              </a:buBlip>
            </a:pPr>
            <a:r>
              <a:rPr lang="zh-CN" altLang="en-US" sz="1600" dirty="0">
                <a:solidFill>
                  <a:schemeClr val="bg1"/>
                </a:solidFill>
                <a:latin typeface="楷体_GB2312" panose="02010609030101010101" pitchFamily="49" charset="-122"/>
                <a:ea typeface="楷体_GB2312" panose="02010609030101010101" pitchFamily="49" charset="-122"/>
              </a:rPr>
              <a:t>进行成果汇总；</a:t>
            </a:r>
            <a:endParaRPr lang="zh-CN" altLang="en-US" sz="1600" dirty="0">
              <a:solidFill>
                <a:schemeClr val="bg1"/>
              </a:solidFill>
              <a:latin typeface="楷体_GB2312" panose="02010609030101010101" pitchFamily="49" charset="-122"/>
              <a:ea typeface="楷体_GB2312" panose="02010609030101010101" pitchFamily="49" charset="-122"/>
            </a:endParaRPr>
          </a:p>
          <a:p>
            <a:pPr marL="285750" indent="-285750">
              <a:buBlip>
                <a:blip r:embed="rId1"/>
              </a:buBlip>
            </a:pPr>
            <a:r>
              <a:rPr lang="zh-CN" altLang="en-US" sz="1600" dirty="0">
                <a:solidFill>
                  <a:schemeClr val="bg1"/>
                </a:solidFill>
                <a:latin typeface="楷体_GB2312" panose="02010609030101010101" pitchFamily="49" charset="-122"/>
                <a:ea typeface="楷体_GB2312" panose="02010609030101010101" pitchFamily="49" charset="-122"/>
              </a:rPr>
              <a:t>进行调查工作的总结与表彰。</a:t>
            </a:r>
            <a:endParaRPr lang="zh-CN" altLang="en-US" sz="1600" dirty="0">
              <a:solidFill>
                <a:schemeClr val="bg1"/>
              </a:solidFill>
              <a:latin typeface="楷体_GB2312" panose="02010609030101010101" pitchFamily="49" charset="-122"/>
              <a:ea typeface="楷体_GB2312" panose="0201060903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1"/>
                                        </p:tgtEl>
                                        <p:attrNameLst>
                                          <p:attrName>style.visibility</p:attrName>
                                        </p:attrNameLst>
                                      </p:cBhvr>
                                      <p:to>
                                        <p:strVal val="visible"/>
                                      </p:to>
                                    </p:set>
                                    <p:animEffect transition="in" filter="wipe(left)">
                                      <p:cBhvr>
                                        <p:cTn id="7" dur="500"/>
                                        <p:tgtEl>
                                          <p:spTgt spid="111"/>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13"/>
                                        </p:tgtEl>
                                        <p:attrNameLst>
                                          <p:attrName>style.visibility</p:attrName>
                                        </p:attrNameLst>
                                      </p:cBhvr>
                                      <p:to>
                                        <p:strVal val="visible"/>
                                      </p:to>
                                    </p:set>
                                    <p:animEffect transition="in" filter="wipe(left)">
                                      <p:cBhvr>
                                        <p:cTn id="11" dur="500"/>
                                        <p:tgtEl>
                                          <p:spTgt spid="113"/>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149"/>
                                        </p:tgtEl>
                                        <p:attrNameLst>
                                          <p:attrName>style.visibility</p:attrName>
                                        </p:attrNameLst>
                                      </p:cBhvr>
                                      <p:to>
                                        <p:strVal val="visible"/>
                                      </p:to>
                                    </p:set>
                                    <p:animEffect transition="in" filter="wipe(left)">
                                      <p:cBhvr>
                                        <p:cTn id="14" dur="500"/>
                                        <p:tgtEl>
                                          <p:spTgt spid="149"/>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153"/>
                                        </p:tgtEl>
                                        <p:attrNameLst>
                                          <p:attrName>style.visibility</p:attrName>
                                        </p:attrNameLst>
                                      </p:cBhvr>
                                      <p:to>
                                        <p:strVal val="visible"/>
                                      </p:to>
                                    </p:set>
                                    <p:animEffect transition="in" filter="wipe(left)">
                                      <p:cBhvr>
                                        <p:cTn id="17" dur="500"/>
                                        <p:tgtEl>
                                          <p:spTgt spid="1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 grpId="0" animBg="1"/>
      <p:bldP spid="111" grpId="0" animBg="1"/>
      <p:bldP spid="149" grpId="0"/>
      <p:bldP spid="15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05059" y="77926"/>
            <a:ext cx="6286544" cy="581057"/>
          </a:xfrm>
          <a:prstGeom prst="rect">
            <a:avLst/>
          </a:prstGeom>
          <a:ln>
            <a:noFill/>
          </a:ln>
        </p:spPr>
        <p:txBody>
          <a:bodyPr wrap="square">
            <a:spAutoFit/>
          </a:bodyPr>
          <a:lstStyle/>
          <a:p>
            <a:pPr lvl="0">
              <a:lnSpc>
                <a:spcPct val="150000"/>
              </a:lnSpc>
            </a:pPr>
            <a:r>
              <a:rPr lang="zh-CN" altLang="en-US" sz="2400" b="1" dirty="0">
                <a:solidFill>
                  <a:schemeClr val="bg1"/>
                </a:solidFill>
                <a:latin typeface="微软雅黑" panose="020B0503020204020204" pitchFamily="34" charset="-122"/>
                <a:ea typeface="微软雅黑" panose="020B0503020204020204" pitchFamily="34" charset="-122"/>
              </a:rPr>
              <a:t>十四、保障措施</a:t>
            </a:r>
            <a:endParaRPr lang="en-US" altLang="zh-CN" sz="2400" b="1" dirty="0">
              <a:solidFill>
                <a:schemeClr val="bg1"/>
              </a:solidFill>
              <a:latin typeface="微软雅黑" panose="020B0503020204020204" pitchFamily="34" charset="-122"/>
              <a:ea typeface="微软雅黑" panose="020B0503020204020204" pitchFamily="34" charset="-122"/>
            </a:endParaRPr>
          </a:p>
        </p:txBody>
      </p:sp>
      <p:sp>
        <p:nvSpPr>
          <p:cNvPr id="76" name="矩形 75"/>
          <p:cNvSpPr/>
          <p:nvPr/>
        </p:nvSpPr>
        <p:spPr>
          <a:xfrm>
            <a:off x="781062" y="1021378"/>
            <a:ext cx="1811714" cy="369332"/>
          </a:xfrm>
          <a:prstGeom prst="rect">
            <a:avLst/>
          </a:prstGeom>
        </p:spPr>
        <p:txBody>
          <a:bodyPr wrap="none">
            <a:spAutoFit/>
          </a:bodyPr>
          <a:lstStyle/>
          <a:p>
            <a:r>
              <a:rPr lang="zh-CN" altLang="en-US" b="1" dirty="0">
                <a:latin typeface="楷体_GB2312" panose="02010609030101010101" pitchFamily="49" charset="-122"/>
                <a:ea typeface="楷体_GB2312" panose="02010609030101010101" pitchFamily="49" charset="-122"/>
              </a:rPr>
              <a:t>（三）保障措施</a:t>
            </a:r>
            <a:endParaRPr lang="zh-CN" altLang="zh-CN" dirty="0">
              <a:latin typeface="楷体_GB2312" panose="02010609030101010101" pitchFamily="49" charset="-122"/>
              <a:ea typeface="楷体_GB2312" panose="02010609030101010101" pitchFamily="49" charset="-122"/>
            </a:endParaRPr>
          </a:p>
        </p:txBody>
      </p:sp>
      <p:pic>
        <p:nvPicPr>
          <p:cNvPr id="51" name="Picture 3" descr="C:\Users\Administrator\Desktop\787637.png"/>
          <p:cNvPicPr>
            <a:picLocks noChangeAspect="1" noChangeArrowheads="1"/>
          </p:cNvPicPr>
          <p:nvPr/>
        </p:nvPicPr>
        <p:blipFill>
          <a:blip r:embed="rId1" cstate="screen"/>
          <a:srcRect/>
          <a:stretch>
            <a:fillRect/>
          </a:stretch>
        </p:blipFill>
        <p:spPr bwMode="auto">
          <a:xfrm>
            <a:off x="2534812" y="1155099"/>
            <a:ext cx="3875232" cy="5456644"/>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52" name="组合 51"/>
          <p:cNvGrpSpPr/>
          <p:nvPr/>
        </p:nvGrpSpPr>
        <p:grpSpPr>
          <a:xfrm>
            <a:off x="3962755" y="5447074"/>
            <a:ext cx="1019344" cy="1019575"/>
            <a:chOff x="3832873" y="2297208"/>
            <a:chExt cx="1516550" cy="1516550"/>
          </a:xfrm>
        </p:grpSpPr>
        <p:grpSp>
          <p:nvGrpSpPr>
            <p:cNvPr id="77" name="组合 76"/>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79" name="同心圆 7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defTabSz="1218565">
                  <a:defRPr/>
                </a:pPr>
                <a:endParaRPr lang="zh-CN" altLang="en-US" sz="2400" kern="0">
                  <a:solidFill>
                    <a:sysClr val="windowText" lastClr="000000"/>
                  </a:solidFill>
                  <a:latin typeface="Arial" panose="020B0604020202020204" pitchFamily="34" charset="0"/>
                  <a:ea typeface="微软雅黑" panose="020B0503020204020204" pitchFamily="34" charset="-122"/>
                </a:endParaRPr>
              </a:p>
            </p:txBody>
          </p:sp>
          <p:sp>
            <p:nvSpPr>
              <p:cNvPr id="80" name="椭圆 79"/>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defTabSz="1218565">
                  <a:defRPr/>
                </a:pPr>
                <a:endParaRPr lang="zh-CN" altLang="en-US" sz="2400" kern="0">
                  <a:solidFill>
                    <a:sysClr val="window" lastClr="FFFFFF"/>
                  </a:solidFill>
                  <a:latin typeface="Arial" panose="020B0604020202020204" pitchFamily="34" charset="0"/>
                  <a:ea typeface="微软雅黑" panose="020B0503020204020204" pitchFamily="34" charset="-122"/>
                </a:endParaRPr>
              </a:p>
            </p:txBody>
          </p:sp>
        </p:grpSp>
        <p:sp>
          <p:nvSpPr>
            <p:cNvPr id="78" name="椭圆 77"/>
            <p:cNvSpPr/>
            <p:nvPr/>
          </p:nvSpPr>
          <p:spPr>
            <a:xfrm>
              <a:off x="3983164" y="2466913"/>
              <a:ext cx="1185736" cy="1185736"/>
            </a:xfrm>
            <a:prstGeom prst="ellipse">
              <a:avLst/>
            </a:prstGeom>
            <a:solidFill>
              <a:srgbClr val="CC7E3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Arial" panose="020B0604020202020204" pitchFamily="34" charset="0"/>
                <a:ea typeface="微软雅黑" panose="020B0503020204020204" pitchFamily="34" charset="-122"/>
              </a:endParaRPr>
            </a:p>
          </p:txBody>
        </p:sp>
      </p:grpSp>
      <p:grpSp>
        <p:nvGrpSpPr>
          <p:cNvPr id="81" name="组合 80"/>
          <p:cNvGrpSpPr/>
          <p:nvPr/>
        </p:nvGrpSpPr>
        <p:grpSpPr>
          <a:xfrm>
            <a:off x="2953207" y="4359452"/>
            <a:ext cx="1019344" cy="1019575"/>
            <a:chOff x="3832873" y="2297208"/>
            <a:chExt cx="1516550" cy="1516550"/>
          </a:xfrm>
        </p:grpSpPr>
        <p:grpSp>
          <p:nvGrpSpPr>
            <p:cNvPr id="82" name="组合 81"/>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84" name="同心圆 8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defTabSz="1218565">
                  <a:defRPr/>
                </a:pPr>
                <a:endParaRPr lang="zh-CN" altLang="en-US" sz="2400" kern="0">
                  <a:solidFill>
                    <a:sysClr val="windowText" lastClr="000000"/>
                  </a:solidFill>
                  <a:latin typeface="Arial" panose="020B0604020202020204" pitchFamily="34" charset="0"/>
                  <a:ea typeface="微软雅黑" panose="020B0503020204020204" pitchFamily="34" charset="-122"/>
                </a:endParaRPr>
              </a:p>
            </p:txBody>
          </p:sp>
          <p:sp>
            <p:nvSpPr>
              <p:cNvPr id="85" name="椭圆 84"/>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defTabSz="1218565">
                  <a:defRPr/>
                </a:pPr>
                <a:endParaRPr lang="zh-CN" altLang="en-US" sz="2400" kern="0">
                  <a:solidFill>
                    <a:sysClr val="window" lastClr="FFFFFF"/>
                  </a:solidFill>
                  <a:latin typeface="Arial" panose="020B0604020202020204" pitchFamily="34" charset="0"/>
                  <a:ea typeface="微软雅黑" panose="020B0503020204020204" pitchFamily="34" charset="-122"/>
                </a:endParaRPr>
              </a:p>
            </p:txBody>
          </p:sp>
        </p:grpSp>
        <p:sp>
          <p:nvSpPr>
            <p:cNvPr id="83" name="椭圆 82"/>
            <p:cNvSpPr/>
            <p:nvPr/>
          </p:nvSpPr>
          <p:spPr>
            <a:xfrm>
              <a:off x="3983164" y="2466913"/>
              <a:ext cx="1185736" cy="1185736"/>
            </a:xfrm>
            <a:prstGeom prst="ellipse">
              <a:avLst/>
            </a:prstGeom>
            <a:solidFill>
              <a:srgbClr val="A9571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Arial" panose="020B0604020202020204" pitchFamily="34" charset="0"/>
                <a:ea typeface="微软雅黑" panose="020B0503020204020204" pitchFamily="34" charset="-122"/>
              </a:endParaRPr>
            </a:p>
          </p:txBody>
        </p:sp>
      </p:grpSp>
      <p:grpSp>
        <p:nvGrpSpPr>
          <p:cNvPr id="86" name="组合 85"/>
          <p:cNvGrpSpPr/>
          <p:nvPr/>
        </p:nvGrpSpPr>
        <p:grpSpPr>
          <a:xfrm>
            <a:off x="4988174" y="3694729"/>
            <a:ext cx="1019344" cy="1019575"/>
            <a:chOff x="3832873" y="2297208"/>
            <a:chExt cx="1516550" cy="1516550"/>
          </a:xfrm>
        </p:grpSpPr>
        <p:grpSp>
          <p:nvGrpSpPr>
            <p:cNvPr id="87" name="组合 86"/>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89" name="同心圆 8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defTabSz="1218565">
                  <a:defRPr/>
                </a:pPr>
                <a:endParaRPr lang="zh-CN" altLang="en-US" sz="2400" kern="0">
                  <a:solidFill>
                    <a:sysClr val="windowText" lastClr="000000"/>
                  </a:solidFill>
                  <a:latin typeface="Arial" panose="020B0604020202020204" pitchFamily="34" charset="0"/>
                  <a:ea typeface="微软雅黑" panose="020B0503020204020204" pitchFamily="34" charset="-122"/>
                </a:endParaRPr>
              </a:p>
            </p:txBody>
          </p:sp>
          <p:sp>
            <p:nvSpPr>
              <p:cNvPr id="90" name="椭圆 89"/>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defTabSz="1218565">
                  <a:defRPr/>
                </a:pPr>
                <a:endParaRPr lang="zh-CN" altLang="en-US" sz="2400" kern="0">
                  <a:solidFill>
                    <a:sysClr val="window" lastClr="FFFFFF"/>
                  </a:solidFill>
                  <a:latin typeface="Arial" panose="020B0604020202020204" pitchFamily="34" charset="0"/>
                  <a:ea typeface="微软雅黑" panose="020B0503020204020204" pitchFamily="34" charset="-122"/>
                </a:endParaRPr>
              </a:p>
            </p:txBody>
          </p:sp>
        </p:grpSp>
        <p:sp>
          <p:nvSpPr>
            <p:cNvPr id="88" name="椭圆 87"/>
            <p:cNvSpPr/>
            <p:nvPr/>
          </p:nvSpPr>
          <p:spPr>
            <a:xfrm>
              <a:off x="3983164" y="2466913"/>
              <a:ext cx="1185736" cy="1185736"/>
            </a:xfrm>
            <a:prstGeom prst="ellipse">
              <a:avLst/>
            </a:prstGeom>
            <a:solidFill>
              <a:srgbClr val="FFC63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Arial" panose="020B0604020202020204" pitchFamily="34" charset="0"/>
                <a:ea typeface="微软雅黑" panose="020B0503020204020204" pitchFamily="34" charset="-122"/>
              </a:endParaRPr>
            </a:p>
          </p:txBody>
        </p:sp>
      </p:grpSp>
      <p:grpSp>
        <p:nvGrpSpPr>
          <p:cNvPr id="91" name="组合 90"/>
          <p:cNvGrpSpPr/>
          <p:nvPr/>
        </p:nvGrpSpPr>
        <p:grpSpPr>
          <a:xfrm>
            <a:off x="2953207" y="3064241"/>
            <a:ext cx="1019344" cy="1019575"/>
            <a:chOff x="3832873" y="2297208"/>
            <a:chExt cx="1516550" cy="1516550"/>
          </a:xfrm>
        </p:grpSpPr>
        <p:grpSp>
          <p:nvGrpSpPr>
            <p:cNvPr id="92" name="组合 91"/>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94" name="同心圆 9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defTabSz="1218565">
                  <a:defRPr/>
                </a:pPr>
                <a:endParaRPr lang="zh-CN" altLang="en-US" sz="2400" kern="0">
                  <a:solidFill>
                    <a:sysClr val="windowText" lastClr="000000"/>
                  </a:solidFill>
                  <a:latin typeface="Arial" panose="020B0604020202020204" pitchFamily="34" charset="0"/>
                  <a:ea typeface="微软雅黑" panose="020B0503020204020204" pitchFamily="34" charset="-122"/>
                </a:endParaRPr>
              </a:p>
            </p:txBody>
          </p:sp>
          <p:sp>
            <p:nvSpPr>
              <p:cNvPr id="95" name="椭圆 94"/>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defTabSz="1218565">
                  <a:defRPr/>
                </a:pPr>
                <a:endParaRPr lang="zh-CN" altLang="en-US" sz="2400" kern="0">
                  <a:solidFill>
                    <a:sysClr val="window" lastClr="FFFFFF"/>
                  </a:solidFill>
                  <a:latin typeface="Arial" panose="020B0604020202020204" pitchFamily="34" charset="0"/>
                  <a:ea typeface="微软雅黑" panose="020B0503020204020204" pitchFamily="34" charset="-122"/>
                </a:endParaRPr>
              </a:p>
            </p:txBody>
          </p:sp>
        </p:grpSp>
        <p:sp>
          <p:nvSpPr>
            <p:cNvPr id="93" name="椭圆 92"/>
            <p:cNvSpPr/>
            <p:nvPr/>
          </p:nvSpPr>
          <p:spPr>
            <a:xfrm>
              <a:off x="3983164" y="2466913"/>
              <a:ext cx="1185736" cy="1185736"/>
            </a:xfrm>
            <a:prstGeom prst="ellipse">
              <a:avLst/>
            </a:prstGeom>
            <a:solidFill>
              <a:srgbClr val="FFA52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Arial" panose="020B0604020202020204" pitchFamily="34" charset="0"/>
                <a:ea typeface="微软雅黑" panose="020B0503020204020204" pitchFamily="34" charset="-122"/>
              </a:endParaRPr>
            </a:p>
          </p:txBody>
        </p:sp>
      </p:grpSp>
      <p:grpSp>
        <p:nvGrpSpPr>
          <p:cNvPr id="96" name="组合 95"/>
          <p:cNvGrpSpPr/>
          <p:nvPr/>
        </p:nvGrpSpPr>
        <p:grpSpPr>
          <a:xfrm>
            <a:off x="4988174" y="2384280"/>
            <a:ext cx="1019344" cy="1019575"/>
            <a:chOff x="3832873" y="2297208"/>
            <a:chExt cx="1516550" cy="1516550"/>
          </a:xfrm>
        </p:grpSpPr>
        <p:grpSp>
          <p:nvGrpSpPr>
            <p:cNvPr id="97" name="组合 96"/>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99" name="同心圆 9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defTabSz="1218565">
                  <a:defRPr/>
                </a:pPr>
                <a:endParaRPr lang="zh-CN" altLang="en-US" sz="2400" kern="0">
                  <a:solidFill>
                    <a:sysClr val="windowText" lastClr="000000"/>
                  </a:solidFill>
                  <a:latin typeface="Arial" panose="020B0604020202020204" pitchFamily="34" charset="0"/>
                  <a:ea typeface="微软雅黑" panose="020B0503020204020204" pitchFamily="34" charset="-122"/>
                </a:endParaRPr>
              </a:p>
            </p:txBody>
          </p:sp>
          <p:sp>
            <p:nvSpPr>
              <p:cNvPr id="100" name="椭圆 99"/>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defTabSz="1218565">
                  <a:defRPr/>
                </a:pPr>
                <a:endParaRPr lang="zh-CN" altLang="en-US" sz="2400" kern="0">
                  <a:solidFill>
                    <a:sysClr val="window" lastClr="FFFFFF"/>
                  </a:solidFill>
                  <a:latin typeface="Arial" panose="020B0604020202020204" pitchFamily="34" charset="0"/>
                  <a:ea typeface="微软雅黑" panose="020B0503020204020204" pitchFamily="34" charset="-122"/>
                </a:endParaRPr>
              </a:p>
            </p:txBody>
          </p:sp>
        </p:grpSp>
        <p:sp>
          <p:nvSpPr>
            <p:cNvPr id="98" name="椭圆 97"/>
            <p:cNvSpPr/>
            <p:nvPr/>
          </p:nvSpPr>
          <p:spPr>
            <a:xfrm>
              <a:off x="3983164" y="2466913"/>
              <a:ext cx="1185736" cy="1185736"/>
            </a:xfrm>
            <a:prstGeom prst="ellipse">
              <a:avLst/>
            </a:prstGeom>
            <a:solidFill>
              <a:srgbClr val="CC7E3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Arial" panose="020B0604020202020204" pitchFamily="34" charset="0"/>
                <a:ea typeface="微软雅黑" panose="020B0503020204020204" pitchFamily="34" charset="-122"/>
              </a:endParaRPr>
            </a:p>
          </p:txBody>
        </p:sp>
      </p:grpSp>
      <p:grpSp>
        <p:nvGrpSpPr>
          <p:cNvPr id="101" name="组合 100"/>
          <p:cNvGrpSpPr/>
          <p:nvPr/>
        </p:nvGrpSpPr>
        <p:grpSpPr>
          <a:xfrm>
            <a:off x="3962755" y="1256685"/>
            <a:ext cx="1019344" cy="1019575"/>
            <a:chOff x="3832873" y="2297208"/>
            <a:chExt cx="1516550" cy="1516550"/>
          </a:xfrm>
        </p:grpSpPr>
        <p:grpSp>
          <p:nvGrpSpPr>
            <p:cNvPr id="102" name="组合 101"/>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104" name="同心圆 10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defTabSz="1218565">
                  <a:defRPr/>
                </a:pPr>
                <a:endParaRPr lang="zh-CN" altLang="en-US" sz="2400" kern="0">
                  <a:solidFill>
                    <a:sysClr val="windowText" lastClr="000000"/>
                  </a:solidFill>
                  <a:latin typeface="Arial" panose="020B0604020202020204" pitchFamily="34" charset="0"/>
                  <a:ea typeface="微软雅黑" panose="020B0503020204020204" pitchFamily="34" charset="-122"/>
                </a:endParaRPr>
              </a:p>
            </p:txBody>
          </p:sp>
          <p:sp>
            <p:nvSpPr>
              <p:cNvPr id="105" name="椭圆 104"/>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defTabSz="1218565">
                  <a:defRPr/>
                </a:pPr>
                <a:endParaRPr lang="zh-CN" altLang="en-US" sz="2400" kern="0">
                  <a:solidFill>
                    <a:sysClr val="window" lastClr="FFFFFF"/>
                  </a:solidFill>
                  <a:latin typeface="Arial" panose="020B0604020202020204" pitchFamily="34" charset="0"/>
                  <a:ea typeface="微软雅黑" panose="020B0503020204020204" pitchFamily="34" charset="-122"/>
                </a:endParaRPr>
              </a:p>
            </p:txBody>
          </p:sp>
        </p:grpSp>
        <p:sp>
          <p:nvSpPr>
            <p:cNvPr id="103" name="椭圆 102"/>
            <p:cNvSpPr/>
            <p:nvPr/>
          </p:nvSpPr>
          <p:spPr>
            <a:xfrm>
              <a:off x="3983164" y="2466913"/>
              <a:ext cx="1185736" cy="1185736"/>
            </a:xfrm>
            <a:prstGeom prst="ellipse">
              <a:avLst/>
            </a:prstGeom>
            <a:solidFill>
              <a:srgbClr val="A9571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Arial" panose="020B0604020202020204" pitchFamily="34" charset="0"/>
                <a:ea typeface="微软雅黑" panose="020B0503020204020204" pitchFamily="34" charset="-122"/>
              </a:endParaRPr>
            </a:p>
          </p:txBody>
        </p:sp>
      </p:grpSp>
      <p:grpSp>
        <p:nvGrpSpPr>
          <p:cNvPr id="106" name="Group 34"/>
          <p:cNvGrpSpPr/>
          <p:nvPr/>
        </p:nvGrpSpPr>
        <p:grpSpPr>
          <a:xfrm>
            <a:off x="4284310" y="1540312"/>
            <a:ext cx="399176" cy="324894"/>
            <a:chOff x="1550139" y="1314466"/>
            <a:chExt cx="509139" cy="414300"/>
          </a:xfrm>
          <a:solidFill>
            <a:schemeClr val="bg1"/>
          </a:solidFill>
        </p:grpSpPr>
        <p:sp>
          <p:nvSpPr>
            <p:cNvPr id="107" name="Freeform 5"/>
            <p:cNvSpPr>
              <a:spLocks noEditPoints="1"/>
            </p:cNvSpPr>
            <p:nvPr/>
          </p:nvSpPr>
          <p:spPr bwMode="auto">
            <a:xfrm>
              <a:off x="1550139" y="1314466"/>
              <a:ext cx="509139" cy="414300"/>
            </a:xfrm>
            <a:custGeom>
              <a:avLst/>
              <a:gdLst>
                <a:gd name="T0" fmla="*/ 78 w 153"/>
                <a:gd name="T1" fmla="*/ 0 h 125"/>
                <a:gd name="T2" fmla="*/ 0 w 153"/>
                <a:gd name="T3" fmla="*/ 69 h 125"/>
                <a:gd name="T4" fmla="*/ 15 w 153"/>
                <a:gd name="T5" fmla="*/ 69 h 125"/>
                <a:gd name="T6" fmla="*/ 21 w 153"/>
                <a:gd name="T7" fmla="*/ 64 h 125"/>
                <a:gd name="T8" fmla="*/ 21 w 153"/>
                <a:gd name="T9" fmla="*/ 121 h 125"/>
                <a:gd name="T10" fmla="*/ 24 w 153"/>
                <a:gd name="T11" fmla="*/ 125 h 125"/>
                <a:gd name="T12" fmla="*/ 62 w 153"/>
                <a:gd name="T13" fmla="*/ 125 h 125"/>
                <a:gd name="T14" fmla="*/ 63 w 153"/>
                <a:gd name="T15" fmla="*/ 93 h 125"/>
                <a:gd name="T16" fmla="*/ 67 w 153"/>
                <a:gd name="T17" fmla="*/ 88 h 125"/>
                <a:gd name="T18" fmla="*/ 83 w 153"/>
                <a:gd name="T19" fmla="*/ 88 h 125"/>
                <a:gd name="T20" fmla="*/ 89 w 153"/>
                <a:gd name="T21" fmla="*/ 93 h 125"/>
                <a:gd name="T22" fmla="*/ 89 w 153"/>
                <a:gd name="T23" fmla="*/ 125 h 125"/>
                <a:gd name="T24" fmla="*/ 126 w 153"/>
                <a:gd name="T25" fmla="*/ 125 h 125"/>
                <a:gd name="T26" fmla="*/ 130 w 153"/>
                <a:gd name="T27" fmla="*/ 120 h 125"/>
                <a:gd name="T28" fmla="*/ 130 w 153"/>
                <a:gd name="T29" fmla="*/ 63 h 125"/>
                <a:gd name="T30" fmla="*/ 136 w 153"/>
                <a:gd name="T31" fmla="*/ 69 h 125"/>
                <a:gd name="T32" fmla="*/ 153 w 153"/>
                <a:gd name="T33" fmla="*/ 69 h 125"/>
                <a:gd name="T34" fmla="*/ 78 w 153"/>
                <a:gd name="T35" fmla="*/ 0 h 125"/>
                <a:gd name="T36" fmla="*/ 76 w 153"/>
                <a:gd name="T37" fmla="*/ 76 h 125"/>
                <a:gd name="T38" fmla="*/ 60 w 153"/>
                <a:gd name="T39" fmla="*/ 60 h 125"/>
                <a:gd name="T40" fmla="*/ 76 w 153"/>
                <a:gd name="T41" fmla="*/ 43 h 125"/>
                <a:gd name="T42" fmla="*/ 92 w 153"/>
                <a:gd name="T43" fmla="*/ 60 h 125"/>
                <a:gd name="T44" fmla="*/ 76 w 153"/>
                <a:gd name="T45" fmla="*/ 7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5">
                  <a:moveTo>
                    <a:pt x="78" y="0"/>
                  </a:moveTo>
                  <a:cubicBezTo>
                    <a:pt x="0" y="69"/>
                    <a:pt x="0" y="69"/>
                    <a:pt x="0" y="69"/>
                  </a:cubicBezTo>
                  <a:cubicBezTo>
                    <a:pt x="0" y="69"/>
                    <a:pt x="5" y="78"/>
                    <a:pt x="15" y="69"/>
                  </a:cubicBezTo>
                  <a:cubicBezTo>
                    <a:pt x="21" y="64"/>
                    <a:pt x="21" y="64"/>
                    <a:pt x="21" y="64"/>
                  </a:cubicBezTo>
                  <a:cubicBezTo>
                    <a:pt x="21" y="121"/>
                    <a:pt x="21" y="121"/>
                    <a:pt x="21" y="121"/>
                  </a:cubicBezTo>
                  <a:cubicBezTo>
                    <a:pt x="21" y="121"/>
                    <a:pt x="21" y="125"/>
                    <a:pt x="24" y="125"/>
                  </a:cubicBezTo>
                  <a:cubicBezTo>
                    <a:pt x="28" y="125"/>
                    <a:pt x="62" y="125"/>
                    <a:pt x="62" y="125"/>
                  </a:cubicBezTo>
                  <a:cubicBezTo>
                    <a:pt x="63" y="93"/>
                    <a:pt x="63" y="93"/>
                    <a:pt x="63" y="93"/>
                  </a:cubicBezTo>
                  <a:cubicBezTo>
                    <a:pt x="63" y="93"/>
                    <a:pt x="62" y="88"/>
                    <a:pt x="67" y="88"/>
                  </a:cubicBezTo>
                  <a:cubicBezTo>
                    <a:pt x="83" y="88"/>
                    <a:pt x="83" y="88"/>
                    <a:pt x="83" y="88"/>
                  </a:cubicBezTo>
                  <a:cubicBezTo>
                    <a:pt x="89" y="88"/>
                    <a:pt x="89" y="93"/>
                    <a:pt x="89" y="93"/>
                  </a:cubicBezTo>
                  <a:cubicBezTo>
                    <a:pt x="89" y="125"/>
                    <a:pt x="89" y="125"/>
                    <a:pt x="89" y="125"/>
                  </a:cubicBezTo>
                  <a:cubicBezTo>
                    <a:pt x="89" y="125"/>
                    <a:pt x="121" y="125"/>
                    <a:pt x="126" y="125"/>
                  </a:cubicBezTo>
                  <a:cubicBezTo>
                    <a:pt x="131" y="125"/>
                    <a:pt x="130" y="120"/>
                    <a:pt x="130" y="120"/>
                  </a:cubicBezTo>
                  <a:cubicBezTo>
                    <a:pt x="130" y="63"/>
                    <a:pt x="130" y="63"/>
                    <a:pt x="130" y="63"/>
                  </a:cubicBezTo>
                  <a:cubicBezTo>
                    <a:pt x="136" y="69"/>
                    <a:pt x="136" y="69"/>
                    <a:pt x="136" y="69"/>
                  </a:cubicBezTo>
                  <a:cubicBezTo>
                    <a:pt x="148" y="77"/>
                    <a:pt x="153" y="69"/>
                    <a:pt x="153" y="69"/>
                  </a:cubicBezTo>
                  <a:lnTo>
                    <a:pt x="78" y="0"/>
                  </a:lnTo>
                  <a:close/>
                  <a:moveTo>
                    <a:pt x="76" y="76"/>
                  </a:moveTo>
                  <a:cubicBezTo>
                    <a:pt x="67" y="76"/>
                    <a:pt x="60" y="69"/>
                    <a:pt x="60" y="60"/>
                  </a:cubicBezTo>
                  <a:cubicBezTo>
                    <a:pt x="60" y="50"/>
                    <a:pt x="67" y="43"/>
                    <a:pt x="76" y="43"/>
                  </a:cubicBezTo>
                  <a:cubicBezTo>
                    <a:pt x="85" y="43"/>
                    <a:pt x="92" y="50"/>
                    <a:pt x="92" y="60"/>
                  </a:cubicBezTo>
                  <a:cubicBezTo>
                    <a:pt x="92" y="69"/>
                    <a:pt x="85" y="76"/>
                    <a:pt x="76" y="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en-US" sz="1705">
                <a:latin typeface="Arial" panose="020B0604020202020204" pitchFamily="34" charset="0"/>
                <a:ea typeface="微软雅黑" panose="020B0503020204020204" pitchFamily="34" charset="-122"/>
              </a:endParaRPr>
            </a:p>
          </p:txBody>
        </p:sp>
        <p:sp>
          <p:nvSpPr>
            <p:cNvPr id="108" name="Freeform 6"/>
            <p:cNvSpPr/>
            <p:nvPr/>
          </p:nvSpPr>
          <p:spPr bwMode="auto">
            <a:xfrm>
              <a:off x="1949464" y="1366877"/>
              <a:ext cx="49916" cy="102328"/>
            </a:xfrm>
            <a:custGeom>
              <a:avLst/>
              <a:gdLst>
                <a:gd name="T0" fmla="*/ 20 w 20"/>
                <a:gd name="T1" fmla="*/ 41 h 41"/>
                <a:gd name="T2" fmla="*/ 20 w 20"/>
                <a:gd name="T3" fmla="*/ 0 h 41"/>
                <a:gd name="T4" fmla="*/ 0 w 20"/>
                <a:gd name="T5" fmla="*/ 0 h 41"/>
                <a:gd name="T6" fmla="*/ 0 w 20"/>
                <a:gd name="T7" fmla="*/ 24 h 41"/>
                <a:gd name="T8" fmla="*/ 20 w 20"/>
                <a:gd name="T9" fmla="*/ 41 h 41"/>
              </a:gdLst>
              <a:ahLst/>
              <a:cxnLst>
                <a:cxn ang="0">
                  <a:pos x="T0" y="T1"/>
                </a:cxn>
                <a:cxn ang="0">
                  <a:pos x="T2" y="T3"/>
                </a:cxn>
                <a:cxn ang="0">
                  <a:pos x="T4" y="T5"/>
                </a:cxn>
                <a:cxn ang="0">
                  <a:pos x="T6" y="T7"/>
                </a:cxn>
                <a:cxn ang="0">
                  <a:pos x="T8" y="T9"/>
                </a:cxn>
              </a:cxnLst>
              <a:rect l="0" t="0" r="r" b="b"/>
              <a:pathLst>
                <a:path w="20" h="41">
                  <a:moveTo>
                    <a:pt x="20" y="41"/>
                  </a:moveTo>
                  <a:lnTo>
                    <a:pt x="20" y="0"/>
                  </a:lnTo>
                  <a:lnTo>
                    <a:pt x="0" y="0"/>
                  </a:lnTo>
                  <a:lnTo>
                    <a:pt x="0" y="24"/>
                  </a:lnTo>
                  <a:lnTo>
                    <a:pt x="20"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en-US" sz="1705">
                <a:latin typeface="Arial" panose="020B0604020202020204" pitchFamily="34" charset="0"/>
                <a:ea typeface="微软雅黑" panose="020B0503020204020204" pitchFamily="34" charset="-122"/>
              </a:endParaRPr>
            </a:p>
          </p:txBody>
        </p:sp>
        <p:sp>
          <p:nvSpPr>
            <p:cNvPr id="109" name="Oval 7"/>
            <p:cNvSpPr>
              <a:spLocks noChangeArrowheads="1"/>
            </p:cNvSpPr>
            <p:nvPr/>
          </p:nvSpPr>
          <p:spPr bwMode="auto">
            <a:xfrm>
              <a:off x="1777255" y="1484179"/>
              <a:ext cx="52412" cy="5490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en-US" sz="1705">
                <a:latin typeface="Arial" panose="020B0604020202020204" pitchFamily="34" charset="0"/>
                <a:ea typeface="微软雅黑" panose="020B0503020204020204" pitchFamily="34" charset="-122"/>
              </a:endParaRPr>
            </a:p>
          </p:txBody>
        </p:sp>
      </p:grpSp>
      <p:sp>
        <p:nvSpPr>
          <p:cNvPr id="110" name="矩形 3"/>
          <p:cNvSpPr>
            <a:spLocks noChangeArrowheads="1"/>
          </p:cNvSpPr>
          <p:nvPr/>
        </p:nvSpPr>
        <p:spPr bwMode="auto">
          <a:xfrm>
            <a:off x="5127022" y="990625"/>
            <a:ext cx="1338776" cy="369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91414" tIns="45708" rIns="91414" bIns="45708">
            <a:spAutoFit/>
          </a:bodyPr>
          <a:lstStyle/>
          <a:p>
            <a:pPr>
              <a:defRPr/>
            </a:pPr>
            <a:r>
              <a:rPr lang="en-US" altLang="zh-CN" dirty="0">
                <a:solidFill>
                  <a:schemeClr val="tx1">
                    <a:lumMod val="65000"/>
                    <a:lumOff val="35000"/>
                  </a:schemeClr>
                </a:solidFill>
                <a:latin typeface="楷体_GB2312" panose="02010609030101010101" pitchFamily="49" charset="-122"/>
                <a:ea typeface="楷体_GB2312" panose="02010609030101010101" pitchFamily="49" charset="-122"/>
              </a:rPr>
              <a:t>1.</a:t>
            </a:r>
            <a:r>
              <a:rPr lang="zh-CN" altLang="en-US" dirty="0">
                <a:solidFill>
                  <a:schemeClr val="tx1">
                    <a:lumMod val="65000"/>
                    <a:lumOff val="35000"/>
                  </a:schemeClr>
                </a:solidFill>
                <a:latin typeface="楷体_GB2312" panose="02010609030101010101" pitchFamily="49" charset="-122"/>
                <a:ea typeface="楷体_GB2312" panose="02010609030101010101" pitchFamily="49" charset="-122"/>
              </a:rPr>
              <a:t>组织保障</a:t>
            </a:r>
            <a:endParaRPr lang="zh-CN" altLang="en-US" dirty="0">
              <a:solidFill>
                <a:schemeClr val="tx1">
                  <a:lumMod val="65000"/>
                  <a:lumOff val="35000"/>
                </a:schemeClr>
              </a:solidFill>
              <a:latin typeface="楷体_GB2312" panose="02010609030101010101" pitchFamily="49" charset="-122"/>
              <a:ea typeface="楷体_GB2312" panose="02010609030101010101" pitchFamily="49" charset="-122"/>
            </a:endParaRPr>
          </a:p>
        </p:txBody>
      </p:sp>
      <p:sp>
        <p:nvSpPr>
          <p:cNvPr id="112" name="矩形 3"/>
          <p:cNvSpPr>
            <a:spLocks noChangeArrowheads="1"/>
          </p:cNvSpPr>
          <p:nvPr/>
        </p:nvSpPr>
        <p:spPr bwMode="auto">
          <a:xfrm>
            <a:off x="6182326" y="2348880"/>
            <a:ext cx="1338776" cy="369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91414" tIns="45708" rIns="91414" bIns="45708">
            <a:spAutoFit/>
          </a:bodyPr>
          <a:lstStyle/>
          <a:p>
            <a:pPr>
              <a:defRPr/>
            </a:pPr>
            <a:r>
              <a:rPr lang="en-US" altLang="zh-CN" dirty="0">
                <a:solidFill>
                  <a:schemeClr val="tx1">
                    <a:lumMod val="65000"/>
                    <a:lumOff val="35000"/>
                  </a:schemeClr>
                </a:solidFill>
                <a:latin typeface="楷体_GB2312" panose="02010609030101010101" pitchFamily="49" charset="-122"/>
                <a:ea typeface="楷体_GB2312" panose="02010609030101010101" pitchFamily="49" charset="-122"/>
              </a:rPr>
              <a:t>2.</a:t>
            </a:r>
            <a:r>
              <a:rPr lang="zh-CN" altLang="en-US" dirty="0">
                <a:solidFill>
                  <a:schemeClr val="tx1">
                    <a:lumMod val="65000"/>
                    <a:lumOff val="35000"/>
                  </a:schemeClr>
                </a:solidFill>
                <a:latin typeface="楷体_GB2312" panose="02010609030101010101" pitchFamily="49" charset="-122"/>
                <a:ea typeface="楷体_GB2312" panose="02010609030101010101" pitchFamily="49" charset="-122"/>
              </a:rPr>
              <a:t>政策保障</a:t>
            </a:r>
            <a:endParaRPr lang="zh-CN" altLang="en-US" dirty="0">
              <a:solidFill>
                <a:schemeClr val="tx1">
                  <a:lumMod val="65000"/>
                  <a:lumOff val="35000"/>
                </a:schemeClr>
              </a:solidFill>
              <a:latin typeface="楷体_GB2312" panose="02010609030101010101" pitchFamily="49" charset="-122"/>
              <a:ea typeface="楷体_GB2312" panose="02010609030101010101" pitchFamily="49" charset="-122"/>
            </a:endParaRPr>
          </a:p>
        </p:txBody>
      </p:sp>
      <p:sp>
        <p:nvSpPr>
          <p:cNvPr id="114" name="Freeform 20"/>
          <p:cNvSpPr>
            <a:spLocks noEditPoints="1"/>
          </p:cNvSpPr>
          <p:nvPr/>
        </p:nvSpPr>
        <p:spPr bwMode="auto">
          <a:xfrm>
            <a:off x="5288828" y="2746888"/>
            <a:ext cx="397711" cy="270320"/>
          </a:xfrm>
          <a:custGeom>
            <a:avLst/>
            <a:gdLst>
              <a:gd name="T0" fmla="*/ 135 w 157"/>
              <a:gd name="T1" fmla="*/ 46 h 107"/>
              <a:gd name="T2" fmla="*/ 136 w 157"/>
              <a:gd name="T3" fmla="*/ 37 h 107"/>
              <a:gd name="T4" fmla="*/ 99 w 157"/>
              <a:gd name="T5" fmla="*/ 0 h 107"/>
              <a:gd name="T6" fmla="*/ 73 w 157"/>
              <a:gd name="T7" fmla="*/ 18 h 107"/>
              <a:gd name="T8" fmla="*/ 45 w 157"/>
              <a:gd name="T9" fmla="*/ 8 h 107"/>
              <a:gd name="T10" fmla="*/ 19 w 157"/>
              <a:gd name="T11" fmla="*/ 40 h 107"/>
              <a:gd name="T12" fmla="*/ 20 w 157"/>
              <a:gd name="T13" fmla="*/ 47 h 107"/>
              <a:gd name="T14" fmla="*/ 0 w 157"/>
              <a:gd name="T15" fmla="*/ 76 h 107"/>
              <a:gd name="T16" fmla="*/ 31 w 157"/>
              <a:gd name="T17" fmla="*/ 107 h 107"/>
              <a:gd name="T18" fmla="*/ 126 w 157"/>
              <a:gd name="T19" fmla="*/ 107 h 107"/>
              <a:gd name="T20" fmla="*/ 157 w 157"/>
              <a:gd name="T21" fmla="*/ 76 h 107"/>
              <a:gd name="T22" fmla="*/ 135 w 157"/>
              <a:gd name="T23" fmla="*/ 46 h 107"/>
              <a:gd name="T24" fmla="*/ 120 w 157"/>
              <a:gd name="T25" fmla="*/ 100 h 107"/>
              <a:gd name="T26" fmla="*/ 79 w 157"/>
              <a:gd name="T27" fmla="*/ 100 h 107"/>
              <a:gd name="T28" fmla="*/ 103 w 157"/>
              <a:gd name="T29" fmla="*/ 75 h 107"/>
              <a:gd name="T30" fmla="*/ 102 w 157"/>
              <a:gd name="T31" fmla="*/ 72 h 107"/>
              <a:gd name="T32" fmla="*/ 92 w 157"/>
              <a:gd name="T33" fmla="*/ 72 h 107"/>
              <a:gd name="T34" fmla="*/ 92 w 157"/>
              <a:gd name="T35" fmla="*/ 68 h 107"/>
              <a:gd name="T36" fmla="*/ 92 w 157"/>
              <a:gd name="T37" fmla="*/ 37 h 107"/>
              <a:gd name="T38" fmla="*/ 90 w 157"/>
              <a:gd name="T39" fmla="*/ 36 h 107"/>
              <a:gd name="T40" fmla="*/ 64 w 157"/>
              <a:gd name="T41" fmla="*/ 36 h 107"/>
              <a:gd name="T42" fmla="*/ 62 w 157"/>
              <a:gd name="T43" fmla="*/ 38 h 107"/>
              <a:gd name="T44" fmla="*/ 62 w 157"/>
              <a:gd name="T45" fmla="*/ 68 h 107"/>
              <a:gd name="T46" fmla="*/ 62 w 157"/>
              <a:gd name="T47" fmla="*/ 73 h 107"/>
              <a:gd name="T48" fmla="*/ 51 w 157"/>
              <a:gd name="T49" fmla="*/ 73 h 107"/>
              <a:gd name="T50" fmla="*/ 50 w 157"/>
              <a:gd name="T51" fmla="*/ 76 h 107"/>
              <a:gd name="T52" fmla="*/ 75 w 157"/>
              <a:gd name="T53" fmla="*/ 100 h 107"/>
              <a:gd name="T54" fmla="*/ 38 w 157"/>
              <a:gd name="T55" fmla="*/ 100 h 107"/>
              <a:gd name="T56" fmla="*/ 11 w 157"/>
              <a:gd name="T57" fmla="*/ 74 h 107"/>
              <a:gd name="T58" fmla="*/ 29 w 157"/>
              <a:gd name="T59" fmla="*/ 50 h 107"/>
              <a:gd name="T60" fmla="*/ 28 w 157"/>
              <a:gd name="T61" fmla="*/ 44 h 107"/>
              <a:gd name="T62" fmla="*/ 50 w 157"/>
              <a:gd name="T63" fmla="*/ 17 h 107"/>
              <a:gd name="T64" fmla="*/ 74 w 157"/>
              <a:gd name="T65" fmla="*/ 29 h 107"/>
              <a:gd name="T66" fmla="*/ 97 w 157"/>
              <a:gd name="T67" fmla="*/ 11 h 107"/>
              <a:gd name="T68" fmla="*/ 128 w 157"/>
              <a:gd name="T69" fmla="*/ 42 h 107"/>
              <a:gd name="T70" fmla="*/ 127 w 157"/>
              <a:gd name="T71" fmla="*/ 50 h 107"/>
              <a:gd name="T72" fmla="*/ 147 w 157"/>
              <a:gd name="T73" fmla="*/ 74 h 107"/>
              <a:gd name="T74" fmla="*/ 120 w 157"/>
              <a:gd name="T75" fmla="*/ 10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7" h="107">
                <a:moveTo>
                  <a:pt x="135" y="46"/>
                </a:moveTo>
                <a:cubicBezTo>
                  <a:pt x="136" y="43"/>
                  <a:pt x="136" y="40"/>
                  <a:pt x="136" y="37"/>
                </a:cubicBezTo>
                <a:cubicBezTo>
                  <a:pt x="136" y="17"/>
                  <a:pt x="120" y="0"/>
                  <a:pt x="99" y="0"/>
                </a:cubicBezTo>
                <a:cubicBezTo>
                  <a:pt x="76" y="0"/>
                  <a:pt x="73" y="18"/>
                  <a:pt x="73" y="18"/>
                </a:cubicBezTo>
                <a:cubicBezTo>
                  <a:pt x="73" y="18"/>
                  <a:pt x="63" y="6"/>
                  <a:pt x="45" y="8"/>
                </a:cubicBezTo>
                <a:cubicBezTo>
                  <a:pt x="30" y="11"/>
                  <a:pt x="19" y="25"/>
                  <a:pt x="19" y="40"/>
                </a:cubicBezTo>
                <a:cubicBezTo>
                  <a:pt x="19" y="42"/>
                  <a:pt x="20" y="45"/>
                  <a:pt x="20" y="47"/>
                </a:cubicBezTo>
                <a:cubicBezTo>
                  <a:pt x="9" y="51"/>
                  <a:pt x="0" y="63"/>
                  <a:pt x="0" y="76"/>
                </a:cubicBezTo>
                <a:cubicBezTo>
                  <a:pt x="0" y="93"/>
                  <a:pt x="14" y="107"/>
                  <a:pt x="31" y="107"/>
                </a:cubicBezTo>
                <a:cubicBezTo>
                  <a:pt x="126" y="107"/>
                  <a:pt x="126" y="107"/>
                  <a:pt x="126" y="107"/>
                </a:cubicBezTo>
                <a:cubicBezTo>
                  <a:pt x="143" y="107"/>
                  <a:pt x="157" y="93"/>
                  <a:pt x="157" y="76"/>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1"/>
                  <a:pt x="92" y="68"/>
                </a:cubicBezTo>
                <a:cubicBezTo>
                  <a:pt x="92" y="60"/>
                  <a:pt x="92" y="43"/>
                  <a:pt x="92" y="37"/>
                </a:cubicBezTo>
                <a:cubicBezTo>
                  <a:pt x="92" y="37"/>
                  <a:pt x="92" y="36"/>
                  <a:pt x="90" y="36"/>
                </a:cubicBezTo>
                <a:cubicBezTo>
                  <a:pt x="88" y="36"/>
                  <a:pt x="67" y="36"/>
                  <a:pt x="64" y="36"/>
                </a:cubicBezTo>
                <a:cubicBezTo>
                  <a:pt x="61" y="36"/>
                  <a:pt x="62" y="38"/>
                  <a:pt x="62" y="38"/>
                </a:cubicBezTo>
                <a:cubicBezTo>
                  <a:pt x="62" y="44"/>
                  <a:pt x="62" y="60"/>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9"/>
                  <a:pt x="11" y="74"/>
                </a:cubicBezTo>
                <a:cubicBezTo>
                  <a:pt x="11" y="63"/>
                  <a:pt x="18" y="54"/>
                  <a:pt x="29" y="50"/>
                </a:cubicBezTo>
                <a:cubicBezTo>
                  <a:pt x="28" y="48"/>
                  <a:pt x="28" y="46"/>
                  <a:pt x="28" y="44"/>
                </a:cubicBezTo>
                <a:cubicBezTo>
                  <a:pt x="28" y="32"/>
                  <a:pt x="37" y="20"/>
                  <a:pt x="50" y="17"/>
                </a:cubicBezTo>
                <a:cubicBezTo>
                  <a:pt x="65" y="15"/>
                  <a:pt x="74" y="29"/>
                  <a:pt x="74" y="29"/>
                </a:cubicBezTo>
                <a:cubicBezTo>
                  <a:pt x="74" y="29"/>
                  <a:pt x="77" y="11"/>
                  <a:pt x="97" y="11"/>
                </a:cubicBezTo>
                <a:cubicBezTo>
                  <a:pt x="115" y="11"/>
                  <a:pt x="128" y="25"/>
                  <a:pt x="128" y="42"/>
                </a:cubicBezTo>
                <a:cubicBezTo>
                  <a:pt x="128" y="45"/>
                  <a:pt x="127" y="47"/>
                  <a:pt x="127" y="50"/>
                </a:cubicBezTo>
                <a:cubicBezTo>
                  <a:pt x="138" y="53"/>
                  <a:pt x="147" y="63"/>
                  <a:pt x="147" y="74"/>
                </a:cubicBezTo>
                <a:cubicBezTo>
                  <a:pt x="147" y="89"/>
                  <a:pt x="135" y="100"/>
                  <a:pt x="120" y="100"/>
                </a:cubicBezTo>
                <a:close/>
              </a:path>
            </a:pathLst>
          </a:custGeom>
          <a:solidFill>
            <a:schemeClr val="bg1"/>
          </a:solidFill>
          <a:ln>
            <a:noFill/>
          </a:ln>
        </p:spPr>
        <p:txBody>
          <a:bodyPr vert="horz" wrap="square" lIns="121882" tIns="60941" rIns="121882" bIns="60941" numCol="1" anchor="t" anchorCtr="0" compatLnSpc="1"/>
          <a:lstStyle/>
          <a:p>
            <a:endParaRPr lang="en-US" sz="1705">
              <a:latin typeface="Arial" panose="020B0604020202020204" pitchFamily="34" charset="0"/>
              <a:ea typeface="微软雅黑" panose="020B0503020204020204" pitchFamily="34" charset="-122"/>
            </a:endParaRPr>
          </a:p>
        </p:txBody>
      </p:sp>
      <p:grpSp>
        <p:nvGrpSpPr>
          <p:cNvPr id="117" name="Group 20"/>
          <p:cNvGrpSpPr/>
          <p:nvPr/>
        </p:nvGrpSpPr>
        <p:grpSpPr>
          <a:xfrm>
            <a:off x="3246519" y="3409635"/>
            <a:ext cx="412397" cy="285707"/>
            <a:chOff x="7416800" y="1122363"/>
            <a:chExt cx="366713" cy="254000"/>
          </a:xfrm>
          <a:solidFill>
            <a:schemeClr val="bg1"/>
          </a:solidFill>
        </p:grpSpPr>
        <p:sp>
          <p:nvSpPr>
            <p:cNvPr id="118" name="Freeform 48"/>
            <p:cNvSpPr>
              <a:spLocks noEditPoints="1"/>
            </p:cNvSpPr>
            <p:nvPr/>
          </p:nvSpPr>
          <p:spPr bwMode="auto">
            <a:xfrm>
              <a:off x="7416800" y="1122363"/>
              <a:ext cx="260350" cy="254000"/>
            </a:xfrm>
            <a:custGeom>
              <a:avLst/>
              <a:gdLst>
                <a:gd name="T0" fmla="*/ 86 w 99"/>
                <a:gd name="T1" fmla="*/ 59 h 97"/>
                <a:gd name="T2" fmla="*/ 99 w 99"/>
                <a:gd name="T3" fmla="*/ 53 h 97"/>
                <a:gd name="T4" fmla="*/ 99 w 99"/>
                <a:gd name="T5" fmla="*/ 42 h 97"/>
                <a:gd name="T6" fmla="*/ 86 w 99"/>
                <a:gd name="T7" fmla="*/ 37 h 97"/>
                <a:gd name="T8" fmla="*/ 83 w 99"/>
                <a:gd name="T9" fmla="*/ 31 h 97"/>
                <a:gd name="T10" fmla="*/ 89 w 99"/>
                <a:gd name="T11" fmla="*/ 17 h 97"/>
                <a:gd name="T12" fmla="*/ 81 w 99"/>
                <a:gd name="T13" fmla="*/ 10 h 97"/>
                <a:gd name="T14" fmla="*/ 67 w 99"/>
                <a:gd name="T15" fmla="*/ 15 h 97"/>
                <a:gd name="T16" fmla="*/ 61 w 99"/>
                <a:gd name="T17" fmla="*/ 13 h 97"/>
                <a:gd name="T18" fmla="*/ 55 w 99"/>
                <a:gd name="T19" fmla="*/ 0 h 97"/>
                <a:gd name="T20" fmla="*/ 44 w 99"/>
                <a:gd name="T21" fmla="*/ 0 h 97"/>
                <a:gd name="T22" fmla="*/ 39 w 99"/>
                <a:gd name="T23" fmla="*/ 13 h 97"/>
                <a:gd name="T24" fmla="*/ 32 w 99"/>
                <a:gd name="T25" fmla="*/ 15 h 97"/>
                <a:gd name="T26" fmla="*/ 19 w 99"/>
                <a:gd name="T27" fmla="*/ 10 h 97"/>
                <a:gd name="T28" fmla="*/ 11 w 99"/>
                <a:gd name="T29" fmla="*/ 18 h 97"/>
                <a:gd name="T30" fmla="*/ 16 w 99"/>
                <a:gd name="T31" fmla="*/ 31 h 97"/>
                <a:gd name="T32" fmla="*/ 14 w 99"/>
                <a:gd name="T33" fmla="*/ 37 h 97"/>
                <a:gd name="T34" fmla="*/ 0 w 99"/>
                <a:gd name="T35" fmla="*/ 43 h 97"/>
                <a:gd name="T36" fmla="*/ 0 w 99"/>
                <a:gd name="T37" fmla="*/ 54 h 97"/>
                <a:gd name="T38" fmla="*/ 14 w 99"/>
                <a:gd name="T39" fmla="*/ 59 h 97"/>
                <a:gd name="T40" fmla="*/ 16 w 99"/>
                <a:gd name="T41" fmla="*/ 65 h 97"/>
                <a:gd name="T42" fmla="*/ 11 w 99"/>
                <a:gd name="T43" fmla="*/ 79 h 97"/>
                <a:gd name="T44" fmla="*/ 19 w 99"/>
                <a:gd name="T45" fmla="*/ 86 h 97"/>
                <a:gd name="T46" fmla="*/ 33 w 99"/>
                <a:gd name="T47" fmla="*/ 81 h 97"/>
                <a:gd name="T48" fmla="*/ 39 w 99"/>
                <a:gd name="T49" fmla="*/ 83 h 97"/>
                <a:gd name="T50" fmla="*/ 45 w 99"/>
                <a:gd name="T51" fmla="*/ 97 h 97"/>
                <a:gd name="T52" fmla="*/ 56 w 99"/>
                <a:gd name="T53" fmla="*/ 97 h 97"/>
                <a:gd name="T54" fmla="*/ 61 w 99"/>
                <a:gd name="T55" fmla="*/ 83 h 97"/>
                <a:gd name="T56" fmla="*/ 67 w 99"/>
                <a:gd name="T57" fmla="*/ 81 h 97"/>
                <a:gd name="T58" fmla="*/ 81 w 99"/>
                <a:gd name="T59" fmla="*/ 86 h 97"/>
                <a:gd name="T60" fmla="*/ 89 w 99"/>
                <a:gd name="T61" fmla="*/ 78 h 97"/>
                <a:gd name="T62" fmla="*/ 83 w 99"/>
                <a:gd name="T63" fmla="*/ 65 h 97"/>
                <a:gd name="T64" fmla="*/ 86 w 99"/>
                <a:gd name="T65" fmla="*/ 59 h 97"/>
                <a:gd name="T66" fmla="*/ 50 w 99"/>
                <a:gd name="T67" fmla="*/ 64 h 97"/>
                <a:gd name="T68" fmla="*/ 34 w 99"/>
                <a:gd name="T69" fmla="*/ 48 h 97"/>
                <a:gd name="T70" fmla="*/ 50 w 99"/>
                <a:gd name="T71" fmla="*/ 33 h 97"/>
                <a:gd name="T72" fmla="*/ 66 w 99"/>
                <a:gd name="T73" fmla="*/ 48 h 97"/>
                <a:gd name="T74" fmla="*/ 50 w 99"/>
                <a:gd name="T75" fmla="*/ 6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9" h="97">
                  <a:moveTo>
                    <a:pt x="86" y="59"/>
                  </a:moveTo>
                  <a:cubicBezTo>
                    <a:pt x="86" y="59"/>
                    <a:pt x="99" y="54"/>
                    <a:pt x="99" y="53"/>
                  </a:cubicBezTo>
                  <a:cubicBezTo>
                    <a:pt x="99" y="42"/>
                    <a:pt x="99" y="42"/>
                    <a:pt x="99" y="42"/>
                  </a:cubicBezTo>
                  <a:cubicBezTo>
                    <a:pt x="99" y="42"/>
                    <a:pt x="86" y="37"/>
                    <a:pt x="86" y="37"/>
                  </a:cubicBezTo>
                  <a:cubicBezTo>
                    <a:pt x="83" y="31"/>
                    <a:pt x="83" y="31"/>
                    <a:pt x="83" y="31"/>
                  </a:cubicBezTo>
                  <a:cubicBezTo>
                    <a:pt x="83" y="31"/>
                    <a:pt x="89" y="18"/>
                    <a:pt x="89" y="17"/>
                  </a:cubicBezTo>
                  <a:cubicBezTo>
                    <a:pt x="81" y="10"/>
                    <a:pt x="81" y="10"/>
                    <a:pt x="81" y="10"/>
                  </a:cubicBezTo>
                  <a:cubicBezTo>
                    <a:pt x="80" y="9"/>
                    <a:pt x="67" y="15"/>
                    <a:pt x="67" y="15"/>
                  </a:cubicBezTo>
                  <a:cubicBezTo>
                    <a:pt x="61" y="13"/>
                    <a:pt x="61" y="13"/>
                    <a:pt x="61" y="13"/>
                  </a:cubicBezTo>
                  <a:cubicBezTo>
                    <a:pt x="61" y="13"/>
                    <a:pt x="56" y="0"/>
                    <a:pt x="55" y="0"/>
                  </a:cubicBezTo>
                  <a:cubicBezTo>
                    <a:pt x="44" y="0"/>
                    <a:pt x="44" y="0"/>
                    <a:pt x="44" y="0"/>
                  </a:cubicBezTo>
                  <a:cubicBezTo>
                    <a:pt x="43" y="0"/>
                    <a:pt x="39" y="13"/>
                    <a:pt x="39" y="13"/>
                  </a:cubicBezTo>
                  <a:cubicBezTo>
                    <a:pt x="32" y="15"/>
                    <a:pt x="32" y="15"/>
                    <a:pt x="32" y="15"/>
                  </a:cubicBezTo>
                  <a:cubicBezTo>
                    <a:pt x="32" y="15"/>
                    <a:pt x="19" y="10"/>
                    <a:pt x="19" y="10"/>
                  </a:cubicBezTo>
                  <a:cubicBezTo>
                    <a:pt x="11" y="18"/>
                    <a:pt x="11" y="18"/>
                    <a:pt x="11" y="18"/>
                  </a:cubicBezTo>
                  <a:cubicBezTo>
                    <a:pt x="10" y="18"/>
                    <a:pt x="16" y="31"/>
                    <a:pt x="16" y="31"/>
                  </a:cubicBezTo>
                  <a:cubicBezTo>
                    <a:pt x="14" y="37"/>
                    <a:pt x="14" y="37"/>
                    <a:pt x="14" y="37"/>
                  </a:cubicBezTo>
                  <a:cubicBezTo>
                    <a:pt x="14" y="37"/>
                    <a:pt x="0" y="42"/>
                    <a:pt x="0" y="43"/>
                  </a:cubicBezTo>
                  <a:cubicBezTo>
                    <a:pt x="0" y="54"/>
                    <a:pt x="0" y="54"/>
                    <a:pt x="0" y="54"/>
                  </a:cubicBezTo>
                  <a:cubicBezTo>
                    <a:pt x="0" y="54"/>
                    <a:pt x="14" y="59"/>
                    <a:pt x="14" y="59"/>
                  </a:cubicBezTo>
                  <a:cubicBezTo>
                    <a:pt x="16" y="65"/>
                    <a:pt x="16" y="65"/>
                    <a:pt x="16" y="65"/>
                  </a:cubicBezTo>
                  <a:cubicBezTo>
                    <a:pt x="16" y="65"/>
                    <a:pt x="11" y="78"/>
                    <a:pt x="11" y="79"/>
                  </a:cubicBezTo>
                  <a:cubicBezTo>
                    <a:pt x="19" y="86"/>
                    <a:pt x="19" y="86"/>
                    <a:pt x="19" y="86"/>
                  </a:cubicBezTo>
                  <a:cubicBezTo>
                    <a:pt x="19" y="87"/>
                    <a:pt x="33" y="81"/>
                    <a:pt x="33" y="81"/>
                  </a:cubicBezTo>
                  <a:cubicBezTo>
                    <a:pt x="39" y="83"/>
                    <a:pt x="39" y="83"/>
                    <a:pt x="39" y="83"/>
                  </a:cubicBezTo>
                  <a:cubicBezTo>
                    <a:pt x="39" y="83"/>
                    <a:pt x="44" y="97"/>
                    <a:pt x="45" y="97"/>
                  </a:cubicBezTo>
                  <a:cubicBezTo>
                    <a:pt x="56" y="97"/>
                    <a:pt x="56" y="97"/>
                    <a:pt x="56" y="97"/>
                  </a:cubicBezTo>
                  <a:cubicBezTo>
                    <a:pt x="56" y="97"/>
                    <a:pt x="61" y="83"/>
                    <a:pt x="61" y="83"/>
                  </a:cubicBezTo>
                  <a:cubicBezTo>
                    <a:pt x="67" y="81"/>
                    <a:pt x="67" y="81"/>
                    <a:pt x="67" y="81"/>
                  </a:cubicBezTo>
                  <a:cubicBezTo>
                    <a:pt x="67" y="81"/>
                    <a:pt x="81" y="86"/>
                    <a:pt x="81" y="86"/>
                  </a:cubicBezTo>
                  <a:cubicBezTo>
                    <a:pt x="89" y="78"/>
                    <a:pt x="89" y="78"/>
                    <a:pt x="89" y="78"/>
                  </a:cubicBezTo>
                  <a:cubicBezTo>
                    <a:pt x="89" y="78"/>
                    <a:pt x="83" y="65"/>
                    <a:pt x="83" y="65"/>
                  </a:cubicBezTo>
                  <a:lnTo>
                    <a:pt x="86" y="59"/>
                  </a:lnTo>
                  <a:close/>
                  <a:moveTo>
                    <a:pt x="50" y="64"/>
                  </a:moveTo>
                  <a:cubicBezTo>
                    <a:pt x="41" y="64"/>
                    <a:pt x="34" y="57"/>
                    <a:pt x="34" y="48"/>
                  </a:cubicBezTo>
                  <a:cubicBezTo>
                    <a:pt x="34" y="39"/>
                    <a:pt x="41" y="33"/>
                    <a:pt x="50" y="33"/>
                  </a:cubicBezTo>
                  <a:cubicBezTo>
                    <a:pt x="59" y="33"/>
                    <a:pt x="66" y="39"/>
                    <a:pt x="66" y="48"/>
                  </a:cubicBezTo>
                  <a:cubicBezTo>
                    <a:pt x="66" y="57"/>
                    <a:pt x="59" y="64"/>
                    <a:pt x="50" y="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en-US" sz="1705">
                <a:latin typeface="Arial" panose="020B0604020202020204" pitchFamily="34" charset="0"/>
                <a:ea typeface="微软雅黑" panose="020B0503020204020204" pitchFamily="34" charset="-122"/>
              </a:endParaRPr>
            </a:p>
          </p:txBody>
        </p:sp>
        <p:sp>
          <p:nvSpPr>
            <p:cNvPr id="119" name="Freeform 49"/>
            <p:cNvSpPr>
              <a:spLocks noEditPoints="1"/>
            </p:cNvSpPr>
            <p:nvPr/>
          </p:nvSpPr>
          <p:spPr bwMode="auto">
            <a:xfrm>
              <a:off x="7661275" y="1247775"/>
              <a:ext cx="122238" cy="123825"/>
            </a:xfrm>
            <a:custGeom>
              <a:avLst/>
              <a:gdLst>
                <a:gd name="T0" fmla="*/ 41 w 47"/>
                <a:gd name="T1" fmla="*/ 22 h 47"/>
                <a:gd name="T2" fmla="*/ 41 w 47"/>
                <a:gd name="T3" fmla="*/ 19 h 47"/>
                <a:gd name="T4" fmla="*/ 45 w 47"/>
                <a:gd name="T5" fmla="*/ 13 h 47"/>
                <a:gd name="T6" fmla="*/ 42 w 47"/>
                <a:gd name="T7" fmla="*/ 9 h 47"/>
                <a:gd name="T8" fmla="*/ 35 w 47"/>
                <a:gd name="T9" fmla="*/ 10 h 47"/>
                <a:gd name="T10" fmla="*/ 33 w 47"/>
                <a:gd name="T11" fmla="*/ 8 h 47"/>
                <a:gd name="T12" fmla="*/ 32 w 47"/>
                <a:gd name="T13" fmla="*/ 1 h 47"/>
                <a:gd name="T14" fmla="*/ 27 w 47"/>
                <a:gd name="T15" fmla="*/ 0 h 47"/>
                <a:gd name="T16" fmla="*/ 22 w 47"/>
                <a:gd name="T17" fmla="*/ 6 h 47"/>
                <a:gd name="T18" fmla="*/ 19 w 47"/>
                <a:gd name="T19" fmla="*/ 6 h 47"/>
                <a:gd name="T20" fmla="*/ 14 w 47"/>
                <a:gd name="T21" fmla="*/ 2 h 47"/>
                <a:gd name="T22" fmla="*/ 9 w 47"/>
                <a:gd name="T23" fmla="*/ 5 h 47"/>
                <a:gd name="T24" fmla="*/ 10 w 47"/>
                <a:gd name="T25" fmla="*/ 12 h 47"/>
                <a:gd name="T26" fmla="*/ 9 w 47"/>
                <a:gd name="T27" fmla="*/ 14 h 47"/>
                <a:gd name="T28" fmla="*/ 2 w 47"/>
                <a:gd name="T29" fmla="*/ 16 h 47"/>
                <a:gd name="T30" fmla="*/ 0 w 47"/>
                <a:gd name="T31" fmla="*/ 21 h 47"/>
                <a:gd name="T32" fmla="*/ 6 w 47"/>
                <a:gd name="T33" fmla="*/ 25 h 47"/>
                <a:gd name="T34" fmla="*/ 6 w 47"/>
                <a:gd name="T35" fmla="*/ 28 h 47"/>
                <a:gd name="T36" fmla="*/ 2 w 47"/>
                <a:gd name="T37" fmla="*/ 34 h 47"/>
                <a:gd name="T38" fmla="*/ 5 w 47"/>
                <a:gd name="T39" fmla="*/ 38 h 47"/>
                <a:gd name="T40" fmla="*/ 12 w 47"/>
                <a:gd name="T41" fmla="*/ 37 h 47"/>
                <a:gd name="T42" fmla="*/ 14 w 47"/>
                <a:gd name="T43" fmla="*/ 39 h 47"/>
                <a:gd name="T44" fmla="*/ 16 w 47"/>
                <a:gd name="T45" fmla="*/ 46 h 47"/>
                <a:gd name="T46" fmla="*/ 20 w 47"/>
                <a:gd name="T47" fmla="*/ 47 h 47"/>
                <a:gd name="T48" fmla="*/ 25 w 47"/>
                <a:gd name="T49" fmla="*/ 42 h 47"/>
                <a:gd name="T50" fmla="*/ 28 w 47"/>
                <a:gd name="T51" fmla="*/ 41 h 47"/>
                <a:gd name="T52" fmla="*/ 33 w 47"/>
                <a:gd name="T53" fmla="*/ 45 h 47"/>
                <a:gd name="T54" fmla="*/ 38 w 47"/>
                <a:gd name="T55" fmla="*/ 42 h 47"/>
                <a:gd name="T56" fmla="*/ 37 w 47"/>
                <a:gd name="T57" fmla="*/ 35 h 47"/>
                <a:gd name="T58" fmla="*/ 39 w 47"/>
                <a:gd name="T59" fmla="*/ 33 h 47"/>
                <a:gd name="T60" fmla="*/ 45 w 47"/>
                <a:gd name="T61" fmla="*/ 32 h 47"/>
                <a:gd name="T62" fmla="*/ 47 w 47"/>
                <a:gd name="T63" fmla="*/ 27 h 47"/>
                <a:gd name="T64" fmla="*/ 41 w 47"/>
                <a:gd name="T65" fmla="*/ 22 h 47"/>
                <a:gd name="T66" fmla="*/ 31 w 47"/>
                <a:gd name="T67" fmla="*/ 25 h 47"/>
                <a:gd name="T68" fmla="*/ 22 w 47"/>
                <a:gd name="T69" fmla="*/ 31 h 47"/>
                <a:gd name="T70" fmla="*/ 16 w 47"/>
                <a:gd name="T71" fmla="*/ 22 h 47"/>
                <a:gd name="T72" fmla="*/ 25 w 47"/>
                <a:gd name="T73" fmla="*/ 16 h 47"/>
                <a:gd name="T74" fmla="*/ 31 w 47"/>
                <a:gd name="T75" fmla="*/ 2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 h="47">
                  <a:moveTo>
                    <a:pt x="41" y="22"/>
                  </a:moveTo>
                  <a:cubicBezTo>
                    <a:pt x="41" y="19"/>
                    <a:pt x="41" y="19"/>
                    <a:pt x="41" y="19"/>
                  </a:cubicBezTo>
                  <a:cubicBezTo>
                    <a:pt x="41" y="19"/>
                    <a:pt x="45" y="14"/>
                    <a:pt x="45" y="13"/>
                  </a:cubicBezTo>
                  <a:cubicBezTo>
                    <a:pt x="42" y="9"/>
                    <a:pt x="42" y="9"/>
                    <a:pt x="42" y="9"/>
                  </a:cubicBezTo>
                  <a:cubicBezTo>
                    <a:pt x="42" y="9"/>
                    <a:pt x="35" y="10"/>
                    <a:pt x="35" y="10"/>
                  </a:cubicBezTo>
                  <a:cubicBezTo>
                    <a:pt x="33" y="8"/>
                    <a:pt x="33" y="8"/>
                    <a:pt x="33" y="8"/>
                  </a:cubicBezTo>
                  <a:cubicBezTo>
                    <a:pt x="33" y="8"/>
                    <a:pt x="32" y="1"/>
                    <a:pt x="32" y="1"/>
                  </a:cubicBezTo>
                  <a:cubicBezTo>
                    <a:pt x="27" y="0"/>
                    <a:pt x="27" y="0"/>
                    <a:pt x="27" y="0"/>
                  </a:cubicBezTo>
                  <a:cubicBezTo>
                    <a:pt x="26" y="0"/>
                    <a:pt x="22" y="6"/>
                    <a:pt x="22" y="6"/>
                  </a:cubicBezTo>
                  <a:cubicBezTo>
                    <a:pt x="19" y="6"/>
                    <a:pt x="19" y="6"/>
                    <a:pt x="19" y="6"/>
                  </a:cubicBezTo>
                  <a:cubicBezTo>
                    <a:pt x="19" y="6"/>
                    <a:pt x="14" y="2"/>
                    <a:pt x="14" y="2"/>
                  </a:cubicBezTo>
                  <a:cubicBezTo>
                    <a:pt x="9" y="5"/>
                    <a:pt x="9" y="5"/>
                    <a:pt x="9" y="5"/>
                  </a:cubicBezTo>
                  <a:cubicBezTo>
                    <a:pt x="9" y="5"/>
                    <a:pt x="10" y="12"/>
                    <a:pt x="10" y="12"/>
                  </a:cubicBezTo>
                  <a:cubicBezTo>
                    <a:pt x="9" y="14"/>
                    <a:pt x="9" y="14"/>
                    <a:pt x="9" y="14"/>
                  </a:cubicBezTo>
                  <a:cubicBezTo>
                    <a:pt x="9" y="14"/>
                    <a:pt x="2" y="15"/>
                    <a:pt x="2" y="16"/>
                  </a:cubicBezTo>
                  <a:cubicBezTo>
                    <a:pt x="0" y="21"/>
                    <a:pt x="0" y="21"/>
                    <a:pt x="0" y="21"/>
                  </a:cubicBezTo>
                  <a:cubicBezTo>
                    <a:pt x="0" y="21"/>
                    <a:pt x="6" y="25"/>
                    <a:pt x="6" y="25"/>
                  </a:cubicBezTo>
                  <a:cubicBezTo>
                    <a:pt x="6" y="28"/>
                    <a:pt x="6" y="28"/>
                    <a:pt x="6" y="28"/>
                  </a:cubicBezTo>
                  <a:cubicBezTo>
                    <a:pt x="6" y="28"/>
                    <a:pt x="2" y="34"/>
                    <a:pt x="2" y="34"/>
                  </a:cubicBezTo>
                  <a:cubicBezTo>
                    <a:pt x="5" y="38"/>
                    <a:pt x="5" y="38"/>
                    <a:pt x="5" y="38"/>
                  </a:cubicBezTo>
                  <a:cubicBezTo>
                    <a:pt x="5" y="39"/>
                    <a:pt x="12" y="37"/>
                    <a:pt x="12" y="37"/>
                  </a:cubicBezTo>
                  <a:cubicBezTo>
                    <a:pt x="14" y="39"/>
                    <a:pt x="14" y="39"/>
                    <a:pt x="14" y="39"/>
                  </a:cubicBezTo>
                  <a:cubicBezTo>
                    <a:pt x="14" y="39"/>
                    <a:pt x="15" y="46"/>
                    <a:pt x="16" y="46"/>
                  </a:cubicBezTo>
                  <a:cubicBezTo>
                    <a:pt x="20" y="47"/>
                    <a:pt x="20" y="47"/>
                    <a:pt x="20" y="47"/>
                  </a:cubicBezTo>
                  <a:cubicBezTo>
                    <a:pt x="21" y="47"/>
                    <a:pt x="25" y="42"/>
                    <a:pt x="25" y="42"/>
                  </a:cubicBezTo>
                  <a:cubicBezTo>
                    <a:pt x="28" y="41"/>
                    <a:pt x="28" y="41"/>
                    <a:pt x="28" y="41"/>
                  </a:cubicBezTo>
                  <a:cubicBezTo>
                    <a:pt x="28" y="41"/>
                    <a:pt x="33" y="45"/>
                    <a:pt x="33" y="45"/>
                  </a:cubicBezTo>
                  <a:cubicBezTo>
                    <a:pt x="38" y="42"/>
                    <a:pt x="38" y="42"/>
                    <a:pt x="38" y="42"/>
                  </a:cubicBezTo>
                  <a:cubicBezTo>
                    <a:pt x="38" y="42"/>
                    <a:pt x="37" y="35"/>
                    <a:pt x="37" y="35"/>
                  </a:cubicBezTo>
                  <a:cubicBezTo>
                    <a:pt x="39" y="33"/>
                    <a:pt x="39" y="33"/>
                    <a:pt x="39" y="33"/>
                  </a:cubicBezTo>
                  <a:cubicBezTo>
                    <a:pt x="39" y="33"/>
                    <a:pt x="45" y="32"/>
                    <a:pt x="45" y="32"/>
                  </a:cubicBezTo>
                  <a:cubicBezTo>
                    <a:pt x="47" y="27"/>
                    <a:pt x="47" y="27"/>
                    <a:pt x="47" y="27"/>
                  </a:cubicBezTo>
                  <a:cubicBezTo>
                    <a:pt x="47" y="26"/>
                    <a:pt x="41" y="22"/>
                    <a:pt x="41" y="22"/>
                  </a:cubicBezTo>
                  <a:close/>
                  <a:moveTo>
                    <a:pt x="31" y="25"/>
                  </a:moveTo>
                  <a:cubicBezTo>
                    <a:pt x="30" y="29"/>
                    <a:pt x="26" y="32"/>
                    <a:pt x="22" y="31"/>
                  </a:cubicBezTo>
                  <a:cubicBezTo>
                    <a:pt x="18" y="30"/>
                    <a:pt x="15" y="26"/>
                    <a:pt x="16" y="22"/>
                  </a:cubicBezTo>
                  <a:cubicBezTo>
                    <a:pt x="17" y="18"/>
                    <a:pt x="21" y="15"/>
                    <a:pt x="25" y="16"/>
                  </a:cubicBezTo>
                  <a:cubicBezTo>
                    <a:pt x="29" y="17"/>
                    <a:pt x="32" y="21"/>
                    <a:pt x="31"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en-US" sz="1705">
                <a:latin typeface="Arial" panose="020B0604020202020204" pitchFamily="34" charset="0"/>
                <a:ea typeface="微软雅黑" panose="020B0503020204020204" pitchFamily="34" charset="-122"/>
              </a:endParaRPr>
            </a:p>
          </p:txBody>
        </p:sp>
      </p:grpSp>
      <p:sp>
        <p:nvSpPr>
          <p:cNvPr id="120" name="矩形 3"/>
          <p:cNvSpPr>
            <a:spLocks noChangeArrowheads="1"/>
          </p:cNvSpPr>
          <p:nvPr/>
        </p:nvSpPr>
        <p:spPr bwMode="auto">
          <a:xfrm>
            <a:off x="6172190" y="3501008"/>
            <a:ext cx="1338776" cy="369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91414" tIns="45708" rIns="91414" bIns="45708">
            <a:spAutoFit/>
          </a:bodyPr>
          <a:lstStyle/>
          <a:p>
            <a:pPr>
              <a:defRPr/>
            </a:pPr>
            <a:r>
              <a:rPr lang="en-US" altLang="zh-CN" dirty="0">
                <a:solidFill>
                  <a:schemeClr val="tx1">
                    <a:lumMod val="65000"/>
                    <a:lumOff val="35000"/>
                  </a:schemeClr>
                </a:solidFill>
                <a:latin typeface="楷体_GB2312" panose="02010609030101010101" pitchFamily="49" charset="-122"/>
                <a:ea typeface="楷体_GB2312" panose="02010609030101010101" pitchFamily="49" charset="-122"/>
              </a:rPr>
              <a:t>4.</a:t>
            </a:r>
            <a:r>
              <a:rPr lang="zh-CN" altLang="en-US" dirty="0">
                <a:solidFill>
                  <a:schemeClr val="tx1">
                    <a:lumMod val="65000"/>
                    <a:lumOff val="35000"/>
                  </a:schemeClr>
                </a:solidFill>
                <a:latin typeface="楷体_GB2312" panose="02010609030101010101" pitchFamily="49" charset="-122"/>
                <a:ea typeface="楷体_GB2312" panose="02010609030101010101" pitchFamily="49" charset="-122"/>
              </a:rPr>
              <a:t>机制保障</a:t>
            </a:r>
            <a:endParaRPr lang="zh-CN" altLang="en-US" dirty="0">
              <a:solidFill>
                <a:schemeClr val="tx1">
                  <a:lumMod val="65000"/>
                  <a:lumOff val="35000"/>
                </a:schemeClr>
              </a:solidFill>
              <a:latin typeface="楷体_GB2312" panose="02010609030101010101" pitchFamily="49" charset="-122"/>
              <a:ea typeface="楷体_GB2312" panose="02010609030101010101" pitchFamily="49" charset="-122"/>
            </a:endParaRPr>
          </a:p>
        </p:txBody>
      </p:sp>
      <p:grpSp>
        <p:nvGrpSpPr>
          <p:cNvPr id="122" name="组合 121"/>
          <p:cNvGrpSpPr/>
          <p:nvPr/>
        </p:nvGrpSpPr>
        <p:grpSpPr>
          <a:xfrm>
            <a:off x="3213763" y="4676715"/>
            <a:ext cx="422133" cy="403614"/>
            <a:chOff x="3294063" y="754063"/>
            <a:chExt cx="5600701" cy="5353051"/>
          </a:xfrm>
          <a:solidFill>
            <a:schemeClr val="bg1"/>
          </a:solidFill>
        </p:grpSpPr>
        <p:sp>
          <p:nvSpPr>
            <p:cNvPr id="123" name="Freeform 458"/>
            <p:cNvSpPr/>
            <p:nvPr/>
          </p:nvSpPr>
          <p:spPr bwMode="auto">
            <a:xfrm>
              <a:off x="8235951" y="3122613"/>
              <a:ext cx="658813" cy="307975"/>
            </a:xfrm>
            <a:custGeom>
              <a:avLst/>
              <a:gdLst>
                <a:gd name="T0" fmla="*/ 135 w 175"/>
                <a:gd name="T1" fmla="*/ 0 h 82"/>
                <a:gd name="T2" fmla="*/ 175 w 175"/>
                <a:gd name="T3" fmla="*/ 41 h 82"/>
                <a:gd name="T4" fmla="*/ 135 w 175"/>
                <a:gd name="T5" fmla="*/ 82 h 82"/>
                <a:gd name="T6" fmla="*/ 41 w 175"/>
                <a:gd name="T7" fmla="*/ 82 h 82"/>
                <a:gd name="T8" fmla="*/ 0 w 175"/>
                <a:gd name="T9" fmla="*/ 41 h 82"/>
                <a:gd name="T10" fmla="*/ 12 w 175"/>
                <a:gd name="T11" fmla="*/ 12 h 82"/>
                <a:gd name="T12" fmla="*/ 41 w 175"/>
                <a:gd name="T13" fmla="*/ 0 h 82"/>
                <a:gd name="T14" fmla="*/ 135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5" y="0"/>
                  </a:moveTo>
                  <a:cubicBezTo>
                    <a:pt x="157" y="0"/>
                    <a:pt x="175" y="19"/>
                    <a:pt x="175" y="41"/>
                  </a:cubicBezTo>
                  <a:cubicBezTo>
                    <a:pt x="175" y="64"/>
                    <a:pt x="157" y="82"/>
                    <a:pt x="135" y="82"/>
                  </a:cubicBezTo>
                  <a:cubicBezTo>
                    <a:pt x="41" y="82"/>
                    <a:pt x="41" y="82"/>
                    <a:pt x="41" y="82"/>
                  </a:cubicBezTo>
                  <a:cubicBezTo>
                    <a:pt x="19" y="82"/>
                    <a:pt x="0" y="64"/>
                    <a:pt x="0" y="41"/>
                  </a:cubicBezTo>
                  <a:cubicBezTo>
                    <a:pt x="0" y="30"/>
                    <a:pt x="5" y="20"/>
                    <a:pt x="12" y="12"/>
                  </a:cubicBezTo>
                  <a:cubicBezTo>
                    <a:pt x="20" y="5"/>
                    <a:pt x="30" y="0"/>
                    <a:pt x="41" y="0"/>
                  </a:cubicBezTo>
                  <a:lnTo>
                    <a:pt x="13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pPr defTabSz="912495"/>
              <a:endParaRPr lang="zh-CN" altLang="en-US" sz="1900">
                <a:solidFill>
                  <a:prstClr val="black"/>
                </a:solidFill>
                <a:latin typeface="Arial" panose="020B0604020202020204" pitchFamily="34" charset="0"/>
                <a:ea typeface="微软雅黑" panose="020B0503020204020204" pitchFamily="34" charset="-122"/>
              </a:endParaRPr>
            </a:p>
          </p:txBody>
        </p:sp>
        <p:sp>
          <p:nvSpPr>
            <p:cNvPr id="124" name="Freeform 459"/>
            <p:cNvSpPr/>
            <p:nvPr/>
          </p:nvSpPr>
          <p:spPr bwMode="auto">
            <a:xfrm>
              <a:off x="7646988" y="1539876"/>
              <a:ext cx="571500" cy="587375"/>
            </a:xfrm>
            <a:custGeom>
              <a:avLst/>
              <a:gdLst>
                <a:gd name="T0" fmla="*/ 136 w 152"/>
                <a:gd name="T1" fmla="*/ 16 h 156"/>
                <a:gd name="T2" fmla="*/ 136 w 152"/>
                <a:gd name="T3" fmla="*/ 74 h 156"/>
                <a:gd name="T4" fmla="*/ 70 w 152"/>
                <a:gd name="T5" fmla="*/ 140 h 156"/>
                <a:gd name="T6" fmla="*/ 12 w 152"/>
                <a:gd name="T7" fmla="*/ 140 h 156"/>
                <a:gd name="T8" fmla="*/ 0 w 152"/>
                <a:gd name="T9" fmla="*/ 111 h 156"/>
                <a:gd name="T10" fmla="*/ 12 w 152"/>
                <a:gd name="T11" fmla="*/ 82 h 156"/>
                <a:gd name="T12" fmla="*/ 78 w 152"/>
                <a:gd name="T13" fmla="*/ 16 h 156"/>
                <a:gd name="T14" fmla="*/ 136 w 152"/>
                <a:gd name="T15" fmla="*/ 16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36" y="16"/>
                  </a:moveTo>
                  <a:cubicBezTo>
                    <a:pt x="152" y="32"/>
                    <a:pt x="152" y="58"/>
                    <a:pt x="136" y="74"/>
                  </a:cubicBezTo>
                  <a:cubicBezTo>
                    <a:pt x="70" y="140"/>
                    <a:pt x="70" y="140"/>
                    <a:pt x="70" y="140"/>
                  </a:cubicBezTo>
                  <a:cubicBezTo>
                    <a:pt x="54" y="156"/>
                    <a:pt x="28" y="156"/>
                    <a:pt x="12" y="140"/>
                  </a:cubicBezTo>
                  <a:cubicBezTo>
                    <a:pt x="4" y="132"/>
                    <a:pt x="0" y="121"/>
                    <a:pt x="0" y="111"/>
                  </a:cubicBezTo>
                  <a:cubicBezTo>
                    <a:pt x="0" y="100"/>
                    <a:pt x="4" y="90"/>
                    <a:pt x="12" y="82"/>
                  </a:cubicBezTo>
                  <a:cubicBezTo>
                    <a:pt x="78" y="16"/>
                    <a:pt x="78" y="16"/>
                    <a:pt x="78" y="16"/>
                  </a:cubicBezTo>
                  <a:cubicBezTo>
                    <a:pt x="94" y="0"/>
                    <a:pt x="120" y="0"/>
                    <a:pt x="13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pPr defTabSz="912495"/>
              <a:endParaRPr lang="zh-CN" altLang="en-US" sz="1900">
                <a:solidFill>
                  <a:prstClr val="black"/>
                </a:solidFill>
                <a:latin typeface="Arial" panose="020B0604020202020204" pitchFamily="34" charset="0"/>
                <a:ea typeface="微软雅黑" panose="020B0503020204020204" pitchFamily="34" charset="-122"/>
              </a:endParaRPr>
            </a:p>
          </p:txBody>
        </p:sp>
        <p:sp>
          <p:nvSpPr>
            <p:cNvPr id="125" name="Freeform 460"/>
            <p:cNvSpPr>
              <a:spLocks noEditPoints="1"/>
            </p:cNvSpPr>
            <p:nvPr/>
          </p:nvSpPr>
          <p:spPr bwMode="auto">
            <a:xfrm>
              <a:off x="4170363" y="1525588"/>
              <a:ext cx="3863975" cy="3567113"/>
            </a:xfrm>
            <a:custGeom>
              <a:avLst/>
              <a:gdLst>
                <a:gd name="T0" fmla="*/ 1028 w 1028"/>
                <a:gd name="T1" fmla="*/ 514 h 949"/>
                <a:gd name="T2" fmla="*/ 787 w 1028"/>
                <a:gd name="T3" fmla="*/ 949 h 949"/>
                <a:gd name="T4" fmla="*/ 241 w 1028"/>
                <a:gd name="T5" fmla="*/ 949 h 949"/>
                <a:gd name="T6" fmla="*/ 0 w 1028"/>
                <a:gd name="T7" fmla="*/ 514 h 949"/>
                <a:gd name="T8" fmla="*/ 514 w 1028"/>
                <a:gd name="T9" fmla="*/ 0 h 949"/>
                <a:gd name="T10" fmla="*/ 1028 w 1028"/>
                <a:gd name="T11" fmla="*/ 514 h 949"/>
                <a:gd name="T12" fmla="*/ 714 w 1028"/>
                <a:gd name="T13" fmla="*/ 345 h 949"/>
                <a:gd name="T14" fmla="*/ 714 w 1028"/>
                <a:gd name="T15" fmla="*/ 251 h 949"/>
                <a:gd name="T16" fmla="*/ 632 w 1028"/>
                <a:gd name="T17" fmla="*/ 187 h 949"/>
                <a:gd name="T18" fmla="*/ 563 w 1028"/>
                <a:gd name="T19" fmla="*/ 187 h 949"/>
                <a:gd name="T20" fmla="*/ 563 w 1028"/>
                <a:gd name="T21" fmla="*/ 153 h 949"/>
                <a:gd name="T22" fmla="*/ 466 w 1028"/>
                <a:gd name="T23" fmla="*/ 153 h 949"/>
                <a:gd name="T24" fmla="*/ 466 w 1028"/>
                <a:gd name="T25" fmla="*/ 187 h 949"/>
                <a:gd name="T26" fmla="*/ 397 w 1028"/>
                <a:gd name="T27" fmla="*/ 187 h 949"/>
                <a:gd name="T28" fmla="*/ 316 w 1028"/>
                <a:gd name="T29" fmla="*/ 251 h 949"/>
                <a:gd name="T30" fmla="*/ 316 w 1028"/>
                <a:gd name="T31" fmla="*/ 438 h 949"/>
                <a:gd name="T32" fmla="*/ 397 w 1028"/>
                <a:gd name="T33" fmla="*/ 503 h 949"/>
                <a:gd name="T34" fmla="*/ 466 w 1028"/>
                <a:gd name="T35" fmla="*/ 503 h 949"/>
                <a:gd name="T36" fmla="*/ 466 w 1028"/>
                <a:gd name="T37" fmla="*/ 701 h 949"/>
                <a:gd name="T38" fmla="*/ 440 w 1028"/>
                <a:gd name="T39" fmla="*/ 701 h 949"/>
                <a:gd name="T40" fmla="*/ 389 w 1028"/>
                <a:gd name="T41" fmla="*/ 661 h 949"/>
                <a:gd name="T42" fmla="*/ 389 w 1028"/>
                <a:gd name="T43" fmla="*/ 602 h 949"/>
                <a:gd name="T44" fmla="*/ 315 w 1028"/>
                <a:gd name="T45" fmla="*/ 602 h 949"/>
                <a:gd name="T46" fmla="*/ 315 w 1028"/>
                <a:gd name="T47" fmla="*/ 696 h 949"/>
                <a:gd name="T48" fmla="*/ 396 w 1028"/>
                <a:gd name="T49" fmla="*/ 760 h 949"/>
                <a:gd name="T50" fmla="*/ 466 w 1028"/>
                <a:gd name="T51" fmla="*/ 760 h 949"/>
                <a:gd name="T52" fmla="*/ 466 w 1028"/>
                <a:gd name="T53" fmla="*/ 796 h 949"/>
                <a:gd name="T54" fmla="*/ 563 w 1028"/>
                <a:gd name="T55" fmla="*/ 796 h 949"/>
                <a:gd name="T56" fmla="*/ 563 w 1028"/>
                <a:gd name="T57" fmla="*/ 760 h 949"/>
                <a:gd name="T58" fmla="*/ 632 w 1028"/>
                <a:gd name="T59" fmla="*/ 760 h 949"/>
                <a:gd name="T60" fmla="*/ 713 w 1028"/>
                <a:gd name="T61" fmla="*/ 696 h 949"/>
                <a:gd name="T62" fmla="*/ 713 w 1028"/>
                <a:gd name="T63" fmla="*/ 509 h 949"/>
                <a:gd name="T64" fmla="*/ 632 w 1028"/>
                <a:gd name="T65" fmla="*/ 444 h 949"/>
                <a:gd name="T66" fmla="*/ 563 w 1028"/>
                <a:gd name="T67" fmla="*/ 444 h 949"/>
                <a:gd name="T68" fmla="*/ 563 w 1028"/>
                <a:gd name="T69" fmla="*/ 246 h 949"/>
                <a:gd name="T70" fmla="*/ 588 w 1028"/>
                <a:gd name="T71" fmla="*/ 246 h 949"/>
                <a:gd name="T72" fmla="*/ 639 w 1028"/>
                <a:gd name="T73" fmla="*/ 286 h 949"/>
                <a:gd name="T74" fmla="*/ 639 w 1028"/>
                <a:gd name="T75" fmla="*/ 345 h 949"/>
                <a:gd name="T76" fmla="*/ 714 w 1028"/>
                <a:gd name="T77" fmla="*/ 345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8" h="949">
                  <a:moveTo>
                    <a:pt x="1028" y="514"/>
                  </a:moveTo>
                  <a:cubicBezTo>
                    <a:pt x="1028" y="697"/>
                    <a:pt x="932" y="858"/>
                    <a:pt x="787" y="949"/>
                  </a:cubicBezTo>
                  <a:cubicBezTo>
                    <a:pt x="241" y="949"/>
                    <a:pt x="241" y="949"/>
                    <a:pt x="241" y="949"/>
                  </a:cubicBezTo>
                  <a:cubicBezTo>
                    <a:pt x="97" y="858"/>
                    <a:pt x="0" y="697"/>
                    <a:pt x="0" y="514"/>
                  </a:cubicBezTo>
                  <a:cubicBezTo>
                    <a:pt x="0" y="230"/>
                    <a:pt x="231" y="0"/>
                    <a:pt x="514" y="0"/>
                  </a:cubicBezTo>
                  <a:cubicBezTo>
                    <a:pt x="798" y="0"/>
                    <a:pt x="1028" y="230"/>
                    <a:pt x="1028" y="514"/>
                  </a:cubicBezTo>
                  <a:close/>
                  <a:moveTo>
                    <a:pt x="714" y="345"/>
                  </a:moveTo>
                  <a:cubicBezTo>
                    <a:pt x="714" y="251"/>
                    <a:pt x="714" y="251"/>
                    <a:pt x="714" y="251"/>
                  </a:cubicBezTo>
                  <a:cubicBezTo>
                    <a:pt x="714" y="216"/>
                    <a:pt x="677" y="187"/>
                    <a:pt x="632" y="187"/>
                  </a:cubicBezTo>
                  <a:cubicBezTo>
                    <a:pt x="563" y="187"/>
                    <a:pt x="563" y="187"/>
                    <a:pt x="563" y="187"/>
                  </a:cubicBezTo>
                  <a:cubicBezTo>
                    <a:pt x="563" y="153"/>
                    <a:pt x="563" y="153"/>
                    <a:pt x="563" y="153"/>
                  </a:cubicBezTo>
                  <a:cubicBezTo>
                    <a:pt x="466" y="153"/>
                    <a:pt x="466" y="153"/>
                    <a:pt x="466" y="153"/>
                  </a:cubicBezTo>
                  <a:cubicBezTo>
                    <a:pt x="466" y="187"/>
                    <a:pt x="466" y="187"/>
                    <a:pt x="466" y="187"/>
                  </a:cubicBezTo>
                  <a:cubicBezTo>
                    <a:pt x="397" y="187"/>
                    <a:pt x="397" y="187"/>
                    <a:pt x="397" y="187"/>
                  </a:cubicBezTo>
                  <a:cubicBezTo>
                    <a:pt x="352" y="187"/>
                    <a:pt x="316" y="216"/>
                    <a:pt x="316" y="251"/>
                  </a:cubicBezTo>
                  <a:cubicBezTo>
                    <a:pt x="316" y="438"/>
                    <a:pt x="316" y="438"/>
                    <a:pt x="316" y="438"/>
                  </a:cubicBezTo>
                  <a:cubicBezTo>
                    <a:pt x="316" y="474"/>
                    <a:pt x="352" y="503"/>
                    <a:pt x="397" y="503"/>
                  </a:cubicBezTo>
                  <a:cubicBezTo>
                    <a:pt x="466" y="503"/>
                    <a:pt x="466" y="503"/>
                    <a:pt x="466" y="503"/>
                  </a:cubicBezTo>
                  <a:cubicBezTo>
                    <a:pt x="466" y="701"/>
                    <a:pt x="466" y="701"/>
                    <a:pt x="466" y="701"/>
                  </a:cubicBezTo>
                  <a:cubicBezTo>
                    <a:pt x="440" y="701"/>
                    <a:pt x="440" y="701"/>
                    <a:pt x="440" y="701"/>
                  </a:cubicBezTo>
                  <a:cubicBezTo>
                    <a:pt x="412" y="701"/>
                    <a:pt x="389" y="683"/>
                    <a:pt x="389" y="661"/>
                  </a:cubicBezTo>
                  <a:cubicBezTo>
                    <a:pt x="389" y="602"/>
                    <a:pt x="389" y="602"/>
                    <a:pt x="389" y="602"/>
                  </a:cubicBezTo>
                  <a:cubicBezTo>
                    <a:pt x="315" y="602"/>
                    <a:pt x="315" y="602"/>
                    <a:pt x="315" y="602"/>
                  </a:cubicBezTo>
                  <a:cubicBezTo>
                    <a:pt x="315" y="696"/>
                    <a:pt x="315" y="696"/>
                    <a:pt x="315" y="696"/>
                  </a:cubicBezTo>
                  <a:cubicBezTo>
                    <a:pt x="315" y="731"/>
                    <a:pt x="351" y="760"/>
                    <a:pt x="396" y="760"/>
                  </a:cubicBezTo>
                  <a:cubicBezTo>
                    <a:pt x="466" y="760"/>
                    <a:pt x="466" y="760"/>
                    <a:pt x="466" y="760"/>
                  </a:cubicBezTo>
                  <a:cubicBezTo>
                    <a:pt x="466" y="796"/>
                    <a:pt x="466" y="796"/>
                    <a:pt x="466" y="796"/>
                  </a:cubicBezTo>
                  <a:cubicBezTo>
                    <a:pt x="563" y="796"/>
                    <a:pt x="563" y="796"/>
                    <a:pt x="563" y="796"/>
                  </a:cubicBezTo>
                  <a:cubicBezTo>
                    <a:pt x="563" y="760"/>
                    <a:pt x="563" y="760"/>
                    <a:pt x="563" y="760"/>
                  </a:cubicBezTo>
                  <a:cubicBezTo>
                    <a:pt x="632" y="760"/>
                    <a:pt x="632" y="760"/>
                    <a:pt x="632" y="760"/>
                  </a:cubicBezTo>
                  <a:cubicBezTo>
                    <a:pt x="677" y="760"/>
                    <a:pt x="713" y="731"/>
                    <a:pt x="713" y="696"/>
                  </a:cubicBezTo>
                  <a:cubicBezTo>
                    <a:pt x="713" y="509"/>
                    <a:pt x="713" y="509"/>
                    <a:pt x="713" y="509"/>
                  </a:cubicBezTo>
                  <a:cubicBezTo>
                    <a:pt x="713" y="473"/>
                    <a:pt x="677" y="444"/>
                    <a:pt x="632" y="444"/>
                  </a:cubicBezTo>
                  <a:cubicBezTo>
                    <a:pt x="563" y="444"/>
                    <a:pt x="563" y="444"/>
                    <a:pt x="563" y="444"/>
                  </a:cubicBezTo>
                  <a:cubicBezTo>
                    <a:pt x="563" y="246"/>
                    <a:pt x="563" y="246"/>
                    <a:pt x="563" y="246"/>
                  </a:cubicBezTo>
                  <a:cubicBezTo>
                    <a:pt x="588" y="246"/>
                    <a:pt x="588" y="246"/>
                    <a:pt x="588" y="246"/>
                  </a:cubicBezTo>
                  <a:cubicBezTo>
                    <a:pt x="617" y="246"/>
                    <a:pt x="639" y="264"/>
                    <a:pt x="639" y="286"/>
                  </a:cubicBezTo>
                  <a:cubicBezTo>
                    <a:pt x="639" y="345"/>
                    <a:pt x="639" y="345"/>
                    <a:pt x="639" y="345"/>
                  </a:cubicBezTo>
                  <a:lnTo>
                    <a:pt x="714" y="3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pPr defTabSz="912495"/>
              <a:endParaRPr lang="zh-CN" altLang="en-US" sz="1900">
                <a:solidFill>
                  <a:prstClr val="black"/>
                </a:solidFill>
                <a:latin typeface="Arial" panose="020B0604020202020204" pitchFamily="34" charset="0"/>
                <a:ea typeface="微软雅黑" panose="020B0503020204020204" pitchFamily="34" charset="-122"/>
              </a:endParaRPr>
            </a:p>
          </p:txBody>
        </p:sp>
        <p:sp>
          <p:nvSpPr>
            <p:cNvPr id="126" name="Freeform 461"/>
            <p:cNvSpPr/>
            <p:nvPr/>
          </p:nvSpPr>
          <p:spPr bwMode="auto">
            <a:xfrm>
              <a:off x="5187951" y="5254626"/>
              <a:ext cx="1827213" cy="209550"/>
            </a:xfrm>
            <a:custGeom>
              <a:avLst/>
              <a:gdLst>
                <a:gd name="T0" fmla="*/ 436 w 486"/>
                <a:gd name="T1" fmla="*/ 0 h 56"/>
                <a:gd name="T2" fmla="*/ 486 w 486"/>
                <a:gd name="T3" fmla="*/ 28 h 56"/>
                <a:gd name="T4" fmla="*/ 436 w 486"/>
                <a:gd name="T5" fmla="*/ 56 h 56"/>
                <a:gd name="T6" fmla="*/ 51 w 486"/>
                <a:gd name="T7" fmla="*/ 56 h 56"/>
                <a:gd name="T8" fmla="*/ 0 w 486"/>
                <a:gd name="T9" fmla="*/ 28 h 56"/>
                <a:gd name="T10" fmla="*/ 15 w 486"/>
                <a:gd name="T11" fmla="*/ 8 h 56"/>
                <a:gd name="T12" fmla="*/ 51 w 486"/>
                <a:gd name="T13" fmla="*/ 0 h 56"/>
                <a:gd name="T14" fmla="*/ 436 w 486"/>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6" h="56">
                  <a:moveTo>
                    <a:pt x="436" y="0"/>
                  </a:moveTo>
                  <a:cubicBezTo>
                    <a:pt x="464" y="0"/>
                    <a:pt x="486" y="13"/>
                    <a:pt x="486" y="28"/>
                  </a:cubicBezTo>
                  <a:cubicBezTo>
                    <a:pt x="486" y="44"/>
                    <a:pt x="464" y="56"/>
                    <a:pt x="436" y="56"/>
                  </a:cubicBezTo>
                  <a:cubicBezTo>
                    <a:pt x="51" y="56"/>
                    <a:pt x="51" y="56"/>
                    <a:pt x="51" y="56"/>
                  </a:cubicBezTo>
                  <a:cubicBezTo>
                    <a:pt x="23" y="56"/>
                    <a:pt x="0" y="44"/>
                    <a:pt x="0" y="28"/>
                  </a:cubicBezTo>
                  <a:cubicBezTo>
                    <a:pt x="0" y="20"/>
                    <a:pt x="6" y="13"/>
                    <a:pt x="15" y="8"/>
                  </a:cubicBezTo>
                  <a:cubicBezTo>
                    <a:pt x="24" y="3"/>
                    <a:pt x="37" y="0"/>
                    <a:pt x="51" y="0"/>
                  </a:cubicBezTo>
                  <a:lnTo>
                    <a:pt x="43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pPr defTabSz="912495"/>
              <a:endParaRPr lang="zh-CN" altLang="en-US" sz="1900">
                <a:solidFill>
                  <a:prstClr val="black"/>
                </a:solidFill>
                <a:latin typeface="Arial" panose="020B0604020202020204" pitchFamily="34" charset="0"/>
                <a:ea typeface="微软雅黑" panose="020B0503020204020204" pitchFamily="34" charset="-122"/>
              </a:endParaRPr>
            </a:p>
          </p:txBody>
        </p:sp>
        <p:sp>
          <p:nvSpPr>
            <p:cNvPr id="127" name="Freeform 462"/>
            <p:cNvSpPr/>
            <p:nvPr/>
          </p:nvSpPr>
          <p:spPr bwMode="auto">
            <a:xfrm>
              <a:off x="5368926" y="5576888"/>
              <a:ext cx="1470025" cy="211138"/>
            </a:xfrm>
            <a:custGeom>
              <a:avLst/>
              <a:gdLst>
                <a:gd name="T0" fmla="*/ 341 w 391"/>
                <a:gd name="T1" fmla="*/ 0 h 56"/>
                <a:gd name="T2" fmla="*/ 391 w 391"/>
                <a:gd name="T3" fmla="*/ 28 h 56"/>
                <a:gd name="T4" fmla="*/ 341 w 391"/>
                <a:gd name="T5" fmla="*/ 56 h 56"/>
                <a:gd name="T6" fmla="*/ 50 w 391"/>
                <a:gd name="T7" fmla="*/ 56 h 56"/>
                <a:gd name="T8" fmla="*/ 0 w 391"/>
                <a:gd name="T9" fmla="*/ 28 h 56"/>
                <a:gd name="T10" fmla="*/ 14 w 391"/>
                <a:gd name="T11" fmla="*/ 8 h 56"/>
                <a:gd name="T12" fmla="*/ 50 w 391"/>
                <a:gd name="T13" fmla="*/ 0 h 56"/>
                <a:gd name="T14" fmla="*/ 341 w 391"/>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1" h="56">
                  <a:moveTo>
                    <a:pt x="341" y="0"/>
                  </a:moveTo>
                  <a:cubicBezTo>
                    <a:pt x="369" y="0"/>
                    <a:pt x="391" y="12"/>
                    <a:pt x="391" y="28"/>
                  </a:cubicBezTo>
                  <a:cubicBezTo>
                    <a:pt x="391" y="43"/>
                    <a:pt x="369" y="56"/>
                    <a:pt x="341" y="56"/>
                  </a:cubicBezTo>
                  <a:cubicBezTo>
                    <a:pt x="50" y="56"/>
                    <a:pt x="50" y="56"/>
                    <a:pt x="50" y="56"/>
                  </a:cubicBezTo>
                  <a:cubicBezTo>
                    <a:pt x="22" y="56"/>
                    <a:pt x="0" y="43"/>
                    <a:pt x="0" y="28"/>
                  </a:cubicBezTo>
                  <a:cubicBezTo>
                    <a:pt x="0" y="20"/>
                    <a:pt x="5" y="13"/>
                    <a:pt x="14" y="8"/>
                  </a:cubicBezTo>
                  <a:cubicBezTo>
                    <a:pt x="24" y="3"/>
                    <a:pt x="36" y="0"/>
                    <a:pt x="50" y="0"/>
                  </a:cubicBezTo>
                  <a:lnTo>
                    <a:pt x="34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pPr defTabSz="912495"/>
              <a:endParaRPr lang="zh-CN" altLang="en-US" sz="1900">
                <a:solidFill>
                  <a:prstClr val="black"/>
                </a:solidFill>
                <a:latin typeface="Arial" panose="020B0604020202020204" pitchFamily="34" charset="0"/>
                <a:ea typeface="微软雅黑" panose="020B0503020204020204" pitchFamily="34" charset="-122"/>
              </a:endParaRPr>
            </a:p>
          </p:txBody>
        </p:sp>
        <p:sp>
          <p:nvSpPr>
            <p:cNvPr id="128" name="Freeform 463"/>
            <p:cNvSpPr/>
            <p:nvPr/>
          </p:nvSpPr>
          <p:spPr bwMode="auto">
            <a:xfrm>
              <a:off x="5556251" y="5895976"/>
              <a:ext cx="1090613" cy="211138"/>
            </a:xfrm>
            <a:custGeom>
              <a:avLst/>
              <a:gdLst>
                <a:gd name="T0" fmla="*/ 240 w 290"/>
                <a:gd name="T1" fmla="*/ 0 h 56"/>
                <a:gd name="T2" fmla="*/ 290 w 290"/>
                <a:gd name="T3" fmla="*/ 28 h 56"/>
                <a:gd name="T4" fmla="*/ 240 w 290"/>
                <a:gd name="T5" fmla="*/ 56 h 56"/>
                <a:gd name="T6" fmla="*/ 50 w 290"/>
                <a:gd name="T7" fmla="*/ 56 h 56"/>
                <a:gd name="T8" fmla="*/ 0 w 290"/>
                <a:gd name="T9" fmla="*/ 28 h 56"/>
                <a:gd name="T10" fmla="*/ 15 w 290"/>
                <a:gd name="T11" fmla="*/ 8 h 56"/>
                <a:gd name="T12" fmla="*/ 50 w 290"/>
                <a:gd name="T13" fmla="*/ 0 h 56"/>
                <a:gd name="T14" fmla="*/ 240 w 290"/>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56">
                  <a:moveTo>
                    <a:pt x="240" y="0"/>
                  </a:moveTo>
                  <a:cubicBezTo>
                    <a:pt x="268" y="0"/>
                    <a:pt x="290" y="12"/>
                    <a:pt x="290" y="28"/>
                  </a:cubicBezTo>
                  <a:cubicBezTo>
                    <a:pt x="290" y="43"/>
                    <a:pt x="268" y="56"/>
                    <a:pt x="240" y="56"/>
                  </a:cubicBezTo>
                  <a:cubicBezTo>
                    <a:pt x="50" y="56"/>
                    <a:pt x="50" y="56"/>
                    <a:pt x="50" y="56"/>
                  </a:cubicBezTo>
                  <a:cubicBezTo>
                    <a:pt x="23" y="56"/>
                    <a:pt x="0" y="43"/>
                    <a:pt x="0" y="28"/>
                  </a:cubicBezTo>
                  <a:cubicBezTo>
                    <a:pt x="0" y="20"/>
                    <a:pt x="6" y="13"/>
                    <a:pt x="15" y="8"/>
                  </a:cubicBezTo>
                  <a:cubicBezTo>
                    <a:pt x="24" y="3"/>
                    <a:pt x="37" y="0"/>
                    <a:pt x="50" y="0"/>
                  </a:cubicBezTo>
                  <a:lnTo>
                    <a:pt x="24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pPr defTabSz="912495"/>
              <a:endParaRPr lang="zh-CN" altLang="en-US" sz="1900">
                <a:solidFill>
                  <a:prstClr val="black"/>
                </a:solidFill>
                <a:latin typeface="Arial" panose="020B0604020202020204" pitchFamily="34" charset="0"/>
                <a:ea typeface="微软雅黑" panose="020B0503020204020204" pitchFamily="34" charset="-122"/>
              </a:endParaRPr>
            </a:p>
          </p:txBody>
        </p:sp>
        <p:sp>
          <p:nvSpPr>
            <p:cNvPr id="129" name="Freeform 464"/>
            <p:cNvSpPr/>
            <p:nvPr/>
          </p:nvSpPr>
          <p:spPr bwMode="auto">
            <a:xfrm>
              <a:off x="6286501" y="3416301"/>
              <a:ext cx="285750" cy="744538"/>
            </a:xfrm>
            <a:custGeom>
              <a:avLst/>
              <a:gdLst>
                <a:gd name="T0" fmla="*/ 76 w 76"/>
                <a:gd name="T1" fmla="*/ 41 h 198"/>
                <a:gd name="T2" fmla="*/ 76 w 76"/>
                <a:gd name="T3" fmla="*/ 158 h 198"/>
                <a:gd name="T4" fmla="*/ 25 w 76"/>
                <a:gd name="T5" fmla="*/ 198 h 198"/>
                <a:gd name="T6" fmla="*/ 0 w 76"/>
                <a:gd name="T7" fmla="*/ 198 h 198"/>
                <a:gd name="T8" fmla="*/ 0 w 76"/>
                <a:gd name="T9" fmla="*/ 0 h 198"/>
                <a:gd name="T10" fmla="*/ 25 w 76"/>
                <a:gd name="T11" fmla="*/ 0 h 198"/>
                <a:gd name="T12" fmla="*/ 76 w 76"/>
                <a:gd name="T13" fmla="*/ 41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41"/>
                  </a:moveTo>
                  <a:cubicBezTo>
                    <a:pt x="76" y="158"/>
                    <a:pt x="76" y="158"/>
                    <a:pt x="76" y="158"/>
                  </a:cubicBezTo>
                  <a:cubicBezTo>
                    <a:pt x="76" y="180"/>
                    <a:pt x="53" y="198"/>
                    <a:pt x="25" y="198"/>
                  </a:cubicBezTo>
                  <a:cubicBezTo>
                    <a:pt x="0" y="198"/>
                    <a:pt x="0" y="198"/>
                    <a:pt x="0" y="198"/>
                  </a:cubicBezTo>
                  <a:cubicBezTo>
                    <a:pt x="0" y="0"/>
                    <a:pt x="0" y="0"/>
                    <a:pt x="0" y="0"/>
                  </a:cubicBezTo>
                  <a:cubicBezTo>
                    <a:pt x="25" y="0"/>
                    <a:pt x="25" y="0"/>
                    <a:pt x="25" y="0"/>
                  </a:cubicBezTo>
                  <a:cubicBezTo>
                    <a:pt x="53" y="0"/>
                    <a:pt x="76" y="18"/>
                    <a:pt x="76"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pPr defTabSz="912495"/>
              <a:endParaRPr lang="zh-CN" altLang="en-US" sz="1900">
                <a:solidFill>
                  <a:prstClr val="black"/>
                </a:solidFill>
                <a:latin typeface="Arial" panose="020B0604020202020204" pitchFamily="34" charset="0"/>
                <a:ea typeface="微软雅黑" panose="020B0503020204020204" pitchFamily="34" charset="-122"/>
              </a:endParaRPr>
            </a:p>
          </p:txBody>
        </p:sp>
        <p:sp>
          <p:nvSpPr>
            <p:cNvPr id="130" name="Freeform 465"/>
            <p:cNvSpPr/>
            <p:nvPr/>
          </p:nvSpPr>
          <p:spPr bwMode="auto">
            <a:xfrm>
              <a:off x="5948363" y="754063"/>
              <a:ext cx="307975" cy="658813"/>
            </a:xfrm>
            <a:custGeom>
              <a:avLst/>
              <a:gdLst>
                <a:gd name="T0" fmla="*/ 82 w 82"/>
                <a:gd name="T1" fmla="*/ 41 h 175"/>
                <a:gd name="T2" fmla="*/ 82 w 82"/>
                <a:gd name="T3" fmla="*/ 134 h 175"/>
                <a:gd name="T4" fmla="*/ 41 w 82"/>
                <a:gd name="T5" fmla="*/ 175 h 175"/>
                <a:gd name="T6" fmla="*/ 12 w 82"/>
                <a:gd name="T7" fmla="*/ 163 h 175"/>
                <a:gd name="T8" fmla="*/ 0 w 82"/>
                <a:gd name="T9" fmla="*/ 134 h 175"/>
                <a:gd name="T10" fmla="*/ 0 w 82"/>
                <a:gd name="T11" fmla="*/ 41 h 175"/>
                <a:gd name="T12" fmla="*/ 41 w 82"/>
                <a:gd name="T13" fmla="*/ 0 h 175"/>
                <a:gd name="T14" fmla="*/ 82 w 82"/>
                <a:gd name="T15" fmla="*/ 41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175">
                  <a:moveTo>
                    <a:pt x="82" y="41"/>
                  </a:moveTo>
                  <a:cubicBezTo>
                    <a:pt x="82" y="134"/>
                    <a:pt x="82" y="134"/>
                    <a:pt x="82" y="134"/>
                  </a:cubicBezTo>
                  <a:cubicBezTo>
                    <a:pt x="82" y="157"/>
                    <a:pt x="64" y="175"/>
                    <a:pt x="41" y="175"/>
                  </a:cubicBezTo>
                  <a:cubicBezTo>
                    <a:pt x="30" y="175"/>
                    <a:pt x="20" y="171"/>
                    <a:pt x="12" y="163"/>
                  </a:cubicBezTo>
                  <a:cubicBezTo>
                    <a:pt x="5" y="156"/>
                    <a:pt x="0" y="146"/>
                    <a:pt x="0" y="134"/>
                  </a:cubicBezTo>
                  <a:cubicBezTo>
                    <a:pt x="0" y="41"/>
                    <a:pt x="0" y="41"/>
                    <a:pt x="0" y="41"/>
                  </a:cubicBezTo>
                  <a:cubicBezTo>
                    <a:pt x="0" y="19"/>
                    <a:pt x="19" y="0"/>
                    <a:pt x="41" y="0"/>
                  </a:cubicBezTo>
                  <a:cubicBezTo>
                    <a:pt x="64" y="0"/>
                    <a:pt x="82" y="19"/>
                    <a:pt x="82"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pPr defTabSz="912495"/>
              <a:endParaRPr lang="zh-CN" altLang="en-US" sz="1900">
                <a:solidFill>
                  <a:prstClr val="black"/>
                </a:solidFill>
                <a:latin typeface="Arial" panose="020B0604020202020204" pitchFamily="34" charset="0"/>
                <a:ea typeface="微软雅黑" panose="020B0503020204020204" pitchFamily="34" charset="-122"/>
              </a:endParaRPr>
            </a:p>
          </p:txBody>
        </p:sp>
        <p:sp>
          <p:nvSpPr>
            <p:cNvPr id="131" name="Freeform 466"/>
            <p:cNvSpPr/>
            <p:nvPr/>
          </p:nvSpPr>
          <p:spPr bwMode="auto">
            <a:xfrm>
              <a:off x="5635626" y="2449513"/>
              <a:ext cx="285750" cy="744538"/>
            </a:xfrm>
            <a:custGeom>
              <a:avLst/>
              <a:gdLst>
                <a:gd name="T0" fmla="*/ 76 w 76"/>
                <a:gd name="T1" fmla="*/ 0 h 198"/>
                <a:gd name="T2" fmla="*/ 76 w 76"/>
                <a:gd name="T3" fmla="*/ 198 h 198"/>
                <a:gd name="T4" fmla="*/ 51 w 76"/>
                <a:gd name="T5" fmla="*/ 198 h 198"/>
                <a:gd name="T6" fmla="*/ 0 w 76"/>
                <a:gd name="T7" fmla="*/ 157 h 198"/>
                <a:gd name="T8" fmla="*/ 0 w 76"/>
                <a:gd name="T9" fmla="*/ 40 h 198"/>
                <a:gd name="T10" fmla="*/ 51 w 76"/>
                <a:gd name="T11" fmla="*/ 0 h 198"/>
                <a:gd name="T12" fmla="*/ 76 w 76"/>
                <a:gd name="T13" fmla="*/ 0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0"/>
                  </a:moveTo>
                  <a:cubicBezTo>
                    <a:pt x="76" y="198"/>
                    <a:pt x="76" y="198"/>
                    <a:pt x="76" y="198"/>
                  </a:cubicBezTo>
                  <a:cubicBezTo>
                    <a:pt x="51" y="198"/>
                    <a:pt x="51" y="198"/>
                    <a:pt x="51" y="198"/>
                  </a:cubicBezTo>
                  <a:cubicBezTo>
                    <a:pt x="23" y="198"/>
                    <a:pt x="0" y="180"/>
                    <a:pt x="0" y="157"/>
                  </a:cubicBezTo>
                  <a:cubicBezTo>
                    <a:pt x="0" y="40"/>
                    <a:pt x="0" y="40"/>
                    <a:pt x="0" y="40"/>
                  </a:cubicBezTo>
                  <a:cubicBezTo>
                    <a:pt x="0" y="18"/>
                    <a:pt x="23" y="0"/>
                    <a:pt x="51" y="0"/>
                  </a:cubicBezTo>
                  <a:lnTo>
                    <a:pt x="7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pPr defTabSz="912495"/>
              <a:endParaRPr lang="zh-CN" altLang="en-US" sz="1900">
                <a:solidFill>
                  <a:prstClr val="black"/>
                </a:solidFill>
                <a:latin typeface="Arial" panose="020B0604020202020204" pitchFamily="34" charset="0"/>
                <a:ea typeface="微软雅黑" panose="020B0503020204020204" pitchFamily="34" charset="-122"/>
              </a:endParaRPr>
            </a:p>
          </p:txBody>
        </p:sp>
        <p:sp>
          <p:nvSpPr>
            <p:cNvPr id="132" name="Freeform 467"/>
            <p:cNvSpPr/>
            <p:nvPr/>
          </p:nvSpPr>
          <p:spPr bwMode="auto">
            <a:xfrm>
              <a:off x="3951288" y="1539876"/>
              <a:ext cx="571500" cy="587375"/>
            </a:xfrm>
            <a:custGeom>
              <a:avLst/>
              <a:gdLst>
                <a:gd name="T0" fmla="*/ 140 w 152"/>
                <a:gd name="T1" fmla="*/ 82 h 156"/>
                <a:gd name="T2" fmla="*/ 152 w 152"/>
                <a:gd name="T3" fmla="*/ 111 h 156"/>
                <a:gd name="T4" fmla="*/ 140 w 152"/>
                <a:gd name="T5" fmla="*/ 140 h 156"/>
                <a:gd name="T6" fmla="*/ 82 w 152"/>
                <a:gd name="T7" fmla="*/ 140 h 156"/>
                <a:gd name="T8" fmla="*/ 16 w 152"/>
                <a:gd name="T9" fmla="*/ 74 h 156"/>
                <a:gd name="T10" fmla="*/ 16 w 152"/>
                <a:gd name="T11" fmla="*/ 16 h 156"/>
                <a:gd name="T12" fmla="*/ 74 w 152"/>
                <a:gd name="T13" fmla="*/ 16 h 156"/>
                <a:gd name="T14" fmla="*/ 140 w 152"/>
                <a:gd name="T15" fmla="*/ 82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40" y="82"/>
                  </a:moveTo>
                  <a:cubicBezTo>
                    <a:pt x="148" y="90"/>
                    <a:pt x="152" y="100"/>
                    <a:pt x="152" y="111"/>
                  </a:cubicBezTo>
                  <a:cubicBezTo>
                    <a:pt x="152" y="121"/>
                    <a:pt x="148" y="132"/>
                    <a:pt x="140" y="140"/>
                  </a:cubicBezTo>
                  <a:cubicBezTo>
                    <a:pt x="124" y="156"/>
                    <a:pt x="98" y="156"/>
                    <a:pt x="82" y="140"/>
                  </a:cubicBezTo>
                  <a:cubicBezTo>
                    <a:pt x="16" y="74"/>
                    <a:pt x="16" y="74"/>
                    <a:pt x="16" y="74"/>
                  </a:cubicBezTo>
                  <a:cubicBezTo>
                    <a:pt x="0" y="58"/>
                    <a:pt x="0" y="32"/>
                    <a:pt x="16" y="16"/>
                  </a:cubicBezTo>
                  <a:cubicBezTo>
                    <a:pt x="32" y="0"/>
                    <a:pt x="58" y="0"/>
                    <a:pt x="74" y="16"/>
                  </a:cubicBezTo>
                  <a:lnTo>
                    <a:pt x="140"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pPr defTabSz="912495"/>
              <a:endParaRPr lang="zh-CN" altLang="en-US" sz="1900">
                <a:solidFill>
                  <a:prstClr val="black"/>
                </a:solidFill>
                <a:latin typeface="Arial" panose="020B0604020202020204" pitchFamily="34" charset="0"/>
                <a:ea typeface="微软雅黑" panose="020B0503020204020204" pitchFamily="34" charset="-122"/>
              </a:endParaRPr>
            </a:p>
          </p:txBody>
        </p:sp>
        <p:sp>
          <p:nvSpPr>
            <p:cNvPr id="133" name="Freeform 468"/>
            <p:cNvSpPr/>
            <p:nvPr/>
          </p:nvSpPr>
          <p:spPr bwMode="auto">
            <a:xfrm>
              <a:off x="3294063" y="3122613"/>
              <a:ext cx="657225" cy="307975"/>
            </a:xfrm>
            <a:custGeom>
              <a:avLst/>
              <a:gdLst>
                <a:gd name="T0" fmla="*/ 134 w 175"/>
                <a:gd name="T1" fmla="*/ 0 h 82"/>
                <a:gd name="T2" fmla="*/ 175 w 175"/>
                <a:gd name="T3" fmla="*/ 41 h 82"/>
                <a:gd name="T4" fmla="*/ 134 w 175"/>
                <a:gd name="T5" fmla="*/ 82 h 82"/>
                <a:gd name="T6" fmla="*/ 41 w 175"/>
                <a:gd name="T7" fmla="*/ 82 h 82"/>
                <a:gd name="T8" fmla="*/ 0 w 175"/>
                <a:gd name="T9" fmla="*/ 41 h 82"/>
                <a:gd name="T10" fmla="*/ 12 w 175"/>
                <a:gd name="T11" fmla="*/ 12 h 82"/>
                <a:gd name="T12" fmla="*/ 41 w 175"/>
                <a:gd name="T13" fmla="*/ 0 h 82"/>
                <a:gd name="T14" fmla="*/ 134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4" y="0"/>
                  </a:moveTo>
                  <a:cubicBezTo>
                    <a:pt x="156" y="0"/>
                    <a:pt x="175" y="19"/>
                    <a:pt x="175" y="41"/>
                  </a:cubicBezTo>
                  <a:cubicBezTo>
                    <a:pt x="175" y="64"/>
                    <a:pt x="156" y="82"/>
                    <a:pt x="134" y="82"/>
                  </a:cubicBezTo>
                  <a:cubicBezTo>
                    <a:pt x="41" y="82"/>
                    <a:pt x="41" y="82"/>
                    <a:pt x="41" y="82"/>
                  </a:cubicBezTo>
                  <a:cubicBezTo>
                    <a:pt x="18" y="82"/>
                    <a:pt x="0" y="64"/>
                    <a:pt x="0" y="41"/>
                  </a:cubicBezTo>
                  <a:cubicBezTo>
                    <a:pt x="0" y="30"/>
                    <a:pt x="4" y="20"/>
                    <a:pt x="12" y="12"/>
                  </a:cubicBezTo>
                  <a:cubicBezTo>
                    <a:pt x="19" y="5"/>
                    <a:pt x="29" y="0"/>
                    <a:pt x="41" y="0"/>
                  </a:cubicBezTo>
                  <a:lnTo>
                    <a:pt x="13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pPr defTabSz="912495"/>
              <a:endParaRPr lang="zh-CN" altLang="en-US" sz="1900">
                <a:solidFill>
                  <a:prstClr val="black"/>
                </a:solidFill>
                <a:latin typeface="Arial" panose="020B0604020202020204" pitchFamily="34" charset="0"/>
                <a:ea typeface="微软雅黑" panose="020B0503020204020204" pitchFamily="34" charset="-122"/>
              </a:endParaRPr>
            </a:p>
          </p:txBody>
        </p:sp>
      </p:grpSp>
      <p:sp>
        <p:nvSpPr>
          <p:cNvPr id="134" name="矩形 3"/>
          <p:cNvSpPr>
            <a:spLocks noChangeArrowheads="1"/>
          </p:cNvSpPr>
          <p:nvPr/>
        </p:nvSpPr>
        <p:spPr bwMode="auto">
          <a:xfrm>
            <a:off x="251520" y="4077072"/>
            <a:ext cx="1338776" cy="369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91414" tIns="45708" rIns="91414" bIns="45708">
            <a:spAutoFit/>
          </a:bodyPr>
          <a:lstStyle/>
          <a:p>
            <a:pPr>
              <a:defRPr/>
            </a:pPr>
            <a:r>
              <a:rPr lang="en-US" altLang="zh-CN" dirty="0">
                <a:solidFill>
                  <a:schemeClr val="tx1">
                    <a:lumMod val="65000"/>
                    <a:lumOff val="35000"/>
                  </a:schemeClr>
                </a:solidFill>
                <a:latin typeface="楷体_GB2312" panose="02010609030101010101" pitchFamily="49" charset="-122"/>
                <a:ea typeface="楷体_GB2312" panose="02010609030101010101" pitchFamily="49" charset="-122"/>
              </a:rPr>
              <a:t>5.</a:t>
            </a:r>
            <a:r>
              <a:rPr lang="zh-CN" altLang="en-US" dirty="0">
                <a:solidFill>
                  <a:schemeClr val="tx1">
                    <a:lumMod val="65000"/>
                    <a:lumOff val="35000"/>
                  </a:schemeClr>
                </a:solidFill>
                <a:latin typeface="楷体_GB2312" panose="02010609030101010101" pitchFamily="49" charset="-122"/>
                <a:ea typeface="楷体_GB2312" panose="02010609030101010101" pitchFamily="49" charset="-122"/>
              </a:rPr>
              <a:t>经费保障</a:t>
            </a:r>
            <a:endParaRPr lang="zh-CN" altLang="en-US" dirty="0">
              <a:solidFill>
                <a:schemeClr val="tx1">
                  <a:lumMod val="65000"/>
                  <a:lumOff val="35000"/>
                </a:schemeClr>
              </a:solidFill>
              <a:latin typeface="楷体_GB2312" panose="02010609030101010101" pitchFamily="49" charset="-122"/>
              <a:ea typeface="楷体_GB2312" panose="02010609030101010101" pitchFamily="49" charset="-122"/>
            </a:endParaRPr>
          </a:p>
        </p:txBody>
      </p:sp>
      <p:grpSp>
        <p:nvGrpSpPr>
          <p:cNvPr id="136" name="Group 23"/>
          <p:cNvGrpSpPr/>
          <p:nvPr/>
        </p:nvGrpSpPr>
        <p:grpSpPr>
          <a:xfrm>
            <a:off x="5344074" y="4083078"/>
            <a:ext cx="342465" cy="298627"/>
            <a:chOff x="7540014" y="4306907"/>
            <a:chExt cx="389342" cy="339426"/>
          </a:xfrm>
          <a:solidFill>
            <a:schemeClr val="bg1"/>
          </a:solidFill>
        </p:grpSpPr>
        <p:sp>
          <p:nvSpPr>
            <p:cNvPr id="137" name="Freeform 110"/>
            <p:cNvSpPr/>
            <p:nvPr/>
          </p:nvSpPr>
          <p:spPr bwMode="auto">
            <a:xfrm>
              <a:off x="7799575" y="440923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en-US" sz="1705">
                <a:latin typeface="Arial" panose="020B0604020202020204" pitchFamily="34" charset="0"/>
                <a:ea typeface="微软雅黑" panose="020B0503020204020204" pitchFamily="34" charset="-122"/>
              </a:endParaRPr>
            </a:p>
          </p:txBody>
        </p:sp>
        <p:sp>
          <p:nvSpPr>
            <p:cNvPr id="138" name="Freeform 111"/>
            <p:cNvSpPr/>
            <p:nvPr/>
          </p:nvSpPr>
          <p:spPr bwMode="auto">
            <a:xfrm>
              <a:off x="7777112" y="438178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en-US" sz="1705">
                <a:latin typeface="Arial" panose="020B0604020202020204" pitchFamily="34" charset="0"/>
                <a:ea typeface="微软雅黑" panose="020B0503020204020204" pitchFamily="34" charset="-122"/>
              </a:endParaRPr>
            </a:p>
          </p:txBody>
        </p:sp>
        <p:sp>
          <p:nvSpPr>
            <p:cNvPr id="139" name="Freeform 112"/>
            <p:cNvSpPr/>
            <p:nvPr/>
          </p:nvSpPr>
          <p:spPr bwMode="auto">
            <a:xfrm>
              <a:off x="7757146" y="436680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en-US" sz="1705">
                <a:latin typeface="Arial" panose="020B0604020202020204" pitchFamily="34" charset="0"/>
                <a:ea typeface="微软雅黑" panose="020B0503020204020204" pitchFamily="34" charset="-122"/>
              </a:endParaRPr>
            </a:p>
          </p:txBody>
        </p:sp>
        <p:sp>
          <p:nvSpPr>
            <p:cNvPr id="140" name="Freeform 113"/>
            <p:cNvSpPr/>
            <p:nvPr/>
          </p:nvSpPr>
          <p:spPr bwMode="auto">
            <a:xfrm>
              <a:off x="7729693" y="446913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en-US" sz="1705">
                <a:latin typeface="Arial" panose="020B0604020202020204" pitchFamily="34" charset="0"/>
                <a:ea typeface="微软雅黑" panose="020B0503020204020204" pitchFamily="34" charset="-122"/>
              </a:endParaRPr>
            </a:p>
          </p:txBody>
        </p:sp>
        <p:sp>
          <p:nvSpPr>
            <p:cNvPr id="141" name="Freeform 114"/>
            <p:cNvSpPr/>
            <p:nvPr/>
          </p:nvSpPr>
          <p:spPr bwMode="auto">
            <a:xfrm>
              <a:off x="7712222" y="452653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en-US" sz="1705">
                <a:latin typeface="Arial" panose="020B0604020202020204" pitchFamily="34" charset="0"/>
                <a:ea typeface="微软雅黑" panose="020B0503020204020204" pitchFamily="34" charset="-122"/>
              </a:endParaRPr>
            </a:p>
          </p:txBody>
        </p:sp>
        <p:sp>
          <p:nvSpPr>
            <p:cNvPr id="142" name="Freeform 115"/>
            <p:cNvSpPr/>
            <p:nvPr/>
          </p:nvSpPr>
          <p:spPr bwMode="auto">
            <a:xfrm>
              <a:off x="7859474" y="434184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en-US" sz="1705">
                <a:latin typeface="Arial" panose="020B0604020202020204" pitchFamily="34" charset="0"/>
                <a:ea typeface="微软雅黑" panose="020B0503020204020204" pitchFamily="34" charset="-122"/>
              </a:endParaRPr>
            </a:p>
          </p:txBody>
        </p:sp>
        <p:sp>
          <p:nvSpPr>
            <p:cNvPr id="143" name="Freeform 116"/>
            <p:cNvSpPr/>
            <p:nvPr/>
          </p:nvSpPr>
          <p:spPr bwMode="auto">
            <a:xfrm>
              <a:off x="7540014" y="430690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en-US" sz="1705">
                <a:latin typeface="Arial" panose="020B0604020202020204" pitchFamily="34" charset="0"/>
                <a:ea typeface="微软雅黑" panose="020B0503020204020204" pitchFamily="34" charset="-122"/>
              </a:endParaRPr>
            </a:p>
          </p:txBody>
        </p:sp>
        <p:sp>
          <p:nvSpPr>
            <p:cNvPr id="144" name="Rectangle 117"/>
            <p:cNvSpPr>
              <a:spLocks noChangeArrowheads="1"/>
            </p:cNvSpPr>
            <p:nvPr/>
          </p:nvSpPr>
          <p:spPr bwMode="auto">
            <a:xfrm>
              <a:off x="7589930" y="4421713"/>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34" tIns="45717" rIns="91434" bIns="45717" numCol="1" anchor="t" anchorCtr="0" compatLnSpc="1"/>
            <a:lstStyle/>
            <a:p>
              <a:endParaRPr lang="en-US" sz="1705">
                <a:latin typeface="Arial" panose="020B0604020202020204" pitchFamily="34" charset="0"/>
                <a:ea typeface="微软雅黑" panose="020B0503020204020204" pitchFamily="34" charset="-122"/>
              </a:endParaRPr>
            </a:p>
          </p:txBody>
        </p:sp>
        <p:sp>
          <p:nvSpPr>
            <p:cNvPr id="145" name="Rectangle 118"/>
            <p:cNvSpPr>
              <a:spLocks noChangeArrowheads="1"/>
            </p:cNvSpPr>
            <p:nvPr/>
          </p:nvSpPr>
          <p:spPr bwMode="auto">
            <a:xfrm>
              <a:off x="7589930" y="4461645"/>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34" tIns="45717" rIns="91434" bIns="45717" numCol="1" anchor="t" anchorCtr="0" compatLnSpc="1"/>
            <a:lstStyle/>
            <a:p>
              <a:endParaRPr lang="en-US" sz="1705">
                <a:latin typeface="Arial" panose="020B0604020202020204" pitchFamily="34" charset="0"/>
                <a:ea typeface="微软雅黑" panose="020B0503020204020204" pitchFamily="34" charset="-122"/>
              </a:endParaRPr>
            </a:p>
          </p:txBody>
        </p:sp>
        <p:sp>
          <p:nvSpPr>
            <p:cNvPr id="146" name="Rectangle 119"/>
            <p:cNvSpPr>
              <a:spLocks noChangeArrowheads="1"/>
            </p:cNvSpPr>
            <p:nvPr/>
          </p:nvSpPr>
          <p:spPr bwMode="auto">
            <a:xfrm>
              <a:off x="7589930" y="4506569"/>
              <a:ext cx="109814" cy="14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34" tIns="45717" rIns="91434" bIns="45717" numCol="1" anchor="t" anchorCtr="0" compatLnSpc="1"/>
            <a:lstStyle/>
            <a:p>
              <a:endParaRPr lang="en-US" sz="1705">
                <a:latin typeface="Arial" panose="020B0604020202020204" pitchFamily="34" charset="0"/>
                <a:ea typeface="微软雅黑" panose="020B0503020204020204" pitchFamily="34" charset="-122"/>
              </a:endParaRPr>
            </a:p>
          </p:txBody>
        </p:sp>
        <p:sp>
          <p:nvSpPr>
            <p:cNvPr id="147" name="Rectangle 120"/>
            <p:cNvSpPr>
              <a:spLocks noChangeArrowheads="1"/>
            </p:cNvSpPr>
            <p:nvPr/>
          </p:nvSpPr>
          <p:spPr bwMode="auto">
            <a:xfrm>
              <a:off x="7589930" y="4548998"/>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34" tIns="45717" rIns="91434" bIns="45717" numCol="1" anchor="t" anchorCtr="0" compatLnSpc="1"/>
            <a:lstStyle/>
            <a:p>
              <a:endParaRPr lang="en-US" sz="1705">
                <a:latin typeface="Arial" panose="020B0604020202020204" pitchFamily="34" charset="0"/>
                <a:ea typeface="微软雅黑" panose="020B0503020204020204" pitchFamily="34" charset="-122"/>
              </a:endParaRPr>
            </a:p>
          </p:txBody>
        </p:sp>
      </p:grpSp>
      <p:sp>
        <p:nvSpPr>
          <p:cNvPr id="148" name="矩形 3"/>
          <p:cNvSpPr>
            <a:spLocks noChangeArrowheads="1"/>
          </p:cNvSpPr>
          <p:nvPr/>
        </p:nvSpPr>
        <p:spPr bwMode="auto">
          <a:xfrm>
            <a:off x="5222146" y="5298389"/>
            <a:ext cx="1338776" cy="369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91414" tIns="45708" rIns="91414" bIns="45708">
            <a:spAutoFit/>
          </a:bodyPr>
          <a:lstStyle/>
          <a:p>
            <a:pPr>
              <a:defRPr/>
            </a:pPr>
            <a:r>
              <a:rPr lang="en-US" altLang="zh-CN" dirty="0">
                <a:solidFill>
                  <a:schemeClr val="tx1">
                    <a:lumMod val="65000"/>
                    <a:lumOff val="35000"/>
                  </a:schemeClr>
                </a:solidFill>
                <a:latin typeface="楷体_GB2312" panose="02010609030101010101" pitchFamily="49" charset="-122"/>
                <a:ea typeface="楷体_GB2312" panose="02010609030101010101" pitchFamily="49" charset="-122"/>
              </a:rPr>
              <a:t>6.</a:t>
            </a:r>
            <a:r>
              <a:rPr lang="zh-CN" altLang="en-US" dirty="0">
                <a:solidFill>
                  <a:schemeClr val="tx1">
                    <a:lumMod val="65000"/>
                    <a:lumOff val="35000"/>
                  </a:schemeClr>
                </a:solidFill>
                <a:latin typeface="楷体_GB2312" panose="02010609030101010101" pitchFamily="49" charset="-122"/>
                <a:ea typeface="楷体_GB2312" panose="02010609030101010101" pitchFamily="49" charset="-122"/>
              </a:rPr>
              <a:t>共享应用</a:t>
            </a:r>
            <a:endParaRPr lang="zh-CN" altLang="en-US" dirty="0">
              <a:solidFill>
                <a:schemeClr val="tx1">
                  <a:lumMod val="65000"/>
                  <a:lumOff val="35000"/>
                </a:schemeClr>
              </a:solidFill>
              <a:latin typeface="楷体_GB2312" panose="02010609030101010101" pitchFamily="49" charset="-122"/>
              <a:ea typeface="楷体_GB2312" panose="02010609030101010101" pitchFamily="49" charset="-122"/>
            </a:endParaRPr>
          </a:p>
        </p:txBody>
      </p:sp>
      <p:grpSp>
        <p:nvGrpSpPr>
          <p:cNvPr id="150" name="Group 9"/>
          <p:cNvGrpSpPr/>
          <p:nvPr/>
        </p:nvGrpSpPr>
        <p:grpSpPr>
          <a:xfrm>
            <a:off x="4280093" y="5837452"/>
            <a:ext cx="384668" cy="285306"/>
            <a:chOff x="4572000" y="3414713"/>
            <a:chExt cx="374651" cy="277813"/>
          </a:xfrm>
          <a:solidFill>
            <a:schemeClr val="bg1"/>
          </a:solidFill>
        </p:grpSpPr>
        <p:sp>
          <p:nvSpPr>
            <p:cNvPr id="151" name="Freeform 17"/>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en-US" sz="1705">
                <a:latin typeface="Arial" panose="020B0604020202020204" pitchFamily="34" charset="0"/>
                <a:ea typeface="微软雅黑" panose="020B0503020204020204" pitchFamily="34" charset="-122"/>
              </a:endParaRPr>
            </a:p>
          </p:txBody>
        </p:sp>
        <p:sp>
          <p:nvSpPr>
            <p:cNvPr id="152" name="Freeform 18"/>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en-US" sz="1705">
                <a:latin typeface="Arial" panose="020B0604020202020204" pitchFamily="34" charset="0"/>
                <a:ea typeface="微软雅黑" panose="020B0503020204020204" pitchFamily="34" charset="-122"/>
              </a:endParaRPr>
            </a:p>
          </p:txBody>
        </p:sp>
      </p:grpSp>
      <p:sp>
        <p:nvSpPr>
          <p:cNvPr id="2" name="矩形 1"/>
          <p:cNvSpPr/>
          <p:nvPr/>
        </p:nvSpPr>
        <p:spPr>
          <a:xfrm>
            <a:off x="323528" y="2503376"/>
            <a:ext cx="1338828" cy="369332"/>
          </a:xfrm>
          <a:prstGeom prst="rect">
            <a:avLst/>
          </a:prstGeom>
        </p:spPr>
        <p:txBody>
          <a:bodyPr wrap="none">
            <a:spAutoFit/>
          </a:bodyPr>
          <a:lstStyle/>
          <a:p>
            <a:pPr lvl="0">
              <a:defRPr/>
            </a:pPr>
            <a:r>
              <a:rPr lang="en-US" altLang="zh-CN" dirty="0">
                <a:solidFill>
                  <a:prstClr val="black">
                    <a:lumMod val="65000"/>
                    <a:lumOff val="35000"/>
                  </a:prstClr>
                </a:solidFill>
                <a:latin typeface="楷体_GB2312" panose="02010609030101010101" pitchFamily="49" charset="-122"/>
                <a:ea typeface="楷体_GB2312" panose="02010609030101010101" pitchFamily="49" charset="-122"/>
              </a:rPr>
              <a:t>3.</a:t>
            </a:r>
            <a:r>
              <a:rPr lang="zh-CN" altLang="en-US" dirty="0">
                <a:solidFill>
                  <a:prstClr val="black">
                    <a:lumMod val="65000"/>
                    <a:lumOff val="35000"/>
                  </a:prstClr>
                </a:solidFill>
                <a:latin typeface="楷体_GB2312" panose="02010609030101010101" pitchFamily="49" charset="-122"/>
                <a:ea typeface="楷体_GB2312" panose="02010609030101010101" pitchFamily="49" charset="-122"/>
              </a:rPr>
              <a:t>技术保障</a:t>
            </a:r>
            <a:endParaRPr lang="zh-CN" altLang="en-US" dirty="0">
              <a:solidFill>
                <a:prstClr val="black">
                  <a:lumMod val="65000"/>
                  <a:lumOff val="35000"/>
                </a:prstClr>
              </a:solidFill>
              <a:latin typeface="楷体_GB2312" panose="02010609030101010101" pitchFamily="49" charset="-122"/>
              <a:ea typeface="楷体_GB2312" panose="02010609030101010101" pitchFamily="49" charset="-122"/>
            </a:endParaRPr>
          </a:p>
        </p:txBody>
      </p:sp>
      <p:sp>
        <p:nvSpPr>
          <p:cNvPr id="3" name="矩形 2"/>
          <p:cNvSpPr/>
          <p:nvPr/>
        </p:nvSpPr>
        <p:spPr>
          <a:xfrm>
            <a:off x="5136014" y="1327478"/>
            <a:ext cx="3682821" cy="830997"/>
          </a:xfrm>
          <a:prstGeom prst="rect">
            <a:avLst/>
          </a:prstGeom>
        </p:spPr>
        <p:txBody>
          <a:bodyPr wrap="square">
            <a:spAutoFit/>
          </a:bodyPr>
          <a:lstStyle/>
          <a:p>
            <a:r>
              <a:rPr lang="zh-CN" altLang="en-US" sz="1600" dirty="0">
                <a:latin typeface="楷体_GB2312" panose="02010609030101010101" pitchFamily="49" charset="-122"/>
                <a:ea typeface="楷体_GB2312" panose="02010609030101010101" pitchFamily="49" charset="-122"/>
              </a:rPr>
              <a:t>实施机构；调查机构，按照政府采购法相关规定，由专业队伍承担，有能力的国土资源部门可自行开展调查。</a:t>
            </a:r>
            <a:endParaRPr lang="zh-CN" altLang="en-US" sz="1600" dirty="0">
              <a:latin typeface="楷体_GB2312" panose="02010609030101010101" pitchFamily="49" charset="-122"/>
              <a:ea typeface="楷体_GB2312" panose="02010609030101010101" pitchFamily="49" charset="-122"/>
            </a:endParaRPr>
          </a:p>
        </p:txBody>
      </p:sp>
      <p:sp>
        <p:nvSpPr>
          <p:cNvPr id="5" name="矩形 4"/>
          <p:cNvSpPr/>
          <p:nvPr/>
        </p:nvSpPr>
        <p:spPr>
          <a:xfrm>
            <a:off x="6156176" y="2723712"/>
            <a:ext cx="2646878" cy="338554"/>
          </a:xfrm>
          <a:prstGeom prst="rect">
            <a:avLst/>
          </a:prstGeom>
        </p:spPr>
        <p:txBody>
          <a:bodyPr wrap="none">
            <a:spAutoFit/>
          </a:bodyPr>
          <a:lstStyle/>
          <a:p>
            <a:r>
              <a:rPr lang="zh-CN" altLang="en-US" sz="1600" dirty="0">
                <a:latin typeface="楷体_GB2312" panose="02010609030101010101" pitchFamily="49" charset="-122"/>
                <a:ea typeface="楷体_GB2312" panose="02010609030101010101" pitchFamily="49" charset="-122"/>
              </a:rPr>
              <a:t>系列规程规范和技术标准。</a:t>
            </a:r>
            <a:endParaRPr lang="zh-CN" altLang="en-US" sz="1600" dirty="0">
              <a:latin typeface="楷体_GB2312" panose="02010609030101010101" pitchFamily="49" charset="-122"/>
              <a:ea typeface="楷体_GB2312" panose="02010609030101010101" pitchFamily="49" charset="-122"/>
            </a:endParaRPr>
          </a:p>
        </p:txBody>
      </p:sp>
      <p:sp>
        <p:nvSpPr>
          <p:cNvPr id="6" name="矩形 5"/>
          <p:cNvSpPr/>
          <p:nvPr/>
        </p:nvSpPr>
        <p:spPr>
          <a:xfrm>
            <a:off x="323528" y="2885985"/>
            <a:ext cx="2393523" cy="830997"/>
          </a:xfrm>
          <a:prstGeom prst="rect">
            <a:avLst/>
          </a:prstGeom>
        </p:spPr>
        <p:txBody>
          <a:bodyPr wrap="square">
            <a:spAutoFit/>
          </a:bodyPr>
          <a:lstStyle/>
          <a:p>
            <a:r>
              <a:rPr lang="zh-CN" altLang="en-US" sz="1600" dirty="0">
                <a:latin typeface="楷体_GB2312" panose="02010609030101010101" pitchFamily="49" charset="-122"/>
                <a:ea typeface="楷体_GB2312" panose="02010609030101010101" pitchFamily="49" charset="-122"/>
              </a:rPr>
              <a:t>统一技术标准规范；采用高新技术和先进设备；加强技术指导与咨询。</a:t>
            </a:r>
            <a:endParaRPr lang="zh-CN" altLang="en-US" sz="1600" dirty="0">
              <a:latin typeface="楷体_GB2312" panose="02010609030101010101" pitchFamily="49" charset="-122"/>
              <a:ea typeface="楷体_GB2312" panose="02010609030101010101" pitchFamily="49" charset="-122"/>
            </a:endParaRPr>
          </a:p>
        </p:txBody>
      </p:sp>
      <p:sp>
        <p:nvSpPr>
          <p:cNvPr id="7" name="矩形 6"/>
          <p:cNvSpPr/>
          <p:nvPr/>
        </p:nvSpPr>
        <p:spPr>
          <a:xfrm>
            <a:off x="6084168" y="3822912"/>
            <a:ext cx="2617719" cy="1323439"/>
          </a:xfrm>
          <a:prstGeom prst="rect">
            <a:avLst/>
          </a:prstGeom>
        </p:spPr>
        <p:txBody>
          <a:bodyPr wrap="square">
            <a:spAutoFit/>
          </a:bodyPr>
          <a:lstStyle/>
          <a:p>
            <a:r>
              <a:rPr lang="zh-CN" altLang="en-US" sz="1600" dirty="0">
                <a:latin typeface="楷体_GB2312" panose="02010609030101010101" pitchFamily="49" charset="-122"/>
                <a:ea typeface="楷体_GB2312" panose="02010609030101010101" pitchFamily="49" charset="-122"/>
              </a:rPr>
              <a:t>引入竞争机制；建立检查验收制度；专项资金管理制度；建立质量保障目标责任制；建立项目监理制度；建立事后评估制度。</a:t>
            </a:r>
            <a:endParaRPr lang="zh-CN" altLang="en-US" sz="1600" dirty="0">
              <a:latin typeface="楷体_GB2312" panose="02010609030101010101" pitchFamily="49" charset="-122"/>
              <a:ea typeface="楷体_GB2312" panose="02010609030101010101" pitchFamily="49" charset="-122"/>
            </a:endParaRPr>
          </a:p>
        </p:txBody>
      </p:sp>
      <p:sp>
        <p:nvSpPr>
          <p:cNvPr id="8" name="矩形 7"/>
          <p:cNvSpPr/>
          <p:nvPr/>
        </p:nvSpPr>
        <p:spPr>
          <a:xfrm>
            <a:off x="198441" y="4437112"/>
            <a:ext cx="2675504" cy="2308324"/>
          </a:xfrm>
          <a:prstGeom prst="rect">
            <a:avLst/>
          </a:prstGeom>
        </p:spPr>
        <p:txBody>
          <a:bodyPr wrap="square">
            <a:spAutoFit/>
          </a:bodyPr>
          <a:lstStyle/>
          <a:p>
            <a:r>
              <a:rPr lang="zh-CN" altLang="en-US" sz="1600" dirty="0">
                <a:latin typeface="楷体_GB2312" panose="02010609030101010101" pitchFamily="49" charset="-122"/>
                <a:ea typeface="楷体_GB2312" panose="02010609030101010101" pitchFamily="49" charset="-122"/>
              </a:rPr>
              <a:t>三调经费按照《土地调查条例》和《通知》的要求，由中央和地方各级人民政府共同负担，按分级保障原则，由同级财政予以保障。根据土地调查任务和计划安排，列入相应年度的财政预算，按时拨付，确保足额到位，保障三调工作的顺利进行。</a:t>
            </a:r>
            <a:endParaRPr lang="zh-CN" altLang="en-US" sz="1600" dirty="0">
              <a:latin typeface="楷体_GB2312" panose="02010609030101010101" pitchFamily="49" charset="-122"/>
              <a:ea typeface="楷体_GB2312" panose="02010609030101010101" pitchFamily="49" charset="-122"/>
            </a:endParaRPr>
          </a:p>
        </p:txBody>
      </p:sp>
      <p:sp>
        <p:nvSpPr>
          <p:cNvPr id="9" name="矩形 8"/>
          <p:cNvSpPr/>
          <p:nvPr/>
        </p:nvSpPr>
        <p:spPr>
          <a:xfrm>
            <a:off x="5222146" y="5642467"/>
            <a:ext cx="3690217" cy="1077218"/>
          </a:xfrm>
          <a:prstGeom prst="rect">
            <a:avLst/>
          </a:prstGeom>
        </p:spPr>
        <p:txBody>
          <a:bodyPr wrap="square">
            <a:spAutoFit/>
          </a:bodyPr>
          <a:lstStyle/>
          <a:p>
            <a:r>
              <a:rPr lang="zh-CN" altLang="en-US" sz="1600" dirty="0">
                <a:latin typeface="楷体_GB2312" panose="02010609030101010101" pitchFamily="49" charset="-122"/>
                <a:ea typeface="楷体_GB2312" panose="02010609030101010101" pitchFamily="49" charset="-122"/>
              </a:rPr>
              <a:t>可随时与各部门共享并用于宏观调控和各项管理。经国务院批准后，向社会公布。通过成果集成，满足科学研究、社会公众等需求。</a:t>
            </a:r>
            <a:endParaRPr lang="zh-CN" altLang="en-US" sz="1600" dirty="0">
              <a:latin typeface="楷体_GB2312" panose="02010609030101010101" pitchFamily="49" charset="-122"/>
              <a:ea typeface="楷体_GB2312" panose="0201060903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wipe(down)">
                                      <p:cBhvr>
                                        <p:cTn id="7" dur="500"/>
                                        <p:tgtEl>
                                          <p:spTgt spid="51"/>
                                        </p:tgtEl>
                                      </p:cBhvr>
                                    </p:animEffect>
                                  </p:childTnLst>
                                </p:cTn>
                              </p:par>
                            </p:childTnLst>
                          </p:cTn>
                        </p:par>
                        <p:par>
                          <p:cTn id="8" fill="hold">
                            <p:stCondLst>
                              <p:cond delay="500"/>
                            </p:stCondLst>
                            <p:childTnLst>
                              <p:par>
                                <p:cTn id="9" presetID="23" presetClass="entr" presetSubtype="36" fill="hold" nodeType="afterEffect">
                                  <p:stCondLst>
                                    <p:cond delay="0"/>
                                  </p:stCondLst>
                                  <p:childTnLst>
                                    <p:set>
                                      <p:cBhvr>
                                        <p:cTn id="10" dur="1" fill="hold">
                                          <p:stCondLst>
                                            <p:cond delay="0"/>
                                          </p:stCondLst>
                                        </p:cTn>
                                        <p:tgtEl>
                                          <p:spTgt spid="52"/>
                                        </p:tgtEl>
                                        <p:attrNameLst>
                                          <p:attrName>style.visibility</p:attrName>
                                        </p:attrNameLst>
                                      </p:cBhvr>
                                      <p:to>
                                        <p:strVal val="visible"/>
                                      </p:to>
                                    </p:set>
                                    <p:anim calcmode="lin" valueType="num">
                                      <p:cBhvr>
                                        <p:cTn id="11" dur="500" fill="hold"/>
                                        <p:tgtEl>
                                          <p:spTgt spid="52"/>
                                        </p:tgtEl>
                                        <p:attrNameLst>
                                          <p:attrName>ppt_w</p:attrName>
                                        </p:attrNameLst>
                                      </p:cBhvr>
                                      <p:tavLst>
                                        <p:tav tm="0">
                                          <p:val>
                                            <p:strVal val="(6*min(max(#ppt_w*#ppt_h,.3),1)-7.4)/-.7*#ppt_w"/>
                                          </p:val>
                                        </p:tav>
                                        <p:tav tm="100000">
                                          <p:val>
                                            <p:strVal val="#ppt_w"/>
                                          </p:val>
                                        </p:tav>
                                      </p:tavLst>
                                    </p:anim>
                                    <p:anim calcmode="lin" valueType="num">
                                      <p:cBhvr>
                                        <p:cTn id="12" dur="500" fill="hold"/>
                                        <p:tgtEl>
                                          <p:spTgt spid="52"/>
                                        </p:tgtEl>
                                        <p:attrNameLst>
                                          <p:attrName>ppt_h</p:attrName>
                                        </p:attrNameLst>
                                      </p:cBhvr>
                                      <p:tavLst>
                                        <p:tav tm="0">
                                          <p:val>
                                            <p:strVal val="(6*min(max(#ppt_w*#ppt_h,.3),1)-7.4)/-.7*#ppt_h"/>
                                          </p:val>
                                        </p:tav>
                                        <p:tav tm="100000">
                                          <p:val>
                                            <p:strVal val="#ppt_h"/>
                                          </p:val>
                                        </p:tav>
                                      </p:tavLst>
                                    </p:anim>
                                    <p:anim calcmode="lin" valueType="num">
                                      <p:cBhvr>
                                        <p:cTn id="13" dur="500" fill="hold"/>
                                        <p:tgtEl>
                                          <p:spTgt spid="52"/>
                                        </p:tgtEl>
                                        <p:attrNameLst>
                                          <p:attrName>ppt_x</p:attrName>
                                        </p:attrNameLst>
                                      </p:cBhvr>
                                      <p:tavLst>
                                        <p:tav tm="0">
                                          <p:val>
                                            <p:fltVal val="0.5"/>
                                          </p:val>
                                        </p:tav>
                                        <p:tav tm="100000">
                                          <p:val>
                                            <p:strVal val="#ppt_x"/>
                                          </p:val>
                                        </p:tav>
                                      </p:tavLst>
                                    </p:anim>
                                    <p:anim calcmode="lin" valueType="num">
                                      <p:cBhvr>
                                        <p:cTn id="14" dur="500" fill="hold"/>
                                        <p:tgtEl>
                                          <p:spTgt spid="52"/>
                                        </p:tgtEl>
                                        <p:attrNameLst>
                                          <p:attrName>ppt_y</p:attrName>
                                        </p:attrNameLst>
                                      </p:cBhvr>
                                      <p:tavLst>
                                        <p:tav tm="0">
                                          <p:val>
                                            <p:strVal val="1+(6*min(max(#ppt_w*#ppt_h,.3),1)-7.4)/-.7*#ppt_h/2"/>
                                          </p:val>
                                        </p:tav>
                                        <p:tav tm="100000">
                                          <p:val>
                                            <p:strVal val="#ppt_y"/>
                                          </p:val>
                                        </p:tav>
                                      </p:tavLst>
                                    </p:anim>
                                  </p:childTnLst>
                                </p:cTn>
                              </p:par>
                              <p:par>
                                <p:cTn id="15" presetID="23" presetClass="entr" presetSubtype="36" fill="hold" nodeType="withEffect">
                                  <p:stCondLst>
                                    <p:cond delay="200"/>
                                  </p:stCondLst>
                                  <p:childTnLst>
                                    <p:set>
                                      <p:cBhvr>
                                        <p:cTn id="16" dur="1" fill="hold">
                                          <p:stCondLst>
                                            <p:cond delay="0"/>
                                          </p:stCondLst>
                                        </p:cTn>
                                        <p:tgtEl>
                                          <p:spTgt spid="81"/>
                                        </p:tgtEl>
                                        <p:attrNameLst>
                                          <p:attrName>style.visibility</p:attrName>
                                        </p:attrNameLst>
                                      </p:cBhvr>
                                      <p:to>
                                        <p:strVal val="visible"/>
                                      </p:to>
                                    </p:set>
                                    <p:anim calcmode="lin" valueType="num">
                                      <p:cBhvr>
                                        <p:cTn id="17" dur="500" fill="hold"/>
                                        <p:tgtEl>
                                          <p:spTgt spid="81"/>
                                        </p:tgtEl>
                                        <p:attrNameLst>
                                          <p:attrName>ppt_w</p:attrName>
                                        </p:attrNameLst>
                                      </p:cBhvr>
                                      <p:tavLst>
                                        <p:tav tm="0">
                                          <p:val>
                                            <p:strVal val="(6*min(max(#ppt_w*#ppt_h,.3),1)-7.4)/-.7*#ppt_w"/>
                                          </p:val>
                                        </p:tav>
                                        <p:tav tm="100000">
                                          <p:val>
                                            <p:strVal val="#ppt_w"/>
                                          </p:val>
                                        </p:tav>
                                      </p:tavLst>
                                    </p:anim>
                                    <p:anim calcmode="lin" valueType="num">
                                      <p:cBhvr>
                                        <p:cTn id="18" dur="500" fill="hold"/>
                                        <p:tgtEl>
                                          <p:spTgt spid="81"/>
                                        </p:tgtEl>
                                        <p:attrNameLst>
                                          <p:attrName>ppt_h</p:attrName>
                                        </p:attrNameLst>
                                      </p:cBhvr>
                                      <p:tavLst>
                                        <p:tav tm="0">
                                          <p:val>
                                            <p:strVal val="(6*min(max(#ppt_w*#ppt_h,.3),1)-7.4)/-.7*#ppt_h"/>
                                          </p:val>
                                        </p:tav>
                                        <p:tav tm="100000">
                                          <p:val>
                                            <p:strVal val="#ppt_h"/>
                                          </p:val>
                                        </p:tav>
                                      </p:tavLst>
                                    </p:anim>
                                    <p:anim calcmode="lin" valueType="num">
                                      <p:cBhvr>
                                        <p:cTn id="19" dur="500" fill="hold"/>
                                        <p:tgtEl>
                                          <p:spTgt spid="81"/>
                                        </p:tgtEl>
                                        <p:attrNameLst>
                                          <p:attrName>ppt_x</p:attrName>
                                        </p:attrNameLst>
                                      </p:cBhvr>
                                      <p:tavLst>
                                        <p:tav tm="0">
                                          <p:val>
                                            <p:fltVal val="0.5"/>
                                          </p:val>
                                        </p:tav>
                                        <p:tav tm="100000">
                                          <p:val>
                                            <p:strVal val="#ppt_x"/>
                                          </p:val>
                                        </p:tav>
                                      </p:tavLst>
                                    </p:anim>
                                    <p:anim calcmode="lin" valueType="num">
                                      <p:cBhvr>
                                        <p:cTn id="20" dur="500" fill="hold"/>
                                        <p:tgtEl>
                                          <p:spTgt spid="81"/>
                                        </p:tgtEl>
                                        <p:attrNameLst>
                                          <p:attrName>ppt_y</p:attrName>
                                        </p:attrNameLst>
                                      </p:cBhvr>
                                      <p:tavLst>
                                        <p:tav tm="0">
                                          <p:val>
                                            <p:strVal val="1+(6*min(max(#ppt_w*#ppt_h,.3),1)-7.4)/-.7*#ppt_h/2"/>
                                          </p:val>
                                        </p:tav>
                                        <p:tav tm="100000">
                                          <p:val>
                                            <p:strVal val="#ppt_y"/>
                                          </p:val>
                                        </p:tav>
                                      </p:tavLst>
                                    </p:anim>
                                  </p:childTnLst>
                                </p:cTn>
                              </p:par>
                              <p:par>
                                <p:cTn id="21" presetID="23" presetClass="entr" presetSubtype="36" fill="hold" nodeType="withEffect">
                                  <p:stCondLst>
                                    <p:cond delay="200"/>
                                  </p:stCondLst>
                                  <p:childTnLst>
                                    <p:set>
                                      <p:cBhvr>
                                        <p:cTn id="22" dur="1" fill="hold">
                                          <p:stCondLst>
                                            <p:cond delay="0"/>
                                          </p:stCondLst>
                                        </p:cTn>
                                        <p:tgtEl>
                                          <p:spTgt spid="86"/>
                                        </p:tgtEl>
                                        <p:attrNameLst>
                                          <p:attrName>style.visibility</p:attrName>
                                        </p:attrNameLst>
                                      </p:cBhvr>
                                      <p:to>
                                        <p:strVal val="visible"/>
                                      </p:to>
                                    </p:set>
                                    <p:anim calcmode="lin" valueType="num">
                                      <p:cBhvr>
                                        <p:cTn id="23" dur="500" fill="hold"/>
                                        <p:tgtEl>
                                          <p:spTgt spid="86"/>
                                        </p:tgtEl>
                                        <p:attrNameLst>
                                          <p:attrName>ppt_w</p:attrName>
                                        </p:attrNameLst>
                                      </p:cBhvr>
                                      <p:tavLst>
                                        <p:tav tm="0">
                                          <p:val>
                                            <p:strVal val="(6*min(max(#ppt_w*#ppt_h,.3),1)-7.4)/-.7*#ppt_w"/>
                                          </p:val>
                                        </p:tav>
                                        <p:tav tm="100000">
                                          <p:val>
                                            <p:strVal val="#ppt_w"/>
                                          </p:val>
                                        </p:tav>
                                      </p:tavLst>
                                    </p:anim>
                                    <p:anim calcmode="lin" valueType="num">
                                      <p:cBhvr>
                                        <p:cTn id="24" dur="500" fill="hold"/>
                                        <p:tgtEl>
                                          <p:spTgt spid="86"/>
                                        </p:tgtEl>
                                        <p:attrNameLst>
                                          <p:attrName>ppt_h</p:attrName>
                                        </p:attrNameLst>
                                      </p:cBhvr>
                                      <p:tavLst>
                                        <p:tav tm="0">
                                          <p:val>
                                            <p:strVal val="(6*min(max(#ppt_w*#ppt_h,.3),1)-7.4)/-.7*#ppt_h"/>
                                          </p:val>
                                        </p:tav>
                                        <p:tav tm="100000">
                                          <p:val>
                                            <p:strVal val="#ppt_h"/>
                                          </p:val>
                                        </p:tav>
                                      </p:tavLst>
                                    </p:anim>
                                    <p:anim calcmode="lin" valueType="num">
                                      <p:cBhvr>
                                        <p:cTn id="25" dur="500" fill="hold"/>
                                        <p:tgtEl>
                                          <p:spTgt spid="86"/>
                                        </p:tgtEl>
                                        <p:attrNameLst>
                                          <p:attrName>ppt_x</p:attrName>
                                        </p:attrNameLst>
                                      </p:cBhvr>
                                      <p:tavLst>
                                        <p:tav tm="0">
                                          <p:val>
                                            <p:fltVal val="0.5"/>
                                          </p:val>
                                        </p:tav>
                                        <p:tav tm="100000">
                                          <p:val>
                                            <p:strVal val="#ppt_x"/>
                                          </p:val>
                                        </p:tav>
                                      </p:tavLst>
                                    </p:anim>
                                    <p:anim calcmode="lin" valueType="num">
                                      <p:cBhvr>
                                        <p:cTn id="26" dur="500" fill="hold"/>
                                        <p:tgtEl>
                                          <p:spTgt spid="86"/>
                                        </p:tgtEl>
                                        <p:attrNameLst>
                                          <p:attrName>ppt_y</p:attrName>
                                        </p:attrNameLst>
                                      </p:cBhvr>
                                      <p:tavLst>
                                        <p:tav tm="0">
                                          <p:val>
                                            <p:strVal val="1+(6*min(max(#ppt_w*#ppt_h,.3),1)-7.4)/-.7*#ppt_h/2"/>
                                          </p:val>
                                        </p:tav>
                                        <p:tav tm="100000">
                                          <p:val>
                                            <p:strVal val="#ppt_y"/>
                                          </p:val>
                                        </p:tav>
                                      </p:tavLst>
                                    </p:anim>
                                  </p:childTnLst>
                                </p:cTn>
                              </p:par>
                              <p:par>
                                <p:cTn id="27" presetID="23" presetClass="entr" presetSubtype="36" fill="hold" nodeType="withEffect">
                                  <p:stCondLst>
                                    <p:cond delay="400"/>
                                  </p:stCondLst>
                                  <p:childTnLst>
                                    <p:set>
                                      <p:cBhvr>
                                        <p:cTn id="28" dur="1" fill="hold">
                                          <p:stCondLst>
                                            <p:cond delay="0"/>
                                          </p:stCondLst>
                                        </p:cTn>
                                        <p:tgtEl>
                                          <p:spTgt spid="91"/>
                                        </p:tgtEl>
                                        <p:attrNameLst>
                                          <p:attrName>style.visibility</p:attrName>
                                        </p:attrNameLst>
                                      </p:cBhvr>
                                      <p:to>
                                        <p:strVal val="visible"/>
                                      </p:to>
                                    </p:set>
                                    <p:anim calcmode="lin" valueType="num">
                                      <p:cBhvr>
                                        <p:cTn id="29" dur="500" fill="hold"/>
                                        <p:tgtEl>
                                          <p:spTgt spid="91"/>
                                        </p:tgtEl>
                                        <p:attrNameLst>
                                          <p:attrName>ppt_w</p:attrName>
                                        </p:attrNameLst>
                                      </p:cBhvr>
                                      <p:tavLst>
                                        <p:tav tm="0">
                                          <p:val>
                                            <p:strVal val="(6*min(max(#ppt_w*#ppt_h,.3),1)-7.4)/-.7*#ppt_w"/>
                                          </p:val>
                                        </p:tav>
                                        <p:tav tm="100000">
                                          <p:val>
                                            <p:strVal val="#ppt_w"/>
                                          </p:val>
                                        </p:tav>
                                      </p:tavLst>
                                    </p:anim>
                                    <p:anim calcmode="lin" valueType="num">
                                      <p:cBhvr>
                                        <p:cTn id="30" dur="500" fill="hold"/>
                                        <p:tgtEl>
                                          <p:spTgt spid="91"/>
                                        </p:tgtEl>
                                        <p:attrNameLst>
                                          <p:attrName>ppt_h</p:attrName>
                                        </p:attrNameLst>
                                      </p:cBhvr>
                                      <p:tavLst>
                                        <p:tav tm="0">
                                          <p:val>
                                            <p:strVal val="(6*min(max(#ppt_w*#ppt_h,.3),1)-7.4)/-.7*#ppt_h"/>
                                          </p:val>
                                        </p:tav>
                                        <p:tav tm="100000">
                                          <p:val>
                                            <p:strVal val="#ppt_h"/>
                                          </p:val>
                                        </p:tav>
                                      </p:tavLst>
                                    </p:anim>
                                    <p:anim calcmode="lin" valueType="num">
                                      <p:cBhvr>
                                        <p:cTn id="31" dur="500" fill="hold"/>
                                        <p:tgtEl>
                                          <p:spTgt spid="91"/>
                                        </p:tgtEl>
                                        <p:attrNameLst>
                                          <p:attrName>ppt_x</p:attrName>
                                        </p:attrNameLst>
                                      </p:cBhvr>
                                      <p:tavLst>
                                        <p:tav tm="0">
                                          <p:val>
                                            <p:fltVal val="0.5"/>
                                          </p:val>
                                        </p:tav>
                                        <p:tav tm="100000">
                                          <p:val>
                                            <p:strVal val="#ppt_x"/>
                                          </p:val>
                                        </p:tav>
                                      </p:tavLst>
                                    </p:anim>
                                    <p:anim calcmode="lin" valueType="num">
                                      <p:cBhvr>
                                        <p:cTn id="32" dur="500" fill="hold"/>
                                        <p:tgtEl>
                                          <p:spTgt spid="91"/>
                                        </p:tgtEl>
                                        <p:attrNameLst>
                                          <p:attrName>ppt_y</p:attrName>
                                        </p:attrNameLst>
                                      </p:cBhvr>
                                      <p:tavLst>
                                        <p:tav tm="0">
                                          <p:val>
                                            <p:strVal val="1+(6*min(max(#ppt_w*#ppt_h,.3),1)-7.4)/-.7*#ppt_h/2"/>
                                          </p:val>
                                        </p:tav>
                                        <p:tav tm="100000">
                                          <p:val>
                                            <p:strVal val="#ppt_y"/>
                                          </p:val>
                                        </p:tav>
                                      </p:tavLst>
                                    </p:anim>
                                  </p:childTnLst>
                                </p:cTn>
                              </p:par>
                              <p:par>
                                <p:cTn id="33" presetID="23" presetClass="entr" presetSubtype="36" fill="hold" nodeType="withEffect">
                                  <p:stCondLst>
                                    <p:cond delay="600"/>
                                  </p:stCondLst>
                                  <p:childTnLst>
                                    <p:set>
                                      <p:cBhvr>
                                        <p:cTn id="34" dur="1" fill="hold">
                                          <p:stCondLst>
                                            <p:cond delay="0"/>
                                          </p:stCondLst>
                                        </p:cTn>
                                        <p:tgtEl>
                                          <p:spTgt spid="96"/>
                                        </p:tgtEl>
                                        <p:attrNameLst>
                                          <p:attrName>style.visibility</p:attrName>
                                        </p:attrNameLst>
                                      </p:cBhvr>
                                      <p:to>
                                        <p:strVal val="visible"/>
                                      </p:to>
                                    </p:set>
                                    <p:anim calcmode="lin" valueType="num">
                                      <p:cBhvr>
                                        <p:cTn id="35" dur="500" fill="hold"/>
                                        <p:tgtEl>
                                          <p:spTgt spid="96"/>
                                        </p:tgtEl>
                                        <p:attrNameLst>
                                          <p:attrName>ppt_w</p:attrName>
                                        </p:attrNameLst>
                                      </p:cBhvr>
                                      <p:tavLst>
                                        <p:tav tm="0">
                                          <p:val>
                                            <p:strVal val="(6*min(max(#ppt_w*#ppt_h,.3),1)-7.4)/-.7*#ppt_w"/>
                                          </p:val>
                                        </p:tav>
                                        <p:tav tm="100000">
                                          <p:val>
                                            <p:strVal val="#ppt_w"/>
                                          </p:val>
                                        </p:tav>
                                      </p:tavLst>
                                    </p:anim>
                                    <p:anim calcmode="lin" valueType="num">
                                      <p:cBhvr>
                                        <p:cTn id="36" dur="500" fill="hold"/>
                                        <p:tgtEl>
                                          <p:spTgt spid="96"/>
                                        </p:tgtEl>
                                        <p:attrNameLst>
                                          <p:attrName>ppt_h</p:attrName>
                                        </p:attrNameLst>
                                      </p:cBhvr>
                                      <p:tavLst>
                                        <p:tav tm="0">
                                          <p:val>
                                            <p:strVal val="(6*min(max(#ppt_w*#ppt_h,.3),1)-7.4)/-.7*#ppt_h"/>
                                          </p:val>
                                        </p:tav>
                                        <p:tav tm="100000">
                                          <p:val>
                                            <p:strVal val="#ppt_h"/>
                                          </p:val>
                                        </p:tav>
                                      </p:tavLst>
                                    </p:anim>
                                    <p:anim calcmode="lin" valueType="num">
                                      <p:cBhvr>
                                        <p:cTn id="37" dur="500" fill="hold"/>
                                        <p:tgtEl>
                                          <p:spTgt spid="96"/>
                                        </p:tgtEl>
                                        <p:attrNameLst>
                                          <p:attrName>ppt_x</p:attrName>
                                        </p:attrNameLst>
                                      </p:cBhvr>
                                      <p:tavLst>
                                        <p:tav tm="0">
                                          <p:val>
                                            <p:fltVal val="0.5"/>
                                          </p:val>
                                        </p:tav>
                                        <p:tav tm="100000">
                                          <p:val>
                                            <p:strVal val="#ppt_x"/>
                                          </p:val>
                                        </p:tav>
                                      </p:tavLst>
                                    </p:anim>
                                    <p:anim calcmode="lin" valueType="num">
                                      <p:cBhvr>
                                        <p:cTn id="38" dur="500" fill="hold"/>
                                        <p:tgtEl>
                                          <p:spTgt spid="96"/>
                                        </p:tgtEl>
                                        <p:attrNameLst>
                                          <p:attrName>ppt_y</p:attrName>
                                        </p:attrNameLst>
                                      </p:cBhvr>
                                      <p:tavLst>
                                        <p:tav tm="0">
                                          <p:val>
                                            <p:strVal val="1+(6*min(max(#ppt_w*#ppt_h,.3),1)-7.4)/-.7*#ppt_h/2"/>
                                          </p:val>
                                        </p:tav>
                                        <p:tav tm="100000">
                                          <p:val>
                                            <p:strVal val="#ppt_y"/>
                                          </p:val>
                                        </p:tav>
                                      </p:tavLst>
                                    </p:anim>
                                  </p:childTnLst>
                                </p:cTn>
                              </p:par>
                              <p:par>
                                <p:cTn id="39" presetID="23" presetClass="entr" presetSubtype="36" fill="hold" nodeType="withEffect">
                                  <p:stCondLst>
                                    <p:cond delay="900"/>
                                  </p:stCondLst>
                                  <p:childTnLst>
                                    <p:set>
                                      <p:cBhvr>
                                        <p:cTn id="40" dur="1" fill="hold">
                                          <p:stCondLst>
                                            <p:cond delay="0"/>
                                          </p:stCondLst>
                                        </p:cTn>
                                        <p:tgtEl>
                                          <p:spTgt spid="101"/>
                                        </p:tgtEl>
                                        <p:attrNameLst>
                                          <p:attrName>style.visibility</p:attrName>
                                        </p:attrNameLst>
                                      </p:cBhvr>
                                      <p:to>
                                        <p:strVal val="visible"/>
                                      </p:to>
                                    </p:set>
                                    <p:anim calcmode="lin" valueType="num">
                                      <p:cBhvr>
                                        <p:cTn id="41" dur="500" fill="hold"/>
                                        <p:tgtEl>
                                          <p:spTgt spid="101"/>
                                        </p:tgtEl>
                                        <p:attrNameLst>
                                          <p:attrName>ppt_w</p:attrName>
                                        </p:attrNameLst>
                                      </p:cBhvr>
                                      <p:tavLst>
                                        <p:tav tm="0">
                                          <p:val>
                                            <p:strVal val="(6*min(max(#ppt_w*#ppt_h,.3),1)-7.4)/-.7*#ppt_w"/>
                                          </p:val>
                                        </p:tav>
                                        <p:tav tm="100000">
                                          <p:val>
                                            <p:strVal val="#ppt_w"/>
                                          </p:val>
                                        </p:tav>
                                      </p:tavLst>
                                    </p:anim>
                                    <p:anim calcmode="lin" valueType="num">
                                      <p:cBhvr>
                                        <p:cTn id="42" dur="500" fill="hold"/>
                                        <p:tgtEl>
                                          <p:spTgt spid="101"/>
                                        </p:tgtEl>
                                        <p:attrNameLst>
                                          <p:attrName>ppt_h</p:attrName>
                                        </p:attrNameLst>
                                      </p:cBhvr>
                                      <p:tavLst>
                                        <p:tav tm="0">
                                          <p:val>
                                            <p:strVal val="(6*min(max(#ppt_w*#ppt_h,.3),1)-7.4)/-.7*#ppt_h"/>
                                          </p:val>
                                        </p:tav>
                                        <p:tav tm="100000">
                                          <p:val>
                                            <p:strVal val="#ppt_h"/>
                                          </p:val>
                                        </p:tav>
                                      </p:tavLst>
                                    </p:anim>
                                    <p:anim calcmode="lin" valueType="num">
                                      <p:cBhvr>
                                        <p:cTn id="43" dur="500" fill="hold"/>
                                        <p:tgtEl>
                                          <p:spTgt spid="101"/>
                                        </p:tgtEl>
                                        <p:attrNameLst>
                                          <p:attrName>ppt_x</p:attrName>
                                        </p:attrNameLst>
                                      </p:cBhvr>
                                      <p:tavLst>
                                        <p:tav tm="0">
                                          <p:val>
                                            <p:fltVal val="0.5"/>
                                          </p:val>
                                        </p:tav>
                                        <p:tav tm="100000">
                                          <p:val>
                                            <p:strVal val="#ppt_x"/>
                                          </p:val>
                                        </p:tav>
                                      </p:tavLst>
                                    </p:anim>
                                    <p:anim calcmode="lin" valueType="num">
                                      <p:cBhvr>
                                        <p:cTn id="44" dur="500" fill="hold"/>
                                        <p:tgtEl>
                                          <p:spTgt spid="101"/>
                                        </p:tgtEl>
                                        <p:attrNameLst>
                                          <p:attrName>ppt_y</p:attrName>
                                        </p:attrNameLst>
                                      </p:cBhvr>
                                      <p:tavLst>
                                        <p:tav tm="0">
                                          <p:val>
                                            <p:strVal val="1+(6*min(max(#ppt_w*#ppt_h,.3),1)-7.4)/-.7*#ppt_h/2"/>
                                          </p:val>
                                        </p:tav>
                                        <p:tav tm="100000">
                                          <p:val>
                                            <p:strVal val="#ppt_y"/>
                                          </p:val>
                                        </p:tav>
                                      </p:tavLst>
                                    </p:anim>
                                  </p:childTnLst>
                                </p:cTn>
                              </p:par>
                            </p:childTnLst>
                          </p:cTn>
                        </p:par>
                        <p:par>
                          <p:cTn id="45" fill="hold">
                            <p:stCondLst>
                              <p:cond delay="1000"/>
                            </p:stCondLst>
                            <p:childTnLst>
                              <p:par>
                                <p:cTn id="46" presetID="31" presetClass="entr" presetSubtype="0" fill="hold" nodeType="afterEffect">
                                  <p:stCondLst>
                                    <p:cond delay="200"/>
                                  </p:stCondLst>
                                  <p:childTnLst>
                                    <p:set>
                                      <p:cBhvr>
                                        <p:cTn id="47" dur="1" fill="hold">
                                          <p:stCondLst>
                                            <p:cond delay="0"/>
                                          </p:stCondLst>
                                        </p:cTn>
                                        <p:tgtEl>
                                          <p:spTgt spid="106"/>
                                        </p:tgtEl>
                                        <p:attrNameLst>
                                          <p:attrName>style.visibility</p:attrName>
                                        </p:attrNameLst>
                                      </p:cBhvr>
                                      <p:to>
                                        <p:strVal val="visible"/>
                                      </p:to>
                                    </p:set>
                                    <p:anim calcmode="lin" valueType="num">
                                      <p:cBhvr>
                                        <p:cTn id="48" dur="500" fill="hold"/>
                                        <p:tgtEl>
                                          <p:spTgt spid="106"/>
                                        </p:tgtEl>
                                        <p:attrNameLst>
                                          <p:attrName>ppt_w</p:attrName>
                                        </p:attrNameLst>
                                      </p:cBhvr>
                                      <p:tavLst>
                                        <p:tav tm="0">
                                          <p:val>
                                            <p:fltVal val="0"/>
                                          </p:val>
                                        </p:tav>
                                        <p:tav tm="100000">
                                          <p:val>
                                            <p:strVal val="#ppt_w"/>
                                          </p:val>
                                        </p:tav>
                                      </p:tavLst>
                                    </p:anim>
                                    <p:anim calcmode="lin" valueType="num">
                                      <p:cBhvr>
                                        <p:cTn id="49" dur="500" fill="hold"/>
                                        <p:tgtEl>
                                          <p:spTgt spid="106"/>
                                        </p:tgtEl>
                                        <p:attrNameLst>
                                          <p:attrName>ppt_h</p:attrName>
                                        </p:attrNameLst>
                                      </p:cBhvr>
                                      <p:tavLst>
                                        <p:tav tm="0">
                                          <p:val>
                                            <p:fltVal val="0"/>
                                          </p:val>
                                        </p:tav>
                                        <p:tav tm="100000">
                                          <p:val>
                                            <p:strVal val="#ppt_h"/>
                                          </p:val>
                                        </p:tav>
                                      </p:tavLst>
                                    </p:anim>
                                    <p:anim calcmode="lin" valueType="num">
                                      <p:cBhvr>
                                        <p:cTn id="50" dur="500" fill="hold"/>
                                        <p:tgtEl>
                                          <p:spTgt spid="106"/>
                                        </p:tgtEl>
                                        <p:attrNameLst>
                                          <p:attrName>style.rotation</p:attrName>
                                        </p:attrNameLst>
                                      </p:cBhvr>
                                      <p:tavLst>
                                        <p:tav tm="0">
                                          <p:val>
                                            <p:fltVal val="90"/>
                                          </p:val>
                                        </p:tav>
                                        <p:tav tm="100000">
                                          <p:val>
                                            <p:fltVal val="0"/>
                                          </p:val>
                                        </p:tav>
                                      </p:tavLst>
                                    </p:anim>
                                    <p:animEffect transition="in" filter="fade">
                                      <p:cBhvr>
                                        <p:cTn id="51" dur="500"/>
                                        <p:tgtEl>
                                          <p:spTgt spid="106"/>
                                        </p:tgtEl>
                                      </p:cBhvr>
                                    </p:animEffect>
                                  </p:childTnLst>
                                </p:cTn>
                              </p:par>
                            </p:childTnLst>
                          </p:cTn>
                        </p:par>
                        <p:par>
                          <p:cTn id="52" fill="hold">
                            <p:stCondLst>
                              <p:cond delay="1700"/>
                            </p:stCondLst>
                            <p:childTnLst>
                              <p:par>
                                <p:cTn id="53" presetID="22" presetClass="entr" presetSubtype="8" fill="hold" grpId="0" nodeType="afterEffect">
                                  <p:stCondLst>
                                    <p:cond delay="0"/>
                                  </p:stCondLst>
                                  <p:childTnLst>
                                    <p:set>
                                      <p:cBhvr>
                                        <p:cTn id="54" dur="1" fill="hold">
                                          <p:stCondLst>
                                            <p:cond delay="0"/>
                                          </p:stCondLst>
                                        </p:cTn>
                                        <p:tgtEl>
                                          <p:spTgt spid="110"/>
                                        </p:tgtEl>
                                        <p:attrNameLst>
                                          <p:attrName>style.visibility</p:attrName>
                                        </p:attrNameLst>
                                      </p:cBhvr>
                                      <p:to>
                                        <p:strVal val="visible"/>
                                      </p:to>
                                    </p:set>
                                    <p:animEffect transition="in" filter="wipe(left)">
                                      <p:cBhvr>
                                        <p:cTn id="55" dur="500"/>
                                        <p:tgtEl>
                                          <p:spTgt spid="110"/>
                                        </p:tgtEl>
                                      </p:cBhvr>
                                    </p:animEffect>
                                  </p:childTnLst>
                                </p:cTn>
                              </p:par>
                            </p:childTnLst>
                          </p:cTn>
                        </p:par>
                        <p:par>
                          <p:cTn id="56" fill="hold">
                            <p:stCondLst>
                              <p:cond delay="2200"/>
                            </p:stCondLst>
                            <p:childTnLst>
                              <p:par>
                                <p:cTn id="57" presetID="14" presetClass="entr" presetSubtype="10" fill="hold" grpId="0" nodeType="afterEffect">
                                  <p:stCondLst>
                                    <p:cond delay="0"/>
                                  </p:stCondLst>
                                  <p:childTnLst>
                                    <p:set>
                                      <p:cBhvr>
                                        <p:cTn id="58" dur="1" fill="hold">
                                          <p:stCondLst>
                                            <p:cond delay="0"/>
                                          </p:stCondLst>
                                        </p:cTn>
                                        <p:tgtEl>
                                          <p:spTgt spid="3"/>
                                        </p:tgtEl>
                                        <p:attrNameLst>
                                          <p:attrName>style.visibility</p:attrName>
                                        </p:attrNameLst>
                                      </p:cBhvr>
                                      <p:to>
                                        <p:strVal val="visible"/>
                                      </p:to>
                                    </p:set>
                                    <p:animEffect transition="in" filter="randombar(horizontal)">
                                      <p:cBhvr>
                                        <p:cTn id="59" dur="500"/>
                                        <p:tgtEl>
                                          <p:spTgt spid="3"/>
                                        </p:tgtEl>
                                      </p:cBhvr>
                                    </p:animEffect>
                                  </p:childTnLst>
                                </p:cTn>
                              </p:par>
                            </p:childTnLst>
                          </p:cTn>
                        </p:par>
                        <p:par>
                          <p:cTn id="60" fill="hold">
                            <p:stCondLst>
                              <p:cond delay="2700"/>
                            </p:stCondLst>
                            <p:childTnLst>
                              <p:par>
                                <p:cTn id="61" presetID="31" presetClass="entr" presetSubtype="0" fill="hold" grpId="0" nodeType="afterEffect">
                                  <p:stCondLst>
                                    <p:cond delay="0"/>
                                  </p:stCondLst>
                                  <p:childTnLst>
                                    <p:set>
                                      <p:cBhvr>
                                        <p:cTn id="62" dur="1" fill="hold">
                                          <p:stCondLst>
                                            <p:cond delay="0"/>
                                          </p:stCondLst>
                                        </p:cTn>
                                        <p:tgtEl>
                                          <p:spTgt spid="114"/>
                                        </p:tgtEl>
                                        <p:attrNameLst>
                                          <p:attrName>style.visibility</p:attrName>
                                        </p:attrNameLst>
                                      </p:cBhvr>
                                      <p:to>
                                        <p:strVal val="visible"/>
                                      </p:to>
                                    </p:set>
                                    <p:anim calcmode="lin" valueType="num">
                                      <p:cBhvr>
                                        <p:cTn id="63" dur="500" fill="hold"/>
                                        <p:tgtEl>
                                          <p:spTgt spid="114"/>
                                        </p:tgtEl>
                                        <p:attrNameLst>
                                          <p:attrName>ppt_w</p:attrName>
                                        </p:attrNameLst>
                                      </p:cBhvr>
                                      <p:tavLst>
                                        <p:tav tm="0">
                                          <p:val>
                                            <p:fltVal val="0"/>
                                          </p:val>
                                        </p:tav>
                                        <p:tav tm="100000">
                                          <p:val>
                                            <p:strVal val="#ppt_w"/>
                                          </p:val>
                                        </p:tav>
                                      </p:tavLst>
                                    </p:anim>
                                    <p:anim calcmode="lin" valueType="num">
                                      <p:cBhvr>
                                        <p:cTn id="64" dur="500" fill="hold"/>
                                        <p:tgtEl>
                                          <p:spTgt spid="114"/>
                                        </p:tgtEl>
                                        <p:attrNameLst>
                                          <p:attrName>ppt_h</p:attrName>
                                        </p:attrNameLst>
                                      </p:cBhvr>
                                      <p:tavLst>
                                        <p:tav tm="0">
                                          <p:val>
                                            <p:fltVal val="0"/>
                                          </p:val>
                                        </p:tav>
                                        <p:tav tm="100000">
                                          <p:val>
                                            <p:strVal val="#ppt_h"/>
                                          </p:val>
                                        </p:tav>
                                      </p:tavLst>
                                    </p:anim>
                                    <p:anim calcmode="lin" valueType="num">
                                      <p:cBhvr>
                                        <p:cTn id="65" dur="500" fill="hold"/>
                                        <p:tgtEl>
                                          <p:spTgt spid="114"/>
                                        </p:tgtEl>
                                        <p:attrNameLst>
                                          <p:attrName>style.rotation</p:attrName>
                                        </p:attrNameLst>
                                      </p:cBhvr>
                                      <p:tavLst>
                                        <p:tav tm="0">
                                          <p:val>
                                            <p:fltVal val="90"/>
                                          </p:val>
                                        </p:tav>
                                        <p:tav tm="100000">
                                          <p:val>
                                            <p:fltVal val="0"/>
                                          </p:val>
                                        </p:tav>
                                      </p:tavLst>
                                    </p:anim>
                                    <p:animEffect transition="in" filter="fade">
                                      <p:cBhvr>
                                        <p:cTn id="66" dur="500"/>
                                        <p:tgtEl>
                                          <p:spTgt spid="114"/>
                                        </p:tgtEl>
                                      </p:cBhvr>
                                    </p:animEffect>
                                  </p:childTnLst>
                                </p:cTn>
                              </p:par>
                            </p:childTnLst>
                          </p:cTn>
                        </p:par>
                        <p:par>
                          <p:cTn id="67" fill="hold">
                            <p:stCondLst>
                              <p:cond delay="3200"/>
                            </p:stCondLst>
                            <p:childTnLst>
                              <p:par>
                                <p:cTn id="68" presetID="22" presetClass="entr" presetSubtype="8" fill="hold" grpId="0" nodeType="afterEffect">
                                  <p:stCondLst>
                                    <p:cond delay="0"/>
                                  </p:stCondLst>
                                  <p:childTnLst>
                                    <p:set>
                                      <p:cBhvr>
                                        <p:cTn id="69" dur="1" fill="hold">
                                          <p:stCondLst>
                                            <p:cond delay="0"/>
                                          </p:stCondLst>
                                        </p:cTn>
                                        <p:tgtEl>
                                          <p:spTgt spid="112"/>
                                        </p:tgtEl>
                                        <p:attrNameLst>
                                          <p:attrName>style.visibility</p:attrName>
                                        </p:attrNameLst>
                                      </p:cBhvr>
                                      <p:to>
                                        <p:strVal val="visible"/>
                                      </p:to>
                                    </p:set>
                                    <p:animEffect transition="in" filter="wipe(left)">
                                      <p:cBhvr>
                                        <p:cTn id="70" dur="500"/>
                                        <p:tgtEl>
                                          <p:spTgt spid="112"/>
                                        </p:tgtEl>
                                      </p:cBhvr>
                                    </p:animEffect>
                                  </p:childTnLst>
                                </p:cTn>
                              </p:par>
                            </p:childTnLst>
                          </p:cTn>
                        </p:par>
                        <p:par>
                          <p:cTn id="71" fill="hold">
                            <p:stCondLst>
                              <p:cond delay="3700"/>
                            </p:stCondLst>
                            <p:childTnLst>
                              <p:par>
                                <p:cTn id="72" presetID="14" presetClass="entr" presetSubtype="10" fill="hold" grpId="0" nodeType="afterEffect">
                                  <p:stCondLst>
                                    <p:cond delay="0"/>
                                  </p:stCondLst>
                                  <p:childTnLst>
                                    <p:set>
                                      <p:cBhvr>
                                        <p:cTn id="73" dur="1" fill="hold">
                                          <p:stCondLst>
                                            <p:cond delay="0"/>
                                          </p:stCondLst>
                                        </p:cTn>
                                        <p:tgtEl>
                                          <p:spTgt spid="5"/>
                                        </p:tgtEl>
                                        <p:attrNameLst>
                                          <p:attrName>style.visibility</p:attrName>
                                        </p:attrNameLst>
                                      </p:cBhvr>
                                      <p:to>
                                        <p:strVal val="visible"/>
                                      </p:to>
                                    </p:set>
                                    <p:animEffect transition="in" filter="randombar(horizontal)">
                                      <p:cBhvr>
                                        <p:cTn id="74" dur="500"/>
                                        <p:tgtEl>
                                          <p:spTgt spid="5"/>
                                        </p:tgtEl>
                                      </p:cBhvr>
                                    </p:animEffect>
                                  </p:childTnLst>
                                </p:cTn>
                              </p:par>
                            </p:childTnLst>
                          </p:cTn>
                        </p:par>
                        <p:par>
                          <p:cTn id="75" fill="hold">
                            <p:stCondLst>
                              <p:cond delay="4200"/>
                            </p:stCondLst>
                            <p:childTnLst>
                              <p:par>
                                <p:cTn id="76" presetID="31" presetClass="entr" presetSubtype="0" fill="hold" nodeType="afterEffect">
                                  <p:stCondLst>
                                    <p:cond delay="0"/>
                                  </p:stCondLst>
                                  <p:childTnLst>
                                    <p:set>
                                      <p:cBhvr>
                                        <p:cTn id="77" dur="1" fill="hold">
                                          <p:stCondLst>
                                            <p:cond delay="0"/>
                                          </p:stCondLst>
                                        </p:cTn>
                                        <p:tgtEl>
                                          <p:spTgt spid="117"/>
                                        </p:tgtEl>
                                        <p:attrNameLst>
                                          <p:attrName>style.visibility</p:attrName>
                                        </p:attrNameLst>
                                      </p:cBhvr>
                                      <p:to>
                                        <p:strVal val="visible"/>
                                      </p:to>
                                    </p:set>
                                    <p:anim calcmode="lin" valueType="num">
                                      <p:cBhvr>
                                        <p:cTn id="78" dur="500" fill="hold"/>
                                        <p:tgtEl>
                                          <p:spTgt spid="117"/>
                                        </p:tgtEl>
                                        <p:attrNameLst>
                                          <p:attrName>ppt_w</p:attrName>
                                        </p:attrNameLst>
                                      </p:cBhvr>
                                      <p:tavLst>
                                        <p:tav tm="0">
                                          <p:val>
                                            <p:fltVal val="0"/>
                                          </p:val>
                                        </p:tav>
                                        <p:tav tm="100000">
                                          <p:val>
                                            <p:strVal val="#ppt_w"/>
                                          </p:val>
                                        </p:tav>
                                      </p:tavLst>
                                    </p:anim>
                                    <p:anim calcmode="lin" valueType="num">
                                      <p:cBhvr>
                                        <p:cTn id="79" dur="500" fill="hold"/>
                                        <p:tgtEl>
                                          <p:spTgt spid="117"/>
                                        </p:tgtEl>
                                        <p:attrNameLst>
                                          <p:attrName>ppt_h</p:attrName>
                                        </p:attrNameLst>
                                      </p:cBhvr>
                                      <p:tavLst>
                                        <p:tav tm="0">
                                          <p:val>
                                            <p:fltVal val="0"/>
                                          </p:val>
                                        </p:tav>
                                        <p:tav tm="100000">
                                          <p:val>
                                            <p:strVal val="#ppt_h"/>
                                          </p:val>
                                        </p:tav>
                                      </p:tavLst>
                                    </p:anim>
                                    <p:anim calcmode="lin" valueType="num">
                                      <p:cBhvr>
                                        <p:cTn id="80" dur="500" fill="hold"/>
                                        <p:tgtEl>
                                          <p:spTgt spid="117"/>
                                        </p:tgtEl>
                                        <p:attrNameLst>
                                          <p:attrName>style.rotation</p:attrName>
                                        </p:attrNameLst>
                                      </p:cBhvr>
                                      <p:tavLst>
                                        <p:tav tm="0">
                                          <p:val>
                                            <p:fltVal val="90"/>
                                          </p:val>
                                        </p:tav>
                                        <p:tav tm="100000">
                                          <p:val>
                                            <p:fltVal val="0"/>
                                          </p:val>
                                        </p:tav>
                                      </p:tavLst>
                                    </p:anim>
                                    <p:animEffect transition="in" filter="fade">
                                      <p:cBhvr>
                                        <p:cTn id="81" dur="500"/>
                                        <p:tgtEl>
                                          <p:spTgt spid="117"/>
                                        </p:tgtEl>
                                      </p:cBhvr>
                                    </p:animEffect>
                                  </p:childTnLst>
                                </p:cTn>
                              </p:par>
                            </p:childTnLst>
                          </p:cTn>
                        </p:par>
                        <p:par>
                          <p:cTn id="82" fill="hold">
                            <p:stCondLst>
                              <p:cond delay="4700"/>
                            </p:stCondLst>
                            <p:childTnLst>
                              <p:par>
                                <p:cTn id="83" presetID="22" presetClass="entr" presetSubtype="8" fill="hold" grpId="0" nodeType="afterEffect">
                                  <p:stCondLst>
                                    <p:cond delay="0"/>
                                  </p:stCondLst>
                                  <p:childTnLst>
                                    <p:set>
                                      <p:cBhvr>
                                        <p:cTn id="84" dur="1" fill="hold">
                                          <p:stCondLst>
                                            <p:cond delay="0"/>
                                          </p:stCondLst>
                                        </p:cTn>
                                        <p:tgtEl>
                                          <p:spTgt spid="2"/>
                                        </p:tgtEl>
                                        <p:attrNameLst>
                                          <p:attrName>style.visibility</p:attrName>
                                        </p:attrNameLst>
                                      </p:cBhvr>
                                      <p:to>
                                        <p:strVal val="visible"/>
                                      </p:to>
                                    </p:set>
                                    <p:animEffect transition="in" filter="wipe(left)">
                                      <p:cBhvr>
                                        <p:cTn id="85" dur="500"/>
                                        <p:tgtEl>
                                          <p:spTgt spid="2"/>
                                        </p:tgtEl>
                                      </p:cBhvr>
                                    </p:animEffect>
                                  </p:childTnLst>
                                </p:cTn>
                              </p:par>
                            </p:childTnLst>
                          </p:cTn>
                        </p:par>
                        <p:par>
                          <p:cTn id="86" fill="hold">
                            <p:stCondLst>
                              <p:cond delay="5200"/>
                            </p:stCondLst>
                            <p:childTnLst>
                              <p:par>
                                <p:cTn id="87" presetID="14" presetClass="entr" presetSubtype="10" fill="hold" grpId="0" nodeType="afterEffect">
                                  <p:stCondLst>
                                    <p:cond delay="0"/>
                                  </p:stCondLst>
                                  <p:childTnLst>
                                    <p:set>
                                      <p:cBhvr>
                                        <p:cTn id="88" dur="1" fill="hold">
                                          <p:stCondLst>
                                            <p:cond delay="0"/>
                                          </p:stCondLst>
                                        </p:cTn>
                                        <p:tgtEl>
                                          <p:spTgt spid="6"/>
                                        </p:tgtEl>
                                        <p:attrNameLst>
                                          <p:attrName>style.visibility</p:attrName>
                                        </p:attrNameLst>
                                      </p:cBhvr>
                                      <p:to>
                                        <p:strVal val="visible"/>
                                      </p:to>
                                    </p:set>
                                    <p:animEffect transition="in" filter="randombar(horizontal)">
                                      <p:cBhvr>
                                        <p:cTn id="89" dur="500"/>
                                        <p:tgtEl>
                                          <p:spTgt spid="6"/>
                                        </p:tgtEl>
                                      </p:cBhvr>
                                    </p:animEffect>
                                  </p:childTnLst>
                                </p:cTn>
                              </p:par>
                            </p:childTnLst>
                          </p:cTn>
                        </p:par>
                        <p:par>
                          <p:cTn id="90" fill="hold">
                            <p:stCondLst>
                              <p:cond delay="5700"/>
                            </p:stCondLst>
                            <p:childTnLst>
                              <p:par>
                                <p:cTn id="91" presetID="31" presetClass="entr" presetSubtype="0" fill="hold" nodeType="afterEffect">
                                  <p:stCondLst>
                                    <p:cond delay="0"/>
                                  </p:stCondLst>
                                  <p:childTnLst>
                                    <p:set>
                                      <p:cBhvr>
                                        <p:cTn id="92" dur="1" fill="hold">
                                          <p:stCondLst>
                                            <p:cond delay="0"/>
                                          </p:stCondLst>
                                        </p:cTn>
                                        <p:tgtEl>
                                          <p:spTgt spid="136"/>
                                        </p:tgtEl>
                                        <p:attrNameLst>
                                          <p:attrName>style.visibility</p:attrName>
                                        </p:attrNameLst>
                                      </p:cBhvr>
                                      <p:to>
                                        <p:strVal val="visible"/>
                                      </p:to>
                                    </p:set>
                                    <p:anim calcmode="lin" valueType="num">
                                      <p:cBhvr>
                                        <p:cTn id="93" dur="500" fill="hold"/>
                                        <p:tgtEl>
                                          <p:spTgt spid="136"/>
                                        </p:tgtEl>
                                        <p:attrNameLst>
                                          <p:attrName>ppt_w</p:attrName>
                                        </p:attrNameLst>
                                      </p:cBhvr>
                                      <p:tavLst>
                                        <p:tav tm="0">
                                          <p:val>
                                            <p:fltVal val="0"/>
                                          </p:val>
                                        </p:tav>
                                        <p:tav tm="100000">
                                          <p:val>
                                            <p:strVal val="#ppt_w"/>
                                          </p:val>
                                        </p:tav>
                                      </p:tavLst>
                                    </p:anim>
                                    <p:anim calcmode="lin" valueType="num">
                                      <p:cBhvr>
                                        <p:cTn id="94" dur="500" fill="hold"/>
                                        <p:tgtEl>
                                          <p:spTgt spid="136"/>
                                        </p:tgtEl>
                                        <p:attrNameLst>
                                          <p:attrName>ppt_h</p:attrName>
                                        </p:attrNameLst>
                                      </p:cBhvr>
                                      <p:tavLst>
                                        <p:tav tm="0">
                                          <p:val>
                                            <p:fltVal val="0"/>
                                          </p:val>
                                        </p:tav>
                                        <p:tav tm="100000">
                                          <p:val>
                                            <p:strVal val="#ppt_h"/>
                                          </p:val>
                                        </p:tav>
                                      </p:tavLst>
                                    </p:anim>
                                    <p:anim calcmode="lin" valueType="num">
                                      <p:cBhvr>
                                        <p:cTn id="95" dur="500" fill="hold"/>
                                        <p:tgtEl>
                                          <p:spTgt spid="136"/>
                                        </p:tgtEl>
                                        <p:attrNameLst>
                                          <p:attrName>style.rotation</p:attrName>
                                        </p:attrNameLst>
                                      </p:cBhvr>
                                      <p:tavLst>
                                        <p:tav tm="0">
                                          <p:val>
                                            <p:fltVal val="90"/>
                                          </p:val>
                                        </p:tav>
                                        <p:tav tm="100000">
                                          <p:val>
                                            <p:fltVal val="0"/>
                                          </p:val>
                                        </p:tav>
                                      </p:tavLst>
                                    </p:anim>
                                    <p:animEffect transition="in" filter="fade">
                                      <p:cBhvr>
                                        <p:cTn id="96" dur="500"/>
                                        <p:tgtEl>
                                          <p:spTgt spid="136"/>
                                        </p:tgtEl>
                                      </p:cBhvr>
                                    </p:animEffect>
                                  </p:childTnLst>
                                </p:cTn>
                              </p:par>
                            </p:childTnLst>
                          </p:cTn>
                        </p:par>
                        <p:par>
                          <p:cTn id="97" fill="hold">
                            <p:stCondLst>
                              <p:cond delay="6200"/>
                            </p:stCondLst>
                            <p:childTnLst>
                              <p:par>
                                <p:cTn id="98" presetID="22" presetClass="entr" presetSubtype="8" fill="hold" grpId="0" nodeType="afterEffect">
                                  <p:stCondLst>
                                    <p:cond delay="0"/>
                                  </p:stCondLst>
                                  <p:childTnLst>
                                    <p:set>
                                      <p:cBhvr>
                                        <p:cTn id="99" dur="1" fill="hold">
                                          <p:stCondLst>
                                            <p:cond delay="0"/>
                                          </p:stCondLst>
                                        </p:cTn>
                                        <p:tgtEl>
                                          <p:spTgt spid="120"/>
                                        </p:tgtEl>
                                        <p:attrNameLst>
                                          <p:attrName>style.visibility</p:attrName>
                                        </p:attrNameLst>
                                      </p:cBhvr>
                                      <p:to>
                                        <p:strVal val="visible"/>
                                      </p:to>
                                    </p:set>
                                    <p:animEffect transition="in" filter="wipe(left)">
                                      <p:cBhvr>
                                        <p:cTn id="100" dur="500"/>
                                        <p:tgtEl>
                                          <p:spTgt spid="120"/>
                                        </p:tgtEl>
                                      </p:cBhvr>
                                    </p:animEffect>
                                  </p:childTnLst>
                                </p:cTn>
                              </p:par>
                            </p:childTnLst>
                          </p:cTn>
                        </p:par>
                        <p:par>
                          <p:cTn id="101" fill="hold">
                            <p:stCondLst>
                              <p:cond delay="6700"/>
                            </p:stCondLst>
                            <p:childTnLst>
                              <p:par>
                                <p:cTn id="102" presetID="14" presetClass="entr" presetSubtype="10" fill="hold" grpId="0" nodeType="afterEffect">
                                  <p:stCondLst>
                                    <p:cond delay="0"/>
                                  </p:stCondLst>
                                  <p:childTnLst>
                                    <p:set>
                                      <p:cBhvr>
                                        <p:cTn id="103" dur="1" fill="hold">
                                          <p:stCondLst>
                                            <p:cond delay="0"/>
                                          </p:stCondLst>
                                        </p:cTn>
                                        <p:tgtEl>
                                          <p:spTgt spid="7"/>
                                        </p:tgtEl>
                                        <p:attrNameLst>
                                          <p:attrName>style.visibility</p:attrName>
                                        </p:attrNameLst>
                                      </p:cBhvr>
                                      <p:to>
                                        <p:strVal val="visible"/>
                                      </p:to>
                                    </p:set>
                                    <p:animEffect transition="in" filter="randombar(horizontal)">
                                      <p:cBhvr>
                                        <p:cTn id="104" dur="500"/>
                                        <p:tgtEl>
                                          <p:spTgt spid="7"/>
                                        </p:tgtEl>
                                      </p:cBhvr>
                                    </p:animEffect>
                                  </p:childTnLst>
                                </p:cTn>
                              </p:par>
                            </p:childTnLst>
                          </p:cTn>
                        </p:par>
                        <p:par>
                          <p:cTn id="105" fill="hold">
                            <p:stCondLst>
                              <p:cond delay="7200"/>
                            </p:stCondLst>
                            <p:childTnLst>
                              <p:par>
                                <p:cTn id="106" presetID="31" presetClass="entr" presetSubtype="0" fill="hold" nodeType="afterEffect">
                                  <p:stCondLst>
                                    <p:cond delay="0"/>
                                  </p:stCondLst>
                                  <p:childTnLst>
                                    <p:set>
                                      <p:cBhvr>
                                        <p:cTn id="107" dur="1" fill="hold">
                                          <p:stCondLst>
                                            <p:cond delay="0"/>
                                          </p:stCondLst>
                                        </p:cTn>
                                        <p:tgtEl>
                                          <p:spTgt spid="122"/>
                                        </p:tgtEl>
                                        <p:attrNameLst>
                                          <p:attrName>style.visibility</p:attrName>
                                        </p:attrNameLst>
                                      </p:cBhvr>
                                      <p:to>
                                        <p:strVal val="visible"/>
                                      </p:to>
                                    </p:set>
                                    <p:anim calcmode="lin" valueType="num">
                                      <p:cBhvr>
                                        <p:cTn id="108" dur="500" fill="hold"/>
                                        <p:tgtEl>
                                          <p:spTgt spid="122"/>
                                        </p:tgtEl>
                                        <p:attrNameLst>
                                          <p:attrName>ppt_w</p:attrName>
                                        </p:attrNameLst>
                                      </p:cBhvr>
                                      <p:tavLst>
                                        <p:tav tm="0">
                                          <p:val>
                                            <p:fltVal val="0"/>
                                          </p:val>
                                        </p:tav>
                                        <p:tav tm="100000">
                                          <p:val>
                                            <p:strVal val="#ppt_w"/>
                                          </p:val>
                                        </p:tav>
                                      </p:tavLst>
                                    </p:anim>
                                    <p:anim calcmode="lin" valueType="num">
                                      <p:cBhvr>
                                        <p:cTn id="109" dur="500" fill="hold"/>
                                        <p:tgtEl>
                                          <p:spTgt spid="122"/>
                                        </p:tgtEl>
                                        <p:attrNameLst>
                                          <p:attrName>ppt_h</p:attrName>
                                        </p:attrNameLst>
                                      </p:cBhvr>
                                      <p:tavLst>
                                        <p:tav tm="0">
                                          <p:val>
                                            <p:fltVal val="0"/>
                                          </p:val>
                                        </p:tav>
                                        <p:tav tm="100000">
                                          <p:val>
                                            <p:strVal val="#ppt_h"/>
                                          </p:val>
                                        </p:tav>
                                      </p:tavLst>
                                    </p:anim>
                                    <p:anim calcmode="lin" valueType="num">
                                      <p:cBhvr>
                                        <p:cTn id="110" dur="500" fill="hold"/>
                                        <p:tgtEl>
                                          <p:spTgt spid="122"/>
                                        </p:tgtEl>
                                        <p:attrNameLst>
                                          <p:attrName>style.rotation</p:attrName>
                                        </p:attrNameLst>
                                      </p:cBhvr>
                                      <p:tavLst>
                                        <p:tav tm="0">
                                          <p:val>
                                            <p:fltVal val="90"/>
                                          </p:val>
                                        </p:tav>
                                        <p:tav tm="100000">
                                          <p:val>
                                            <p:fltVal val="0"/>
                                          </p:val>
                                        </p:tav>
                                      </p:tavLst>
                                    </p:anim>
                                    <p:animEffect transition="in" filter="fade">
                                      <p:cBhvr>
                                        <p:cTn id="111" dur="500"/>
                                        <p:tgtEl>
                                          <p:spTgt spid="122"/>
                                        </p:tgtEl>
                                      </p:cBhvr>
                                    </p:animEffect>
                                  </p:childTnLst>
                                </p:cTn>
                              </p:par>
                            </p:childTnLst>
                          </p:cTn>
                        </p:par>
                        <p:par>
                          <p:cTn id="112" fill="hold">
                            <p:stCondLst>
                              <p:cond delay="7700"/>
                            </p:stCondLst>
                            <p:childTnLst>
                              <p:par>
                                <p:cTn id="113" presetID="22" presetClass="entr" presetSubtype="8" fill="hold" grpId="0" nodeType="afterEffect">
                                  <p:stCondLst>
                                    <p:cond delay="0"/>
                                  </p:stCondLst>
                                  <p:childTnLst>
                                    <p:set>
                                      <p:cBhvr>
                                        <p:cTn id="114" dur="1" fill="hold">
                                          <p:stCondLst>
                                            <p:cond delay="0"/>
                                          </p:stCondLst>
                                        </p:cTn>
                                        <p:tgtEl>
                                          <p:spTgt spid="134"/>
                                        </p:tgtEl>
                                        <p:attrNameLst>
                                          <p:attrName>style.visibility</p:attrName>
                                        </p:attrNameLst>
                                      </p:cBhvr>
                                      <p:to>
                                        <p:strVal val="visible"/>
                                      </p:to>
                                    </p:set>
                                    <p:animEffect transition="in" filter="wipe(left)">
                                      <p:cBhvr>
                                        <p:cTn id="115" dur="500"/>
                                        <p:tgtEl>
                                          <p:spTgt spid="134"/>
                                        </p:tgtEl>
                                      </p:cBhvr>
                                    </p:animEffect>
                                  </p:childTnLst>
                                </p:cTn>
                              </p:par>
                            </p:childTnLst>
                          </p:cTn>
                        </p:par>
                        <p:par>
                          <p:cTn id="116" fill="hold">
                            <p:stCondLst>
                              <p:cond delay="8200"/>
                            </p:stCondLst>
                            <p:childTnLst>
                              <p:par>
                                <p:cTn id="117" presetID="14" presetClass="entr" presetSubtype="10" fill="hold" grpId="0" nodeType="afterEffect">
                                  <p:stCondLst>
                                    <p:cond delay="0"/>
                                  </p:stCondLst>
                                  <p:childTnLst>
                                    <p:set>
                                      <p:cBhvr>
                                        <p:cTn id="118" dur="1" fill="hold">
                                          <p:stCondLst>
                                            <p:cond delay="0"/>
                                          </p:stCondLst>
                                        </p:cTn>
                                        <p:tgtEl>
                                          <p:spTgt spid="8"/>
                                        </p:tgtEl>
                                        <p:attrNameLst>
                                          <p:attrName>style.visibility</p:attrName>
                                        </p:attrNameLst>
                                      </p:cBhvr>
                                      <p:to>
                                        <p:strVal val="visible"/>
                                      </p:to>
                                    </p:set>
                                    <p:animEffect transition="in" filter="randombar(horizontal)">
                                      <p:cBhvr>
                                        <p:cTn id="119" dur="500"/>
                                        <p:tgtEl>
                                          <p:spTgt spid="8"/>
                                        </p:tgtEl>
                                      </p:cBhvr>
                                    </p:animEffect>
                                  </p:childTnLst>
                                </p:cTn>
                              </p:par>
                            </p:childTnLst>
                          </p:cTn>
                        </p:par>
                        <p:par>
                          <p:cTn id="120" fill="hold">
                            <p:stCondLst>
                              <p:cond delay="8700"/>
                            </p:stCondLst>
                            <p:childTnLst>
                              <p:par>
                                <p:cTn id="121" presetID="31" presetClass="entr" presetSubtype="0" fill="hold" nodeType="afterEffect">
                                  <p:stCondLst>
                                    <p:cond delay="0"/>
                                  </p:stCondLst>
                                  <p:childTnLst>
                                    <p:set>
                                      <p:cBhvr>
                                        <p:cTn id="122" dur="1" fill="hold">
                                          <p:stCondLst>
                                            <p:cond delay="0"/>
                                          </p:stCondLst>
                                        </p:cTn>
                                        <p:tgtEl>
                                          <p:spTgt spid="150"/>
                                        </p:tgtEl>
                                        <p:attrNameLst>
                                          <p:attrName>style.visibility</p:attrName>
                                        </p:attrNameLst>
                                      </p:cBhvr>
                                      <p:to>
                                        <p:strVal val="visible"/>
                                      </p:to>
                                    </p:set>
                                    <p:anim calcmode="lin" valueType="num">
                                      <p:cBhvr>
                                        <p:cTn id="123" dur="500" fill="hold"/>
                                        <p:tgtEl>
                                          <p:spTgt spid="150"/>
                                        </p:tgtEl>
                                        <p:attrNameLst>
                                          <p:attrName>ppt_w</p:attrName>
                                        </p:attrNameLst>
                                      </p:cBhvr>
                                      <p:tavLst>
                                        <p:tav tm="0">
                                          <p:val>
                                            <p:fltVal val="0"/>
                                          </p:val>
                                        </p:tav>
                                        <p:tav tm="100000">
                                          <p:val>
                                            <p:strVal val="#ppt_w"/>
                                          </p:val>
                                        </p:tav>
                                      </p:tavLst>
                                    </p:anim>
                                    <p:anim calcmode="lin" valueType="num">
                                      <p:cBhvr>
                                        <p:cTn id="124" dur="500" fill="hold"/>
                                        <p:tgtEl>
                                          <p:spTgt spid="150"/>
                                        </p:tgtEl>
                                        <p:attrNameLst>
                                          <p:attrName>ppt_h</p:attrName>
                                        </p:attrNameLst>
                                      </p:cBhvr>
                                      <p:tavLst>
                                        <p:tav tm="0">
                                          <p:val>
                                            <p:fltVal val="0"/>
                                          </p:val>
                                        </p:tav>
                                        <p:tav tm="100000">
                                          <p:val>
                                            <p:strVal val="#ppt_h"/>
                                          </p:val>
                                        </p:tav>
                                      </p:tavLst>
                                    </p:anim>
                                    <p:anim calcmode="lin" valueType="num">
                                      <p:cBhvr>
                                        <p:cTn id="125" dur="500" fill="hold"/>
                                        <p:tgtEl>
                                          <p:spTgt spid="150"/>
                                        </p:tgtEl>
                                        <p:attrNameLst>
                                          <p:attrName>style.rotation</p:attrName>
                                        </p:attrNameLst>
                                      </p:cBhvr>
                                      <p:tavLst>
                                        <p:tav tm="0">
                                          <p:val>
                                            <p:fltVal val="90"/>
                                          </p:val>
                                        </p:tav>
                                        <p:tav tm="100000">
                                          <p:val>
                                            <p:fltVal val="0"/>
                                          </p:val>
                                        </p:tav>
                                      </p:tavLst>
                                    </p:anim>
                                    <p:animEffect transition="in" filter="fade">
                                      <p:cBhvr>
                                        <p:cTn id="126" dur="500"/>
                                        <p:tgtEl>
                                          <p:spTgt spid="150"/>
                                        </p:tgtEl>
                                      </p:cBhvr>
                                    </p:animEffect>
                                  </p:childTnLst>
                                </p:cTn>
                              </p:par>
                            </p:childTnLst>
                          </p:cTn>
                        </p:par>
                        <p:par>
                          <p:cTn id="127" fill="hold">
                            <p:stCondLst>
                              <p:cond delay="9200"/>
                            </p:stCondLst>
                            <p:childTnLst>
                              <p:par>
                                <p:cTn id="128" presetID="22" presetClass="entr" presetSubtype="8" fill="hold" grpId="0" nodeType="afterEffect">
                                  <p:stCondLst>
                                    <p:cond delay="0"/>
                                  </p:stCondLst>
                                  <p:childTnLst>
                                    <p:set>
                                      <p:cBhvr>
                                        <p:cTn id="129" dur="1" fill="hold">
                                          <p:stCondLst>
                                            <p:cond delay="0"/>
                                          </p:stCondLst>
                                        </p:cTn>
                                        <p:tgtEl>
                                          <p:spTgt spid="148"/>
                                        </p:tgtEl>
                                        <p:attrNameLst>
                                          <p:attrName>style.visibility</p:attrName>
                                        </p:attrNameLst>
                                      </p:cBhvr>
                                      <p:to>
                                        <p:strVal val="visible"/>
                                      </p:to>
                                    </p:set>
                                    <p:animEffect transition="in" filter="wipe(left)">
                                      <p:cBhvr>
                                        <p:cTn id="130" dur="500"/>
                                        <p:tgtEl>
                                          <p:spTgt spid="148"/>
                                        </p:tgtEl>
                                      </p:cBhvr>
                                    </p:animEffect>
                                  </p:childTnLst>
                                </p:cTn>
                              </p:par>
                            </p:childTnLst>
                          </p:cTn>
                        </p:par>
                        <p:par>
                          <p:cTn id="131" fill="hold">
                            <p:stCondLst>
                              <p:cond delay="9700"/>
                            </p:stCondLst>
                            <p:childTnLst>
                              <p:par>
                                <p:cTn id="132" presetID="14" presetClass="entr" presetSubtype="10" fill="hold" grpId="0" nodeType="afterEffect">
                                  <p:stCondLst>
                                    <p:cond delay="0"/>
                                  </p:stCondLst>
                                  <p:childTnLst>
                                    <p:set>
                                      <p:cBhvr>
                                        <p:cTn id="133" dur="1" fill="hold">
                                          <p:stCondLst>
                                            <p:cond delay="0"/>
                                          </p:stCondLst>
                                        </p:cTn>
                                        <p:tgtEl>
                                          <p:spTgt spid="9"/>
                                        </p:tgtEl>
                                        <p:attrNameLst>
                                          <p:attrName>style.visibility</p:attrName>
                                        </p:attrNameLst>
                                      </p:cBhvr>
                                      <p:to>
                                        <p:strVal val="visible"/>
                                      </p:to>
                                    </p:set>
                                    <p:animEffect transition="in" filter="randombar(horizontal)">
                                      <p:cBhvr>
                                        <p:cTn id="13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 grpId="0"/>
      <p:bldP spid="112" grpId="0"/>
      <p:bldP spid="114" grpId="0" animBg="1"/>
      <p:bldP spid="120" grpId="0"/>
      <p:bldP spid="134" grpId="0"/>
      <p:bldP spid="148" grpId="0"/>
      <p:bldP spid="2" grpId="0"/>
      <p:bldP spid="3" grpId="0"/>
      <p:bldP spid="5" grpId="0"/>
      <p:bldP spid="6" grpId="0"/>
      <p:bldP spid="7" grpId="0"/>
      <p:bldP spid="8" grpId="0"/>
      <p:bldP spid="9" grpId="0"/>
    </p:bldLst>
  </p:timing>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l="-10000" r="-10000"/>
          </a:stretch>
        </a:blipFill>
        <a:effectLst/>
      </p:bgPr>
    </p:bg>
    <p:spTree>
      <p:nvGrpSpPr>
        <p:cNvPr id="1" name=""/>
        <p:cNvGrpSpPr/>
        <p:nvPr/>
      </p:nvGrpSpPr>
      <p:grpSpPr>
        <a:xfrm>
          <a:off x="0" y="0"/>
          <a:ext cx="0" cy="0"/>
          <a:chOff x="0" y="0"/>
          <a:chExt cx="0" cy="0"/>
        </a:xfrm>
      </p:grpSpPr>
      <p:sp>
        <p:nvSpPr>
          <p:cNvPr id="3" name="Rectangle 1"/>
          <p:cNvSpPr>
            <a:spLocks noChangeArrowheads="1"/>
          </p:cNvSpPr>
          <p:nvPr/>
        </p:nvSpPr>
        <p:spPr bwMode="auto">
          <a:xfrm>
            <a:off x="2915816" y="2564904"/>
            <a:ext cx="3877985" cy="156966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lang="zh-CN" altLang="en-US" sz="9600" dirty="0">
                <a:latin typeface="华文琥珀" panose="02010800040101010101" pitchFamily="2" charset="-122"/>
                <a:ea typeface="华文琥珀" panose="02010800040101010101" pitchFamily="2" charset="-122"/>
                <a:cs typeface="宋体" panose="02010600030101010101" pitchFamily="2" charset="-122"/>
              </a:rPr>
              <a:t>谢谢！</a:t>
            </a:r>
            <a:endParaRPr kumimoji="0" lang="zh-CN" sz="9600" i="0" u="none" strike="noStrike" cap="none" normalizeH="0" baseline="0" dirty="0">
              <a:ln>
                <a:noFill/>
              </a:ln>
              <a:solidFill>
                <a:schemeClr val="tx1"/>
              </a:solidFill>
              <a:effectLst/>
              <a:latin typeface="华文琥珀" panose="02010800040101010101" pitchFamily="2" charset="-122"/>
              <a:ea typeface="华文琥珀" panose="0201080004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50297" y="149907"/>
            <a:ext cx="9123526" cy="646331"/>
          </a:xfrm>
          <a:prstGeom prst="rect">
            <a:avLst/>
          </a:prstGeom>
          <a:ln>
            <a:noFill/>
          </a:ln>
        </p:spPr>
        <p:txBody>
          <a:bodyPr wrap="square">
            <a:spAutoFit/>
          </a:bodyPr>
          <a:lstStyle/>
          <a:p>
            <a:pPr>
              <a:lnSpc>
                <a:spcPct val="150000"/>
              </a:lnSpc>
            </a:pPr>
            <a:r>
              <a:rPr lang="zh-CN" altLang="en-US" sz="2400" b="1" dirty="0">
                <a:solidFill>
                  <a:schemeClr val="bg1"/>
                </a:solidFill>
                <a:latin typeface="微软雅黑" panose="020B0503020204020204" pitchFamily="34" charset="-122"/>
                <a:ea typeface="微软雅黑" panose="020B0503020204020204" pitchFamily="34" charset="-122"/>
              </a:rPr>
              <a:t>主要特点：为满足自然资源和空间统一管理建立系列单独图层</a:t>
            </a:r>
            <a:endParaRPr lang="en-US" altLang="zh-CN" sz="2400" b="1" dirty="0">
              <a:solidFill>
                <a:schemeClr val="bg1"/>
              </a:solidFill>
              <a:latin typeface="微软雅黑" panose="020B0503020204020204" pitchFamily="34" charset="-122"/>
              <a:ea typeface="微软雅黑" panose="020B0503020204020204" pitchFamily="34" charset="-122"/>
            </a:endParaRPr>
          </a:p>
        </p:txBody>
      </p:sp>
      <p:sp>
        <p:nvSpPr>
          <p:cNvPr id="9" name="原创设计师QQ598969553             _5"/>
          <p:cNvSpPr/>
          <p:nvPr/>
        </p:nvSpPr>
        <p:spPr>
          <a:xfrm>
            <a:off x="636060" y="1630954"/>
            <a:ext cx="653142" cy="65314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ea typeface="微软雅黑" panose="020B0503020204020204" pitchFamily="34" charset="-122"/>
              </a:rPr>
              <a:t>01</a:t>
            </a:r>
            <a:endParaRPr lang="zh-CN" altLang="en-US" dirty="0">
              <a:ea typeface="微软雅黑" panose="020B0503020204020204" pitchFamily="34" charset="-122"/>
            </a:endParaRPr>
          </a:p>
        </p:txBody>
      </p:sp>
      <p:sp>
        <p:nvSpPr>
          <p:cNvPr id="10" name="原创设计师QQ598969553             _6"/>
          <p:cNvSpPr/>
          <p:nvPr/>
        </p:nvSpPr>
        <p:spPr>
          <a:xfrm>
            <a:off x="1404000" y="1619289"/>
            <a:ext cx="2950972" cy="1415772"/>
          </a:xfrm>
          <a:prstGeom prst="rect">
            <a:avLst/>
          </a:prstGeom>
        </p:spPr>
        <p:txBody>
          <a:bodyPr wrap="square">
            <a:spAutoFit/>
          </a:bodyPr>
          <a:lstStyle/>
          <a:p>
            <a:pPr algn="just">
              <a:lnSpc>
                <a:spcPct val="150000"/>
              </a:lnSpc>
              <a:spcAft>
                <a:spcPts val="600"/>
              </a:spcAft>
            </a:pPr>
            <a:r>
              <a:rPr lang="zh-CN" altLang="en-US" dirty="0">
                <a:solidFill>
                  <a:srgbClr val="FF0000"/>
                </a:solidFill>
                <a:latin typeface="楷体_GB2312" panose="02010609030101010101" pitchFamily="49" charset="-122"/>
                <a:ea typeface="楷体_GB2312" panose="02010609030101010101" pitchFamily="49" charset="-122"/>
              </a:rPr>
              <a:t>批准未建设图斑单独图层</a:t>
            </a:r>
            <a:r>
              <a:rPr lang="en-US" altLang="zh-CN" dirty="0">
                <a:solidFill>
                  <a:srgbClr val="FF0000"/>
                </a:solidFill>
                <a:latin typeface="楷体_GB2312" panose="02010609030101010101" pitchFamily="49" charset="-122"/>
                <a:ea typeface="楷体_GB2312" panose="02010609030101010101" pitchFamily="49" charset="-122"/>
              </a:rPr>
              <a:t>:</a:t>
            </a:r>
            <a:endParaRPr lang="en-US" altLang="zh-CN" dirty="0">
              <a:solidFill>
                <a:srgbClr val="FF0000"/>
              </a:solidFill>
              <a:latin typeface="楷体_GB2312" panose="02010609030101010101" pitchFamily="49" charset="-122"/>
              <a:ea typeface="楷体_GB2312" panose="02010609030101010101" pitchFamily="49" charset="-122"/>
            </a:endParaRPr>
          </a:p>
          <a:p>
            <a:r>
              <a:rPr lang="zh-CN" altLang="en-US" dirty="0">
                <a:latin typeface="楷体_GB2312" panose="02010609030101010101" pitchFamily="49" charset="-122"/>
                <a:ea typeface="楷体_GB2312" panose="02010609030101010101" pitchFamily="49" charset="-122"/>
              </a:rPr>
              <a:t>来自部监管平台，无需地方上报，如有错误，地方应在部监管平台更正。</a:t>
            </a:r>
            <a:endParaRPr lang="zh-CN" altLang="en-US" dirty="0">
              <a:latin typeface="楷体_GB2312" panose="02010609030101010101" pitchFamily="49" charset="-122"/>
              <a:ea typeface="楷体_GB2312" panose="02010609030101010101" pitchFamily="49" charset="-122"/>
            </a:endParaRPr>
          </a:p>
        </p:txBody>
      </p:sp>
      <p:sp>
        <p:nvSpPr>
          <p:cNvPr id="11" name="原创设计师QQ598969553             _7"/>
          <p:cNvSpPr/>
          <p:nvPr/>
        </p:nvSpPr>
        <p:spPr>
          <a:xfrm>
            <a:off x="4812060" y="1630954"/>
            <a:ext cx="653142" cy="65314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ea typeface="微软雅黑" panose="020B0503020204020204" pitchFamily="34" charset="-122"/>
              </a:rPr>
              <a:t>02</a:t>
            </a:r>
            <a:endParaRPr lang="zh-CN" altLang="en-US" dirty="0">
              <a:ea typeface="微软雅黑" panose="020B0503020204020204" pitchFamily="34" charset="-122"/>
            </a:endParaRPr>
          </a:p>
        </p:txBody>
      </p:sp>
      <p:sp>
        <p:nvSpPr>
          <p:cNvPr id="13" name="原创设计师QQ598969553             _9"/>
          <p:cNvSpPr/>
          <p:nvPr/>
        </p:nvSpPr>
        <p:spPr>
          <a:xfrm>
            <a:off x="636060" y="3930197"/>
            <a:ext cx="653142" cy="65314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ea typeface="微软雅黑" panose="020B0503020204020204" pitchFamily="34" charset="-122"/>
              </a:rPr>
              <a:t>03</a:t>
            </a:r>
            <a:endParaRPr lang="zh-CN" altLang="en-US" dirty="0">
              <a:ea typeface="微软雅黑" panose="020B0503020204020204" pitchFamily="34" charset="-122"/>
            </a:endParaRPr>
          </a:p>
        </p:txBody>
      </p:sp>
      <p:sp>
        <p:nvSpPr>
          <p:cNvPr id="15" name="原创设计师QQ598969553             _11"/>
          <p:cNvSpPr/>
          <p:nvPr/>
        </p:nvSpPr>
        <p:spPr>
          <a:xfrm>
            <a:off x="4812060" y="3930197"/>
            <a:ext cx="653142" cy="65314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ea typeface="微软雅黑" panose="020B0503020204020204" pitchFamily="34" charset="-122"/>
              </a:rPr>
              <a:t>04</a:t>
            </a:r>
            <a:endParaRPr lang="zh-CN" altLang="en-US" dirty="0">
              <a:ea typeface="微软雅黑" panose="020B0503020204020204" pitchFamily="34" charset="-122"/>
            </a:endParaRPr>
          </a:p>
        </p:txBody>
      </p:sp>
      <p:sp>
        <p:nvSpPr>
          <p:cNvPr id="17" name="原创设计师QQ598969553             _6"/>
          <p:cNvSpPr/>
          <p:nvPr/>
        </p:nvSpPr>
        <p:spPr>
          <a:xfrm>
            <a:off x="5580112" y="1630954"/>
            <a:ext cx="2950972" cy="1692771"/>
          </a:xfrm>
          <a:prstGeom prst="rect">
            <a:avLst/>
          </a:prstGeom>
        </p:spPr>
        <p:txBody>
          <a:bodyPr wrap="square">
            <a:spAutoFit/>
          </a:bodyPr>
          <a:lstStyle/>
          <a:p>
            <a:pPr algn="just">
              <a:lnSpc>
                <a:spcPct val="150000"/>
              </a:lnSpc>
              <a:spcAft>
                <a:spcPts val="600"/>
              </a:spcAft>
            </a:pPr>
            <a:r>
              <a:rPr lang="zh-CN" altLang="en-US" dirty="0">
                <a:solidFill>
                  <a:srgbClr val="FF0000"/>
                </a:solidFill>
                <a:latin typeface="楷体_GB2312" panose="02010609030101010101" pitchFamily="49" charset="-122"/>
                <a:ea typeface="楷体_GB2312" panose="02010609030101010101" pitchFamily="49" charset="-122"/>
              </a:rPr>
              <a:t>基本农田单独图层</a:t>
            </a:r>
            <a:r>
              <a:rPr lang="en-US" altLang="zh-CN" dirty="0">
                <a:solidFill>
                  <a:srgbClr val="FF0000"/>
                </a:solidFill>
                <a:latin typeface="楷体_GB2312" panose="02010609030101010101" pitchFamily="49" charset="-122"/>
                <a:ea typeface="楷体_GB2312" panose="02010609030101010101" pitchFamily="49" charset="-122"/>
              </a:rPr>
              <a:t>:</a:t>
            </a:r>
            <a:endParaRPr lang="en-US" altLang="zh-CN" dirty="0">
              <a:solidFill>
                <a:srgbClr val="FF0000"/>
              </a:solidFill>
              <a:latin typeface="楷体_GB2312" panose="02010609030101010101" pitchFamily="49" charset="-122"/>
              <a:ea typeface="楷体_GB2312" panose="02010609030101010101" pitchFamily="49" charset="-122"/>
            </a:endParaRPr>
          </a:p>
          <a:p>
            <a:pPr algn="just"/>
            <a:r>
              <a:rPr lang="zh-CN" altLang="en-US" dirty="0">
                <a:latin typeface="楷体_GB2312" panose="02010609030101010101" pitchFamily="49" charset="-122"/>
                <a:ea typeface="楷体_GB2312" panose="02010609030101010101" pitchFamily="49" charset="-122"/>
              </a:rPr>
              <a:t>来自部监管平台，无需地方上报，如有错误，地方耕地保护部门向部耕地保护司申请修正。</a:t>
            </a:r>
            <a:endParaRPr lang="zh-CN" altLang="en-US" dirty="0">
              <a:latin typeface="楷体_GB2312" panose="02010609030101010101" pitchFamily="49" charset="-122"/>
              <a:ea typeface="楷体_GB2312" panose="02010609030101010101" pitchFamily="49" charset="-122"/>
            </a:endParaRPr>
          </a:p>
        </p:txBody>
      </p:sp>
      <p:sp>
        <p:nvSpPr>
          <p:cNvPr id="18" name="原创设计师QQ598969553             _6"/>
          <p:cNvSpPr/>
          <p:nvPr/>
        </p:nvSpPr>
        <p:spPr>
          <a:xfrm>
            <a:off x="1404000" y="3898536"/>
            <a:ext cx="2735952" cy="1554272"/>
          </a:xfrm>
          <a:prstGeom prst="rect">
            <a:avLst/>
          </a:prstGeom>
        </p:spPr>
        <p:txBody>
          <a:bodyPr wrap="square">
            <a:spAutoFit/>
          </a:bodyPr>
          <a:lstStyle/>
          <a:p>
            <a:pPr algn="just">
              <a:lnSpc>
                <a:spcPct val="150000"/>
              </a:lnSpc>
              <a:spcAft>
                <a:spcPts val="600"/>
              </a:spcAft>
            </a:pPr>
            <a:r>
              <a:rPr lang="zh-CN" altLang="en-US" dirty="0">
                <a:solidFill>
                  <a:srgbClr val="FF0000"/>
                </a:solidFill>
                <a:latin typeface="楷体_GB2312" panose="02010609030101010101" pitchFamily="49" charset="-122"/>
                <a:ea typeface="楷体_GB2312" panose="02010609030101010101" pitchFamily="49" charset="-122"/>
              </a:rPr>
              <a:t>国家公园等各类自然保护区范围界线图层</a:t>
            </a:r>
            <a:r>
              <a:rPr lang="en-US" altLang="zh-CN" dirty="0">
                <a:solidFill>
                  <a:srgbClr val="FF0000"/>
                </a:solidFill>
                <a:latin typeface="楷体_GB2312" panose="02010609030101010101" pitchFamily="49" charset="-122"/>
                <a:ea typeface="楷体_GB2312" panose="02010609030101010101" pitchFamily="49" charset="-122"/>
              </a:rPr>
              <a:t>:</a:t>
            </a:r>
            <a:endParaRPr lang="en-US" altLang="zh-CN" dirty="0">
              <a:solidFill>
                <a:srgbClr val="FF0000"/>
              </a:solidFill>
              <a:latin typeface="楷体_GB2312" panose="02010609030101010101" pitchFamily="49" charset="-122"/>
              <a:ea typeface="楷体_GB2312" panose="02010609030101010101" pitchFamily="49" charset="-122"/>
            </a:endParaRPr>
          </a:p>
          <a:p>
            <a:pPr algn="just"/>
            <a:r>
              <a:rPr lang="zh-CN" altLang="en-US" dirty="0">
                <a:latin typeface="楷体_GB2312" panose="02010609030101010101" pitchFamily="49" charset="-122"/>
                <a:ea typeface="楷体_GB2312" panose="02010609030101010101" pitchFamily="49" charset="-122"/>
              </a:rPr>
              <a:t>来自国家各部委、地方上报。</a:t>
            </a:r>
            <a:endParaRPr lang="zh-CN" altLang="en-US" dirty="0">
              <a:latin typeface="楷体_GB2312" panose="02010609030101010101" pitchFamily="49" charset="-122"/>
              <a:ea typeface="楷体_GB2312" panose="02010609030101010101" pitchFamily="49" charset="-122"/>
            </a:endParaRPr>
          </a:p>
        </p:txBody>
      </p:sp>
      <p:sp>
        <p:nvSpPr>
          <p:cNvPr id="19" name="原创设计师QQ598969553             _6"/>
          <p:cNvSpPr/>
          <p:nvPr/>
        </p:nvSpPr>
        <p:spPr>
          <a:xfrm>
            <a:off x="5652120" y="3930197"/>
            <a:ext cx="2950972" cy="1969770"/>
          </a:xfrm>
          <a:prstGeom prst="rect">
            <a:avLst/>
          </a:prstGeom>
        </p:spPr>
        <p:txBody>
          <a:bodyPr wrap="square">
            <a:spAutoFit/>
          </a:bodyPr>
          <a:lstStyle/>
          <a:p>
            <a:pPr algn="just">
              <a:lnSpc>
                <a:spcPct val="150000"/>
              </a:lnSpc>
              <a:spcAft>
                <a:spcPts val="600"/>
              </a:spcAft>
            </a:pPr>
            <a:r>
              <a:rPr lang="zh-CN" altLang="en-US" dirty="0">
                <a:solidFill>
                  <a:srgbClr val="FF0000"/>
                </a:solidFill>
                <a:latin typeface="楷体_GB2312" panose="02010609030101010101" pitchFamily="49" charset="-122"/>
                <a:ea typeface="楷体_GB2312" panose="02010609030101010101" pitchFamily="49" charset="-122"/>
              </a:rPr>
              <a:t>临时用地单独图层</a:t>
            </a:r>
            <a:r>
              <a:rPr lang="en-US" altLang="zh-CN" dirty="0">
                <a:solidFill>
                  <a:srgbClr val="FF0000"/>
                </a:solidFill>
                <a:latin typeface="楷体_GB2312" panose="02010609030101010101" pitchFamily="49" charset="-122"/>
                <a:ea typeface="楷体_GB2312" panose="02010609030101010101" pitchFamily="49" charset="-122"/>
              </a:rPr>
              <a:t>:</a:t>
            </a:r>
            <a:endParaRPr lang="en-US" altLang="zh-CN" dirty="0">
              <a:solidFill>
                <a:srgbClr val="FF0000"/>
              </a:solidFill>
              <a:latin typeface="楷体_GB2312" panose="02010609030101010101" pitchFamily="49" charset="-122"/>
              <a:ea typeface="楷体_GB2312" panose="02010609030101010101" pitchFamily="49" charset="-122"/>
            </a:endParaRPr>
          </a:p>
          <a:p>
            <a:pPr algn="just">
              <a:spcAft>
                <a:spcPts val="600"/>
              </a:spcAft>
            </a:pPr>
            <a:r>
              <a:rPr lang="zh-CN" altLang="en-US" dirty="0">
                <a:latin typeface="楷体_GB2312" panose="02010609030101010101" pitchFamily="49" charset="-122"/>
                <a:ea typeface="楷体_GB2312" panose="02010609030101010101" pitchFamily="49" charset="-122"/>
              </a:rPr>
              <a:t>经国家互联网</a:t>
            </a:r>
            <a:r>
              <a:rPr lang="en-US" altLang="zh-CN" dirty="0">
                <a:latin typeface="楷体_GB2312" panose="02010609030101010101" pitchFamily="49" charset="-122"/>
                <a:ea typeface="楷体_GB2312" panose="02010609030101010101" pitchFamily="49" charset="-122"/>
              </a:rPr>
              <a:t>+</a:t>
            </a:r>
            <a:r>
              <a:rPr lang="zh-CN" altLang="en-US" dirty="0">
                <a:latin typeface="楷体_GB2312" panose="02010609030101010101" pitchFamily="49" charset="-122"/>
                <a:ea typeface="楷体_GB2312" panose="02010609030101010101" pitchFamily="49" charset="-122"/>
              </a:rPr>
              <a:t>审查后，地方以单独图层的方式上报临时用地图斑，保持原数据库地类，三调后每年对其进行监测，直至拆除。</a:t>
            </a:r>
            <a:endParaRPr lang="zh-CN" altLang="en-US" dirty="0">
              <a:latin typeface="楷体_GB2312" panose="02010609030101010101" pitchFamily="49" charset="-122"/>
              <a:ea typeface="楷体_GB2312" panose="0201060903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900" decel="100000" fill="hold"/>
                                        <p:tgtEl>
                                          <p:spTgt spid="9"/>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par>
                                <p:cTn id="11" presetID="37"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900" decel="100000" fill="hold"/>
                                        <p:tgtEl>
                                          <p:spTgt spid="10"/>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par>
                                <p:cTn id="17" presetID="37"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anim calcmode="lin" valueType="num">
                                      <p:cBhvr>
                                        <p:cTn id="20" dur="1000" fill="hold"/>
                                        <p:tgtEl>
                                          <p:spTgt spid="11"/>
                                        </p:tgtEl>
                                        <p:attrNameLst>
                                          <p:attrName>ppt_x</p:attrName>
                                        </p:attrNameLst>
                                      </p:cBhvr>
                                      <p:tavLst>
                                        <p:tav tm="0">
                                          <p:val>
                                            <p:strVal val="#ppt_x"/>
                                          </p:val>
                                        </p:tav>
                                        <p:tav tm="100000">
                                          <p:val>
                                            <p:strVal val="#ppt_x"/>
                                          </p:val>
                                        </p:tav>
                                      </p:tavLst>
                                    </p:anim>
                                    <p:anim calcmode="lin" valueType="num">
                                      <p:cBhvr>
                                        <p:cTn id="21" dur="900" decel="100000" fill="hold"/>
                                        <p:tgtEl>
                                          <p:spTgt spid="11"/>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par>
                                <p:cTn id="23" presetID="37" presetClass="entr" presetSubtype="0"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1000"/>
                                        <p:tgtEl>
                                          <p:spTgt spid="13"/>
                                        </p:tgtEl>
                                      </p:cBhvr>
                                    </p:animEffect>
                                    <p:anim calcmode="lin" valueType="num">
                                      <p:cBhvr>
                                        <p:cTn id="26" dur="1000" fill="hold"/>
                                        <p:tgtEl>
                                          <p:spTgt spid="13"/>
                                        </p:tgtEl>
                                        <p:attrNameLst>
                                          <p:attrName>ppt_x</p:attrName>
                                        </p:attrNameLst>
                                      </p:cBhvr>
                                      <p:tavLst>
                                        <p:tav tm="0">
                                          <p:val>
                                            <p:strVal val="#ppt_x"/>
                                          </p:val>
                                        </p:tav>
                                        <p:tav tm="100000">
                                          <p:val>
                                            <p:strVal val="#ppt_x"/>
                                          </p:val>
                                        </p:tav>
                                      </p:tavLst>
                                    </p:anim>
                                    <p:anim calcmode="lin" valueType="num">
                                      <p:cBhvr>
                                        <p:cTn id="27" dur="900" decel="100000" fill="hold"/>
                                        <p:tgtEl>
                                          <p:spTgt spid="13"/>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par>
                                <p:cTn id="29" presetID="37" presetClass="entr" presetSubtype="0" fill="hold" grpId="0" nodeType="with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1000"/>
                                        <p:tgtEl>
                                          <p:spTgt spid="15"/>
                                        </p:tgtEl>
                                      </p:cBhvr>
                                    </p:animEffect>
                                    <p:anim calcmode="lin" valueType="num">
                                      <p:cBhvr>
                                        <p:cTn id="32" dur="1000" fill="hold"/>
                                        <p:tgtEl>
                                          <p:spTgt spid="15"/>
                                        </p:tgtEl>
                                        <p:attrNameLst>
                                          <p:attrName>ppt_x</p:attrName>
                                        </p:attrNameLst>
                                      </p:cBhvr>
                                      <p:tavLst>
                                        <p:tav tm="0">
                                          <p:val>
                                            <p:strVal val="#ppt_x"/>
                                          </p:val>
                                        </p:tav>
                                        <p:tav tm="100000">
                                          <p:val>
                                            <p:strVal val="#ppt_x"/>
                                          </p:val>
                                        </p:tav>
                                      </p:tavLst>
                                    </p:anim>
                                    <p:anim calcmode="lin" valueType="num">
                                      <p:cBhvr>
                                        <p:cTn id="33" dur="900" decel="100000" fill="hold"/>
                                        <p:tgtEl>
                                          <p:spTgt spid="15"/>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15"/>
                                        </p:tgtEl>
                                        <p:attrNameLst>
                                          <p:attrName>ppt_y</p:attrName>
                                        </p:attrNameLst>
                                      </p:cBhvr>
                                      <p:tavLst>
                                        <p:tav tm="0">
                                          <p:val>
                                            <p:strVal val="#ppt_y-.03"/>
                                          </p:val>
                                        </p:tav>
                                        <p:tav tm="100000">
                                          <p:val>
                                            <p:strVal val="#ppt_y"/>
                                          </p:val>
                                        </p:tav>
                                      </p:tavLst>
                                    </p:anim>
                                  </p:childTnLst>
                                </p:cTn>
                              </p:par>
                              <p:par>
                                <p:cTn id="35" presetID="37" presetClass="entr" presetSubtype="0" fill="hold" grpId="0" nodeType="with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1000"/>
                                        <p:tgtEl>
                                          <p:spTgt spid="17"/>
                                        </p:tgtEl>
                                      </p:cBhvr>
                                    </p:animEffect>
                                    <p:anim calcmode="lin" valueType="num">
                                      <p:cBhvr>
                                        <p:cTn id="38" dur="1000" fill="hold"/>
                                        <p:tgtEl>
                                          <p:spTgt spid="17"/>
                                        </p:tgtEl>
                                        <p:attrNameLst>
                                          <p:attrName>ppt_x</p:attrName>
                                        </p:attrNameLst>
                                      </p:cBhvr>
                                      <p:tavLst>
                                        <p:tav tm="0">
                                          <p:val>
                                            <p:strVal val="#ppt_x"/>
                                          </p:val>
                                        </p:tav>
                                        <p:tav tm="100000">
                                          <p:val>
                                            <p:strVal val="#ppt_x"/>
                                          </p:val>
                                        </p:tav>
                                      </p:tavLst>
                                    </p:anim>
                                    <p:anim calcmode="lin" valueType="num">
                                      <p:cBhvr>
                                        <p:cTn id="39" dur="900" decel="100000" fill="hold"/>
                                        <p:tgtEl>
                                          <p:spTgt spid="17"/>
                                        </p:tgtEl>
                                        <p:attrNameLst>
                                          <p:attrName>ppt_y</p:attrName>
                                        </p:attrNameLst>
                                      </p:cBhvr>
                                      <p:tavLst>
                                        <p:tav tm="0">
                                          <p:val>
                                            <p:strVal val="#ppt_y+1"/>
                                          </p:val>
                                        </p:tav>
                                        <p:tav tm="100000">
                                          <p:val>
                                            <p:strVal val="#ppt_y-.03"/>
                                          </p:val>
                                        </p:tav>
                                      </p:tavLst>
                                    </p:anim>
                                    <p:anim calcmode="lin" valueType="num">
                                      <p:cBhvr>
                                        <p:cTn id="40" dur="100" accel="100000" fill="hold">
                                          <p:stCondLst>
                                            <p:cond delay="900"/>
                                          </p:stCondLst>
                                        </p:cTn>
                                        <p:tgtEl>
                                          <p:spTgt spid="17"/>
                                        </p:tgtEl>
                                        <p:attrNameLst>
                                          <p:attrName>ppt_y</p:attrName>
                                        </p:attrNameLst>
                                      </p:cBhvr>
                                      <p:tavLst>
                                        <p:tav tm="0">
                                          <p:val>
                                            <p:strVal val="#ppt_y-.03"/>
                                          </p:val>
                                        </p:tav>
                                        <p:tav tm="100000">
                                          <p:val>
                                            <p:strVal val="#ppt_y"/>
                                          </p:val>
                                        </p:tav>
                                      </p:tavLst>
                                    </p:anim>
                                  </p:childTnLst>
                                </p:cTn>
                              </p:par>
                              <p:par>
                                <p:cTn id="41" presetID="37" presetClass="entr" presetSubtype="0" fill="hold" grpId="0" nodeType="with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fade">
                                      <p:cBhvr>
                                        <p:cTn id="43" dur="1000"/>
                                        <p:tgtEl>
                                          <p:spTgt spid="18"/>
                                        </p:tgtEl>
                                      </p:cBhvr>
                                    </p:animEffect>
                                    <p:anim calcmode="lin" valueType="num">
                                      <p:cBhvr>
                                        <p:cTn id="44" dur="1000" fill="hold"/>
                                        <p:tgtEl>
                                          <p:spTgt spid="18"/>
                                        </p:tgtEl>
                                        <p:attrNameLst>
                                          <p:attrName>ppt_x</p:attrName>
                                        </p:attrNameLst>
                                      </p:cBhvr>
                                      <p:tavLst>
                                        <p:tav tm="0">
                                          <p:val>
                                            <p:strVal val="#ppt_x"/>
                                          </p:val>
                                        </p:tav>
                                        <p:tav tm="100000">
                                          <p:val>
                                            <p:strVal val="#ppt_x"/>
                                          </p:val>
                                        </p:tav>
                                      </p:tavLst>
                                    </p:anim>
                                    <p:anim calcmode="lin" valueType="num">
                                      <p:cBhvr>
                                        <p:cTn id="45" dur="900" decel="100000" fill="hold"/>
                                        <p:tgtEl>
                                          <p:spTgt spid="18"/>
                                        </p:tgtEl>
                                        <p:attrNameLst>
                                          <p:attrName>ppt_y</p:attrName>
                                        </p:attrNameLst>
                                      </p:cBhvr>
                                      <p:tavLst>
                                        <p:tav tm="0">
                                          <p:val>
                                            <p:strVal val="#ppt_y+1"/>
                                          </p:val>
                                        </p:tav>
                                        <p:tav tm="100000">
                                          <p:val>
                                            <p:strVal val="#ppt_y-.03"/>
                                          </p:val>
                                        </p:tav>
                                      </p:tavLst>
                                    </p:anim>
                                    <p:anim calcmode="lin" valueType="num">
                                      <p:cBhvr>
                                        <p:cTn id="46" dur="100" accel="100000" fill="hold">
                                          <p:stCondLst>
                                            <p:cond delay="900"/>
                                          </p:stCondLst>
                                        </p:cTn>
                                        <p:tgtEl>
                                          <p:spTgt spid="18"/>
                                        </p:tgtEl>
                                        <p:attrNameLst>
                                          <p:attrName>ppt_y</p:attrName>
                                        </p:attrNameLst>
                                      </p:cBhvr>
                                      <p:tavLst>
                                        <p:tav tm="0">
                                          <p:val>
                                            <p:strVal val="#ppt_y-.03"/>
                                          </p:val>
                                        </p:tav>
                                        <p:tav tm="100000">
                                          <p:val>
                                            <p:strVal val="#ppt_y"/>
                                          </p:val>
                                        </p:tav>
                                      </p:tavLst>
                                    </p:anim>
                                  </p:childTnLst>
                                </p:cTn>
                              </p:par>
                              <p:par>
                                <p:cTn id="47" presetID="37" presetClass="entr" presetSubtype="0" fill="hold" grpId="0" nodeType="with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fade">
                                      <p:cBhvr>
                                        <p:cTn id="49" dur="1000"/>
                                        <p:tgtEl>
                                          <p:spTgt spid="19"/>
                                        </p:tgtEl>
                                      </p:cBhvr>
                                    </p:animEffect>
                                    <p:anim calcmode="lin" valueType="num">
                                      <p:cBhvr>
                                        <p:cTn id="50" dur="1000" fill="hold"/>
                                        <p:tgtEl>
                                          <p:spTgt spid="19"/>
                                        </p:tgtEl>
                                        <p:attrNameLst>
                                          <p:attrName>ppt_x</p:attrName>
                                        </p:attrNameLst>
                                      </p:cBhvr>
                                      <p:tavLst>
                                        <p:tav tm="0">
                                          <p:val>
                                            <p:strVal val="#ppt_x"/>
                                          </p:val>
                                        </p:tav>
                                        <p:tav tm="100000">
                                          <p:val>
                                            <p:strVal val="#ppt_x"/>
                                          </p:val>
                                        </p:tav>
                                      </p:tavLst>
                                    </p:anim>
                                    <p:anim calcmode="lin" valueType="num">
                                      <p:cBhvr>
                                        <p:cTn id="51" dur="900" decel="100000" fill="hold"/>
                                        <p:tgtEl>
                                          <p:spTgt spid="19"/>
                                        </p:tgtEl>
                                        <p:attrNameLst>
                                          <p:attrName>ppt_y</p:attrName>
                                        </p:attrNameLst>
                                      </p:cBhvr>
                                      <p:tavLst>
                                        <p:tav tm="0">
                                          <p:val>
                                            <p:strVal val="#ppt_y+1"/>
                                          </p:val>
                                        </p:tav>
                                        <p:tav tm="100000">
                                          <p:val>
                                            <p:strVal val="#ppt_y-.03"/>
                                          </p:val>
                                        </p:tav>
                                      </p:tavLst>
                                    </p:anim>
                                    <p:anim calcmode="lin" valueType="num">
                                      <p:cBhvr>
                                        <p:cTn id="52" dur="100" accel="100000" fill="hold">
                                          <p:stCondLst>
                                            <p:cond delay="900"/>
                                          </p:stCondLst>
                                        </p:cTn>
                                        <p:tgtEl>
                                          <p:spTgt spid="19"/>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11" grpId="0" animBg="1"/>
      <p:bldP spid="13" grpId="0" animBg="1"/>
      <p:bldP spid="15" grpId="0" animBg="1"/>
      <p:bldP spid="17" grpId="0"/>
      <p:bldP spid="18" grpId="0"/>
      <p:bldP spid="1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05059" y="77926"/>
            <a:ext cx="6286544" cy="645160"/>
          </a:xfrm>
          <a:prstGeom prst="rect">
            <a:avLst/>
          </a:prstGeom>
          <a:ln>
            <a:noFill/>
          </a:ln>
        </p:spPr>
        <p:txBody>
          <a:bodyPr wrap="square">
            <a:spAutoFit/>
          </a:bodyPr>
          <a:lstStyle/>
          <a:p>
            <a:pPr>
              <a:lnSpc>
                <a:spcPct val="150000"/>
              </a:lnSpc>
            </a:pPr>
            <a:r>
              <a:rPr lang="zh-CN" altLang="en-US" sz="2400" b="1" dirty="0">
                <a:solidFill>
                  <a:schemeClr val="bg1"/>
                </a:solidFill>
                <a:latin typeface="微软雅黑" panose="020B0503020204020204" pitchFamily="34" charset="-122"/>
                <a:ea typeface="微软雅黑" panose="020B0503020204020204" pitchFamily="34" charset="-122"/>
              </a:rPr>
              <a:t>主要特点：国家控制调查成果质量</a:t>
            </a:r>
            <a:endParaRPr lang="en-US" altLang="zh-CN" sz="2400" b="1" dirty="0">
              <a:solidFill>
                <a:schemeClr val="bg1"/>
              </a:solidFill>
              <a:latin typeface="微软雅黑" panose="020B0503020204020204" pitchFamily="34" charset="-122"/>
              <a:ea typeface="微软雅黑" panose="020B0503020204020204" pitchFamily="34" charset="-122"/>
            </a:endParaRPr>
          </a:p>
        </p:txBody>
      </p:sp>
      <p:sp>
        <p:nvSpPr>
          <p:cNvPr id="3" name="Freeform 16"/>
          <p:cNvSpPr/>
          <p:nvPr/>
        </p:nvSpPr>
        <p:spPr bwMode="auto">
          <a:xfrm rot="11258092">
            <a:off x="7537697" y="3234123"/>
            <a:ext cx="1494713" cy="1384946"/>
          </a:xfrm>
          <a:custGeom>
            <a:avLst/>
            <a:gdLst>
              <a:gd name="T0" fmla="*/ 0 w 859"/>
              <a:gd name="T1" fmla="*/ 486 h 762"/>
              <a:gd name="T2" fmla="*/ 129 w 859"/>
              <a:gd name="T3" fmla="*/ 600 h 762"/>
              <a:gd name="T4" fmla="*/ 703 w 859"/>
              <a:gd name="T5" fmla="*/ 624 h 762"/>
              <a:gd name="T6" fmla="*/ 676 w 859"/>
              <a:gd name="T7" fmla="*/ 115 h 762"/>
              <a:gd name="T8" fmla="*/ 547 w 859"/>
              <a:gd name="T9" fmla="*/ 0 h 762"/>
              <a:gd name="T10" fmla="*/ 0 w 859"/>
              <a:gd name="T11" fmla="*/ 486 h 762"/>
            </a:gdLst>
            <a:ahLst/>
            <a:cxnLst>
              <a:cxn ang="0">
                <a:pos x="T0" y="T1"/>
              </a:cxn>
              <a:cxn ang="0">
                <a:pos x="T2" y="T3"/>
              </a:cxn>
              <a:cxn ang="0">
                <a:pos x="T4" y="T5"/>
              </a:cxn>
              <a:cxn ang="0">
                <a:pos x="T6" y="T7"/>
              </a:cxn>
              <a:cxn ang="0">
                <a:pos x="T8" y="T9"/>
              </a:cxn>
              <a:cxn ang="0">
                <a:pos x="T10" y="T11"/>
              </a:cxn>
            </a:cxnLst>
            <a:rect l="0" t="0" r="r" b="b"/>
            <a:pathLst>
              <a:path w="859" h="762">
                <a:moveTo>
                  <a:pt x="0" y="486"/>
                </a:moveTo>
                <a:cubicBezTo>
                  <a:pt x="2" y="487"/>
                  <a:pt x="127" y="599"/>
                  <a:pt x="129" y="600"/>
                </a:cubicBezTo>
                <a:cubicBezTo>
                  <a:pt x="300" y="752"/>
                  <a:pt x="547" y="762"/>
                  <a:pt x="703" y="624"/>
                </a:cubicBezTo>
                <a:cubicBezTo>
                  <a:pt x="859" y="486"/>
                  <a:pt x="848" y="267"/>
                  <a:pt x="676" y="115"/>
                </a:cubicBezTo>
                <a:cubicBezTo>
                  <a:pt x="675" y="113"/>
                  <a:pt x="549" y="2"/>
                  <a:pt x="547" y="0"/>
                </a:cubicBezTo>
                <a:lnTo>
                  <a:pt x="0" y="486"/>
                </a:lnTo>
                <a:close/>
              </a:path>
            </a:pathLst>
          </a:custGeom>
          <a:solidFill>
            <a:schemeClr val="accent3"/>
          </a:solidFill>
          <a:ln>
            <a:noFill/>
          </a:ln>
          <a:effectLst>
            <a:outerShdw blurRad="254000" dist="190500" dir="720000" algn="ctr" rotWithShape="0">
              <a:srgbClr val="000000">
                <a:alpha val="43000"/>
              </a:srgbClr>
            </a:outerShdw>
          </a:effectLst>
        </p:spPr>
        <p:txBody>
          <a:bodyPr vert="horz" wrap="square" lIns="128572" tIns="64286" rIns="128572" bIns="64286" numCol="1" anchor="t" anchorCtr="0" compatLnSpc="1"/>
          <a:lstStyle/>
          <a:p>
            <a:endParaRPr lang="zh-CN" altLang="en-US" sz="2530">
              <a:solidFill>
                <a:prstClr val="black"/>
              </a:solidFill>
            </a:endParaRPr>
          </a:p>
        </p:txBody>
      </p:sp>
      <p:sp>
        <p:nvSpPr>
          <p:cNvPr id="5" name="Freeform 16"/>
          <p:cNvSpPr/>
          <p:nvPr/>
        </p:nvSpPr>
        <p:spPr bwMode="auto">
          <a:xfrm rot="11258092">
            <a:off x="4278029" y="5498415"/>
            <a:ext cx="1547140" cy="1392602"/>
          </a:xfrm>
          <a:custGeom>
            <a:avLst/>
            <a:gdLst>
              <a:gd name="T0" fmla="*/ 0 w 859"/>
              <a:gd name="T1" fmla="*/ 486 h 762"/>
              <a:gd name="T2" fmla="*/ 129 w 859"/>
              <a:gd name="T3" fmla="*/ 600 h 762"/>
              <a:gd name="T4" fmla="*/ 703 w 859"/>
              <a:gd name="T5" fmla="*/ 624 h 762"/>
              <a:gd name="T6" fmla="*/ 676 w 859"/>
              <a:gd name="T7" fmla="*/ 115 h 762"/>
              <a:gd name="T8" fmla="*/ 547 w 859"/>
              <a:gd name="T9" fmla="*/ 0 h 762"/>
              <a:gd name="T10" fmla="*/ 0 w 859"/>
              <a:gd name="T11" fmla="*/ 486 h 762"/>
            </a:gdLst>
            <a:ahLst/>
            <a:cxnLst>
              <a:cxn ang="0">
                <a:pos x="T0" y="T1"/>
              </a:cxn>
              <a:cxn ang="0">
                <a:pos x="T2" y="T3"/>
              </a:cxn>
              <a:cxn ang="0">
                <a:pos x="T4" y="T5"/>
              </a:cxn>
              <a:cxn ang="0">
                <a:pos x="T6" y="T7"/>
              </a:cxn>
              <a:cxn ang="0">
                <a:pos x="T8" y="T9"/>
              </a:cxn>
              <a:cxn ang="0">
                <a:pos x="T10" y="T11"/>
              </a:cxn>
            </a:cxnLst>
            <a:rect l="0" t="0" r="r" b="b"/>
            <a:pathLst>
              <a:path w="859" h="762">
                <a:moveTo>
                  <a:pt x="0" y="486"/>
                </a:moveTo>
                <a:cubicBezTo>
                  <a:pt x="2" y="487"/>
                  <a:pt x="127" y="599"/>
                  <a:pt x="129" y="600"/>
                </a:cubicBezTo>
                <a:cubicBezTo>
                  <a:pt x="300" y="752"/>
                  <a:pt x="547" y="762"/>
                  <a:pt x="703" y="624"/>
                </a:cubicBezTo>
                <a:cubicBezTo>
                  <a:pt x="859" y="486"/>
                  <a:pt x="848" y="267"/>
                  <a:pt x="676" y="115"/>
                </a:cubicBezTo>
                <a:cubicBezTo>
                  <a:pt x="675" y="113"/>
                  <a:pt x="549" y="2"/>
                  <a:pt x="547" y="0"/>
                </a:cubicBezTo>
                <a:lnTo>
                  <a:pt x="0" y="486"/>
                </a:lnTo>
                <a:close/>
              </a:path>
            </a:pathLst>
          </a:custGeom>
          <a:solidFill>
            <a:schemeClr val="accent4"/>
          </a:solidFill>
          <a:ln>
            <a:noFill/>
          </a:ln>
          <a:effectLst>
            <a:outerShdw blurRad="254000" dist="190500" dir="720000" algn="ctr" rotWithShape="0">
              <a:srgbClr val="000000">
                <a:alpha val="43000"/>
              </a:srgbClr>
            </a:outerShdw>
          </a:effectLst>
        </p:spPr>
        <p:txBody>
          <a:bodyPr vert="horz" wrap="square" lIns="128572" tIns="64286" rIns="128572" bIns="64286" numCol="1" anchor="t" anchorCtr="0" compatLnSpc="1"/>
          <a:lstStyle/>
          <a:p>
            <a:endParaRPr lang="zh-CN" altLang="en-US" sz="2530">
              <a:solidFill>
                <a:prstClr val="black"/>
              </a:solidFill>
            </a:endParaRPr>
          </a:p>
        </p:txBody>
      </p:sp>
      <p:sp>
        <p:nvSpPr>
          <p:cNvPr id="6" name="Freeform 6"/>
          <p:cNvSpPr/>
          <p:nvPr/>
        </p:nvSpPr>
        <p:spPr bwMode="auto">
          <a:xfrm>
            <a:off x="4304636" y="3598349"/>
            <a:ext cx="4841378" cy="3259651"/>
          </a:xfrm>
          <a:custGeom>
            <a:avLst/>
            <a:gdLst>
              <a:gd name="T0" fmla="*/ 0 w 1768"/>
              <a:gd name="T1" fmla="*/ 1568 h 1568"/>
              <a:gd name="T2" fmla="*/ 1768 w 1768"/>
              <a:gd name="T3" fmla="*/ 1568 h 1568"/>
              <a:gd name="T4" fmla="*/ 1768 w 1768"/>
              <a:gd name="T5" fmla="*/ 0 h 1568"/>
              <a:gd name="T6" fmla="*/ 0 w 1768"/>
              <a:gd name="T7" fmla="*/ 1568 h 1568"/>
            </a:gdLst>
            <a:ahLst/>
            <a:cxnLst>
              <a:cxn ang="0">
                <a:pos x="T0" y="T1"/>
              </a:cxn>
              <a:cxn ang="0">
                <a:pos x="T2" y="T3"/>
              </a:cxn>
              <a:cxn ang="0">
                <a:pos x="T4" y="T5"/>
              </a:cxn>
              <a:cxn ang="0">
                <a:pos x="T6" y="T7"/>
              </a:cxn>
            </a:cxnLst>
            <a:rect l="0" t="0" r="r" b="b"/>
            <a:pathLst>
              <a:path w="1768" h="1568">
                <a:moveTo>
                  <a:pt x="0" y="1568"/>
                </a:moveTo>
                <a:lnTo>
                  <a:pt x="1768" y="1568"/>
                </a:lnTo>
                <a:lnTo>
                  <a:pt x="1768" y="0"/>
                </a:lnTo>
                <a:lnTo>
                  <a:pt x="0" y="1568"/>
                </a:lnTo>
                <a:close/>
              </a:path>
            </a:pathLst>
          </a:custGeom>
          <a:solidFill>
            <a:schemeClr val="accent1"/>
          </a:solidFill>
          <a:ln>
            <a:noFill/>
          </a:ln>
        </p:spPr>
        <p:txBody>
          <a:bodyPr vert="horz" wrap="square" lIns="128572" tIns="64286" rIns="128572" bIns="64286" numCol="1" anchor="t" anchorCtr="0" compatLnSpc="1"/>
          <a:lstStyle/>
          <a:p>
            <a:endParaRPr lang="zh-CN" altLang="en-US" sz="2530">
              <a:solidFill>
                <a:prstClr val="black"/>
              </a:solidFill>
            </a:endParaRPr>
          </a:p>
        </p:txBody>
      </p:sp>
      <p:sp>
        <p:nvSpPr>
          <p:cNvPr id="7" name="Freeform 16"/>
          <p:cNvSpPr/>
          <p:nvPr/>
        </p:nvSpPr>
        <p:spPr bwMode="auto">
          <a:xfrm rot="458092">
            <a:off x="6247965" y="4815607"/>
            <a:ext cx="1332346" cy="1256514"/>
          </a:xfrm>
          <a:custGeom>
            <a:avLst/>
            <a:gdLst>
              <a:gd name="T0" fmla="*/ 0 w 859"/>
              <a:gd name="T1" fmla="*/ 486 h 762"/>
              <a:gd name="T2" fmla="*/ 129 w 859"/>
              <a:gd name="T3" fmla="*/ 600 h 762"/>
              <a:gd name="T4" fmla="*/ 703 w 859"/>
              <a:gd name="T5" fmla="*/ 624 h 762"/>
              <a:gd name="T6" fmla="*/ 676 w 859"/>
              <a:gd name="T7" fmla="*/ 115 h 762"/>
              <a:gd name="T8" fmla="*/ 547 w 859"/>
              <a:gd name="T9" fmla="*/ 0 h 762"/>
              <a:gd name="T10" fmla="*/ 0 w 859"/>
              <a:gd name="T11" fmla="*/ 486 h 762"/>
            </a:gdLst>
            <a:ahLst/>
            <a:cxnLst>
              <a:cxn ang="0">
                <a:pos x="T0" y="T1"/>
              </a:cxn>
              <a:cxn ang="0">
                <a:pos x="T2" y="T3"/>
              </a:cxn>
              <a:cxn ang="0">
                <a:pos x="T4" y="T5"/>
              </a:cxn>
              <a:cxn ang="0">
                <a:pos x="T6" y="T7"/>
              </a:cxn>
              <a:cxn ang="0">
                <a:pos x="T8" y="T9"/>
              </a:cxn>
              <a:cxn ang="0">
                <a:pos x="T10" y="T11"/>
              </a:cxn>
            </a:cxnLst>
            <a:rect l="0" t="0" r="r" b="b"/>
            <a:pathLst>
              <a:path w="859" h="762">
                <a:moveTo>
                  <a:pt x="0" y="486"/>
                </a:moveTo>
                <a:cubicBezTo>
                  <a:pt x="2" y="487"/>
                  <a:pt x="127" y="599"/>
                  <a:pt x="129" y="600"/>
                </a:cubicBezTo>
                <a:cubicBezTo>
                  <a:pt x="300" y="752"/>
                  <a:pt x="547" y="762"/>
                  <a:pt x="703" y="624"/>
                </a:cubicBezTo>
                <a:cubicBezTo>
                  <a:pt x="859" y="486"/>
                  <a:pt x="848" y="267"/>
                  <a:pt x="676" y="115"/>
                </a:cubicBezTo>
                <a:cubicBezTo>
                  <a:pt x="675" y="113"/>
                  <a:pt x="549" y="2"/>
                  <a:pt x="547" y="0"/>
                </a:cubicBezTo>
                <a:lnTo>
                  <a:pt x="0" y="486"/>
                </a:lnTo>
                <a:close/>
              </a:path>
            </a:pathLst>
          </a:custGeom>
          <a:solidFill>
            <a:schemeClr val="bg1"/>
          </a:solidFill>
          <a:ln>
            <a:noFill/>
          </a:ln>
          <a:effectLst>
            <a:outerShdw blurRad="254000" dist="190500" dir="720000" algn="ctr" rotWithShape="0">
              <a:srgbClr val="000000">
                <a:alpha val="43000"/>
              </a:srgbClr>
            </a:outerShdw>
          </a:effectLst>
        </p:spPr>
        <p:txBody>
          <a:bodyPr vert="horz" wrap="square" lIns="128572" tIns="64286" rIns="128572" bIns="64286" numCol="1" anchor="t" anchorCtr="0" compatLnSpc="1"/>
          <a:lstStyle/>
          <a:p>
            <a:endParaRPr lang="zh-CN" altLang="en-US" sz="2530">
              <a:solidFill>
                <a:prstClr val="black"/>
              </a:solidFill>
            </a:endParaRPr>
          </a:p>
        </p:txBody>
      </p:sp>
      <p:sp>
        <p:nvSpPr>
          <p:cNvPr id="8" name="Freeform 6"/>
          <p:cNvSpPr>
            <a:spLocks noEditPoints="1"/>
          </p:cNvSpPr>
          <p:nvPr/>
        </p:nvSpPr>
        <p:spPr bwMode="auto">
          <a:xfrm>
            <a:off x="3419872" y="1188449"/>
            <a:ext cx="495536" cy="433036"/>
          </a:xfrm>
          <a:custGeom>
            <a:avLst/>
            <a:gdLst>
              <a:gd name="T0" fmla="*/ 0 w 222"/>
              <a:gd name="T1" fmla="*/ 194 h 194"/>
              <a:gd name="T2" fmla="*/ 222 w 222"/>
              <a:gd name="T3" fmla="*/ 194 h 194"/>
              <a:gd name="T4" fmla="*/ 140 w 222"/>
              <a:gd name="T5" fmla="*/ 62 h 194"/>
              <a:gd name="T6" fmla="*/ 142 w 222"/>
              <a:gd name="T7" fmla="*/ 62 h 194"/>
              <a:gd name="T8" fmla="*/ 142 w 222"/>
              <a:gd name="T9" fmla="*/ 26 h 194"/>
              <a:gd name="T10" fmla="*/ 154 w 222"/>
              <a:gd name="T11" fmla="*/ 26 h 194"/>
              <a:gd name="T12" fmla="*/ 154 w 222"/>
              <a:gd name="T13" fmla="*/ 0 h 194"/>
              <a:gd name="T14" fmla="*/ 69 w 222"/>
              <a:gd name="T15" fmla="*/ 0 h 194"/>
              <a:gd name="T16" fmla="*/ 69 w 222"/>
              <a:gd name="T17" fmla="*/ 26 h 194"/>
              <a:gd name="T18" fmla="*/ 80 w 222"/>
              <a:gd name="T19" fmla="*/ 26 h 194"/>
              <a:gd name="T20" fmla="*/ 80 w 222"/>
              <a:gd name="T21" fmla="*/ 62 h 194"/>
              <a:gd name="T22" fmla="*/ 0 w 222"/>
              <a:gd name="T23" fmla="*/ 194 h 194"/>
              <a:gd name="T24" fmla="*/ 102 w 222"/>
              <a:gd name="T25" fmla="*/ 64 h 194"/>
              <a:gd name="T26" fmla="*/ 116 w 222"/>
              <a:gd name="T27" fmla="*/ 64 h 194"/>
              <a:gd name="T28" fmla="*/ 140 w 222"/>
              <a:gd name="T29" fmla="*/ 106 h 194"/>
              <a:gd name="T30" fmla="*/ 78 w 222"/>
              <a:gd name="T31" fmla="*/ 106 h 194"/>
              <a:gd name="T32" fmla="*/ 102 w 222"/>
              <a:gd name="T33" fmla="*/ 64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2" h="194">
                <a:moveTo>
                  <a:pt x="0" y="194"/>
                </a:moveTo>
                <a:lnTo>
                  <a:pt x="222" y="194"/>
                </a:lnTo>
                <a:lnTo>
                  <a:pt x="140" y="62"/>
                </a:lnTo>
                <a:lnTo>
                  <a:pt x="142" y="62"/>
                </a:lnTo>
                <a:lnTo>
                  <a:pt x="142" y="26"/>
                </a:lnTo>
                <a:lnTo>
                  <a:pt x="154" y="26"/>
                </a:lnTo>
                <a:lnTo>
                  <a:pt x="154" y="0"/>
                </a:lnTo>
                <a:lnTo>
                  <a:pt x="69" y="0"/>
                </a:lnTo>
                <a:lnTo>
                  <a:pt x="69" y="26"/>
                </a:lnTo>
                <a:lnTo>
                  <a:pt x="80" y="26"/>
                </a:lnTo>
                <a:lnTo>
                  <a:pt x="80" y="62"/>
                </a:lnTo>
                <a:lnTo>
                  <a:pt x="0" y="194"/>
                </a:lnTo>
                <a:close/>
                <a:moveTo>
                  <a:pt x="102" y="64"/>
                </a:moveTo>
                <a:lnTo>
                  <a:pt x="116" y="64"/>
                </a:lnTo>
                <a:lnTo>
                  <a:pt x="140" y="106"/>
                </a:lnTo>
                <a:lnTo>
                  <a:pt x="78" y="106"/>
                </a:lnTo>
                <a:lnTo>
                  <a:pt x="102" y="64"/>
                </a:lnTo>
                <a:close/>
              </a:path>
            </a:pathLst>
          </a:custGeom>
          <a:solidFill>
            <a:schemeClr val="accent3"/>
          </a:solidFill>
          <a:ln>
            <a:noFill/>
          </a:ln>
        </p:spPr>
        <p:txBody>
          <a:bodyPr vert="horz" wrap="square" lIns="128572" tIns="64286" rIns="128572" bIns="64286" numCol="1" anchor="t" anchorCtr="0" compatLnSpc="1"/>
          <a:lstStyle/>
          <a:p>
            <a:endParaRPr lang="zh-CN" altLang="en-US" sz="2530">
              <a:solidFill>
                <a:prstClr val="black"/>
              </a:solidFill>
            </a:endParaRPr>
          </a:p>
        </p:txBody>
      </p:sp>
      <p:sp>
        <p:nvSpPr>
          <p:cNvPr id="9" name="Freeform 11"/>
          <p:cNvSpPr/>
          <p:nvPr/>
        </p:nvSpPr>
        <p:spPr bwMode="auto">
          <a:xfrm>
            <a:off x="1776338" y="2921233"/>
            <a:ext cx="578126" cy="546875"/>
          </a:xfrm>
          <a:custGeom>
            <a:avLst/>
            <a:gdLst>
              <a:gd name="T0" fmla="*/ 210 w 259"/>
              <a:gd name="T1" fmla="*/ 245 h 245"/>
              <a:gd name="T2" fmla="*/ 129 w 259"/>
              <a:gd name="T3" fmla="*/ 203 h 245"/>
              <a:gd name="T4" fmla="*/ 49 w 259"/>
              <a:gd name="T5" fmla="*/ 245 h 245"/>
              <a:gd name="T6" fmla="*/ 66 w 259"/>
              <a:gd name="T7" fmla="*/ 158 h 245"/>
              <a:gd name="T8" fmla="*/ 0 w 259"/>
              <a:gd name="T9" fmla="*/ 94 h 245"/>
              <a:gd name="T10" fmla="*/ 89 w 259"/>
              <a:gd name="T11" fmla="*/ 80 h 245"/>
              <a:gd name="T12" fmla="*/ 129 w 259"/>
              <a:gd name="T13" fmla="*/ 0 h 245"/>
              <a:gd name="T14" fmla="*/ 170 w 259"/>
              <a:gd name="T15" fmla="*/ 80 h 245"/>
              <a:gd name="T16" fmla="*/ 259 w 259"/>
              <a:gd name="T17" fmla="*/ 94 h 245"/>
              <a:gd name="T18" fmla="*/ 193 w 259"/>
              <a:gd name="T19" fmla="*/ 158 h 245"/>
              <a:gd name="T20" fmla="*/ 210 w 259"/>
              <a:gd name="T21" fmla="*/ 245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9" h="245">
                <a:moveTo>
                  <a:pt x="210" y="245"/>
                </a:moveTo>
                <a:lnTo>
                  <a:pt x="129" y="203"/>
                </a:lnTo>
                <a:lnTo>
                  <a:pt x="49" y="245"/>
                </a:lnTo>
                <a:lnTo>
                  <a:pt x="66" y="158"/>
                </a:lnTo>
                <a:lnTo>
                  <a:pt x="0" y="94"/>
                </a:lnTo>
                <a:lnTo>
                  <a:pt x="89" y="80"/>
                </a:lnTo>
                <a:lnTo>
                  <a:pt x="129" y="0"/>
                </a:lnTo>
                <a:lnTo>
                  <a:pt x="170" y="80"/>
                </a:lnTo>
                <a:lnTo>
                  <a:pt x="259" y="94"/>
                </a:lnTo>
                <a:lnTo>
                  <a:pt x="193" y="158"/>
                </a:lnTo>
                <a:lnTo>
                  <a:pt x="210" y="245"/>
                </a:lnTo>
                <a:close/>
              </a:path>
            </a:pathLst>
          </a:custGeom>
          <a:solidFill>
            <a:schemeClr val="accent2"/>
          </a:solidFill>
          <a:ln>
            <a:noFill/>
          </a:ln>
        </p:spPr>
        <p:txBody>
          <a:bodyPr vert="horz" wrap="square" lIns="128572" tIns="64286" rIns="128572" bIns="64286" numCol="1" anchor="t" anchorCtr="0" compatLnSpc="1"/>
          <a:lstStyle/>
          <a:p>
            <a:endParaRPr lang="zh-CN" altLang="en-US" sz="2530">
              <a:solidFill>
                <a:prstClr val="black"/>
              </a:solidFill>
            </a:endParaRPr>
          </a:p>
        </p:txBody>
      </p:sp>
      <p:sp>
        <p:nvSpPr>
          <p:cNvPr id="10" name="Freeform 16"/>
          <p:cNvSpPr>
            <a:spLocks noEditPoints="1"/>
          </p:cNvSpPr>
          <p:nvPr/>
        </p:nvSpPr>
        <p:spPr bwMode="auto">
          <a:xfrm>
            <a:off x="368617" y="4575120"/>
            <a:ext cx="522322" cy="522322"/>
          </a:xfrm>
          <a:custGeom>
            <a:avLst/>
            <a:gdLst>
              <a:gd name="T0" fmla="*/ 91 w 99"/>
              <a:gd name="T1" fmla="*/ 41 h 99"/>
              <a:gd name="T2" fmla="*/ 85 w 99"/>
              <a:gd name="T3" fmla="*/ 26 h 99"/>
              <a:gd name="T4" fmla="*/ 85 w 99"/>
              <a:gd name="T5" fmla="*/ 15 h 99"/>
              <a:gd name="T6" fmla="*/ 74 w 99"/>
              <a:gd name="T7" fmla="*/ 14 h 99"/>
              <a:gd name="T8" fmla="*/ 58 w 99"/>
              <a:gd name="T9" fmla="*/ 8 h 99"/>
              <a:gd name="T10" fmla="*/ 50 w 99"/>
              <a:gd name="T11" fmla="*/ 0 h 99"/>
              <a:gd name="T12" fmla="*/ 41 w 99"/>
              <a:gd name="T13" fmla="*/ 8 h 99"/>
              <a:gd name="T14" fmla="*/ 27 w 99"/>
              <a:gd name="T15" fmla="*/ 14 h 99"/>
              <a:gd name="T16" fmla="*/ 21 w 99"/>
              <a:gd name="T17" fmla="*/ 12 h 99"/>
              <a:gd name="T18" fmla="*/ 15 w 99"/>
              <a:gd name="T19" fmla="*/ 14 h 99"/>
              <a:gd name="T20" fmla="*/ 15 w 99"/>
              <a:gd name="T21" fmla="*/ 25 h 99"/>
              <a:gd name="T22" fmla="*/ 9 w 99"/>
              <a:gd name="T23" fmla="*/ 41 h 99"/>
              <a:gd name="T24" fmla="*/ 0 w 99"/>
              <a:gd name="T25" fmla="*/ 49 h 99"/>
              <a:gd name="T26" fmla="*/ 9 w 99"/>
              <a:gd name="T27" fmla="*/ 57 h 99"/>
              <a:gd name="T28" fmla="*/ 15 w 99"/>
              <a:gd name="T29" fmla="*/ 72 h 99"/>
              <a:gd name="T30" fmla="*/ 15 w 99"/>
              <a:gd name="T31" fmla="*/ 84 h 99"/>
              <a:gd name="T32" fmla="*/ 26 w 99"/>
              <a:gd name="T33" fmla="*/ 84 h 99"/>
              <a:gd name="T34" fmla="*/ 41 w 99"/>
              <a:gd name="T35" fmla="*/ 90 h 99"/>
              <a:gd name="T36" fmla="*/ 50 w 99"/>
              <a:gd name="T37" fmla="*/ 99 h 99"/>
              <a:gd name="T38" fmla="*/ 58 w 99"/>
              <a:gd name="T39" fmla="*/ 90 h 99"/>
              <a:gd name="T40" fmla="*/ 63 w 99"/>
              <a:gd name="T41" fmla="*/ 89 h 99"/>
              <a:gd name="T42" fmla="*/ 73 w 99"/>
              <a:gd name="T43" fmla="*/ 84 h 99"/>
              <a:gd name="T44" fmla="*/ 84 w 99"/>
              <a:gd name="T45" fmla="*/ 84 h 99"/>
              <a:gd name="T46" fmla="*/ 84 w 99"/>
              <a:gd name="T47" fmla="*/ 73 h 99"/>
              <a:gd name="T48" fmla="*/ 91 w 99"/>
              <a:gd name="T49" fmla="*/ 58 h 99"/>
              <a:gd name="T50" fmla="*/ 99 w 99"/>
              <a:gd name="T51" fmla="*/ 49 h 99"/>
              <a:gd name="T52" fmla="*/ 91 w 99"/>
              <a:gd name="T53" fmla="*/ 41 h 99"/>
              <a:gd name="T54" fmla="*/ 50 w 99"/>
              <a:gd name="T55" fmla="*/ 68 h 99"/>
              <a:gd name="T56" fmla="*/ 31 w 99"/>
              <a:gd name="T57" fmla="*/ 49 h 99"/>
              <a:gd name="T58" fmla="*/ 50 w 99"/>
              <a:gd name="T59" fmla="*/ 30 h 99"/>
              <a:gd name="T60" fmla="*/ 69 w 99"/>
              <a:gd name="T61" fmla="*/ 49 h 99"/>
              <a:gd name="T62" fmla="*/ 50 w 99"/>
              <a:gd name="T63" fmla="*/ 6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9" h="99">
                <a:moveTo>
                  <a:pt x="91" y="41"/>
                </a:moveTo>
                <a:cubicBezTo>
                  <a:pt x="90" y="36"/>
                  <a:pt x="88" y="30"/>
                  <a:pt x="85" y="26"/>
                </a:cubicBezTo>
                <a:cubicBezTo>
                  <a:pt x="88" y="23"/>
                  <a:pt x="88" y="18"/>
                  <a:pt x="85" y="15"/>
                </a:cubicBezTo>
                <a:cubicBezTo>
                  <a:pt x="82" y="11"/>
                  <a:pt x="77" y="11"/>
                  <a:pt x="74" y="14"/>
                </a:cubicBezTo>
                <a:cubicBezTo>
                  <a:pt x="69" y="11"/>
                  <a:pt x="64" y="9"/>
                  <a:pt x="58" y="8"/>
                </a:cubicBezTo>
                <a:cubicBezTo>
                  <a:pt x="58" y="3"/>
                  <a:pt x="54" y="0"/>
                  <a:pt x="50" y="0"/>
                </a:cubicBezTo>
                <a:cubicBezTo>
                  <a:pt x="45" y="0"/>
                  <a:pt x="41" y="3"/>
                  <a:pt x="41" y="8"/>
                </a:cubicBezTo>
                <a:cubicBezTo>
                  <a:pt x="36" y="9"/>
                  <a:pt x="31" y="11"/>
                  <a:pt x="27" y="14"/>
                </a:cubicBezTo>
                <a:cubicBezTo>
                  <a:pt x="25" y="12"/>
                  <a:pt x="23" y="12"/>
                  <a:pt x="21" y="12"/>
                </a:cubicBezTo>
                <a:cubicBezTo>
                  <a:pt x="19" y="12"/>
                  <a:pt x="17" y="12"/>
                  <a:pt x="15" y="14"/>
                </a:cubicBezTo>
                <a:cubicBezTo>
                  <a:pt x="12" y="17"/>
                  <a:pt x="12" y="22"/>
                  <a:pt x="15" y="25"/>
                </a:cubicBezTo>
                <a:cubicBezTo>
                  <a:pt x="12" y="30"/>
                  <a:pt x="10" y="35"/>
                  <a:pt x="9" y="41"/>
                </a:cubicBezTo>
                <a:cubicBezTo>
                  <a:pt x="4" y="41"/>
                  <a:pt x="0" y="44"/>
                  <a:pt x="0" y="49"/>
                </a:cubicBezTo>
                <a:cubicBezTo>
                  <a:pt x="0" y="54"/>
                  <a:pt x="4" y="57"/>
                  <a:pt x="9" y="57"/>
                </a:cubicBezTo>
                <a:cubicBezTo>
                  <a:pt x="10" y="63"/>
                  <a:pt x="12" y="68"/>
                  <a:pt x="15" y="72"/>
                </a:cubicBezTo>
                <a:cubicBezTo>
                  <a:pt x="11" y="75"/>
                  <a:pt x="11" y="80"/>
                  <a:pt x="15" y="84"/>
                </a:cubicBezTo>
                <a:cubicBezTo>
                  <a:pt x="18" y="87"/>
                  <a:pt x="23" y="87"/>
                  <a:pt x="26" y="84"/>
                </a:cubicBezTo>
                <a:cubicBezTo>
                  <a:pt x="30" y="87"/>
                  <a:pt x="36" y="89"/>
                  <a:pt x="41" y="90"/>
                </a:cubicBezTo>
                <a:cubicBezTo>
                  <a:pt x="41" y="95"/>
                  <a:pt x="45" y="99"/>
                  <a:pt x="50" y="99"/>
                </a:cubicBezTo>
                <a:cubicBezTo>
                  <a:pt x="54" y="99"/>
                  <a:pt x="58" y="95"/>
                  <a:pt x="58" y="90"/>
                </a:cubicBezTo>
                <a:cubicBezTo>
                  <a:pt x="60" y="90"/>
                  <a:pt x="62" y="89"/>
                  <a:pt x="63" y="89"/>
                </a:cubicBezTo>
                <a:cubicBezTo>
                  <a:pt x="67" y="88"/>
                  <a:pt x="70" y="86"/>
                  <a:pt x="73" y="84"/>
                </a:cubicBezTo>
                <a:cubicBezTo>
                  <a:pt x="76" y="87"/>
                  <a:pt x="81" y="87"/>
                  <a:pt x="84" y="84"/>
                </a:cubicBezTo>
                <a:cubicBezTo>
                  <a:pt x="87" y="81"/>
                  <a:pt x="87" y="76"/>
                  <a:pt x="84" y="73"/>
                </a:cubicBezTo>
                <a:cubicBezTo>
                  <a:pt x="87" y="68"/>
                  <a:pt x="90" y="63"/>
                  <a:pt x="91" y="58"/>
                </a:cubicBezTo>
                <a:cubicBezTo>
                  <a:pt x="95" y="58"/>
                  <a:pt x="99" y="54"/>
                  <a:pt x="99" y="49"/>
                </a:cubicBezTo>
                <a:cubicBezTo>
                  <a:pt x="99" y="45"/>
                  <a:pt x="95" y="41"/>
                  <a:pt x="91" y="41"/>
                </a:cubicBezTo>
                <a:close/>
                <a:moveTo>
                  <a:pt x="50" y="68"/>
                </a:moveTo>
                <a:cubicBezTo>
                  <a:pt x="39" y="68"/>
                  <a:pt x="31" y="60"/>
                  <a:pt x="31" y="49"/>
                </a:cubicBezTo>
                <a:cubicBezTo>
                  <a:pt x="31" y="39"/>
                  <a:pt x="39" y="30"/>
                  <a:pt x="50" y="30"/>
                </a:cubicBezTo>
                <a:cubicBezTo>
                  <a:pt x="60" y="30"/>
                  <a:pt x="69" y="39"/>
                  <a:pt x="69" y="49"/>
                </a:cubicBezTo>
                <a:cubicBezTo>
                  <a:pt x="69" y="60"/>
                  <a:pt x="60" y="68"/>
                  <a:pt x="50" y="68"/>
                </a:cubicBezTo>
                <a:close/>
              </a:path>
            </a:pathLst>
          </a:custGeom>
          <a:solidFill>
            <a:schemeClr val="accent4"/>
          </a:solidFill>
          <a:ln>
            <a:noFill/>
          </a:ln>
        </p:spPr>
        <p:txBody>
          <a:bodyPr vert="horz" wrap="square" lIns="128572" tIns="64286" rIns="128572" bIns="64286" numCol="1" anchor="t" anchorCtr="0" compatLnSpc="1"/>
          <a:lstStyle/>
          <a:p>
            <a:endParaRPr lang="zh-CN" altLang="en-US" sz="2530">
              <a:solidFill>
                <a:prstClr val="black"/>
              </a:solidFill>
            </a:endParaRPr>
          </a:p>
        </p:txBody>
      </p:sp>
      <p:sp>
        <p:nvSpPr>
          <p:cNvPr id="12" name="TextBox 170"/>
          <p:cNvSpPr txBox="1"/>
          <p:nvPr/>
        </p:nvSpPr>
        <p:spPr>
          <a:xfrm>
            <a:off x="4066187" y="1032741"/>
            <a:ext cx="4818946" cy="1574699"/>
          </a:xfrm>
          <a:prstGeom prst="rect">
            <a:avLst/>
          </a:prstGeom>
          <a:noFill/>
        </p:spPr>
        <p:txBody>
          <a:bodyPr wrap="square" lIns="96431" tIns="48215" rIns="96431" bIns="48215" rtlCol="0">
            <a:spAutoFit/>
          </a:bodyPr>
          <a:lstStyle/>
          <a:p>
            <a:pPr>
              <a:lnSpc>
                <a:spcPct val="120000"/>
              </a:lnSpc>
            </a:pPr>
            <a:r>
              <a:rPr lang="zh-CN" altLang="en-US" sz="1600" b="1" dirty="0">
                <a:latin typeface="楷体_GB2312" panose="02010609030101010101" pitchFamily="49" charset="-122"/>
                <a:ea typeface="楷体_GB2312" panose="02010609030101010101" pitchFamily="49" charset="-122"/>
                <a:cs typeface="+mn-ea"/>
                <a:sym typeface="Arial" panose="020B0604020202020204" pitchFamily="34" charset="0"/>
              </a:rPr>
              <a:t>一是</a:t>
            </a:r>
            <a:r>
              <a:rPr lang="zh-CN" altLang="en-US" sz="1600" dirty="0">
                <a:latin typeface="楷体_GB2312" panose="02010609030101010101" pitchFamily="49" charset="-122"/>
                <a:ea typeface="楷体_GB2312" panose="02010609030101010101" pitchFamily="49" charset="-122"/>
                <a:cs typeface="+mn-ea"/>
                <a:sym typeface="Arial" panose="020B0604020202020204" pitchFamily="34" charset="0"/>
              </a:rPr>
              <a:t>三次土地调查采取国家直接组织实施调查和地方组织调查相结合的方式，按照“国家整体控制、统一制作底图、内业判读地类、建立数据库，地方细化调查、地类在线举证，国家核查确认、统一分发成果”的流程推进。</a:t>
            </a:r>
            <a:endParaRPr lang="en-US" altLang="zh-CN" sz="1600" dirty="0">
              <a:latin typeface="楷体_GB2312" panose="02010609030101010101" pitchFamily="49" charset="-122"/>
              <a:ea typeface="楷体_GB2312" panose="02010609030101010101" pitchFamily="49" charset="-122"/>
              <a:cs typeface="+mn-ea"/>
              <a:sym typeface="Arial" panose="020B0604020202020204" pitchFamily="34" charset="0"/>
            </a:endParaRPr>
          </a:p>
        </p:txBody>
      </p:sp>
      <p:sp>
        <p:nvSpPr>
          <p:cNvPr id="14" name="TextBox 170"/>
          <p:cNvSpPr txBox="1"/>
          <p:nvPr/>
        </p:nvSpPr>
        <p:spPr>
          <a:xfrm>
            <a:off x="2370683" y="2908110"/>
            <a:ext cx="4044804" cy="983768"/>
          </a:xfrm>
          <a:prstGeom prst="rect">
            <a:avLst/>
          </a:prstGeom>
          <a:noFill/>
        </p:spPr>
        <p:txBody>
          <a:bodyPr wrap="square" lIns="96431" tIns="48215" rIns="96431" bIns="48215" rtlCol="0">
            <a:spAutoFit/>
          </a:bodyPr>
          <a:lstStyle/>
          <a:p>
            <a:pPr>
              <a:lnSpc>
                <a:spcPct val="120000"/>
              </a:lnSpc>
            </a:pPr>
            <a:r>
              <a:rPr lang="zh-CN" altLang="en-US" sz="1600" b="1" dirty="0">
                <a:latin typeface="楷体_GB2312" panose="02010609030101010101" pitchFamily="49" charset="-122"/>
                <a:ea typeface="楷体_GB2312" panose="02010609030101010101" pitchFamily="49" charset="-122"/>
                <a:cs typeface="+mn-ea"/>
                <a:sym typeface="Arial" panose="020B0604020202020204" pitchFamily="34" charset="0"/>
              </a:rPr>
              <a:t>二是</a:t>
            </a:r>
            <a:r>
              <a:rPr lang="zh-CN" altLang="en-US" sz="1600" dirty="0">
                <a:latin typeface="楷体_GB2312" panose="02010609030101010101" pitchFamily="49" charset="-122"/>
                <a:ea typeface="楷体_GB2312" panose="02010609030101010101" pitchFamily="49" charset="-122"/>
                <a:cs typeface="+mn-ea"/>
                <a:sym typeface="Arial" panose="020B0604020202020204" pitchFamily="34" charset="0"/>
              </a:rPr>
              <a:t>三次土地调查全面采用“互联网</a:t>
            </a:r>
            <a:r>
              <a:rPr lang="en-US" altLang="zh-CN" sz="1600" dirty="0">
                <a:latin typeface="楷体_GB2312" panose="02010609030101010101" pitchFamily="49" charset="-122"/>
                <a:ea typeface="楷体_GB2312" panose="02010609030101010101" pitchFamily="49" charset="-122"/>
                <a:cs typeface="+mn-ea"/>
                <a:sym typeface="Arial" panose="020B0604020202020204" pitchFamily="34" charset="0"/>
              </a:rPr>
              <a:t>+”</a:t>
            </a:r>
            <a:r>
              <a:rPr lang="zh-CN" altLang="en-US" sz="1600" dirty="0">
                <a:latin typeface="楷体_GB2312" panose="02010609030101010101" pitchFamily="49" charset="-122"/>
                <a:ea typeface="楷体_GB2312" panose="02010609030101010101" pitchFamily="49" charset="-122"/>
                <a:cs typeface="+mn-ea"/>
                <a:sym typeface="Arial" panose="020B0604020202020204" pitchFamily="34" charset="0"/>
              </a:rPr>
              <a:t>技术，地方开展实地调查和省级、国家级开展成果核查。</a:t>
            </a:r>
            <a:endParaRPr lang="en-US" altLang="zh-CN" sz="1600" dirty="0">
              <a:latin typeface="楷体_GB2312" panose="02010609030101010101" pitchFamily="49" charset="-122"/>
              <a:ea typeface="楷体_GB2312" panose="02010609030101010101" pitchFamily="49" charset="-122"/>
              <a:cs typeface="+mn-ea"/>
              <a:sym typeface="Arial" panose="020B0604020202020204" pitchFamily="34" charset="0"/>
            </a:endParaRPr>
          </a:p>
        </p:txBody>
      </p:sp>
      <p:sp>
        <p:nvSpPr>
          <p:cNvPr id="16" name="TextBox 170"/>
          <p:cNvSpPr txBox="1"/>
          <p:nvPr/>
        </p:nvSpPr>
        <p:spPr>
          <a:xfrm>
            <a:off x="953392" y="4440515"/>
            <a:ext cx="3501692" cy="1574699"/>
          </a:xfrm>
          <a:prstGeom prst="rect">
            <a:avLst/>
          </a:prstGeom>
          <a:noFill/>
        </p:spPr>
        <p:txBody>
          <a:bodyPr wrap="square" lIns="96431" tIns="48215" rIns="96431" bIns="48215" rtlCol="0">
            <a:spAutoFit/>
          </a:bodyPr>
          <a:lstStyle/>
          <a:p>
            <a:pPr>
              <a:lnSpc>
                <a:spcPct val="120000"/>
              </a:lnSpc>
            </a:pPr>
            <a:r>
              <a:rPr lang="zh-CN" altLang="en-US" sz="1600" b="1" dirty="0">
                <a:latin typeface="楷体_GB2312" panose="02010609030101010101" pitchFamily="49" charset="-122"/>
                <a:ea typeface="楷体_GB2312" panose="02010609030101010101" pitchFamily="49" charset="-122"/>
                <a:cs typeface="+mn-ea"/>
                <a:sym typeface="Arial" panose="020B0604020202020204" pitchFamily="34" charset="0"/>
              </a:rPr>
              <a:t>三是</a:t>
            </a:r>
            <a:r>
              <a:rPr lang="zh-CN" altLang="en-US" sz="1600" dirty="0">
                <a:latin typeface="楷体_GB2312" panose="02010609030101010101" pitchFamily="49" charset="-122"/>
                <a:ea typeface="楷体_GB2312" panose="02010609030101010101" pitchFamily="49" charset="-122"/>
                <a:cs typeface="+mn-ea"/>
                <a:sym typeface="Arial" panose="020B0604020202020204" pitchFamily="34" charset="0"/>
              </a:rPr>
              <a:t>三次土地调查对国家级内外业核查中发现的不实地块信息，由国家组织队伍依据核查结果，对调查成果进行修正，并反馈地方予以确认</a:t>
            </a:r>
            <a:r>
              <a:rPr lang="en-US" altLang="zh-CN" sz="1600" dirty="0">
                <a:latin typeface="楷体_GB2312" panose="02010609030101010101" pitchFamily="49" charset="-122"/>
                <a:ea typeface="楷体_GB2312" panose="02010609030101010101" pitchFamily="49" charset="-122"/>
                <a:cs typeface="+mn-ea"/>
                <a:sym typeface="Arial" panose="020B0604020202020204" pitchFamily="34" charset="0"/>
              </a:rPr>
              <a:t>,</a:t>
            </a:r>
            <a:r>
              <a:rPr lang="zh-CN" altLang="en-US" sz="1600" dirty="0">
                <a:latin typeface="楷体_GB2312" panose="02010609030101010101" pitchFamily="49" charset="-122"/>
                <a:ea typeface="楷体_GB2312" panose="02010609030101010101" pitchFamily="49" charset="-122"/>
                <a:cs typeface="+mn-ea"/>
                <a:sym typeface="Arial" panose="020B0604020202020204" pitchFamily="34" charset="0"/>
              </a:rPr>
              <a:t>确保调查成果的质量</a:t>
            </a: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TextBox 170"/>
          <p:cNvSpPr txBox="1"/>
          <p:nvPr/>
        </p:nvSpPr>
        <p:spPr>
          <a:xfrm>
            <a:off x="7869846" y="3356992"/>
            <a:ext cx="878618" cy="712925"/>
          </a:xfrm>
          <a:prstGeom prst="rect">
            <a:avLst/>
          </a:prstGeom>
          <a:noFill/>
        </p:spPr>
        <p:txBody>
          <a:bodyPr wrap="square" lIns="96431" tIns="48215" rIns="96431" bIns="48215" rtlCol="0">
            <a:spAutoFit/>
          </a:bodyPr>
          <a:lstStyle/>
          <a:p>
            <a:pPr fontAlgn="auto">
              <a:spcBef>
                <a:spcPts val="0"/>
              </a:spcBef>
              <a:spcAft>
                <a:spcPts val="0"/>
              </a:spcAft>
              <a:defRPr/>
            </a:pPr>
            <a:r>
              <a:rPr lang="en-US" altLang="zh-CN" sz="4000" b="1" dirty="0">
                <a:solidFill>
                  <a:schemeClr val="bg1"/>
                </a:solidFill>
                <a:latin typeface="Franklin Gothic Book" panose="020B0503020102020204" pitchFamily="34" charset="0"/>
                <a:ea typeface="Segoe UI Emoji" panose="020B0502040204020203" pitchFamily="34" charset="0"/>
              </a:rPr>
              <a:t>01</a:t>
            </a:r>
            <a:endParaRPr lang="zh-CN" altLang="en-US" sz="4000" b="1" dirty="0">
              <a:solidFill>
                <a:schemeClr val="bg1"/>
              </a:solidFill>
              <a:latin typeface="Franklin Gothic Book" panose="020B0503020102020204" pitchFamily="34" charset="0"/>
            </a:endParaRPr>
          </a:p>
        </p:txBody>
      </p:sp>
      <p:sp>
        <p:nvSpPr>
          <p:cNvPr id="18" name="TextBox 170"/>
          <p:cNvSpPr txBox="1"/>
          <p:nvPr/>
        </p:nvSpPr>
        <p:spPr>
          <a:xfrm>
            <a:off x="6475660" y="5094213"/>
            <a:ext cx="858602" cy="712925"/>
          </a:xfrm>
          <a:prstGeom prst="rect">
            <a:avLst/>
          </a:prstGeom>
          <a:solidFill>
            <a:schemeClr val="bg1"/>
          </a:solidFill>
        </p:spPr>
        <p:txBody>
          <a:bodyPr wrap="square" lIns="96431" tIns="48215" rIns="96431" bIns="48215" rtlCol="0">
            <a:spAutoFit/>
          </a:bodyPr>
          <a:lstStyle/>
          <a:p>
            <a:pPr fontAlgn="auto">
              <a:spcBef>
                <a:spcPts val="0"/>
              </a:spcBef>
              <a:spcAft>
                <a:spcPts val="0"/>
              </a:spcAft>
              <a:defRPr/>
            </a:pPr>
            <a:r>
              <a:rPr lang="en-US" altLang="zh-CN" sz="4000" b="1" dirty="0">
                <a:solidFill>
                  <a:schemeClr val="accent2"/>
                </a:solidFill>
                <a:latin typeface="Franklin Gothic Book" panose="020B0503020102020204" pitchFamily="34" charset="0"/>
                <a:ea typeface="Segoe UI Emoji" panose="020B0502040204020203" pitchFamily="34" charset="0"/>
              </a:rPr>
              <a:t>02</a:t>
            </a:r>
            <a:endParaRPr lang="zh-CN" altLang="en-US" sz="4000" b="1" dirty="0">
              <a:solidFill>
                <a:schemeClr val="accent2"/>
              </a:solidFill>
              <a:latin typeface="Franklin Gothic Book" panose="020B0503020102020204" pitchFamily="34" charset="0"/>
            </a:endParaRPr>
          </a:p>
        </p:txBody>
      </p:sp>
      <p:sp>
        <p:nvSpPr>
          <p:cNvPr id="19" name="TextBox 170"/>
          <p:cNvSpPr txBox="1"/>
          <p:nvPr/>
        </p:nvSpPr>
        <p:spPr>
          <a:xfrm>
            <a:off x="4499992" y="5668403"/>
            <a:ext cx="1179513" cy="712925"/>
          </a:xfrm>
          <a:prstGeom prst="rect">
            <a:avLst/>
          </a:prstGeom>
          <a:noFill/>
        </p:spPr>
        <p:txBody>
          <a:bodyPr wrap="square" lIns="96431" tIns="48215" rIns="96431" bIns="48215" rtlCol="0">
            <a:spAutoFit/>
          </a:bodyPr>
          <a:lstStyle/>
          <a:p>
            <a:pPr fontAlgn="auto">
              <a:spcBef>
                <a:spcPts val="0"/>
              </a:spcBef>
              <a:spcAft>
                <a:spcPts val="0"/>
              </a:spcAft>
              <a:defRPr/>
            </a:pPr>
            <a:r>
              <a:rPr lang="en-US" altLang="zh-CN" sz="4000" b="1" dirty="0">
                <a:solidFill>
                  <a:schemeClr val="bg1"/>
                </a:solidFill>
                <a:latin typeface="Franklin Gothic Book" panose="020B0503020102020204" pitchFamily="34" charset="0"/>
                <a:ea typeface="Segoe UI Emoji" panose="020B0502040204020203" pitchFamily="34" charset="0"/>
              </a:rPr>
              <a:t>03</a:t>
            </a:r>
            <a:endParaRPr lang="zh-CN" altLang="en-US" sz="4000" b="1" dirty="0">
              <a:solidFill>
                <a:schemeClr val="bg1"/>
              </a:solidFill>
              <a:latin typeface="Franklin Gothic Book" panose="020B05030201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47"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anim calcmode="lin" valueType="num">
                                      <p:cBhvr>
                                        <p:cTn id="14" dur="500" fill="hold"/>
                                        <p:tgtEl>
                                          <p:spTgt spid="12"/>
                                        </p:tgtEl>
                                        <p:attrNameLst>
                                          <p:attrName>ppt_x</p:attrName>
                                        </p:attrNameLst>
                                      </p:cBhvr>
                                      <p:tavLst>
                                        <p:tav tm="0">
                                          <p:val>
                                            <p:strVal val="#ppt_x"/>
                                          </p:val>
                                        </p:tav>
                                        <p:tav tm="100000">
                                          <p:val>
                                            <p:strVal val="#ppt_x"/>
                                          </p:val>
                                        </p:tav>
                                      </p:tavLst>
                                    </p:anim>
                                    <p:anim calcmode="lin" valueType="num">
                                      <p:cBhvr>
                                        <p:cTn id="15" dur="500" fill="hold"/>
                                        <p:tgtEl>
                                          <p:spTgt spid="12"/>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animEffect transition="in" filter="fade">
                                      <p:cBhvr>
                                        <p:cTn id="21" dur="500"/>
                                        <p:tgtEl>
                                          <p:spTgt spid="9"/>
                                        </p:tgtEl>
                                      </p:cBhvr>
                                    </p:animEffect>
                                  </p:childTnLst>
                                </p:cTn>
                              </p:par>
                            </p:childTnLst>
                          </p:cTn>
                        </p:par>
                        <p:par>
                          <p:cTn id="22" fill="hold">
                            <p:stCondLst>
                              <p:cond delay="1500"/>
                            </p:stCondLst>
                            <p:childTnLst>
                              <p:par>
                                <p:cTn id="23" presetID="47" presetClass="entr" presetSubtype="0"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500"/>
                                        <p:tgtEl>
                                          <p:spTgt spid="14"/>
                                        </p:tgtEl>
                                      </p:cBhvr>
                                    </p:animEffect>
                                    <p:anim calcmode="lin" valueType="num">
                                      <p:cBhvr>
                                        <p:cTn id="26" dur="500" fill="hold"/>
                                        <p:tgtEl>
                                          <p:spTgt spid="14"/>
                                        </p:tgtEl>
                                        <p:attrNameLst>
                                          <p:attrName>ppt_x</p:attrName>
                                        </p:attrNameLst>
                                      </p:cBhvr>
                                      <p:tavLst>
                                        <p:tav tm="0">
                                          <p:val>
                                            <p:strVal val="#ppt_x"/>
                                          </p:val>
                                        </p:tav>
                                        <p:tav tm="100000">
                                          <p:val>
                                            <p:strVal val="#ppt_x"/>
                                          </p:val>
                                        </p:tav>
                                      </p:tavLst>
                                    </p:anim>
                                    <p:anim calcmode="lin" valueType="num">
                                      <p:cBhvr>
                                        <p:cTn id="27" dur="500" fill="hold"/>
                                        <p:tgtEl>
                                          <p:spTgt spid="14"/>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p:cTn id="31" dur="500" fill="hold"/>
                                        <p:tgtEl>
                                          <p:spTgt spid="10"/>
                                        </p:tgtEl>
                                        <p:attrNameLst>
                                          <p:attrName>ppt_w</p:attrName>
                                        </p:attrNameLst>
                                      </p:cBhvr>
                                      <p:tavLst>
                                        <p:tav tm="0">
                                          <p:val>
                                            <p:fltVal val="0"/>
                                          </p:val>
                                        </p:tav>
                                        <p:tav tm="100000">
                                          <p:val>
                                            <p:strVal val="#ppt_w"/>
                                          </p:val>
                                        </p:tav>
                                      </p:tavLst>
                                    </p:anim>
                                    <p:anim calcmode="lin" valueType="num">
                                      <p:cBhvr>
                                        <p:cTn id="32" dur="500" fill="hold"/>
                                        <p:tgtEl>
                                          <p:spTgt spid="10"/>
                                        </p:tgtEl>
                                        <p:attrNameLst>
                                          <p:attrName>ppt_h</p:attrName>
                                        </p:attrNameLst>
                                      </p:cBhvr>
                                      <p:tavLst>
                                        <p:tav tm="0">
                                          <p:val>
                                            <p:fltVal val="0"/>
                                          </p:val>
                                        </p:tav>
                                        <p:tav tm="100000">
                                          <p:val>
                                            <p:strVal val="#ppt_h"/>
                                          </p:val>
                                        </p:tav>
                                      </p:tavLst>
                                    </p:anim>
                                    <p:animEffect transition="in" filter="fade">
                                      <p:cBhvr>
                                        <p:cTn id="33" dur="500"/>
                                        <p:tgtEl>
                                          <p:spTgt spid="10"/>
                                        </p:tgtEl>
                                      </p:cBhvr>
                                    </p:animEffect>
                                  </p:childTnLst>
                                </p:cTn>
                              </p:par>
                            </p:childTnLst>
                          </p:cTn>
                        </p:par>
                        <p:par>
                          <p:cTn id="34" fill="hold">
                            <p:stCondLst>
                              <p:cond delay="2500"/>
                            </p:stCondLst>
                            <p:childTnLst>
                              <p:par>
                                <p:cTn id="35" presetID="47" presetClass="entr" presetSubtype="0" fill="hold" grpId="0" nodeType="after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500"/>
                                        <p:tgtEl>
                                          <p:spTgt spid="16"/>
                                        </p:tgtEl>
                                      </p:cBhvr>
                                    </p:animEffect>
                                    <p:anim calcmode="lin" valueType="num">
                                      <p:cBhvr>
                                        <p:cTn id="38" dur="500" fill="hold"/>
                                        <p:tgtEl>
                                          <p:spTgt spid="16"/>
                                        </p:tgtEl>
                                        <p:attrNameLst>
                                          <p:attrName>ppt_x</p:attrName>
                                        </p:attrNameLst>
                                      </p:cBhvr>
                                      <p:tavLst>
                                        <p:tav tm="0">
                                          <p:val>
                                            <p:strVal val="#ppt_x"/>
                                          </p:val>
                                        </p:tav>
                                        <p:tav tm="100000">
                                          <p:val>
                                            <p:strVal val="#ppt_x"/>
                                          </p:val>
                                        </p:tav>
                                      </p:tavLst>
                                    </p:anim>
                                    <p:anim calcmode="lin" valueType="num">
                                      <p:cBhvr>
                                        <p:cTn id="39" dur="500" fill="hold"/>
                                        <p:tgtEl>
                                          <p:spTgt spid="16"/>
                                        </p:tgtEl>
                                        <p:attrNameLst>
                                          <p:attrName>ppt_y</p:attrName>
                                        </p:attrNameLst>
                                      </p:cBhvr>
                                      <p:tavLst>
                                        <p:tav tm="0">
                                          <p:val>
                                            <p:strVal val="#ppt_y-.1"/>
                                          </p:val>
                                        </p:tav>
                                        <p:tav tm="100000">
                                          <p:val>
                                            <p:strVal val="#ppt_y"/>
                                          </p:val>
                                        </p:tav>
                                      </p:tavLst>
                                    </p:anim>
                                  </p:childTnLst>
                                </p:cTn>
                              </p:par>
                            </p:childTnLst>
                          </p:cTn>
                        </p:par>
                        <p:par>
                          <p:cTn id="40" fill="hold">
                            <p:stCondLst>
                              <p:cond delay="3000"/>
                            </p:stCondLst>
                            <p:childTnLst>
                              <p:par>
                                <p:cTn id="41" presetID="42" presetClass="entr" presetSubtype="0" fill="hold" grpId="0" nodeType="afterEffect">
                                  <p:stCondLst>
                                    <p:cond delay="0"/>
                                  </p:stCondLst>
                                  <p:childTnLst>
                                    <p:set>
                                      <p:cBhvr>
                                        <p:cTn id="42" dur="1" fill="hold">
                                          <p:stCondLst>
                                            <p:cond delay="0"/>
                                          </p:stCondLst>
                                        </p:cTn>
                                        <p:tgtEl>
                                          <p:spTgt spid="6"/>
                                        </p:tgtEl>
                                        <p:attrNameLst>
                                          <p:attrName>style.visibility</p:attrName>
                                        </p:attrNameLst>
                                      </p:cBhvr>
                                      <p:to>
                                        <p:strVal val="visible"/>
                                      </p:to>
                                    </p:set>
                                    <p:animEffect transition="in" filter="fade">
                                      <p:cBhvr>
                                        <p:cTn id="43" dur="500"/>
                                        <p:tgtEl>
                                          <p:spTgt spid="6"/>
                                        </p:tgtEl>
                                      </p:cBhvr>
                                    </p:animEffect>
                                    <p:anim calcmode="lin" valueType="num">
                                      <p:cBhvr>
                                        <p:cTn id="44" dur="500" fill="hold"/>
                                        <p:tgtEl>
                                          <p:spTgt spid="6"/>
                                        </p:tgtEl>
                                        <p:attrNameLst>
                                          <p:attrName>ppt_x</p:attrName>
                                        </p:attrNameLst>
                                      </p:cBhvr>
                                      <p:tavLst>
                                        <p:tav tm="0">
                                          <p:val>
                                            <p:strVal val="#ppt_x"/>
                                          </p:val>
                                        </p:tav>
                                        <p:tav tm="100000">
                                          <p:val>
                                            <p:strVal val="#ppt_x"/>
                                          </p:val>
                                        </p:tav>
                                      </p:tavLst>
                                    </p:anim>
                                    <p:anim calcmode="lin" valueType="num">
                                      <p:cBhvr>
                                        <p:cTn id="45" dur="500" fill="hold"/>
                                        <p:tgtEl>
                                          <p:spTgt spid="6"/>
                                        </p:tgtEl>
                                        <p:attrNameLst>
                                          <p:attrName>ppt_y</p:attrName>
                                        </p:attrNameLst>
                                      </p:cBhvr>
                                      <p:tavLst>
                                        <p:tav tm="0">
                                          <p:val>
                                            <p:strVal val="#ppt_y+.1"/>
                                          </p:val>
                                        </p:tav>
                                        <p:tav tm="100000">
                                          <p:val>
                                            <p:strVal val="#ppt_y"/>
                                          </p:val>
                                        </p:tav>
                                      </p:tavLst>
                                    </p:anim>
                                  </p:childTnLst>
                                </p:cTn>
                              </p:par>
                            </p:childTnLst>
                          </p:cTn>
                        </p:par>
                        <p:par>
                          <p:cTn id="46" fill="hold">
                            <p:stCondLst>
                              <p:cond delay="3500"/>
                            </p:stCondLst>
                            <p:childTnLst>
                              <p:par>
                                <p:cTn id="47" presetID="42" presetClass="entr" presetSubtype="0" fill="hold" grpId="0" nodeType="afterEffect">
                                  <p:stCondLst>
                                    <p:cond delay="0"/>
                                  </p:stCondLst>
                                  <p:childTnLst>
                                    <p:set>
                                      <p:cBhvr>
                                        <p:cTn id="48" dur="1" fill="hold">
                                          <p:stCondLst>
                                            <p:cond delay="0"/>
                                          </p:stCondLst>
                                        </p:cTn>
                                        <p:tgtEl>
                                          <p:spTgt spid="3"/>
                                        </p:tgtEl>
                                        <p:attrNameLst>
                                          <p:attrName>style.visibility</p:attrName>
                                        </p:attrNameLst>
                                      </p:cBhvr>
                                      <p:to>
                                        <p:strVal val="visible"/>
                                      </p:to>
                                    </p:set>
                                    <p:animEffect transition="in" filter="fade">
                                      <p:cBhvr>
                                        <p:cTn id="49" dur="500"/>
                                        <p:tgtEl>
                                          <p:spTgt spid="3"/>
                                        </p:tgtEl>
                                      </p:cBhvr>
                                    </p:animEffect>
                                    <p:anim calcmode="lin" valueType="num">
                                      <p:cBhvr>
                                        <p:cTn id="50" dur="500" fill="hold"/>
                                        <p:tgtEl>
                                          <p:spTgt spid="3"/>
                                        </p:tgtEl>
                                        <p:attrNameLst>
                                          <p:attrName>ppt_x</p:attrName>
                                        </p:attrNameLst>
                                      </p:cBhvr>
                                      <p:tavLst>
                                        <p:tav tm="0">
                                          <p:val>
                                            <p:strVal val="#ppt_x"/>
                                          </p:val>
                                        </p:tav>
                                        <p:tav tm="100000">
                                          <p:val>
                                            <p:strVal val="#ppt_x"/>
                                          </p:val>
                                        </p:tav>
                                      </p:tavLst>
                                    </p:anim>
                                    <p:anim calcmode="lin" valueType="num">
                                      <p:cBhvr>
                                        <p:cTn id="51" dur="500" fill="hold"/>
                                        <p:tgtEl>
                                          <p:spTgt spid="3"/>
                                        </p:tgtEl>
                                        <p:attrNameLst>
                                          <p:attrName>ppt_y</p:attrName>
                                        </p:attrNameLst>
                                      </p:cBhvr>
                                      <p:tavLst>
                                        <p:tav tm="0">
                                          <p:val>
                                            <p:strVal val="#ppt_y+.1"/>
                                          </p:val>
                                        </p:tav>
                                        <p:tav tm="100000">
                                          <p:val>
                                            <p:strVal val="#ppt_y"/>
                                          </p:val>
                                        </p:tav>
                                      </p:tavLst>
                                    </p:anim>
                                  </p:childTnLst>
                                </p:cTn>
                              </p:par>
                            </p:childTnLst>
                          </p:cTn>
                        </p:par>
                        <p:par>
                          <p:cTn id="52" fill="hold">
                            <p:stCondLst>
                              <p:cond delay="4000"/>
                            </p:stCondLst>
                            <p:childTnLst>
                              <p:par>
                                <p:cTn id="53" presetID="47" presetClass="entr" presetSubtype="0" fill="hold" grpId="0" nodeType="after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fade">
                                      <p:cBhvr>
                                        <p:cTn id="55" dur="500"/>
                                        <p:tgtEl>
                                          <p:spTgt spid="17"/>
                                        </p:tgtEl>
                                      </p:cBhvr>
                                    </p:animEffect>
                                    <p:anim calcmode="lin" valueType="num">
                                      <p:cBhvr>
                                        <p:cTn id="56" dur="500" fill="hold"/>
                                        <p:tgtEl>
                                          <p:spTgt spid="17"/>
                                        </p:tgtEl>
                                        <p:attrNameLst>
                                          <p:attrName>ppt_x</p:attrName>
                                        </p:attrNameLst>
                                      </p:cBhvr>
                                      <p:tavLst>
                                        <p:tav tm="0">
                                          <p:val>
                                            <p:strVal val="#ppt_x"/>
                                          </p:val>
                                        </p:tav>
                                        <p:tav tm="100000">
                                          <p:val>
                                            <p:strVal val="#ppt_x"/>
                                          </p:val>
                                        </p:tav>
                                      </p:tavLst>
                                    </p:anim>
                                    <p:anim calcmode="lin" valueType="num">
                                      <p:cBhvr>
                                        <p:cTn id="57" dur="500" fill="hold"/>
                                        <p:tgtEl>
                                          <p:spTgt spid="17"/>
                                        </p:tgtEl>
                                        <p:attrNameLst>
                                          <p:attrName>ppt_y</p:attrName>
                                        </p:attrNameLst>
                                      </p:cBhvr>
                                      <p:tavLst>
                                        <p:tav tm="0">
                                          <p:val>
                                            <p:strVal val="#ppt_y-.1"/>
                                          </p:val>
                                        </p:tav>
                                        <p:tav tm="100000">
                                          <p:val>
                                            <p:strVal val="#ppt_y"/>
                                          </p:val>
                                        </p:tav>
                                      </p:tavLst>
                                    </p:anim>
                                  </p:childTnLst>
                                </p:cTn>
                              </p:par>
                            </p:childTnLst>
                          </p:cTn>
                        </p:par>
                        <p:par>
                          <p:cTn id="58" fill="hold">
                            <p:stCondLst>
                              <p:cond delay="4500"/>
                            </p:stCondLst>
                            <p:childTnLst>
                              <p:par>
                                <p:cTn id="59" presetID="22" presetClass="entr" presetSubtype="8" fill="hold" grpId="0" nodeType="afterEffect">
                                  <p:stCondLst>
                                    <p:cond delay="0"/>
                                  </p:stCondLst>
                                  <p:childTnLst>
                                    <p:set>
                                      <p:cBhvr>
                                        <p:cTn id="60" dur="1" fill="hold">
                                          <p:stCondLst>
                                            <p:cond delay="0"/>
                                          </p:stCondLst>
                                        </p:cTn>
                                        <p:tgtEl>
                                          <p:spTgt spid="7"/>
                                        </p:tgtEl>
                                        <p:attrNameLst>
                                          <p:attrName>style.visibility</p:attrName>
                                        </p:attrNameLst>
                                      </p:cBhvr>
                                      <p:to>
                                        <p:strVal val="visible"/>
                                      </p:to>
                                    </p:set>
                                    <p:animEffect transition="in" filter="wipe(left)">
                                      <p:cBhvr>
                                        <p:cTn id="61" dur="500"/>
                                        <p:tgtEl>
                                          <p:spTgt spid="7"/>
                                        </p:tgtEl>
                                      </p:cBhvr>
                                    </p:animEffect>
                                  </p:childTnLst>
                                </p:cTn>
                              </p:par>
                            </p:childTnLst>
                          </p:cTn>
                        </p:par>
                        <p:par>
                          <p:cTn id="62" fill="hold">
                            <p:stCondLst>
                              <p:cond delay="5000"/>
                            </p:stCondLst>
                            <p:childTnLst>
                              <p:par>
                                <p:cTn id="63" presetID="47" presetClass="entr" presetSubtype="0" fill="hold" grpId="0" nodeType="afterEffect">
                                  <p:stCondLst>
                                    <p:cond delay="0"/>
                                  </p:stCondLst>
                                  <p:childTnLst>
                                    <p:set>
                                      <p:cBhvr>
                                        <p:cTn id="64" dur="1" fill="hold">
                                          <p:stCondLst>
                                            <p:cond delay="0"/>
                                          </p:stCondLst>
                                        </p:cTn>
                                        <p:tgtEl>
                                          <p:spTgt spid="18"/>
                                        </p:tgtEl>
                                        <p:attrNameLst>
                                          <p:attrName>style.visibility</p:attrName>
                                        </p:attrNameLst>
                                      </p:cBhvr>
                                      <p:to>
                                        <p:strVal val="visible"/>
                                      </p:to>
                                    </p:set>
                                    <p:animEffect transition="in" filter="fade">
                                      <p:cBhvr>
                                        <p:cTn id="65" dur="500"/>
                                        <p:tgtEl>
                                          <p:spTgt spid="18"/>
                                        </p:tgtEl>
                                      </p:cBhvr>
                                    </p:animEffect>
                                    <p:anim calcmode="lin" valueType="num">
                                      <p:cBhvr>
                                        <p:cTn id="66" dur="500" fill="hold"/>
                                        <p:tgtEl>
                                          <p:spTgt spid="18"/>
                                        </p:tgtEl>
                                        <p:attrNameLst>
                                          <p:attrName>ppt_x</p:attrName>
                                        </p:attrNameLst>
                                      </p:cBhvr>
                                      <p:tavLst>
                                        <p:tav tm="0">
                                          <p:val>
                                            <p:strVal val="#ppt_x"/>
                                          </p:val>
                                        </p:tav>
                                        <p:tav tm="100000">
                                          <p:val>
                                            <p:strVal val="#ppt_x"/>
                                          </p:val>
                                        </p:tav>
                                      </p:tavLst>
                                    </p:anim>
                                    <p:anim calcmode="lin" valueType="num">
                                      <p:cBhvr>
                                        <p:cTn id="67" dur="500" fill="hold"/>
                                        <p:tgtEl>
                                          <p:spTgt spid="18"/>
                                        </p:tgtEl>
                                        <p:attrNameLst>
                                          <p:attrName>ppt_y</p:attrName>
                                        </p:attrNameLst>
                                      </p:cBhvr>
                                      <p:tavLst>
                                        <p:tav tm="0">
                                          <p:val>
                                            <p:strVal val="#ppt_y-.1"/>
                                          </p:val>
                                        </p:tav>
                                        <p:tav tm="100000">
                                          <p:val>
                                            <p:strVal val="#ppt_y"/>
                                          </p:val>
                                        </p:tav>
                                      </p:tavLst>
                                    </p:anim>
                                  </p:childTnLst>
                                </p:cTn>
                              </p:par>
                            </p:childTnLst>
                          </p:cTn>
                        </p:par>
                        <p:par>
                          <p:cTn id="68" fill="hold">
                            <p:stCondLst>
                              <p:cond delay="5500"/>
                            </p:stCondLst>
                            <p:childTnLst>
                              <p:par>
                                <p:cTn id="69" presetID="42" presetClass="entr" presetSubtype="0" fill="hold" grpId="0" nodeType="afterEffect">
                                  <p:stCondLst>
                                    <p:cond delay="0"/>
                                  </p:stCondLst>
                                  <p:childTnLst>
                                    <p:set>
                                      <p:cBhvr>
                                        <p:cTn id="70" dur="1" fill="hold">
                                          <p:stCondLst>
                                            <p:cond delay="0"/>
                                          </p:stCondLst>
                                        </p:cTn>
                                        <p:tgtEl>
                                          <p:spTgt spid="5"/>
                                        </p:tgtEl>
                                        <p:attrNameLst>
                                          <p:attrName>style.visibility</p:attrName>
                                        </p:attrNameLst>
                                      </p:cBhvr>
                                      <p:to>
                                        <p:strVal val="visible"/>
                                      </p:to>
                                    </p:set>
                                    <p:animEffect transition="in" filter="fade">
                                      <p:cBhvr>
                                        <p:cTn id="71" dur="500"/>
                                        <p:tgtEl>
                                          <p:spTgt spid="5"/>
                                        </p:tgtEl>
                                      </p:cBhvr>
                                    </p:animEffect>
                                    <p:anim calcmode="lin" valueType="num">
                                      <p:cBhvr>
                                        <p:cTn id="72" dur="500" fill="hold"/>
                                        <p:tgtEl>
                                          <p:spTgt spid="5"/>
                                        </p:tgtEl>
                                        <p:attrNameLst>
                                          <p:attrName>ppt_x</p:attrName>
                                        </p:attrNameLst>
                                      </p:cBhvr>
                                      <p:tavLst>
                                        <p:tav tm="0">
                                          <p:val>
                                            <p:strVal val="#ppt_x"/>
                                          </p:val>
                                        </p:tav>
                                        <p:tav tm="100000">
                                          <p:val>
                                            <p:strVal val="#ppt_x"/>
                                          </p:val>
                                        </p:tav>
                                      </p:tavLst>
                                    </p:anim>
                                    <p:anim calcmode="lin" valueType="num">
                                      <p:cBhvr>
                                        <p:cTn id="73" dur="500" fill="hold"/>
                                        <p:tgtEl>
                                          <p:spTgt spid="5"/>
                                        </p:tgtEl>
                                        <p:attrNameLst>
                                          <p:attrName>ppt_y</p:attrName>
                                        </p:attrNameLst>
                                      </p:cBhvr>
                                      <p:tavLst>
                                        <p:tav tm="0">
                                          <p:val>
                                            <p:strVal val="#ppt_y+.1"/>
                                          </p:val>
                                        </p:tav>
                                        <p:tav tm="100000">
                                          <p:val>
                                            <p:strVal val="#ppt_y"/>
                                          </p:val>
                                        </p:tav>
                                      </p:tavLst>
                                    </p:anim>
                                  </p:childTnLst>
                                </p:cTn>
                              </p:par>
                            </p:childTnLst>
                          </p:cTn>
                        </p:par>
                        <p:par>
                          <p:cTn id="74" fill="hold">
                            <p:stCondLst>
                              <p:cond delay="6000"/>
                            </p:stCondLst>
                            <p:childTnLst>
                              <p:par>
                                <p:cTn id="75" presetID="47" presetClass="entr" presetSubtype="0" fill="hold" grpId="0" nodeType="afterEffect">
                                  <p:stCondLst>
                                    <p:cond delay="0"/>
                                  </p:stCondLst>
                                  <p:childTnLst>
                                    <p:set>
                                      <p:cBhvr>
                                        <p:cTn id="76" dur="1" fill="hold">
                                          <p:stCondLst>
                                            <p:cond delay="0"/>
                                          </p:stCondLst>
                                        </p:cTn>
                                        <p:tgtEl>
                                          <p:spTgt spid="19"/>
                                        </p:tgtEl>
                                        <p:attrNameLst>
                                          <p:attrName>style.visibility</p:attrName>
                                        </p:attrNameLst>
                                      </p:cBhvr>
                                      <p:to>
                                        <p:strVal val="visible"/>
                                      </p:to>
                                    </p:set>
                                    <p:animEffect transition="in" filter="fade">
                                      <p:cBhvr>
                                        <p:cTn id="77" dur="500"/>
                                        <p:tgtEl>
                                          <p:spTgt spid="19"/>
                                        </p:tgtEl>
                                      </p:cBhvr>
                                    </p:animEffect>
                                    <p:anim calcmode="lin" valueType="num">
                                      <p:cBhvr>
                                        <p:cTn id="78" dur="500" fill="hold"/>
                                        <p:tgtEl>
                                          <p:spTgt spid="19"/>
                                        </p:tgtEl>
                                        <p:attrNameLst>
                                          <p:attrName>ppt_x</p:attrName>
                                        </p:attrNameLst>
                                      </p:cBhvr>
                                      <p:tavLst>
                                        <p:tav tm="0">
                                          <p:val>
                                            <p:strVal val="#ppt_x"/>
                                          </p:val>
                                        </p:tav>
                                        <p:tav tm="100000">
                                          <p:val>
                                            <p:strVal val="#ppt_x"/>
                                          </p:val>
                                        </p:tav>
                                      </p:tavLst>
                                    </p:anim>
                                    <p:anim calcmode="lin" valueType="num">
                                      <p:cBhvr>
                                        <p:cTn id="79" dur="5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P spid="8" grpId="0" animBg="1"/>
      <p:bldP spid="9" grpId="0" animBg="1"/>
      <p:bldP spid="10" grpId="0" animBg="1"/>
      <p:bldP spid="12" grpId="0"/>
      <p:bldP spid="14" grpId="0"/>
      <p:bldP spid="16" grpId="0"/>
      <p:bldP spid="17" grpId="0"/>
      <p:bldP spid="18" grpId="0" animBg="1"/>
      <p:bldP spid="1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705059" y="77926"/>
            <a:ext cx="6286544" cy="581057"/>
          </a:xfrm>
          <a:prstGeom prst="rect">
            <a:avLst/>
          </a:prstGeom>
          <a:ln>
            <a:noFill/>
          </a:ln>
        </p:spPr>
        <p:txBody>
          <a:bodyPr wrap="square">
            <a:spAutoFit/>
          </a:bodyPr>
          <a:lstStyle/>
          <a:p>
            <a:pPr>
              <a:lnSpc>
                <a:spcPct val="150000"/>
              </a:lnSpc>
            </a:pPr>
            <a:r>
              <a:rPr lang="zh-CN" altLang="en-US" sz="2400" b="1" dirty="0">
                <a:solidFill>
                  <a:schemeClr val="bg1"/>
                </a:solidFill>
                <a:latin typeface="微软雅黑" panose="020B0503020204020204" pitchFamily="34" charset="-122"/>
                <a:ea typeface="微软雅黑" panose="020B0503020204020204" pitchFamily="34" charset="-122"/>
              </a:rPr>
              <a:t>质量措施：重点地类控制、内业图斑控制</a:t>
            </a:r>
            <a:endParaRPr lang="en-US" altLang="zh-CN" sz="2400" b="1" dirty="0">
              <a:solidFill>
                <a:schemeClr val="bg1"/>
              </a:solidFill>
              <a:latin typeface="微软雅黑" panose="020B0503020204020204" pitchFamily="34" charset="-122"/>
              <a:ea typeface="微软雅黑" panose="020B0503020204020204" pitchFamily="34" charset="-122"/>
            </a:endParaRPr>
          </a:p>
        </p:txBody>
      </p:sp>
      <p:sp>
        <p:nvSpPr>
          <p:cNvPr id="26" name="矩形 25"/>
          <p:cNvSpPr/>
          <p:nvPr/>
        </p:nvSpPr>
        <p:spPr>
          <a:xfrm>
            <a:off x="925618" y="1370358"/>
            <a:ext cx="757017" cy="578515"/>
          </a:xfrm>
          <a:prstGeom prst="rect">
            <a:avLst/>
          </a:prstGeom>
          <a:solidFill>
            <a:srgbClr val="1F48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t>01</a:t>
            </a:r>
            <a:endParaRPr lang="zh-CN" altLang="en-US" sz="2400" dirty="0"/>
          </a:p>
        </p:txBody>
      </p:sp>
      <p:sp>
        <p:nvSpPr>
          <p:cNvPr id="27" name="矩形 26"/>
          <p:cNvSpPr/>
          <p:nvPr/>
        </p:nvSpPr>
        <p:spPr>
          <a:xfrm>
            <a:off x="925618" y="2201318"/>
            <a:ext cx="757017" cy="578515"/>
          </a:xfrm>
          <a:prstGeom prst="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t>02</a:t>
            </a:r>
            <a:endParaRPr lang="zh-CN" altLang="en-US" sz="2400" dirty="0"/>
          </a:p>
        </p:txBody>
      </p:sp>
      <p:sp>
        <p:nvSpPr>
          <p:cNvPr id="28" name="矩形 27"/>
          <p:cNvSpPr/>
          <p:nvPr/>
        </p:nvSpPr>
        <p:spPr>
          <a:xfrm>
            <a:off x="925619" y="3032279"/>
            <a:ext cx="757017" cy="578515"/>
          </a:xfrm>
          <a:prstGeom prst="rect">
            <a:avLst/>
          </a:prstGeom>
          <a:solidFill>
            <a:srgbClr val="1F48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t>03</a:t>
            </a:r>
            <a:endParaRPr lang="zh-CN" altLang="en-US" sz="2400" dirty="0"/>
          </a:p>
        </p:txBody>
      </p:sp>
      <p:sp>
        <p:nvSpPr>
          <p:cNvPr id="29" name="矩形 28"/>
          <p:cNvSpPr/>
          <p:nvPr/>
        </p:nvSpPr>
        <p:spPr>
          <a:xfrm>
            <a:off x="925618" y="3863238"/>
            <a:ext cx="757017" cy="578515"/>
          </a:xfrm>
          <a:prstGeom prst="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t>04</a:t>
            </a:r>
            <a:endParaRPr lang="zh-CN" altLang="en-US" sz="2400" dirty="0"/>
          </a:p>
        </p:txBody>
      </p:sp>
      <p:sp>
        <p:nvSpPr>
          <p:cNvPr id="30" name="矩形 29"/>
          <p:cNvSpPr/>
          <p:nvPr/>
        </p:nvSpPr>
        <p:spPr>
          <a:xfrm>
            <a:off x="1726177" y="1196752"/>
            <a:ext cx="6882950" cy="861770"/>
          </a:xfrm>
          <a:prstGeom prst="rect">
            <a:avLst/>
          </a:prstGeom>
        </p:spPr>
        <p:txBody>
          <a:bodyPr wrap="square" lIns="121917" tIns="60958" rIns="121917" bIns="60958">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dirty="0">
                <a:latin typeface="楷体_GB2312" panose="02010609030101010101" pitchFamily="49" charset="-122"/>
                <a:ea typeface="楷体_GB2312" panose="02010609030101010101" pitchFamily="49" charset="-122"/>
              </a:rPr>
              <a:t>为防止虚报瞒报建设用地，要求对遥感影像不能十分确定为建设用地的建筑物，必须全部拍摄互联网</a:t>
            </a:r>
            <a:r>
              <a:rPr lang="en-US" altLang="zh-CN" sz="1600" dirty="0">
                <a:latin typeface="楷体_GB2312" panose="02010609030101010101" pitchFamily="49" charset="-122"/>
                <a:ea typeface="楷体_GB2312" panose="02010609030101010101" pitchFamily="49" charset="-122"/>
              </a:rPr>
              <a:t>+</a:t>
            </a:r>
            <a:r>
              <a:rPr lang="zh-CN" altLang="en-US" sz="1600" dirty="0">
                <a:latin typeface="楷体_GB2312" panose="02010609030101010101" pitchFamily="49" charset="-122"/>
                <a:ea typeface="楷体_GB2312" panose="02010609030101010101" pitchFamily="49" charset="-122"/>
              </a:rPr>
              <a:t>照片，并拍摄内部照片，以确定建设用地和设施农用地的真实性。</a:t>
            </a:r>
            <a:endParaRPr lang="zh-CN" altLang="en-US" sz="1600" dirty="0">
              <a:latin typeface="楷体_GB2312" panose="02010609030101010101" pitchFamily="49" charset="-122"/>
              <a:ea typeface="楷体_GB2312" panose="02010609030101010101" pitchFamily="49" charset="-122"/>
            </a:endParaRPr>
          </a:p>
        </p:txBody>
      </p:sp>
      <p:sp>
        <p:nvSpPr>
          <p:cNvPr id="34" name="矩形 33"/>
          <p:cNvSpPr/>
          <p:nvPr/>
        </p:nvSpPr>
        <p:spPr>
          <a:xfrm>
            <a:off x="925619" y="4725144"/>
            <a:ext cx="757017" cy="578515"/>
          </a:xfrm>
          <a:prstGeom prst="rect">
            <a:avLst/>
          </a:prstGeom>
          <a:solidFill>
            <a:srgbClr val="1F48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t>05</a:t>
            </a:r>
            <a:endParaRPr lang="zh-CN" altLang="en-US" sz="2400" dirty="0"/>
          </a:p>
        </p:txBody>
      </p:sp>
      <p:sp>
        <p:nvSpPr>
          <p:cNvPr id="35" name="矩形 34"/>
          <p:cNvSpPr/>
          <p:nvPr/>
        </p:nvSpPr>
        <p:spPr>
          <a:xfrm>
            <a:off x="925618" y="5556103"/>
            <a:ext cx="757017" cy="578515"/>
          </a:xfrm>
          <a:prstGeom prst="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t>06</a:t>
            </a:r>
            <a:endParaRPr lang="zh-CN" altLang="en-US" sz="2400" dirty="0"/>
          </a:p>
        </p:txBody>
      </p:sp>
      <p:sp>
        <p:nvSpPr>
          <p:cNvPr id="36" name="矩形 35"/>
          <p:cNvSpPr/>
          <p:nvPr/>
        </p:nvSpPr>
        <p:spPr>
          <a:xfrm>
            <a:off x="1721498" y="2060848"/>
            <a:ext cx="6882950" cy="861770"/>
          </a:xfrm>
          <a:prstGeom prst="rect">
            <a:avLst/>
          </a:prstGeom>
        </p:spPr>
        <p:txBody>
          <a:bodyPr wrap="square" lIns="121917" tIns="60958" rIns="121917" bIns="60958">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dirty="0">
                <a:latin typeface="楷体_GB2312" panose="02010609030101010101" pitchFamily="49" charset="-122"/>
                <a:ea typeface="楷体_GB2312" panose="02010609030101010101" pitchFamily="49" charset="-122"/>
              </a:rPr>
              <a:t>为防止因管理政策引起的虚报，对原有耕地内部二级地类发生变化的，以及原有农用地调查为未利用地的图斑，必须全部拍摄互联网</a:t>
            </a:r>
            <a:r>
              <a:rPr lang="en-US" altLang="zh-CN" sz="1600" dirty="0">
                <a:latin typeface="楷体_GB2312" panose="02010609030101010101" pitchFamily="49" charset="-122"/>
                <a:ea typeface="楷体_GB2312" panose="02010609030101010101" pitchFamily="49" charset="-122"/>
              </a:rPr>
              <a:t>+</a:t>
            </a:r>
            <a:r>
              <a:rPr lang="zh-CN" altLang="en-US" sz="1600" dirty="0">
                <a:latin typeface="楷体_GB2312" panose="02010609030101010101" pitchFamily="49" charset="-122"/>
                <a:ea typeface="楷体_GB2312" panose="02010609030101010101" pitchFamily="49" charset="-122"/>
              </a:rPr>
              <a:t>照片，并上报省级检查报告。</a:t>
            </a:r>
            <a:endParaRPr lang="zh-CN" altLang="en-US" sz="1600" dirty="0">
              <a:latin typeface="楷体_GB2312" panose="02010609030101010101" pitchFamily="49" charset="-122"/>
              <a:ea typeface="楷体_GB2312" panose="02010609030101010101" pitchFamily="49" charset="-122"/>
            </a:endParaRPr>
          </a:p>
        </p:txBody>
      </p:sp>
      <p:sp>
        <p:nvSpPr>
          <p:cNvPr id="37" name="矩形 36"/>
          <p:cNvSpPr/>
          <p:nvPr/>
        </p:nvSpPr>
        <p:spPr>
          <a:xfrm>
            <a:off x="1691680" y="2996952"/>
            <a:ext cx="6882950" cy="615549"/>
          </a:xfrm>
          <a:prstGeom prst="rect">
            <a:avLst/>
          </a:prstGeom>
        </p:spPr>
        <p:txBody>
          <a:bodyPr wrap="square" lIns="121917" tIns="60958" rIns="121917" bIns="60958">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dirty="0">
                <a:latin typeface="楷体_GB2312" panose="02010609030101010101" pitchFamily="49" charset="-122"/>
                <a:ea typeface="楷体_GB2312" panose="02010609030101010101" pitchFamily="49" charset="-122"/>
              </a:rPr>
              <a:t>对国家内业提取的变化图斑，地方实地调查地类与国家影像判读地类不一致的，必须拍摄互联网</a:t>
            </a:r>
            <a:r>
              <a:rPr lang="en-US" altLang="zh-CN" sz="1600" dirty="0">
                <a:latin typeface="楷体_GB2312" panose="02010609030101010101" pitchFamily="49" charset="-122"/>
                <a:ea typeface="楷体_GB2312" panose="02010609030101010101" pitchFamily="49" charset="-122"/>
              </a:rPr>
              <a:t>+</a:t>
            </a:r>
            <a:r>
              <a:rPr lang="zh-CN" altLang="en-US" sz="1600" dirty="0">
                <a:latin typeface="楷体_GB2312" panose="02010609030101010101" pitchFamily="49" charset="-122"/>
                <a:ea typeface="楷体_GB2312" panose="02010609030101010101" pitchFamily="49" charset="-122"/>
              </a:rPr>
              <a:t>照片。</a:t>
            </a:r>
            <a:endParaRPr lang="zh-CN" altLang="en-US" sz="1600" dirty="0">
              <a:latin typeface="楷体_GB2312" panose="02010609030101010101" pitchFamily="49" charset="-122"/>
              <a:ea typeface="楷体_GB2312" panose="02010609030101010101" pitchFamily="49" charset="-122"/>
            </a:endParaRPr>
          </a:p>
        </p:txBody>
      </p:sp>
      <p:sp>
        <p:nvSpPr>
          <p:cNvPr id="38" name="矩形 37"/>
          <p:cNvSpPr/>
          <p:nvPr/>
        </p:nvSpPr>
        <p:spPr>
          <a:xfrm>
            <a:off x="1721498" y="3821563"/>
            <a:ext cx="6882950" cy="615549"/>
          </a:xfrm>
          <a:prstGeom prst="rect">
            <a:avLst/>
          </a:prstGeom>
        </p:spPr>
        <p:txBody>
          <a:bodyPr wrap="square" lIns="121917" tIns="60958" rIns="121917" bIns="60958">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dirty="0">
                <a:latin typeface="楷体_GB2312" panose="02010609030101010101" pitchFamily="49" charset="-122"/>
                <a:ea typeface="楷体_GB2312" panose="02010609030101010101" pitchFamily="49" charset="-122"/>
              </a:rPr>
              <a:t>对国家内业未提取的变化图斑，地方自主调查新增的变化图斑，必须拍摄互联网</a:t>
            </a:r>
            <a:r>
              <a:rPr lang="en-US" altLang="zh-CN" sz="1600" dirty="0">
                <a:latin typeface="楷体_GB2312" panose="02010609030101010101" pitchFamily="49" charset="-122"/>
                <a:ea typeface="楷体_GB2312" panose="02010609030101010101" pitchFamily="49" charset="-122"/>
              </a:rPr>
              <a:t>+</a:t>
            </a:r>
            <a:r>
              <a:rPr lang="zh-CN" altLang="en-US" sz="1600" dirty="0">
                <a:latin typeface="楷体_GB2312" panose="02010609030101010101" pitchFamily="49" charset="-122"/>
                <a:ea typeface="楷体_GB2312" panose="02010609030101010101" pitchFamily="49" charset="-122"/>
              </a:rPr>
              <a:t>照片。</a:t>
            </a:r>
            <a:endParaRPr lang="zh-CN" altLang="en-US" sz="1600" dirty="0">
              <a:latin typeface="楷体_GB2312" panose="02010609030101010101" pitchFamily="49" charset="-122"/>
              <a:ea typeface="楷体_GB2312" panose="02010609030101010101" pitchFamily="49" charset="-122"/>
            </a:endParaRPr>
          </a:p>
        </p:txBody>
      </p:sp>
      <p:sp>
        <p:nvSpPr>
          <p:cNvPr id="39" name="矩形 38"/>
          <p:cNvSpPr/>
          <p:nvPr/>
        </p:nvSpPr>
        <p:spPr>
          <a:xfrm>
            <a:off x="1716819" y="4685659"/>
            <a:ext cx="6882950" cy="615549"/>
          </a:xfrm>
          <a:prstGeom prst="rect">
            <a:avLst/>
          </a:prstGeom>
        </p:spPr>
        <p:txBody>
          <a:bodyPr wrap="square" lIns="121917" tIns="60958" rIns="121917" bIns="60958">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dirty="0">
                <a:latin typeface="楷体_GB2312" panose="02010609030101010101" pitchFamily="49" charset="-122"/>
                <a:ea typeface="楷体_GB2312" panose="02010609030101010101" pitchFamily="49" charset="-122"/>
              </a:rPr>
              <a:t>省级可通过土地调查云与国家同时获取互联网</a:t>
            </a:r>
            <a:r>
              <a:rPr lang="en-US" altLang="zh-CN" sz="1600" dirty="0">
                <a:latin typeface="楷体_GB2312" panose="02010609030101010101" pitchFamily="49" charset="-122"/>
                <a:ea typeface="楷体_GB2312" panose="02010609030101010101" pitchFamily="49" charset="-122"/>
              </a:rPr>
              <a:t>+</a:t>
            </a:r>
            <a:r>
              <a:rPr lang="zh-CN" altLang="en-US" sz="1600" dirty="0">
                <a:latin typeface="楷体_GB2312" panose="02010609030101010101" pitchFamily="49" charset="-122"/>
                <a:ea typeface="楷体_GB2312" panose="02010609030101010101" pitchFamily="49" charset="-122"/>
              </a:rPr>
              <a:t>照片，省级也要进行全面核查。</a:t>
            </a:r>
            <a:endParaRPr lang="zh-CN" altLang="en-US" sz="1600" dirty="0">
              <a:latin typeface="楷体_GB2312" panose="02010609030101010101" pitchFamily="49" charset="-122"/>
              <a:ea typeface="楷体_GB2312" panose="02010609030101010101" pitchFamily="49" charset="-122"/>
            </a:endParaRPr>
          </a:p>
        </p:txBody>
      </p:sp>
      <p:sp>
        <p:nvSpPr>
          <p:cNvPr id="40" name="矩形 39"/>
          <p:cNvSpPr/>
          <p:nvPr/>
        </p:nvSpPr>
        <p:spPr>
          <a:xfrm>
            <a:off x="1687001" y="5549755"/>
            <a:ext cx="6882950" cy="615549"/>
          </a:xfrm>
          <a:prstGeom prst="rect">
            <a:avLst/>
          </a:prstGeom>
        </p:spPr>
        <p:txBody>
          <a:bodyPr wrap="square" lIns="121917" tIns="60958" rIns="121917" bIns="60958">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dirty="0">
                <a:latin typeface="楷体_GB2312" panose="02010609030101010101" pitchFamily="49" charset="-122"/>
                <a:ea typeface="楷体_GB2312" panose="02010609030101010101" pitchFamily="49" charset="-122"/>
              </a:rPr>
              <a:t>对地方拒不按照国家核查结果修改的，国家直接修改地类，并发给地方，限期（</a:t>
            </a:r>
            <a:r>
              <a:rPr lang="en-US" altLang="zh-CN" sz="1600" dirty="0">
                <a:latin typeface="楷体_GB2312" panose="02010609030101010101" pitchFamily="49" charset="-122"/>
                <a:ea typeface="楷体_GB2312" panose="02010609030101010101" pitchFamily="49" charset="-122"/>
              </a:rPr>
              <a:t>15</a:t>
            </a:r>
            <a:r>
              <a:rPr lang="zh-CN" altLang="en-US" sz="1600" dirty="0">
                <a:latin typeface="楷体_GB2312" panose="02010609030101010101" pitchFamily="49" charset="-122"/>
                <a:ea typeface="楷体_GB2312" panose="02010609030101010101" pitchFamily="49" charset="-122"/>
              </a:rPr>
              <a:t>个工作日）内不上诉的，视为地方确认了国家修改结果。</a:t>
            </a:r>
            <a:endParaRPr lang="zh-CN" altLang="en-US" sz="1600" dirty="0">
              <a:latin typeface="楷体_GB2312" panose="02010609030101010101" pitchFamily="49" charset="-122"/>
              <a:ea typeface="楷体_GB2312" panose="0201060903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up)">
                                      <p:cBhvr>
                                        <p:cTn id="7" dur="500"/>
                                        <p:tgtEl>
                                          <p:spTgt spid="26"/>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wipe(up)">
                                      <p:cBhvr>
                                        <p:cTn id="10" dur="500"/>
                                        <p:tgtEl>
                                          <p:spTgt spid="27"/>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wipe(up)">
                                      <p:cBhvr>
                                        <p:cTn id="13" dur="500"/>
                                        <p:tgtEl>
                                          <p:spTgt spid="28"/>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wipe(up)">
                                      <p:cBhvr>
                                        <p:cTn id="16" dur="500"/>
                                        <p:tgtEl>
                                          <p:spTgt spid="29"/>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wipe(up)">
                                      <p:cBhvr>
                                        <p:cTn id="19" dur="500"/>
                                        <p:tgtEl>
                                          <p:spTgt spid="30"/>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4"/>
                                        </p:tgtEl>
                                        <p:attrNameLst>
                                          <p:attrName>style.visibility</p:attrName>
                                        </p:attrNameLst>
                                      </p:cBhvr>
                                      <p:to>
                                        <p:strVal val="visible"/>
                                      </p:to>
                                    </p:set>
                                    <p:animEffect transition="in" filter="wipe(up)">
                                      <p:cBhvr>
                                        <p:cTn id="22" dur="500"/>
                                        <p:tgtEl>
                                          <p:spTgt spid="34"/>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5"/>
                                        </p:tgtEl>
                                        <p:attrNameLst>
                                          <p:attrName>style.visibility</p:attrName>
                                        </p:attrNameLst>
                                      </p:cBhvr>
                                      <p:to>
                                        <p:strVal val="visible"/>
                                      </p:to>
                                    </p:set>
                                    <p:animEffect transition="in" filter="wipe(up)">
                                      <p:cBhvr>
                                        <p:cTn id="25" dur="500"/>
                                        <p:tgtEl>
                                          <p:spTgt spid="35"/>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36"/>
                                        </p:tgtEl>
                                        <p:attrNameLst>
                                          <p:attrName>style.visibility</p:attrName>
                                        </p:attrNameLst>
                                      </p:cBhvr>
                                      <p:to>
                                        <p:strVal val="visible"/>
                                      </p:to>
                                    </p:set>
                                    <p:animEffect transition="in" filter="wipe(up)">
                                      <p:cBhvr>
                                        <p:cTn id="28" dur="500"/>
                                        <p:tgtEl>
                                          <p:spTgt spid="36"/>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37"/>
                                        </p:tgtEl>
                                        <p:attrNameLst>
                                          <p:attrName>style.visibility</p:attrName>
                                        </p:attrNameLst>
                                      </p:cBhvr>
                                      <p:to>
                                        <p:strVal val="visible"/>
                                      </p:to>
                                    </p:set>
                                    <p:animEffect transition="in" filter="wipe(up)">
                                      <p:cBhvr>
                                        <p:cTn id="31" dur="500"/>
                                        <p:tgtEl>
                                          <p:spTgt spid="37"/>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38"/>
                                        </p:tgtEl>
                                        <p:attrNameLst>
                                          <p:attrName>style.visibility</p:attrName>
                                        </p:attrNameLst>
                                      </p:cBhvr>
                                      <p:to>
                                        <p:strVal val="visible"/>
                                      </p:to>
                                    </p:set>
                                    <p:animEffect transition="in" filter="wipe(up)">
                                      <p:cBhvr>
                                        <p:cTn id="34" dur="500"/>
                                        <p:tgtEl>
                                          <p:spTgt spid="38"/>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39"/>
                                        </p:tgtEl>
                                        <p:attrNameLst>
                                          <p:attrName>style.visibility</p:attrName>
                                        </p:attrNameLst>
                                      </p:cBhvr>
                                      <p:to>
                                        <p:strVal val="visible"/>
                                      </p:to>
                                    </p:set>
                                    <p:animEffect transition="in" filter="wipe(up)">
                                      <p:cBhvr>
                                        <p:cTn id="37" dur="500"/>
                                        <p:tgtEl>
                                          <p:spTgt spid="39"/>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40"/>
                                        </p:tgtEl>
                                        <p:attrNameLst>
                                          <p:attrName>style.visibility</p:attrName>
                                        </p:attrNameLst>
                                      </p:cBhvr>
                                      <p:to>
                                        <p:strVal val="visible"/>
                                      </p:to>
                                    </p:set>
                                    <p:animEffect transition="in" filter="wipe(up)">
                                      <p:cBhvr>
                                        <p:cTn id="40"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8" grpId="0" animBg="1"/>
      <p:bldP spid="29" grpId="0" animBg="1"/>
      <p:bldP spid="30" grpId="0"/>
      <p:bldP spid="34" grpId="0" animBg="1"/>
      <p:bldP spid="35" grpId="0" animBg="1"/>
      <p:bldP spid="36" grpId="0"/>
      <p:bldP spid="37" grpId="0"/>
      <p:bldP spid="38" grpId="0"/>
      <p:bldP spid="39" grpId="0"/>
      <p:bldP spid="4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圆角矩形 29"/>
          <p:cNvSpPr/>
          <p:nvPr/>
        </p:nvSpPr>
        <p:spPr>
          <a:xfrm>
            <a:off x="753720" y="5517232"/>
            <a:ext cx="4718596" cy="1080120"/>
          </a:xfrm>
          <a:prstGeom prst="round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zh-CN" altLang="en-US"/>
          </a:p>
        </p:txBody>
      </p:sp>
      <p:sp>
        <p:nvSpPr>
          <p:cNvPr id="28" name="圆角矩形 27"/>
          <p:cNvSpPr/>
          <p:nvPr/>
        </p:nvSpPr>
        <p:spPr>
          <a:xfrm>
            <a:off x="753720" y="2492896"/>
            <a:ext cx="7490688" cy="2162005"/>
          </a:xfrm>
          <a:prstGeom prst="roundRect">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zh-CN" altLang="en-US"/>
          </a:p>
        </p:txBody>
      </p:sp>
      <p:sp>
        <p:nvSpPr>
          <p:cNvPr id="10" name="Rectangle 19"/>
          <p:cNvSpPr>
            <a:spLocks noChangeArrowheads="1"/>
          </p:cNvSpPr>
          <p:nvPr/>
        </p:nvSpPr>
        <p:spPr bwMode="auto">
          <a:xfrm>
            <a:off x="753720" y="1845994"/>
            <a:ext cx="1484396" cy="574894"/>
          </a:xfrm>
          <a:prstGeom prst="rect">
            <a:avLst/>
          </a:prstGeom>
          <a:solidFill>
            <a:schemeClr val="accent3">
              <a:lumMod val="7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59" tIns="34279" rIns="68559" bIns="34279" numCol="1" spcCol="0" rtlCol="0" fromWordArt="0" anchor="ctr" anchorCtr="0" forceAA="0" compatLnSpc="1">
            <a:noAutofit/>
          </a:bodyPr>
          <a:lstStyle/>
          <a:p>
            <a:pPr algn="ctr"/>
            <a:endParaRPr lang="zh-CN" altLang="en-US" sz="1200">
              <a:solidFill>
                <a:schemeClr val="bg1"/>
              </a:solidFill>
              <a:latin typeface="微软雅黑" panose="020B0503020204020204" pitchFamily="34" charset="-122"/>
              <a:ea typeface="微软雅黑" panose="020B0503020204020204" pitchFamily="34" charset="-122"/>
            </a:endParaRPr>
          </a:p>
        </p:txBody>
      </p:sp>
      <p:sp>
        <p:nvSpPr>
          <p:cNvPr id="4" name="矩形 3"/>
          <p:cNvSpPr/>
          <p:nvPr/>
        </p:nvSpPr>
        <p:spPr>
          <a:xfrm>
            <a:off x="705059" y="77926"/>
            <a:ext cx="6286544" cy="581057"/>
          </a:xfrm>
          <a:prstGeom prst="rect">
            <a:avLst/>
          </a:prstGeom>
          <a:ln>
            <a:noFill/>
          </a:ln>
        </p:spPr>
        <p:txBody>
          <a:bodyPr wrap="square">
            <a:spAutoFit/>
          </a:bodyPr>
          <a:lstStyle/>
          <a:p>
            <a:pPr>
              <a:lnSpc>
                <a:spcPct val="150000"/>
              </a:lnSpc>
            </a:pPr>
            <a:r>
              <a:rPr lang="zh-CN" altLang="en-US" sz="2400" b="1" dirty="0">
                <a:solidFill>
                  <a:schemeClr val="bg1"/>
                </a:solidFill>
                <a:latin typeface="微软雅黑" panose="020B0503020204020204" pitchFamily="34" charset="-122"/>
                <a:ea typeface="微软雅黑" panose="020B0503020204020204" pitchFamily="34" charset="-122"/>
              </a:rPr>
              <a:t>土地分类：三次调查采用工作分类</a:t>
            </a:r>
            <a:endParaRPr lang="en-US" altLang="zh-CN" sz="2400" b="1" dirty="0">
              <a:solidFill>
                <a:schemeClr val="bg1"/>
              </a:solidFill>
              <a:latin typeface="微软雅黑" panose="020B0503020204020204" pitchFamily="34" charset="-122"/>
              <a:ea typeface="微软雅黑" panose="020B0503020204020204" pitchFamily="34" charset="-122"/>
            </a:endParaRPr>
          </a:p>
        </p:txBody>
      </p:sp>
      <p:sp>
        <p:nvSpPr>
          <p:cNvPr id="8" name="矩形 7"/>
          <p:cNvSpPr/>
          <p:nvPr/>
        </p:nvSpPr>
        <p:spPr>
          <a:xfrm>
            <a:off x="611560" y="908720"/>
            <a:ext cx="7920880" cy="923330"/>
          </a:xfrm>
          <a:prstGeom prst="rect">
            <a:avLst/>
          </a:prstGeom>
        </p:spPr>
        <p:txBody>
          <a:bodyPr wrap="square">
            <a:spAutoFit/>
          </a:bodyPr>
          <a:lstStyle/>
          <a:p>
            <a:pPr indent="457200">
              <a:lnSpc>
                <a:spcPct val="150000"/>
              </a:lnSpc>
            </a:pPr>
            <a:r>
              <a:rPr lang="zh-CN" altLang="en-US" dirty="0">
                <a:latin typeface="楷体_GB2312" panose="02010609030101010101" pitchFamily="49" charset="-122"/>
                <a:ea typeface="楷体_GB2312" panose="02010609030101010101" pitchFamily="49" charset="-122"/>
              </a:rPr>
              <a:t>在国标分类基础上，为满足管理需要和减轻城镇土地利用现状调查的工作量，工作分类是对国标分类进行了适当的归并和增加。</a:t>
            </a:r>
            <a:endParaRPr lang="zh-CN" altLang="en-US" dirty="0">
              <a:latin typeface="楷体_GB2312" panose="02010609030101010101" pitchFamily="49" charset="-122"/>
              <a:ea typeface="楷体_GB2312" panose="02010609030101010101" pitchFamily="49" charset="-122"/>
            </a:endParaRPr>
          </a:p>
        </p:txBody>
      </p:sp>
      <p:sp>
        <p:nvSpPr>
          <p:cNvPr id="9" name="矩形 8"/>
          <p:cNvSpPr/>
          <p:nvPr/>
        </p:nvSpPr>
        <p:spPr>
          <a:xfrm>
            <a:off x="900316" y="1956851"/>
            <a:ext cx="1223412" cy="369332"/>
          </a:xfrm>
          <a:prstGeom prst="rect">
            <a:avLst/>
          </a:prstGeom>
        </p:spPr>
        <p:txBody>
          <a:bodyPr wrap="none">
            <a:spAutoFit/>
          </a:bodyPr>
          <a:lstStyle/>
          <a:p>
            <a:r>
              <a:rPr lang="zh-CN" altLang="en-US" dirty="0">
                <a:solidFill>
                  <a:srgbClr val="FF0000"/>
                </a:solidFill>
                <a:latin typeface="楷体_GB2312" panose="02010609030101010101" pitchFamily="49" charset="-122"/>
                <a:ea typeface="楷体_GB2312" panose="02010609030101010101" pitchFamily="49" charset="-122"/>
              </a:rPr>
              <a:t>归并类型</a:t>
            </a:r>
            <a:r>
              <a:rPr lang="en-US" altLang="zh-CN" dirty="0">
                <a:solidFill>
                  <a:srgbClr val="FF0000"/>
                </a:solidFill>
                <a:latin typeface="楷体_GB2312" panose="02010609030101010101" pitchFamily="49" charset="-122"/>
                <a:ea typeface="楷体_GB2312" panose="02010609030101010101" pitchFamily="49" charset="-122"/>
              </a:rPr>
              <a:t>:</a:t>
            </a:r>
            <a:endParaRPr lang="zh-CN" altLang="en-US" dirty="0">
              <a:solidFill>
                <a:srgbClr val="FF0000"/>
              </a:solidFill>
              <a:latin typeface="楷体_GB2312" panose="02010609030101010101" pitchFamily="49" charset="-122"/>
              <a:ea typeface="楷体_GB2312" panose="02010609030101010101" pitchFamily="49" charset="-122"/>
            </a:endParaRPr>
          </a:p>
        </p:txBody>
      </p:sp>
      <p:sp>
        <p:nvSpPr>
          <p:cNvPr id="11" name="Rectangle 20"/>
          <p:cNvSpPr>
            <a:spLocks noChangeArrowheads="1"/>
          </p:cNvSpPr>
          <p:nvPr/>
        </p:nvSpPr>
        <p:spPr bwMode="auto">
          <a:xfrm>
            <a:off x="753720" y="4726909"/>
            <a:ext cx="1484396" cy="574299"/>
          </a:xfrm>
          <a:prstGeom prst="rect">
            <a:avLst/>
          </a:prstGeom>
          <a:solidFill>
            <a:srgbClr val="49C2DD"/>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59" tIns="34279" rIns="68559" bIns="34279" numCol="1" spcCol="0" rtlCol="0" fromWordArt="0" anchor="ctr" anchorCtr="0" forceAA="0" compatLnSpc="1">
            <a:noAutofit/>
          </a:bodyPr>
          <a:lstStyle/>
          <a:p>
            <a:pPr algn="ctr"/>
            <a:endParaRPr lang="zh-CN" altLang="en-US" sz="12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6" name="矩形 25"/>
          <p:cNvSpPr/>
          <p:nvPr/>
        </p:nvSpPr>
        <p:spPr>
          <a:xfrm>
            <a:off x="783872" y="4829392"/>
            <a:ext cx="1454244" cy="369332"/>
          </a:xfrm>
          <a:prstGeom prst="rect">
            <a:avLst/>
          </a:prstGeom>
        </p:spPr>
        <p:txBody>
          <a:bodyPr wrap="none">
            <a:spAutoFit/>
          </a:bodyPr>
          <a:lstStyle/>
          <a:p>
            <a:r>
              <a:rPr lang="zh-CN" altLang="en-US" dirty="0">
                <a:solidFill>
                  <a:srgbClr val="FF0000"/>
                </a:solidFill>
                <a:latin typeface="楷体_GB2312" panose="02010609030101010101" pitchFamily="49" charset="-122"/>
                <a:ea typeface="楷体_GB2312" panose="02010609030101010101" pitchFamily="49" charset="-122"/>
              </a:rPr>
              <a:t>增加的地类</a:t>
            </a:r>
            <a:r>
              <a:rPr lang="en-US" altLang="zh-CN" dirty="0">
                <a:solidFill>
                  <a:srgbClr val="FF0000"/>
                </a:solidFill>
                <a:latin typeface="楷体_GB2312" panose="02010609030101010101" pitchFamily="49" charset="-122"/>
                <a:ea typeface="楷体_GB2312" panose="02010609030101010101" pitchFamily="49" charset="-122"/>
              </a:rPr>
              <a:t>:</a:t>
            </a:r>
            <a:endParaRPr lang="zh-CN" altLang="en-US" dirty="0">
              <a:solidFill>
                <a:srgbClr val="FF0000"/>
              </a:solidFill>
              <a:latin typeface="楷体_GB2312" panose="02010609030101010101" pitchFamily="49" charset="-122"/>
              <a:ea typeface="楷体_GB2312" panose="02010609030101010101" pitchFamily="49" charset="-122"/>
            </a:endParaRPr>
          </a:p>
        </p:txBody>
      </p:sp>
      <p:sp>
        <p:nvSpPr>
          <p:cNvPr id="27" name="矩形 26"/>
          <p:cNvSpPr/>
          <p:nvPr/>
        </p:nvSpPr>
        <p:spPr>
          <a:xfrm>
            <a:off x="889028" y="2564904"/>
            <a:ext cx="7124620" cy="2031325"/>
          </a:xfrm>
          <a:prstGeom prst="rect">
            <a:avLst/>
          </a:prstGeom>
        </p:spPr>
        <p:txBody>
          <a:bodyPr wrap="square">
            <a:spAutoFit/>
          </a:bodyPr>
          <a:lstStyle/>
          <a:p>
            <a:r>
              <a:rPr lang="en-US" altLang="zh-CN" dirty="0">
                <a:latin typeface="楷体_GB2312" panose="02010609030101010101" pitchFamily="49" charset="-122"/>
                <a:ea typeface="楷体_GB2312" panose="02010609030101010101" pitchFamily="49" charset="-122"/>
              </a:rPr>
              <a:t>1.05</a:t>
            </a:r>
            <a:r>
              <a:rPr lang="zh-CN" altLang="en-US" dirty="0">
                <a:latin typeface="楷体_GB2312" panose="02010609030101010101" pitchFamily="49" charset="-122"/>
                <a:ea typeface="楷体_GB2312" panose="02010609030101010101" pitchFamily="49" charset="-122"/>
              </a:rPr>
              <a:t>商服用地只调查到一级类；</a:t>
            </a:r>
            <a:endParaRPr lang="zh-CN" altLang="en-US" dirty="0">
              <a:latin typeface="楷体_GB2312" panose="02010609030101010101" pitchFamily="49" charset="-122"/>
              <a:ea typeface="楷体_GB2312" panose="02010609030101010101" pitchFamily="49" charset="-122"/>
            </a:endParaRPr>
          </a:p>
          <a:p>
            <a:r>
              <a:rPr lang="en-US" altLang="zh-CN" dirty="0">
                <a:latin typeface="楷体_GB2312" panose="02010609030101010101" pitchFamily="49" charset="-122"/>
                <a:ea typeface="楷体_GB2312" panose="02010609030101010101" pitchFamily="49" charset="-122"/>
              </a:rPr>
              <a:t>2.</a:t>
            </a:r>
            <a:r>
              <a:rPr lang="zh-CN" altLang="en-US" dirty="0">
                <a:latin typeface="楷体_GB2312" panose="02010609030101010101" pitchFamily="49" charset="-122"/>
                <a:ea typeface="楷体_GB2312" panose="02010609030101010101" pitchFamily="49" charset="-122"/>
              </a:rPr>
              <a:t>将</a:t>
            </a:r>
            <a:r>
              <a:rPr lang="en-US" altLang="zh-CN" dirty="0">
                <a:latin typeface="楷体_GB2312" panose="02010609030101010101" pitchFamily="49" charset="-122"/>
                <a:ea typeface="楷体_GB2312" panose="02010609030101010101" pitchFamily="49" charset="-122"/>
              </a:rPr>
              <a:t>0601</a:t>
            </a:r>
            <a:r>
              <a:rPr lang="zh-CN" altLang="en-US" dirty="0">
                <a:latin typeface="楷体_GB2312" panose="02010609030101010101" pitchFamily="49" charset="-122"/>
                <a:ea typeface="楷体_GB2312" panose="02010609030101010101" pitchFamily="49" charset="-122"/>
              </a:rPr>
              <a:t>工业用地和</a:t>
            </a:r>
            <a:r>
              <a:rPr lang="en-US" altLang="zh-CN" dirty="0">
                <a:latin typeface="楷体_GB2312" panose="02010609030101010101" pitchFamily="49" charset="-122"/>
                <a:ea typeface="楷体_GB2312" panose="02010609030101010101" pitchFamily="49" charset="-122"/>
              </a:rPr>
              <a:t>0604</a:t>
            </a:r>
            <a:r>
              <a:rPr lang="zh-CN" altLang="en-US" dirty="0">
                <a:latin typeface="楷体_GB2312" panose="02010609030101010101" pitchFamily="49" charset="-122"/>
                <a:ea typeface="楷体_GB2312" panose="02010609030101010101" pitchFamily="49" charset="-122"/>
              </a:rPr>
              <a:t>仓储用地合并为工业仓储用地</a:t>
            </a:r>
            <a:r>
              <a:rPr lang="en-US" altLang="zh-CN" dirty="0">
                <a:latin typeface="楷体_GB2312" panose="02010609030101010101" pitchFamily="49" charset="-122"/>
                <a:ea typeface="楷体_GB2312" panose="02010609030101010101" pitchFamily="49" charset="-122"/>
              </a:rPr>
              <a:t>06H1</a:t>
            </a:r>
            <a:r>
              <a:rPr lang="zh-CN" altLang="en-US" dirty="0">
                <a:latin typeface="楷体_GB2312" panose="02010609030101010101" pitchFamily="49" charset="-122"/>
                <a:ea typeface="楷体_GB2312" panose="02010609030101010101" pitchFamily="49" charset="-122"/>
              </a:rPr>
              <a:t>；</a:t>
            </a:r>
            <a:endParaRPr lang="zh-CN" altLang="en-US" dirty="0">
              <a:latin typeface="楷体_GB2312" panose="02010609030101010101" pitchFamily="49" charset="-122"/>
              <a:ea typeface="楷体_GB2312" panose="02010609030101010101" pitchFamily="49" charset="-122"/>
            </a:endParaRPr>
          </a:p>
          <a:p>
            <a:r>
              <a:rPr lang="en-US" altLang="zh-CN" dirty="0">
                <a:latin typeface="楷体_GB2312" panose="02010609030101010101" pitchFamily="49" charset="-122"/>
                <a:ea typeface="楷体_GB2312" panose="02010609030101010101" pitchFamily="49" charset="-122"/>
              </a:rPr>
              <a:t>3.</a:t>
            </a:r>
            <a:r>
              <a:rPr lang="zh-CN" altLang="en-US" dirty="0">
                <a:latin typeface="楷体_GB2312" panose="02010609030101010101" pitchFamily="49" charset="-122"/>
                <a:ea typeface="楷体_GB2312" panose="02010609030101010101" pitchFamily="49" charset="-122"/>
              </a:rPr>
              <a:t>将</a:t>
            </a:r>
            <a:r>
              <a:rPr lang="en-US" altLang="zh-CN" dirty="0">
                <a:latin typeface="楷体_GB2312" panose="02010609030101010101" pitchFamily="49" charset="-122"/>
                <a:ea typeface="楷体_GB2312" panose="02010609030101010101" pitchFamily="49" charset="-122"/>
              </a:rPr>
              <a:t>0801</a:t>
            </a:r>
            <a:r>
              <a:rPr lang="zh-CN" altLang="en-US" dirty="0">
                <a:latin typeface="楷体_GB2312" panose="02010609030101010101" pitchFamily="49" charset="-122"/>
                <a:ea typeface="楷体_GB2312" panose="02010609030101010101" pitchFamily="49" charset="-122"/>
              </a:rPr>
              <a:t>机关团体用地和</a:t>
            </a:r>
            <a:r>
              <a:rPr lang="en-US" altLang="zh-CN" dirty="0">
                <a:latin typeface="楷体_GB2312" panose="02010609030101010101" pitchFamily="49" charset="-122"/>
                <a:ea typeface="楷体_GB2312" panose="02010609030101010101" pitchFamily="49" charset="-122"/>
              </a:rPr>
              <a:t>0802</a:t>
            </a:r>
            <a:r>
              <a:rPr lang="zh-CN" altLang="en-US" dirty="0">
                <a:latin typeface="楷体_GB2312" panose="02010609030101010101" pitchFamily="49" charset="-122"/>
                <a:ea typeface="楷体_GB2312" panose="02010609030101010101" pitchFamily="49" charset="-122"/>
              </a:rPr>
              <a:t>新闻出版用地合并为机关团体新闻出版用地</a:t>
            </a:r>
            <a:r>
              <a:rPr lang="en-US" altLang="zh-CN" dirty="0">
                <a:latin typeface="楷体_GB2312" panose="02010609030101010101" pitchFamily="49" charset="-122"/>
                <a:ea typeface="楷体_GB2312" panose="02010609030101010101" pitchFamily="49" charset="-122"/>
              </a:rPr>
              <a:t>08H1</a:t>
            </a:r>
            <a:r>
              <a:rPr lang="zh-CN" altLang="en-US" dirty="0">
                <a:latin typeface="楷体_GB2312" panose="02010609030101010101" pitchFamily="49" charset="-122"/>
                <a:ea typeface="楷体_GB2312" panose="02010609030101010101" pitchFamily="49" charset="-122"/>
              </a:rPr>
              <a:t>； </a:t>
            </a:r>
            <a:endParaRPr lang="zh-CN" altLang="en-US" dirty="0">
              <a:latin typeface="楷体_GB2312" panose="02010609030101010101" pitchFamily="49" charset="-122"/>
              <a:ea typeface="楷体_GB2312" panose="02010609030101010101" pitchFamily="49" charset="-122"/>
            </a:endParaRPr>
          </a:p>
          <a:p>
            <a:r>
              <a:rPr lang="en-US" altLang="zh-CN" dirty="0">
                <a:latin typeface="楷体_GB2312" panose="02010609030101010101" pitchFamily="49" charset="-122"/>
                <a:ea typeface="楷体_GB2312" panose="02010609030101010101" pitchFamily="49" charset="-122"/>
              </a:rPr>
              <a:t>4.</a:t>
            </a:r>
            <a:r>
              <a:rPr lang="zh-CN" altLang="en-US" dirty="0">
                <a:latin typeface="楷体_GB2312" panose="02010609030101010101" pitchFamily="49" charset="-122"/>
                <a:ea typeface="楷体_GB2312" panose="02010609030101010101" pitchFamily="49" charset="-122"/>
              </a:rPr>
              <a:t>将</a:t>
            </a:r>
            <a:r>
              <a:rPr lang="en-US" altLang="zh-CN" dirty="0">
                <a:latin typeface="楷体_GB2312" panose="02010609030101010101" pitchFamily="49" charset="-122"/>
                <a:ea typeface="楷体_GB2312" panose="02010609030101010101" pitchFamily="49" charset="-122"/>
              </a:rPr>
              <a:t>0803</a:t>
            </a:r>
            <a:r>
              <a:rPr lang="zh-CN" altLang="en-US" dirty="0">
                <a:latin typeface="楷体_GB2312" panose="02010609030101010101" pitchFamily="49" charset="-122"/>
                <a:ea typeface="楷体_GB2312" panose="02010609030101010101" pitchFamily="49" charset="-122"/>
              </a:rPr>
              <a:t>教育用地、</a:t>
            </a:r>
            <a:r>
              <a:rPr lang="en-US" altLang="zh-CN" dirty="0">
                <a:latin typeface="楷体_GB2312" panose="02010609030101010101" pitchFamily="49" charset="-122"/>
                <a:ea typeface="楷体_GB2312" panose="02010609030101010101" pitchFamily="49" charset="-122"/>
              </a:rPr>
              <a:t>0804</a:t>
            </a:r>
            <a:r>
              <a:rPr lang="zh-CN" altLang="en-US" dirty="0">
                <a:latin typeface="楷体_GB2312" panose="02010609030101010101" pitchFamily="49" charset="-122"/>
                <a:ea typeface="楷体_GB2312" panose="02010609030101010101" pitchFamily="49" charset="-122"/>
              </a:rPr>
              <a:t>科研用地、</a:t>
            </a:r>
            <a:r>
              <a:rPr lang="en-US" altLang="zh-CN" dirty="0">
                <a:latin typeface="楷体_GB2312" panose="02010609030101010101" pitchFamily="49" charset="-122"/>
                <a:ea typeface="楷体_GB2312" panose="02010609030101010101" pitchFamily="49" charset="-122"/>
              </a:rPr>
              <a:t>0805</a:t>
            </a:r>
            <a:r>
              <a:rPr lang="zh-CN" altLang="en-US" dirty="0">
                <a:latin typeface="楷体_GB2312" panose="02010609030101010101" pitchFamily="49" charset="-122"/>
                <a:ea typeface="楷体_GB2312" panose="02010609030101010101" pitchFamily="49" charset="-122"/>
              </a:rPr>
              <a:t>医疗卫生用地、</a:t>
            </a:r>
            <a:r>
              <a:rPr lang="en-US" altLang="zh-CN" dirty="0">
                <a:latin typeface="楷体_GB2312" panose="02010609030101010101" pitchFamily="49" charset="-122"/>
                <a:ea typeface="楷体_GB2312" panose="02010609030101010101" pitchFamily="49" charset="-122"/>
              </a:rPr>
              <a:t>0806</a:t>
            </a:r>
            <a:r>
              <a:rPr lang="zh-CN" altLang="en-US" dirty="0">
                <a:latin typeface="楷体_GB2312" panose="02010609030101010101" pitchFamily="49" charset="-122"/>
                <a:ea typeface="楷体_GB2312" panose="02010609030101010101" pitchFamily="49" charset="-122"/>
              </a:rPr>
              <a:t>社会福利用地、</a:t>
            </a:r>
            <a:r>
              <a:rPr lang="en-US" altLang="zh-CN" dirty="0">
                <a:latin typeface="楷体_GB2312" panose="02010609030101010101" pitchFamily="49" charset="-122"/>
                <a:ea typeface="楷体_GB2312" panose="02010609030101010101" pitchFamily="49" charset="-122"/>
              </a:rPr>
              <a:t>0807</a:t>
            </a:r>
            <a:r>
              <a:rPr lang="zh-CN" altLang="en-US" dirty="0">
                <a:latin typeface="楷体_GB2312" panose="02010609030101010101" pitchFamily="49" charset="-122"/>
                <a:ea typeface="楷体_GB2312" panose="02010609030101010101" pitchFamily="49" charset="-122"/>
              </a:rPr>
              <a:t>文化设施用地和</a:t>
            </a:r>
            <a:r>
              <a:rPr lang="en-US" altLang="zh-CN" dirty="0">
                <a:latin typeface="楷体_GB2312" panose="02010609030101010101" pitchFamily="49" charset="-122"/>
                <a:ea typeface="楷体_GB2312" panose="02010609030101010101" pitchFamily="49" charset="-122"/>
              </a:rPr>
              <a:t>0808</a:t>
            </a:r>
            <a:r>
              <a:rPr lang="zh-CN" altLang="en-US" dirty="0">
                <a:latin typeface="楷体_GB2312" panose="02010609030101010101" pitchFamily="49" charset="-122"/>
                <a:ea typeface="楷体_GB2312" panose="02010609030101010101" pitchFamily="49" charset="-122"/>
              </a:rPr>
              <a:t>体育用地合并为科教文卫用地</a:t>
            </a:r>
            <a:r>
              <a:rPr lang="en-US" altLang="zh-CN" dirty="0">
                <a:latin typeface="楷体_GB2312" panose="02010609030101010101" pitchFamily="49" charset="-122"/>
                <a:ea typeface="楷体_GB2312" panose="02010609030101010101" pitchFamily="49" charset="-122"/>
              </a:rPr>
              <a:t>08H2</a:t>
            </a:r>
            <a:r>
              <a:rPr lang="zh-CN" altLang="en-US" dirty="0">
                <a:latin typeface="楷体_GB2312" panose="02010609030101010101" pitchFamily="49" charset="-122"/>
                <a:ea typeface="楷体_GB2312" panose="02010609030101010101" pitchFamily="49" charset="-122"/>
              </a:rPr>
              <a:t>；</a:t>
            </a:r>
            <a:endParaRPr lang="zh-CN" altLang="en-US" dirty="0">
              <a:latin typeface="楷体_GB2312" panose="02010609030101010101" pitchFamily="49" charset="-122"/>
              <a:ea typeface="楷体_GB2312" panose="02010609030101010101" pitchFamily="49" charset="-122"/>
            </a:endParaRPr>
          </a:p>
          <a:p>
            <a:r>
              <a:rPr lang="en-US" altLang="zh-CN" dirty="0">
                <a:latin typeface="楷体_GB2312" panose="02010609030101010101" pitchFamily="49" charset="-122"/>
                <a:ea typeface="楷体_GB2312" panose="02010609030101010101" pitchFamily="49" charset="-122"/>
              </a:rPr>
              <a:t>5. 09</a:t>
            </a:r>
            <a:r>
              <a:rPr lang="zh-CN" altLang="en-US" dirty="0">
                <a:latin typeface="楷体_GB2312" panose="02010609030101010101" pitchFamily="49" charset="-122"/>
                <a:ea typeface="楷体_GB2312" panose="02010609030101010101" pitchFamily="49" charset="-122"/>
              </a:rPr>
              <a:t>特殊用地只调查到一级类。</a:t>
            </a:r>
            <a:endParaRPr lang="zh-CN" altLang="en-US" dirty="0">
              <a:latin typeface="楷体_GB2312" panose="02010609030101010101" pitchFamily="49" charset="-122"/>
              <a:ea typeface="楷体_GB2312" panose="02010609030101010101" pitchFamily="49" charset="-122"/>
            </a:endParaRPr>
          </a:p>
        </p:txBody>
      </p:sp>
      <p:sp>
        <p:nvSpPr>
          <p:cNvPr id="29" name="矩形 28"/>
          <p:cNvSpPr/>
          <p:nvPr/>
        </p:nvSpPr>
        <p:spPr>
          <a:xfrm>
            <a:off x="900316" y="5589240"/>
            <a:ext cx="4572000" cy="858377"/>
          </a:xfrm>
          <a:prstGeom prst="rect">
            <a:avLst/>
          </a:prstGeom>
        </p:spPr>
        <p:txBody>
          <a:bodyPr>
            <a:spAutoFit/>
          </a:bodyPr>
          <a:lstStyle/>
          <a:p>
            <a:pPr>
              <a:lnSpc>
                <a:spcPct val="150000"/>
              </a:lnSpc>
            </a:pPr>
            <a:r>
              <a:rPr lang="en-US" altLang="zh-CN" dirty="0">
                <a:latin typeface="楷体_GB2312" panose="02010609030101010101" pitchFamily="49" charset="-122"/>
                <a:ea typeface="楷体_GB2312" panose="02010609030101010101" pitchFamily="49" charset="-122"/>
              </a:rPr>
              <a:t>1.</a:t>
            </a:r>
            <a:r>
              <a:rPr lang="zh-CN" altLang="en-US" dirty="0">
                <a:latin typeface="楷体_GB2312" panose="02010609030101010101" pitchFamily="49" charset="-122"/>
                <a:ea typeface="楷体_GB2312" panose="02010609030101010101" pitchFamily="49" charset="-122"/>
              </a:rPr>
              <a:t>增加了</a:t>
            </a:r>
            <a:r>
              <a:rPr lang="en-US" altLang="zh-CN" dirty="0">
                <a:latin typeface="楷体_GB2312" panose="02010609030101010101" pitchFamily="49" charset="-122"/>
                <a:ea typeface="楷体_GB2312" panose="02010609030101010101" pitchFamily="49" charset="-122"/>
              </a:rPr>
              <a:t>08H2A</a:t>
            </a:r>
            <a:r>
              <a:rPr lang="zh-CN" altLang="en-US" dirty="0">
                <a:latin typeface="楷体_GB2312" panose="02010609030101010101" pitchFamily="49" charset="-122"/>
                <a:ea typeface="楷体_GB2312" panose="02010609030101010101" pitchFamily="49" charset="-122"/>
              </a:rPr>
              <a:t>高教用地和</a:t>
            </a:r>
            <a:r>
              <a:rPr lang="en-US" altLang="zh-CN" dirty="0">
                <a:latin typeface="楷体_GB2312" panose="02010609030101010101" pitchFamily="49" charset="-122"/>
                <a:ea typeface="楷体_GB2312" panose="02010609030101010101" pitchFamily="49" charset="-122"/>
              </a:rPr>
              <a:t>0810A</a:t>
            </a:r>
            <a:r>
              <a:rPr lang="zh-CN" altLang="en-US" dirty="0">
                <a:latin typeface="楷体_GB2312" panose="02010609030101010101" pitchFamily="49" charset="-122"/>
                <a:ea typeface="楷体_GB2312" panose="02010609030101010101" pitchFamily="49" charset="-122"/>
              </a:rPr>
              <a:t>广场用地。</a:t>
            </a:r>
            <a:endParaRPr lang="zh-CN" altLang="en-US" dirty="0">
              <a:latin typeface="楷体_GB2312" panose="02010609030101010101" pitchFamily="49" charset="-122"/>
              <a:ea typeface="楷体_GB2312" panose="02010609030101010101" pitchFamily="49" charset="-122"/>
            </a:endParaRPr>
          </a:p>
          <a:p>
            <a:pPr>
              <a:lnSpc>
                <a:spcPct val="150000"/>
              </a:lnSpc>
            </a:pPr>
            <a:r>
              <a:rPr lang="en-US" altLang="zh-CN" dirty="0">
                <a:latin typeface="楷体_GB2312" panose="02010609030101010101" pitchFamily="49" charset="-122"/>
                <a:ea typeface="楷体_GB2312" panose="02010609030101010101" pitchFamily="49" charset="-122"/>
              </a:rPr>
              <a:t>2.</a:t>
            </a:r>
            <a:r>
              <a:rPr lang="zh-CN" altLang="en-US" dirty="0">
                <a:latin typeface="楷体_GB2312" panose="02010609030101010101" pitchFamily="49" charset="-122"/>
                <a:ea typeface="楷体_GB2312" panose="02010609030101010101" pitchFamily="49" charset="-122"/>
              </a:rPr>
              <a:t>增加了养殖坑塘</a:t>
            </a:r>
            <a:r>
              <a:rPr lang="en-US" altLang="zh-CN" dirty="0">
                <a:latin typeface="楷体_GB2312" panose="02010609030101010101" pitchFamily="49" charset="-122"/>
                <a:ea typeface="楷体_GB2312" panose="02010609030101010101" pitchFamily="49" charset="-122"/>
              </a:rPr>
              <a:t>1104A</a:t>
            </a:r>
            <a:r>
              <a:rPr lang="zh-CN" altLang="en-US" dirty="0">
                <a:latin typeface="楷体_GB2312" panose="02010609030101010101" pitchFamily="49" charset="-122"/>
                <a:ea typeface="楷体_GB2312" panose="02010609030101010101" pitchFamily="49" charset="-122"/>
              </a:rPr>
              <a:t>和干渠</a:t>
            </a:r>
            <a:r>
              <a:rPr lang="en-US" altLang="zh-CN" dirty="0">
                <a:latin typeface="楷体_GB2312" panose="02010609030101010101" pitchFamily="49" charset="-122"/>
                <a:ea typeface="楷体_GB2312" panose="02010609030101010101" pitchFamily="49" charset="-122"/>
              </a:rPr>
              <a:t>1107A</a:t>
            </a:r>
            <a:r>
              <a:rPr lang="zh-CN" altLang="en-US" dirty="0">
                <a:latin typeface="楷体_GB2312" panose="02010609030101010101" pitchFamily="49" charset="-122"/>
                <a:ea typeface="楷体_GB2312" panose="02010609030101010101" pitchFamily="49" charset="-122"/>
              </a:rPr>
              <a:t>。</a:t>
            </a:r>
            <a:endParaRPr lang="zh-CN" altLang="en-US" dirty="0">
              <a:latin typeface="楷体_GB2312" panose="02010609030101010101" pitchFamily="49" charset="-122"/>
              <a:ea typeface="楷体_GB2312" panose="0201060903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par>
                          <p:cTn id="8" fill="hold">
                            <p:stCondLst>
                              <p:cond delay="500"/>
                            </p:stCondLst>
                            <p:childTnLst>
                              <p:par>
                                <p:cTn id="9" presetID="3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400" decel="100000"/>
                                        <p:tgtEl>
                                          <p:spTgt spid="10"/>
                                        </p:tgtEl>
                                      </p:cBhvr>
                                    </p:animEffect>
                                    <p:anim calcmode="lin" valueType="num">
                                      <p:cBhvr>
                                        <p:cTn id="12" dur="400" decel="100000" fill="hold"/>
                                        <p:tgtEl>
                                          <p:spTgt spid="10"/>
                                        </p:tgtEl>
                                        <p:attrNameLst>
                                          <p:attrName>style.rotation</p:attrName>
                                        </p:attrNameLst>
                                      </p:cBhvr>
                                      <p:tavLst>
                                        <p:tav tm="0">
                                          <p:val>
                                            <p:fltVal val="-90"/>
                                          </p:val>
                                        </p:tav>
                                        <p:tav tm="100000">
                                          <p:val>
                                            <p:fltVal val="0"/>
                                          </p:val>
                                        </p:tav>
                                      </p:tavLst>
                                    </p:anim>
                                    <p:anim calcmode="lin" valueType="num">
                                      <p:cBhvr>
                                        <p:cTn id="13" dur="400" decel="100000" fill="hold"/>
                                        <p:tgtEl>
                                          <p:spTgt spid="10"/>
                                        </p:tgtEl>
                                        <p:attrNameLst>
                                          <p:attrName>ppt_x</p:attrName>
                                        </p:attrNameLst>
                                      </p:cBhvr>
                                      <p:tavLst>
                                        <p:tav tm="0">
                                          <p:val>
                                            <p:strVal val="#ppt_x+0.4"/>
                                          </p:val>
                                        </p:tav>
                                        <p:tav tm="100000">
                                          <p:val>
                                            <p:strVal val="#ppt_x-0.05"/>
                                          </p:val>
                                        </p:tav>
                                      </p:tavLst>
                                    </p:anim>
                                    <p:anim calcmode="lin" valueType="num">
                                      <p:cBhvr>
                                        <p:cTn id="14" dur="400" decel="100000" fill="hold"/>
                                        <p:tgtEl>
                                          <p:spTgt spid="10"/>
                                        </p:tgtEl>
                                        <p:attrNameLst>
                                          <p:attrName>ppt_y</p:attrName>
                                        </p:attrNameLst>
                                      </p:cBhvr>
                                      <p:tavLst>
                                        <p:tav tm="0">
                                          <p:val>
                                            <p:strVal val="#ppt_y-0.4"/>
                                          </p:val>
                                        </p:tav>
                                        <p:tav tm="100000">
                                          <p:val>
                                            <p:strVal val="#ppt_y+0.1"/>
                                          </p:val>
                                        </p:tav>
                                      </p:tavLst>
                                    </p:anim>
                                    <p:anim calcmode="lin" valueType="num">
                                      <p:cBhvr>
                                        <p:cTn id="15" dur="100" accel="100000" fill="hold">
                                          <p:stCondLst>
                                            <p:cond delay="400"/>
                                          </p:stCondLst>
                                        </p:cTn>
                                        <p:tgtEl>
                                          <p:spTgt spid="10"/>
                                        </p:tgtEl>
                                        <p:attrNameLst>
                                          <p:attrName>ppt_x</p:attrName>
                                        </p:attrNameLst>
                                      </p:cBhvr>
                                      <p:tavLst>
                                        <p:tav tm="0">
                                          <p:val>
                                            <p:strVal val="#ppt_x-0.05"/>
                                          </p:val>
                                        </p:tav>
                                        <p:tav tm="100000">
                                          <p:val>
                                            <p:strVal val="#ppt_x"/>
                                          </p:val>
                                        </p:tav>
                                      </p:tavLst>
                                    </p:anim>
                                    <p:anim calcmode="lin" valueType="num">
                                      <p:cBhvr>
                                        <p:cTn id="16" dur="100" accel="100000" fill="hold">
                                          <p:stCondLst>
                                            <p:cond delay="400"/>
                                          </p:stCondLst>
                                        </p:cTn>
                                        <p:tgtEl>
                                          <p:spTgt spid="10"/>
                                        </p:tgtEl>
                                        <p:attrNameLst>
                                          <p:attrName>ppt_y</p:attrName>
                                        </p:attrNameLst>
                                      </p:cBhvr>
                                      <p:tavLst>
                                        <p:tav tm="0">
                                          <p:val>
                                            <p:strVal val="#ppt_y+0.1"/>
                                          </p:val>
                                        </p:tav>
                                        <p:tav tm="100000">
                                          <p:val>
                                            <p:strVal val="#ppt_y"/>
                                          </p:val>
                                        </p:tav>
                                      </p:tavLst>
                                    </p:anim>
                                  </p:childTnLst>
                                </p:cTn>
                              </p:par>
                              <p:par>
                                <p:cTn id="17" presetID="30"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400" decel="100000"/>
                                        <p:tgtEl>
                                          <p:spTgt spid="9"/>
                                        </p:tgtEl>
                                      </p:cBhvr>
                                    </p:animEffect>
                                    <p:anim calcmode="lin" valueType="num">
                                      <p:cBhvr>
                                        <p:cTn id="20" dur="400" decel="100000" fill="hold"/>
                                        <p:tgtEl>
                                          <p:spTgt spid="9"/>
                                        </p:tgtEl>
                                        <p:attrNameLst>
                                          <p:attrName>style.rotation</p:attrName>
                                        </p:attrNameLst>
                                      </p:cBhvr>
                                      <p:tavLst>
                                        <p:tav tm="0">
                                          <p:val>
                                            <p:fltVal val="-90"/>
                                          </p:val>
                                        </p:tav>
                                        <p:tav tm="100000">
                                          <p:val>
                                            <p:fltVal val="0"/>
                                          </p:val>
                                        </p:tav>
                                      </p:tavLst>
                                    </p:anim>
                                    <p:anim calcmode="lin" valueType="num">
                                      <p:cBhvr>
                                        <p:cTn id="21" dur="400" decel="100000" fill="hold"/>
                                        <p:tgtEl>
                                          <p:spTgt spid="9"/>
                                        </p:tgtEl>
                                        <p:attrNameLst>
                                          <p:attrName>ppt_x</p:attrName>
                                        </p:attrNameLst>
                                      </p:cBhvr>
                                      <p:tavLst>
                                        <p:tav tm="0">
                                          <p:val>
                                            <p:strVal val="#ppt_x+0.4"/>
                                          </p:val>
                                        </p:tav>
                                        <p:tav tm="100000">
                                          <p:val>
                                            <p:strVal val="#ppt_x-0.05"/>
                                          </p:val>
                                        </p:tav>
                                      </p:tavLst>
                                    </p:anim>
                                    <p:anim calcmode="lin" valueType="num">
                                      <p:cBhvr>
                                        <p:cTn id="22" dur="400" decel="100000" fill="hold"/>
                                        <p:tgtEl>
                                          <p:spTgt spid="9"/>
                                        </p:tgtEl>
                                        <p:attrNameLst>
                                          <p:attrName>ppt_y</p:attrName>
                                        </p:attrNameLst>
                                      </p:cBhvr>
                                      <p:tavLst>
                                        <p:tav tm="0">
                                          <p:val>
                                            <p:strVal val="#ppt_y-0.4"/>
                                          </p:val>
                                        </p:tav>
                                        <p:tav tm="100000">
                                          <p:val>
                                            <p:strVal val="#ppt_y+0.1"/>
                                          </p:val>
                                        </p:tav>
                                      </p:tavLst>
                                    </p:anim>
                                    <p:anim calcmode="lin" valueType="num">
                                      <p:cBhvr>
                                        <p:cTn id="23" dur="100" accel="100000" fill="hold">
                                          <p:stCondLst>
                                            <p:cond delay="400"/>
                                          </p:stCondLst>
                                        </p:cTn>
                                        <p:tgtEl>
                                          <p:spTgt spid="9"/>
                                        </p:tgtEl>
                                        <p:attrNameLst>
                                          <p:attrName>ppt_x</p:attrName>
                                        </p:attrNameLst>
                                      </p:cBhvr>
                                      <p:tavLst>
                                        <p:tav tm="0">
                                          <p:val>
                                            <p:strVal val="#ppt_x-0.05"/>
                                          </p:val>
                                        </p:tav>
                                        <p:tav tm="100000">
                                          <p:val>
                                            <p:strVal val="#ppt_x"/>
                                          </p:val>
                                        </p:tav>
                                      </p:tavLst>
                                    </p:anim>
                                    <p:anim calcmode="lin" valueType="num">
                                      <p:cBhvr>
                                        <p:cTn id="24" dur="100" accel="100000" fill="hold">
                                          <p:stCondLst>
                                            <p:cond delay="400"/>
                                          </p:stCondLst>
                                        </p:cTn>
                                        <p:tgtEl>
                                          <p:spTgt spid="9"/>
                                        </p:tgtEl>
                                        <p:attrNameLst>
                                          <p:attrName>ppt_y</p:attrName>
                                        </p:attrNameLst>
                                      </p:cBhvr>
                                      <p:tavLst>
                                        <p:tav tm="0">
                                          <p:val>
                                            <p:strVal val="#ppt_y+0.1"/>
                                          </p:val>
                                        </p:tav>
                                        <p:tav tm="100000">
                                          <p:val>
                                            <p:strVal val="#ppt_y"/>
                                          </p:val>
                                        </p:tav>
                                      </p:tavLst>
                                    </p:anim>
                                  </p:childTnLst>
                                </p:cTn>
                              </p:par>
                              <p:par>
                                <p:cTn id="25" presetID="30" presetClass="entr" presetSubtype="0"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400" decel="100000"/>
                                        <p:tgtEl>
                                          <p:spTgt spid="11"/>
                                        </p:tgtEl>
                                      </p:cBhvr>
                                    </p:animEffect>
                                    <p:anim calcmode="lin" valueType="num">
                                      <p:cBhvr>
                                        <p:cTn id="28" dur="400" decel="100000" fill="hold"/>
                                        <p:tgtEl>
                                          <p:spTgt spid="11"/>
                                        </p:tgtEl>
                                        <p:attrNameLst>
                                          <p:attrName>style.rotation</p:attrName>
                                        </p:attrNameLst>
                                      </p:cBhvr>
                                      <p:tavLst>
                                        <p:tav tm="0">
                                          <p:val>
                                            <p:fltVal val="-90"/>
                                          </p:val>
                                        </p:tav>
                                        <p:tav tm="100000">
                                          <p:val>
                                            <p:fltVal val="0"/>
                                          </p:val>
                                        </p:tav>
                                      </p:tavLst>
                                    </p:anim>
                                    <p:anim calcmode="lin" valueType="num">
                                      <p:cBhvr>
                                        <p:cTn id="29" dur="400" decel="100000" fill="hold"/>
                                        <p:tgtEl>
                                          <p:spTgt spid="11"/>
                                        </p:tgtEl>
                                        <p:attrNameLst>
                                          <p:attrName>ppt_x</p:attrName>
                                        </p:attrNameLst>
                                      </p:cBhvr>
                                      <p:tavLst>
                                        <p:tav tm="0">
                                          <p:val>
                                            <p:strVal val="#ppt_x+0.4"/>
                                          </p:val>
                                        </p:tav>
                                        <p:tav tm="100000">
                                          <p:val>
                                            <p:strVal val="#ppt_x-0.05"/>
                                          </p:val>
                                        </p:tav>
                                      </p:tavLst>
                                    </p:anim>
                                    <p:anim calcmode="lin" valueType="num">
                                      <p:cBhvr>
                                        <p:cTn id="30" dur="400" decel="100000" fill="hold"/>
                                        <p:tgtEl>
                                          <p:spTgt spid="11"/>
                                        </p:tgtEl>
                                        <p:attrNameLst>
                                          <p:attrName>ppt_y</p:attrName>
                                        </p:attrNameLst>
                                      </p:cBhvr>
                                      <p:tavLst>
                                        <p:tav tm="0">
                                          <p:val>
                                            <p:strVal val="#ppt_y-0.4"/>
                                          </p:val>
                                        </p:tav>
                                        <p:tav tm="100000">
                                          <p:val>
                                            <p:strVal val="#ppt_y+0.1"/>
                                          </p:val>
                                        </p:tav>
                                      </p:tavLst>
                                    </p:anim>
                                    <p:anim calcmode="lin" valueType="num">
                                      <p:cBhvr>
                                        <p:cTn id="31" dur="100" accel="100000" fill="hold">
                                          <p:stCondLst>
                                            <p:cond delay="400"/>
                                          </p:stCondLst>
                                        </p:cTn>
                                        <p:tgtEl>
                                          <p:spTgt spid="11"/>
                                        </p:tgtEl>
                                        <p:attrNameLst>
                                          <p:attrName>ppt_x</p:attrName>
                                        </p:attrNameLst>
                                      </p:cBhvr>
                                      <p:tavLst>
                                        <p:tav tm="0">
                                          <p:val>
                                            <p:strVal val="#ppt_x-0.05"/>
                                          </p:val>
                                        </p:tav>
                                        <p:tav tm="100000">
                                          <p:val>
                                            <p:strVal val="#ppt_x"/>
                                          </p:val>
                                        </p:tav>
                                      </p:tavLst>
                                    </p:anim>
                                    <p:anim calcmode="lin" valueType="num">
                                      <p:cBhvr>
                                        <p:cTn id="32" dur="100" accel="100000" fill="hold">
                                          <p:stCondLst>
                                            <p:cond delay="400"/>
                                          </p:stCondLst>
                                        </p:cTn>
                                        <p:tgtEl>
                                          <p:spTgt spid="11"/>
                                        </p:tgtEl>
                                        <p:attrNameLst>
                                          <p:attrName>ppt_y</p:attrName>
                                        </p:attrNameLst>
                                      </p:cBhvr>
                                      <p:tavLst>
                                        <p:tav tm="0">
                                          <p:val>
                                            <p:strVal val="#ppt_y+0.1"/>
                                          </p:val>
                                        </p:tav>
                                        <p:tav tm="100000">
                                          <p:val>
                                            <p:strVal val="#ppt_y"/>
                                          </p:val>
                                        </p:tav>
                                      </p:tavLst>
                                    </p:anim>
                                  </p:childTnLst>
                                </p:cTn>
                              </p:par>
                              <p:par>
                                <p:cTn id="33" presetID="30" presetClass="entr" presetSubtype="0" fill="hold" grpId="0" nodeType="with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fade">
                                      <p:cBhvr>
                                        <p:cTn id="35" dur="400" decel="100000"/>
                                        <p:tgtEl>
                                          <p:spTgt spid="26"/>
                                        </p:tgtEl>
                                      </p:cBhvr>
                                    </p:animEffect>
                                    <p:anim calcmode="lin" valueType="num">
                                      <p:cBhvr>
                                        <p:cTn id="36" dur="400" decel="100000" fill="hold"/>
                                        <p:tgtEl>
                                          <p:spTgt spid="26"/>
                                        </p:tgtEl>
                                        <p:attrNameLst>
                                          <p:attrName>style.rotation</p:attrName>
                                        </p:attrNameLst>
                                      </p:cBhvr>
                                      <p:tavLst>
                                        <p:tav tm="0">
                                          <p:val>
                                            <p:fltVal val="-90"/>
                                          </p:val>
                                        </p:tav>
                                        <p:tav tm="100000">
                                          <p:val>
                                            <p:fltVal val="0"/>
                                          </p:val>
                                        </p:tav>
                                      </p:tavLst>
                                    </p:anim>
                                    <p:anim calcmode="lin" valueType="num">
                                      <p:cBhvr>
                                        <p:cTn id="37" dur="400" decel="100000" fill="hold"/>
                                        <p:tgtEl>
                                          <p:spTgt spid="26"/>
                                        </p:tgtEl>
                                        <p:attrNameLst>
                                          <p:attrName>ppt_x</p:attrName>
                                        </p:attrNameLst>
                                      </p:cBhvr>
                                      <p:tavLst>
                                        <p:tav tm="0">
                                          <p:val>
                                            <p:strVal val="#ppt_x+0.4"/>
                                          </p:val>
                                        </p:tav>
                                        <p:tav tm="100000">
                                          <p:val>
                                            <p:strVal val="#ppt_x-0.05"/>
                                          </p:val>
                                        </p:tav>
                                      </p:tavLst>
                                    </p:anim>
                                    <p:anim calcmode="lin" valueType="num">
                                      <p:cBhvr>
                                        <p:cTn id="38" dur="400" decel="100000" fill="hold"/>
                                        <p:tgtEl>
                                          <p:spTgt spid="26"/>
                                        </p:tgtEl>
                                        <p:attrNameLst>
                                          <p:attrName>ppt_y</p:attrName>
                                        </p:attrNameLst>
                                      </p:cBhvr>
                                      <p:tavLst>
                                        <p:tav tm="0">
                                          <p:val>
                                            <p:strVal val="#ppt_y-0.4"/>
                                          </p:val>
                                        </p:tav>
                                        <p:tav tm="100000">
                                          <p:val>
                                            <p:strVal val="#ppt_y+0.1"/>
                                          </p:val>
                                        </p:tav>
                                      </p:tavLst>
                                    </p:anim>
                                    <p:anim calcmode="lin" valueType="num">
                                      <p:cBhvr>
                                        <p:cTn id="39" dur="100" accel="100000" fill="hold">
                                          <p:stCondLst>
                                            <p:cond delay="400"/>
                                          </p:stCondLst>
                                        </p:cTn>
                                        <p:tgtEl>
                                          <p:spTgt spid="26"/>
                                        </p:tgtEl>
                                        <p:attrNameLst>
                                          <p:attrName>ppt_x</p:attrName>
                                        </p:attrNameLst>
                                      </p:cBhvr>
                                      <p:tavLst>
                                        <p:tav tm="0">
                                          <p:val>
                                            <p:strVal val="#ppt_x-0.05"/>
                                          </p:val>
                                        </p:tav>
                                        <p:tav tm="100000">
                                          <p:val>
                                            <p:strVal val="#ppt_x"/>
                                          </p:val>
                                        </p:tav>
                                      </p:tavLst>
                                    </p:anim>
                                    <p:anim calcmode="lin" valueType="num">
                                      <p:cBhvr>
                                        <p:cTn id="40" dur="100" accel="100000" fill="hold">
                                          <p:stCondLst>
                                            <p:cond delay="400"/>
                                          </p:stCondLst>
                                        </p:cTn>
                                        <p:tgtEl>
                                          <p:spTgt spid="26"/>
                                        </p:tgtEl>
                                        <p:attrNameLst>
                                          <p:attrName>ppt_y</p:attrName>
                                        </p:attrNameLst>
                                      </p:cBhvr>
                                      <p:tavLst>
                                        <p:tav tm="0">
                                          <p:val>
                                            <p:strVal val="#ppt_y+0.1"/>
                                          </p:val>
                                        </p:tav>
                                        <p:tav tm="100000">
                                          <p:val>
                                            <p:strVal val="#ppt_y"/>
                                          </p:val>
                                        </p:tav>
                                      </p:tavLst>
                                    </p:anim>
                                  </p:childTnLst>
                                </p:cTn>
                              </p:par>
                            </p:childTnLst>
                          </p:cTn>
                        </p:par>
                        <p:par>
                          <p:cTn id="41" fill="hold">
                            <p:stCondLst>
                              <p:cond delay="1000"/>
                            </p:stCondLst>
                            <p:childTnLst>
                              <p:par>
                                <p:cTn id="42" presetID="42" presetClass="entr" presetSubtype="0" fill="hold" grpId="0" nodeType="afterEffect">
                                  <p:stCondLst>
                                    <p:cond delay="0"/>
                                  </p:stCondLst>
                                  <p:childTnLst>
                                    <p:set>
                                      <p:cBhvr>
                                        <p:cTn id="43" dur="1" fill="hold">
                                          <p:stCondLst>
                                            <p:cond delay="0"/>
                                          </p:stCondLst>
                                        </p:cTn>
                                        <p:tgtEl>
                                          <p:spTgt spid="28"/>
                                        </p:tgtEl>
                                        <p:attrNameLst>
                                          <p:attrName>style.visibility</p:attrName>
                                        </p:attrNameLst>
                                      </p:cBhvr>
                                      <p:to>
                                        <p:strVal val="visible"/>
                                      </p:to>
                                    </p:set>
                                    <p:animEffect transition="in" filter="fade">
                                      <p:cBhvr>
                                        <p:cTn id="44" dur="500"/>
                                        <p:tgtEl>
                                          <p:spTgt spid="28"/>
                                        </p:tgtEl>
                                      </p:cBhvr>
                                    </p:animEffect>
                                    <p:anim calcmode="lin" valueType="num">
                                      <p:cBhvr>
                                        <p:cTn id="45" dur="500" fill="hold"/>
                                        <p:tgtEl>
                                          <p:spTgt spid="28"/>
                                        </p:tgtEl>
                                        <p:attrNameLst>
                                          <p:attrName>ppt_x</p:attrName>
                                        </p:attrNameLst>
                                      </p:cBhvr>
                                      <p:tavLst>
                                        <p:tav tm="0">
                                          <p:val>
                                            <p:strVal val="#ppt_x"/>
                                          </p:val>
                                        </p:tav>
                                        <p:tav tm="100000">
                                          <p:val>
                                            <p:strVal val="#ppt_x"/>
                                          </p:val>
                                        </p:tav>
                                      </p:tavLst>
                                    </p:anim>
                                    <p:anim calcmode="lin" valueType="num">
                                      <p:cBhvr>
                                        <p:cTn id="46" dur="500" fill="hold"/>
                                        <p:tgtEl>
                                          <p:spTgt spid="28"/>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fade">
                                      <p:cBhvr>
                                        <p:cTn id="49" dur="500"/>
                                        <p:tgtEl>
                                          <p:spTgt spid="27"/>
                                        </p:tgtEl>
                                      </p:cBhvr>
                                    </p:animEffect>
                                    <p:anim calcmode="lin" valueType="num">
                                      <p:cBhvr>
                                        <p:cTn id="50" dur="500" fill="hold"/>
                                        <p:tgtEl>
                                          <p:spTgt spid="27"/>
                                        </p:tgtEl>
                                        <p:attrNameLst>
                                          <p:attrName>ppt_x</p:attrName>
                                        </p:attrNameLst>
                                      </p:cBhvr>
                                      <p:tavLst>
                                        <p:tav tm="0">
                                          <p:val>
                                            <p:strVal val="#ppt_x"/>
                                          </p:val>
                                        </p:tav>
                                        <p:tav tm="100000">
                                          <p:val>
                                            <p:strVal val="#ppt_x"/>
                                          </p:val>
                                        </p:tav>
                                      </p:tavLst>
                                    </p:anim>
                                    <p:anim calcmode="lin" valueType="num">
                                      <p:cBhvr>
                                        <p:cTn id="51" dur="500" fill="hold"/>
                                        <p:tgtEl>
                                          <p:spTgt spid="27"/>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30"/>
                                        </p:tgtEl>
                                        <p:attrNameLst>
                                          <p:attrName>style.visibility</p:attrName>
                                        </p:attrNameLst>
                                      </p:cBhvr>
                                      <p:to>
                                        <p:strVal val="visible"/>
                                      </p:to>
                                    </p:set>
                                    <p:animEffect transition="in" filter="fade">
                                      <p:cBhvr>
                                        <p:cTn id="54" dur="500"/>
                                        <p:tgtEl>
                                          <p:spTgt spid="30"/>
                                        </p:tgtEl>
                                      </p:cBhvr>
                                    </p:animEffect>
                                    <p:anim calcmode="lin" valueType="num">
                                      <p:cBhvr>
                                        <p:cTn id="55" dur="500" fill="hold"/>
                                        <p:tgtEl>
                                          <p:spTgt spid="30"/>
                                        </p:tgtEl>
                                        <p:attrNameLst>
                                          <p:attrName>ppt_x</p:attrName>
                                        </p:attrNameLst>
                                      </p:cBhvr>
                                      <p:tavLst>
                                        <p:tav tm="0">
                                          <p:val>
                                            <p:strVal val="#ppt_x"/>
                                          </p:val>
                                        </p:tav>
                                        <p:tav tm="100000">
                                          <p:val>
                                            <p:strVal val="#ppt_x"/>
                                          </p:val>
                                        </p:tav>
                                      </p:tavLst>
                                    </p:anim>
                                    <p:anim calcmode="lin" valueType="num">
                                      <p:cBhvr>
                                        <p:cTn id="56" dur="500" fill="hold"/>
                                        <p:tgtEl>
                                          <p:spTgt spid="30"/>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29"/>
                                        </p:tgtEl>
                                        <p:attrNameLst>
                                          <p:attrName>style.visibility</p:attrName>
                                        </p:attrNameLst>
                                      </p:cBhvr>
                                      <p:to>
                                        <p:strVal val="visible"/>
                                      </p:to>
                                    </p:set>
                                    <p:animEffect transition="in" filter="fade">
                                      <p:cBhvr>
                                        <p:cTn id="59" dur="500"/>
                                        <p:tgtEl>
                                          <p:spTgt spid="29"/>
                                        </p:tgtEl>
                                      </p:cBhvr>
                                    </p:animEffect>
                                    <p:anim calcmode="lin" valueType="num">
                                      <p:cBhvr>
                                        <p:cTn id="60" dur="500" fill="hold"/>
                                        <p:tgtEl>
                                          <p:spTgt spid="29"/>
                                        </p:tgtEl>
                                        <p:attrNameLst>
                                          <p:attrName>ppt_x</p:attrName>
                                        </p:attrNameLst>
                                      </p:cBhvr>
                                      <p:tavLst>
                                        <p:tav tm="0">
                                          <p:val>
                                            <p:strVal val="#ppt_x"/>
                                          </p:val>
                                        </p:tav>
                                        <p:tav tm="100000">
                                          <p:val>
                                            <p:strVal val="#ppt_x"/>
                                          </p:val>
                                        </p:tav>
                                      </p:tavLst>
                                    </p:anim>
                                    <p:anim calcmode="lin" valueType="num">
                                      <p:cBhvr>
                                        <p:cTn id="61"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28" grpId="0" animBg="1"/>
      <p:bldP spid="10" grpId="0" animBg="1"/>
      <p:bldP spid="8" grpId="0"/>
      <p:bldP spid="9" grpId="0"/>
      <p:bldP spid="11" grpId="0" animBg="1"/>
      <p:bldP spid="26" grpId="0"/>
      <p:bldP spid="27" grpId="0"/>
      <p:bldP spid="2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05059" y="77926"/>
            <a:ext cx="6286544" cy="581057"/>
          </a:xfrm>
          <a:prstGeom prst="rect">
            <a:avLst/>
          </a:prstGeom>
          <a:ln>
            <a:noFill/>
          </a:ln>
        </p:spPr>
        <p:txBody>
          <a:bodyPr wrap="square">
            <a:spAutoFit/>
          </a:bodyPr>
          <a:lstStyle/>
          <a:p>
            <a:pPr>
              <a:lnSpc>
                <a:spcPct val="150000"/>
              </a:lnSpc>
            </a:pPr>
            <a:r>
              <a:rPr lang="zh-CN" altLang="en-US" sz="2400" b="1" dirty="0">
                <a:solidFill>
                  <a:schemeClr val="bg1"/>
                </a:solidFill>
                <a:latin typeface="微软雅黑" panose="020B0503020204020204" pitchFamily="34" charset="-122"/>
                <a:ea typeface="微软雅黑" panose="020B0503020204020204" pitchFamily="34" charset="-122"/>
              </a:rPr>
              <a:t>一、目标任务</a:t>
            </a:r>
            <a:endParaRPr lang="en-US" altLang="zh-CN" sz="2400" b="1" dirty="0">
              <a:solidFill>
                <a:schemeClr val="bg1"/>
              </a:solidFill>
              <a:latin typeface="微软雅黑" panose="020B0503020204020204" pitchFamily="34" charset="-122"/>
              <a:ea typeface="微软雅黑" panose="020B0503020204020204" pitchFamily="34" charset="-122"/>
            </a:endParaRPr>
          </a:p>
        </p:txBody>
      </p:sp>
      <p:sp>
        <p:nvSpPr>
          <p:cNvPr id="5" name="矩形 4"/>
          <p:cNvSpPr/>
          <p:nvPr/>
        </p:nvSpPr>
        <p:spPr>
          <a:xfrm>
            <a:off x="611560" y="980728"/>
            <a:ext cx="1991251" cy="400110"/>
          </a:xfrm>
          <a:prstGeom prst="rect">
            <a:avLst/>
          </a:prstGeom>
        </p:spPr>
        <p:txBody>
          <a:bodyPr wrap="none">
            <a:spAutoFit/>
          </a:bodyPr>
          <a:lstStyle/>
          <a:p>
            <a:pPr lvl="0" fontAlgn="base" hangingPunct="0">
              <a:spcBef>
                <a:spcPct val="0"/>
              </a:spcBef>
              <a:spcAft>
                <a:spcPct val="0"/>
              </a:spcAft>
            </a:pPr>
            <a:r>
              <a:rPr lang="zh-CN" altLang="en-US" sz="2000" b="1" dirty="0">
                <a:latin typeface="楷体_GB2312" panose="02010609030101010101" pitchFamily="49" charset="-122"/>
                <a:ea typeface="楷体_GB2312" panose="02010609030101010101" pitchFamily="49" charset="-122"/>
                <a:cs typeface="Times New Roman" panose="02020603050405020304" pitchFamily="18" charset="0"/>
              </a:rPr>
              <a:t>（一）主要目标</a:t>
            </a:r>
            <a:endParaRPr lang="zh-CN" altLang="en-US" sz="2000" b="1" dirty="0">
              <a:latin typeface="楷体_GB2312" panose="02010609030101010101" pitchFamily="49" charset="-122"/>
              <a:ea typeface="楷体_GB2312" panose="02010609030101010101" pitchFamily="49" charset="-122"/>
              <a:cs typeface="Times New Roman" panose="02020603050405020304" pitchFamily="18" charset="0"/>
            </a:endParaRPr>
          </a:p>
        </p:txBody>
      </p:sp>
      <p:grpSp>
        <p:nvGrpSpPr>
          <p:cNvPr id="6" name="组合 5"/>
          <p:cNvGrpSpPr/>
          <p:nvPr/>
        </p:nvGrpSpPr>
        <p:grpSpPr>
          <a:xfrm>
            <a:off x="6734829" y="5013176"/>
            <a:ext cx="2088232" cy="498320"/>
            <a:chOff x="6910906" y="5843175"/>
            <a:chExt cx="2088232" cy="498320"/>
          </a:xfrm>
        </p:grpSpPr>
        <p:sp>
          <p:nvSpPr>
            <p:cNvPr id="7" name="流程图: 磁盘 6"/>
            <p:cNvSpPr/>
            <p:nvPr/>
          </p:nvSpPr>
          <p:spPr bwMode="auto">
            <a:xfrm>
              <a:off x="6910906" y="5843175"/>
              <a:ext cx="2088232" cy="498320"/>
            </a:xfrm>
            <a:prstGeom prst="flowChartMagneticDisk">
              <a:avLst/>
            </a:prstGeom>
            <a:ln>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vert="horz" wrap="square" lIns="91440" tIns="45720" rIns="91440" bIns="45720" numCol="1" rtlCol="0" anchor="t" anchorCtr="0" compatLnSpc="1"/>
            <a:lstStyle/>
            <a:p>
              <a:pPr marL="342900" marR="0" indent="-342900" algn="ctr" defTabSz="914400" rtl="0" eaLnBrk="1" fontAlgn="base" latinLnBrk="0" hangingPunct="1">
                <a:lnSpc>
                  <a:spcPct val="110000"/>
                </a:lnSpc>
                <a:spcBef>
                  <a:spcPct val="50000"/>
                </a:spcBef>
                <a:spcAft>
                  <a:spcPct val="0"/>
                </a:spcAft>
                <a:buClr>
                  <a:schemeClr val="folHlink"/>
                </a:buClr>
                <a:buSzTx/>
                <a:buFont typeface="Arial" panose="020B0604020202020204" pitchFamily="34" charset="0"/>
                <a:buChar char="►"/>
              </a:pPr>
              <a:endParaRPr kumimoji="0" lang="zh-CN" altLang="en-US" sz="2800" b="0" i="1" u="none" strike="noStrike" cap="none" normalizeH="0" baseline="0">
                <a:ln>
                  <a:noFill/>
                </a:ln>
                <a:solidFill>
                  <a:srgbClr val="EAEAEA"/>
                </a:solidFill>
                <a:effectLst/>
                <a:latin typeface="Arial" panose="020B0604020202020204" pitchFamily="34" charset="0"/>
                <a:ea typeface="宋体" panose="02010600030101010101" pitchFamily="2" charset="-122"/>
              </a:endParaRPr>
            </a:p>
          </p:txBody>
        </p:sp>
        <p:sp>
          <p:nvSpPr>
            <p:cNvPr id="8" name="矩形 7"/>
            <p:cNvSpPr/>
            <p:nvPr/>
          </p:nvSpPr>
          <p:spPr>
            <a:xfrm>
              <a:off x="7097136" y="6002941"/>
              <a:ext cx="1826141" cy="338554"/>
            </a:xfrm>
            <a:prstGeom prst="rect">
              <a:avLst/>
            </a:prstGeom>
          </p:spPr>
          <p:txBody>
            <a:bodyPr wrap="none">
              <a:spAutoFit/>
            </a:bodyPr>
            <a:lstStyle/>
            <a:p>
              <a:r>
                <a:rPr lang="zh-CN" altLang="en-US" sz="1600" i="0" dirty="0">
                  <a:solidFill>
                    <a:schemeClr val="tx1"/>
                  </a:solidFill>
                  <a:latin typeface="楷体_GB2312" panose="02010609030101010101" pitchFamily="49" charset="-122"/>
                  <a:ea typeface="楷体_GB2312" panose="02010609030101010101" pitchFamily="49" charset="-122"/>
                </a:rPr>
                <a:t>国土空间用途管制</a:t>
              </a:r>
              <a:endParaRPr lang="zh-CN" altLang="en-US" sz="1600" i="0" dirty="0">
                <a:solidFill>
                  <a:schemeClr val="tx1"/>
                </a:solidFill>
                <a:latin typeface="楷体_GB2312" panose="02010609030101010101" pitchFamily="49" charset="-122"/>
                <a:ea typeface="楷体_GB2312" panose="02010609030101010101" pitchFamily="49" charset="-122"/>
              </a:endParaRPr>
            </a:p>
          </p:txBody>
        </p:sp>
      </p:grpSp>
      <p:grpSp>
        <p:nvGrpSpPr>
          <p:cNvPr id="9" name="组合 8"/>
          <p:cNvGrpSpPr/>
          <p:nvPr/>
        </p:nvGrpSpPr>
        <p:grpSpPr>
          <a:xfrm>
            <a:off x="6732238" y="4302163"/>
            <a:ext cx="2088233" cy="1032796"/>
            <a:chOff x="6876255" y="4658872"/>
            <a:chExt cx="2088233" cy="688907"/>
          </a:xfrm>
        </p:grpSpPr>
        <p:sp>
          <p:nvSpPr>
            <p:cNvPr id="10" name="流程图: 磁盘 9"/>
            <p:cNvSpPr/>
            <p:nvPr/>
          </p:nvSpPr>
          <p:spPr bwMode="auto">
            <a:xfrm>
              <a:off x="6876255" y="4658872"/>
              <a:ext cx="2088232" cy="498320"/>
            </a:xfrm>
            <a:prstGeom prst="flowChartMagneticDisk">
              <a:avLst/>
            </a:prstGeom>
            <a:ln>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vert="horz" wrap="square" lIns="91440" tIns="45720" rIns="91440" bIns="45720" numCol="1" rtlCol="0" anchor="t" anchorCtr="0" compatLnSpc="1"/>
            <a:lstStyle/>
            <a:p>
              <a:pPr marL="342900" marR="0" indent="-342900" algn="ctr" defTabSz="914400" rtl="0" eaLnBrk="1" fontAlgn="base" latinLnBrk="0" hangingPunct="1">
                <a:lnSpc>
                  <a:spcPct val="110000"/>
                </a:lnSpc>
                <a:spcBef>
                  <a:spcPct val="50000"/>
                </a:spcBef>
                <a:spcAft>
                  <a:spcPct val="0"/>
                </a:spcAft>
                <a:buClr>
                  <a:schemeClr val="folHlink"/>
                </a:buClr>
                <a:buSzTx/>
                <a:buFont typeface="Arial" panose="020B0604020202020204" pitchFamily="34" charset="0"/>
                <a:buChar char="►"/>
              </a:pPr>
              <a:endParaRPr kumimoji="0" lang="zh-CN" altLang="en-US" sz="2800" b="0" i="1" u="none" strike="noStrike" cap="none" normalizeH="0" baseline="0">
                <a:ln>
                  <a:noFill/>
                </a:ln>
                <a:solidFill>
                  <a:srgbClr val="EAEAEA"/>
                </a:solidFill>
                <a:effectLst/>
                <a:latin typeface="Arial" panose="020B0604020202020204" pitchFamily="34" charset="0"/>
                <a:ea typeface="宋体" panose="02010600030101010101" pitchFamily="2" charset="-122"/>
              </a:endParaRPr>
            </a:p>
          </p:txBody>
        </p:sp>
        <p:sp>
          <p:nvSpPr>
            <p:cNvPr id="11" name="矩形 10"/>
            <p:cNvSpPr/>
            <p:nvPr/>
          </p:nvSpPr>
          <p:spPr>
            <a:xfrm>
              <a:off x="6984459" y="4824559"/>
              <a:ext cx="1980029" cy="523220"/>
            </a:xfrm>
            <a:prstGeom prst="rect">
              <a:avLst/>
            </a:prstGeom>
          </p:spPr>
          <p:txBody>
            <a:bodyPr wrap="none">
              <a:spAutoFit/>
            </a:bodyPr>
            <a:lstStyle/>
            <a:p>
              <a:pPr algn="ctr"/>
              <a:r>
                <a:rPr lang="zh-CN" altLang="en-US" sz="1400" i="0" dirty="0">
                  <a:solidFill>
                    <a:schemeClr val="tx1"/>
                  </a:solidFill>
                  <a:latin typeface="楷体_GB2312" panose="02010609030101010101" pitchFamily="49" charset="-122"/>
                  <a:ea typeface="楷体_GB2312" panose="02010609030101010101" pitchFamily="49" charset="-122"/>
                </a:rPr>
                <a:t>自然资源管理体制改革</a:t>
              </a:r>
              <a:endParaRPr lang="en-US" altLang="zh-CN" sz="1400" i="0" dirty="0">
                <a:solidFill>
                  <a:schemeClr val="tx1"/>
                </a:solidFill>
                <a:latin typeface="楷体_GB2312" panose="02010609030101010101" pitchFamily="49" charset="-122"/>
                <a:ea typeface="楷体_GB2312" panose="02010609030101010101" pitchFamily="49" charset="-122"/>
              </a:endParaRPr>
            </a:p>
            <a:p>
              <a:pPr algn="ctr"/>
              <a:r>
                <a:rPr lang="zh-CN" altLang="en-US" sz="1400" i="0" dirty="0">
                  <a:solidFill>
                    <a:schemeClr val="tx1"/>
                  </a:solidFill>
                  <a:latin typeface="楷体_GB2312" panose="02010609030101010101" pitchFamily="49" charset="-122"/>
                  <a:ea typeface="楷体_GB2312" panose="02010609030101010101" pitchFamily="49" charset="-122"/>
                </a:rPr>
                <a:t>和统一确权登记</a:t>
              </a:r>
              <a:endParaRPr lang="zh-CN" altLang="en-US" sz="1400" i="0" dirty="0">
                <a:solidFill>
                  <a:schemeClr val="tx1"/>
                </a:solidFill>
                <a:latin typeface="楷体_GB2312" panose="02010609030101010101" pitchFamily="49" charset="-122"/>
                <a:ea typeface="楷体_GB2312" panose="02010609030101010101" pitchFamily="49" charset="-122"/>
              </a:endParaRPr>
            </a:p>
          </p:txBody>
        </p:sp>
      </p:grpSp>
      <p:grpSp>
        <p:nvGrpSpPr>
          <p:cNvPr id="13" name="组合 12"/>
          <p:cNvGrpSpPr/>
          <p:nvPr/>
        </p:nvGrpSpPr>
        <p:grpSpPr>
          <a:xfrm>
            <a:off x="4285107" y="3000287"/>
            <a:ext cx="2339102" cy="1408076"/>
            <a:chOff x="4465146" y="3379831"/>
            <a:chExt cx="2339102" cy="1408076"/>
          </a:xfrm>
        </p:grpSpPr>
        <p:sp>
          <p:nvSpPr>
            <p:cNvPr id="14" name="AutoShape 7"/>
            <p:cNvSpPr>
              <a:spLocks noChangeArrowheads="1"/>
            </p:cNvSpPr>
            <p:nvPr/>
          </p:nvSpPr>
          <p:spPr bwMode="auto">
            <a:xfrm>
              <a:off x="4490752" y="3728976"/>
              <a:ext cx="2241488" cy="1058931"/>
            </a:xfrm>
            <a:prstGeom prst="roundRect">
              <a:avLst>
                <a:gd name="adj" fmla="val 9106"/>
              </a:avLst>
            </a:prstGeom>
            <a:noFill/>
            <a:ln>
              <a:noFill/>
            </a:ln>
            <a:effectLst/>
            <a:extLst>
              <a:ext uri="{909E8E84-426E-40DD-AFC4-6F175D3DCCD1}">
                <a14:hiddenFill xmlns:a14="http://schemas.microsoft.com/office/drawing/2010/main">
                  <a:solidFill>
                    <a:srgbClr val="9ACDD4"/>
                  </a:solidFill>
                </a14:hiddenFill>
              </a:ext>
              <a:ext uri="{91240B29-F687-4F45-9708-019B960494DF}">
                <a14:hiddenLine xmlns:a14="http://schemas.microsoft.com/office/drawing/2010/main" w="25400">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r>
                <a:rPr lang="zh-CN" altLang="en-US" sz="4800" b="1" dirty="0">
                  <a:solidFill>
                    <a:srgbClr val="FF0000"/>
                  </a:solidFill>
                  <a:effectLst>
                    <a:outerShdw blurRad="38100" dist="38100" dir="2700000" algn="tl">
                      <a:srgbClr val="C0C0C0"/>
                    </a:outerShdw>
                  </a:effectLst>
                  <a:latin typeface="楷体_GB2312" panose="02010609030101010101" pitchFamily="49" charset="-122"/>
                  <a:ea typeface="楷体_GB2312" panose="02010609030101010101" pitchFamily="49" charset="-122"/>
                </a:rPr>
                <a:t>目的</a:t>
              </a:r>
              <a:endParaRPr lang="en-US" altLang="zh-CN" sz="4800" b="1" dirty="0">
                <a:solidFill>
                  <a:srgbClr val="FF0000"/>
                </a:solidFill>
                <a:effectLst>
                  <a:outerShdw blurRad="38100" dist="38100" dir="2700000" algn="tl">
                    <a:srgbClr val="C0C0C0"/>
                  </a:outerShdw>
                </a:effectLst>
                <a:latin typeface="楷体_GB2312" panose="02010609030101010101" pitchFamily="49" charset="-122"/>
                <a:ea typeface="楷体_GB2312" panose="02010609030101010101" pitchFamily="49" charset="-122"/>
              </a:endParaRPr>
            </a:p>
          </p:txBody>
        </p:sp>
        <p:sp>
          <p:nvSpPr>
            <p:cNvPr id="15" name="矩形 14"/>
            <p:cNvSpPr/>
            <p:nvPr/>
          </p:nvSpPr>
          <p:spPr>
            <a:xfrm>
              <a:off x="4465146" y="3379831"/>
              <a:ext cx="2339102" cy="461665"/>
            </a:xfrm>
            <a:prstGeom prst="rect">
              <a:avLst/>
            </a:prstGeom>
          </p:spPr>
          <p:txBody>
            <a:bodyPr wrap="none">
              <a:spAutoFit/>
            </a:bodyPr>
            <a:lstStyle/>
            <a:p>
              <a:r>
                <a:rPr lang="zh-CN" altLang="en-US" sz="2400" i="0" dirty="0">
                  <a:solidFill>
                    <a:srgbClr val="FF0000"/>
                  </a:solidFill>
                  <a:latin typeface="楷体_GB2312" panose="02010609030101010101" pitchFamily="49" charset="-122"/>
                  <a:ea typeface="楷体_GB2312" panose="02010609030101010101" pitchFamily="49" charset="-122"/>
                </a:rPr>
                <a:t>第三次土地调查</a:t>
              </a:r>
              <a:endParaRPr lang="zh-CN" altLang="en-US" sz="2400" i="0" dirty="0">
                <a:solidFill>
                  <a:srgbClr val="FF0000"/>
                </a:solidFill>
                <a:latin typeface="楷体_GB2312" panose="02010609030101010101" pitchFamily="49" charset="-122"/>
                <a:ea typeface="楷体_GB2312" panose="02010609030101010101" pitchFamily="49" charset="-122"/>
              </a:endParaRPr>
            </a:p>
          </p:txBody>
        </p:sp>
      </p:grpSp>
      <p:grpSp>
        <p:nvGrpSpPr>
          <p:cNvPr id="16" name="组合 15"/>
          <p:cNvGrpSpPr/>
          <p:nvPr/>
        </p:nvGrpSpPr>
        <p:grpSpPr>
          <a:xfrm>
            <a:off x="6732239" y="3864383"/>
            <a:ext cx="2088232" cy="500721"/>
            <a:chOff x="6876256" y="4221088"/>
            <a:chExt cx="2088232" cy="500721"/>
          </a:xfrm>
        </p:grpSpPr>
        <p:sp>
          <p:nvSpPr>
            <p:cNvPr id="17" name="流程图: 磁盘 16"/>
            <p:cNvSpPr/>
            <p:nvPr/>
          </p:nvSpPr>
          <p:spPr bwMode="auto">
            <a:xfrm>
              <a:off x="6876256" y="4221088"/>
              <a:ext cx="2088232" cy="498320"/>
            </a:xfrm>
            <a:prstGeom prst="flowChartMagneticDisk">
              <a:avLst/>
            </a:prstGeom>
            <a:ln>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vert="horz" wrap="square" lIns="91440" tIns="45720" rIns="91440" bIns="45720" numCol="1" rtlCol="0" anchor="t" anchorCtr="0" compatLnSpc="1"/>
            <a:lstStyle/>
            <a:p>
              <a:pPr marL="342900" marR="0" indent="-342900" algn="ctr" defTabSz="914400" rtl="0" eaLnBrk="1" fontAlgn="base" latinLnBrk="0" hangingPunct="1">
                <a:lnSpc>
                  <a:spcPct val="110000"/>
                </a:lnSpc>
                <a:spcBef>
                  <a:spcPct val="50000"/>
                </a:spcBef>
                <a:spcAft>
                  <a:spcPct val="0"/>
                </a:spcAft>
                <a:buClr>
                  <a:schemeClr val="folHlink"/>
                </a:buClr>
                <a:buSzTx/>
                <a:buFont typeface="Arial" panose="020B0604020202020204" pitchFamily="34" charset="0"/>
                <a:buChar char="►"/>
              </a:pPr>
              <a:endParaRPr kumimoji="0" lang="zh-CN" altLang="en-US" sz="2800" b="0" i="1" u="none" strike="noStrike" cap="none" normalizeH="0" baseline="0">
                <a:ln>
                  <a:noFill/>
                </a:ln>
                <a:solidFill>
                  <a:srgbClr val="EAEAEA"/>
                </a:solidFill>
                <a:effectLst/>
                <a:latin typeface="Arial" panose="020B0604020202020204" pitchFamily="34" charset="0"/>
                <a:ea typeface="宋体" panose="02010600030101010101" pitchFamily="2" charset="-122"/>
              </a:endParaRPr>
            </a:p>
          </p:txBody>
        </p:sp>
        <p:sp>
          <p:nvSpPr>
            <p:cNvPr id="18" name="矩形 17"/>
            <p:cNvSpPr/>
            <p:nvPr/>
          </p:nvSpPr>
          <p:spPr>
            <a:xfrm>
              <a:off x="7452321" y="4383255"/>
              <a:ext cx="1005403" cy="338554"/>
            </a:xfrm>
            <a:prstGeom prst="rect">
              <a:avLst/>
            </a:prstGeom>
          </p:spPr>
          <p:txBody>
            <a:bodyPr wrap="none">
              <a:spAutoFit/>
            </a:bodyPr>
            <a:lstStyle/>
            <a:p>
              <a:r>
                <a:rPr lang="zh-CN" altLang="en-US" sz="1600" i="0" dirty="0">
                  <a:solidFill>
                    <a:schemeClr val="tx1"/>
                  </a:solidFill>
                  <a:latin typeface="楷体_GB2312" panose="02010609030101010101" pitchFamily="49" charset="-122"/>
                  <a:ea typeface="楷体_GB2312" panose="02010609030101010101" pitchFamily="49" charset="-122"/>
                </a:rPr>
                <a:t>宏观调控</a:t>
              </a:r>
              <a:endParaRPr lang="zh-CN" altLang="en-US" sz="1600" i="0" dirty="0">
                <a:solidFill>
                  <a:schemeClr val="tx1"/>
                </a:solidFill>
                <a:latin typeface="楷体_GB2312" panose="02010609030101010101" pitchFamily="49" charset="-122"/>
                <a:ea typeface="楷体_GB2312" panose="02010609030101010101" pitchFamily="49" charset="-122"/>
              </a:endParaRPr>
            </a:p>
          </p:txBody>
        </p:sp>
      </p:grpSp>
      <p:grpSp>
        <p:nvGrpSpPr>
          <p:cNvPr id="19" name="组合 18"/>
          <p:cNvGrpSpPr/>
          <p:nvPr/>
        </p:nvGrpSpPr>
        <p:grpSpPr>
          <a:xfrm>
            <a:off x="6732239" y="3432335"/>
            <a:ext cx="2088232" cy="500721"/>
            <a:chOff x="6876256" y="3789040"/>
            <a:chExt cx="2088232" cy="500721"/>
          </a:xfrm>
        </p:grpSpPr>
        <p:sp>
          <p:nvSpPr>
            <p:cNvPr id="20" name="流程图: 磁盘 19"/>
            <p:cNvSpPr/>
            <p:nvPr/>
          </p:nvSpPr>
          <p:spPr bwMode="auto">
            <a:xfrm>
              <a:off x="6876256" y="3789040"/>
              <a:ext cx="2088232" cy="498320"/>
            </a:xfrm>
            <a:prstGeom prst="flowChartMagneticDisk">
              <a:avLst/>
            </a:prstGeom>
            <a:ln>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vert="horz" wrap="square" lIns="91440" tIns="45720" rIns="91440" bIns="45720" numCol="1" rtlCol="0" anchor="t" anchorCtr="0" compatLnSpc="1"/>
            <a:lstStyle/>
            <a:p>
              <a:pPr marL="342900" marR="0" indent="-342900" algn="ctr" defTabSz="914400" rtl="0" eaLnBrk="1" fontAlgn="base" latinLnBrk="0" hangingPunct="1">
                <a:lnSpc>
                  <a:spcPct val="110000"/>
                </a:lnSpc>
                <a:spcBef>
                  <a:spcPct val="50000"/>
                </a:spcBef>
                <a:spcAft>
                  <a:spcPct val="0"/>
                </a:spcAft>
                <a:buClr>
                  <a:schemeClr val="folHlink"/>
                </a:buClr>
                <a:buSzTx/>
                <a:buFont typeface="Arial" panose="020B0604020202020204" pitchFamily="34" charset="0"/>
                <a:buChar char="►"/>
              </a:pPr>
              <a:endParaRPr kumimoji="0" lang="zh-CN" altLang="en-US" sz="2800" b="0" i="1" u="none" strike="noStrike" cap="none" normalizeH="0" baseline="0">
                <a:ln>
                  <a:noFill/>
                </a:ln>
                <a:solidFill>
                  <a:srgbClr val="EAEAEA"/>
                </a:solidFill>
                <a:effectLst/>
                <a:latin typeface="Arial" panose="020B0604020202020204" pitchFamily="34" charset="0"/>
                <a:ea typeface="宋体" panose="02010600030101010101" pitchFamily="2" charset="-122"/>
              </a:endParaRPr>
            </a:p>
          </p:txBody>
        </p:sp>
        <p:sp>
          <p:nvSpPr>
            <p:cNvPr id="21" name="矩形 20"/>
            <p:cNvSpPr/>
            <p:nvPr/>
          </p:nvSpPr>
          <p:spPr>
            <a:xfrm>
              <a:off x="7066340" y="3951207"/>
              <a:ext cx="1826141" cy="338554"/>
            </a:xfrm>
            <a:prstGeom prst="rect">
              <a:avLst/>
            </a:prstGeom>
          </p:spPr>
          <p:txBody>
            <a:bodyPr wrap="none">
              <a:spAutoFit/>
            </a:bodyPr>
            <a:lstStyle/>
            <a:p>
              <a:r>
                <a:rPr lang="zh-CN" altLang="en-US" sz="1600" i="0" dirty="0">
                  <a:solidFill>
                    <a:schemeClr val="tx1"/>
                  </a:solidFill>
                  <a:latin typeface="楷体_GB2312" panose="02010609030101010101" pitchFamily="49" charset="-122"/>
                  <a:ea typeface="楷体_GB2312" panose="02010609030101010101" pitchFamily="49" charset="-122"/>
                </a:rPr>
                <a:t>供给侧结构性改革</a:t>
              </a:r>
              <a:endParaRPr lang="zh-CN" altLang="en-US" sz="1600" i="0" dirty="0">
                <a:solidFill>
                  <a:schemeClr val="tx1"/>
                </a:solidFill>
                <a:latin typeface="楷体_GB2312" panose="02010609030101010101" pitchFamily="49" charset="-122"/>
                <a:ea typeface="楷体_GB2312" panose="02010609030101010101" pitchFamily="49" charset="-122"/>
              </a:endParaRPr>
            </a:p>
          </p:txBody>
        </p:sp>
      </p:grpSp>
      <p:grpSp>
        <p:nvGrpSpPr>
          <p:cNvPr id="22" name="组合 21"/>
          <p:cNvGrpSpPr/>
          <p:nvPr/>
        </p:nvGrpSpPr>
        <p:grpSpPr>
          <a:xfrm>
            <a:off x="6732239" y="3000287"/>
            <a:ext cx="2088232" cy="500721"/>
            <a:chOff x="6876256" y="3356992"/>
            <a:chExt cx="2088232" cy="500721"/>
          </a:xfrm>
        </p:grpSpPr>
        <p:sp>
          <p:nvSpPr>
            <p:cNvPr id="23" name="流程图: 磁盘 22"/>
            <p:cNvSpPr/>
            <p:nvPr/>
          </p:nvSpPr>
          <p:spPr bwMode="auto">
            <a:xfrm>
              <a:off x="6876256" y="3356992"/>
              <a:ext cx="2088232" cy="498320"/>
            </a:xfrm>
            <a:prstGeom prst="flowChartMagneticDisk">
              <a:avLst/>
            </a:prstGeom>
            <a:ln>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vert="horz" wrap="square" lIns="91440" tIns="45720" rIns="91440" bIns="45720" numCol="1" rtlCol="0" anchor="t" anchorCtr="0" compatLnSpc="1"/>
            <a:lstStyle/>
            <a:p>
              <a:pPr marL="342900" marR="0" indent="-342900" algn="ctr" defTabSz="914400" rtl="0" eaLnBrk="1" fontAlgn="base" latinLnBrk="0" hangingPunct="1">
                <a:lnSpc>
                  <a:spcPct val="110000"/>
                </a:lnSpc>
                <a:spcBef>
                  <a:spcPct val="50000"/>
                </a:spcBef>
                <a:spcAft>
                  <a:spcPct val="0"/>
                </a:spcAft>
                <a:buClr>
                  <a:schemeClr val="folHlink"/>
                </a:buClr>
                <a:buSzTx/>
                <a:buFont typeface="Arial" panose="020B0604020202020204" pitchFamily="34" charset="0"/>
                <a:buChar char="►"/>
              </a:pPr>
              <a:endParaRPr kumimoji="0" lang="zh-CN" altLang="en-US" sz="2800" b="0" i="1" u="none" strike="noStrike" cap="none" normalizeH="0" baseline="0">
                <a:ln>
                  <a:noFill/>
                </a:ln>
                <a:solidFill>
                  <a:srgbClr val="EAEAEA"/>
                </a:solidFill>
                <a:effectLst/>
                <a:latin typeface="Arial" panose="020B0604020202020204" pitchFamily="34" charset="0"/>
                <a:ea typeface="宋体" panose="02010600030101010101" pitchFamily="2" charset="-122"/>
              </a:endParaRPr>
            </a:p>
          </p:txBody>
        </p:sp>
        <p:sp>
          <p:nvSpPr>
            <p:cNvPr id="24" name="矩形 23"/>
            <p:cNvSpPr/>
            <p:nvPr/>
          </p:nvSpPr>
          <p:spPr>
            <a:xfrm>
              <a:off x="7236297" y="3519159"/>
              <a:ext cx="1415772" cy="338554"/>
            </a:xfrm>
            <a:prstGeom prst="rect">
              <a:avLst/>
            </a:prstGeom>
          </p:spPr>
          <p:txBody>
            <a:bodyPr wrap="none">
              <a:spAutoFit/>
            </a:bodyPr>
            <a:lstStyle/>
            <a:p>
              <a:r>
                <a:rPr lang="zh-CN" altLang="en-US" sz="1600" i="0" dirty="0">
                  <a:solidFill>
                    <a:schemeClr val="tx1"/>
                  </a:solidFill>
                  <a:latin typeface="楷体_GB2312" panose="02010609030101010101" pitchFamily="49" charset="-122"/>
                  <a:ea typeface="楷体_GB2312" panose="02010609030101010101" pitchFamily="49" charset="-122"/>
                </a:rPr>
                <a:t>空间规划编制</a:t>
              </a:r>
              <a:endParaRPr lang="zh-CN" altLang="en-US" sz="1600" i="0" dirty="0">
                <a:solidFill>
                  <a:schemeClr val="tx1"/>
                </a:solidFill>
                <a:latin typeface="楷体_GB2312" panose="02010609030101010101" pitchFamily="49" charset="-122"/>
                <a:ea typeface="楷体_GB2312" panose="02010609030101010101" pitchFamily="49" charset="-122"/>
              </a:endParaRPr>
            </a:p>
          </p:txBody>
        </p:sp>
      </p:grpSp>
      <p:grpSp>
        <p:nvGrpSpPr>
          <p:cNvPr id="25" name="组合 24"/>
          <p:cNvGrpSpPr/>
          <p:nvPr/>
        </p:nvGrpSpPr>
        <p:grpSpPr>
          <a:xfrm>
            <a:off x="6732239" y="2568239"/>
            <a:ext cx="2088232" cy="500721"/>
            <a:chOff x="6876256" y="2924944"/>
            <a:chExt cx="2088232" cy="500721"/>
          </a:xfrm>
        </p:grpSpPr>
        <p:sp>
          <p:nvSpPr>
            <p:cNvPr id="26" name="流程图: 磁盘 25"/>
            <p:cNvSpPr/>
            <p:nvPr/>
          </p:nvSpPr>
          <p:spPr bwMode="auto">
            <a:xfrm>
              <a:off x="6876256" y="2924944"/>
              <a:ext cx="2088232" cy="498320"/>
            </a:xfrm>
            <a:prstGeom prst="flowChartMagneticDisk">
              <a:avLst/>
            </a:prstGeom>
            <a:ln>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vert="horz" wrap="square" lIns="91440" tIns="45720" rIns="91440" bIns="45720" numCol="1" rtlCol="0" anchor="t" anchorCtr="0" compatLnSpc="1"/>
            <a:lstStyle/>
            <a:p>
              <a:pPr marL="342900" marR="0" indent="-342900" algn="ctr" defTabSz="914400" rtl="0" eaLnBrk="1" fontAlgn="base" latinLnBrk="0" hangingPunct="1">
                <a:lnSpc>
                  <a:spcPct val="110000"/>
                </a:lnSpc>
                <a:spcBef>
                  <a:spcPct val="50000"/>
                </a:spcBef>
                <a:spcAft>
                  <a:spcPct val="0"/>
                </a:spcAft>
                <a:buClr>
                  <a:schemeClr val="folHlink"/>
                </a:buClr>
                <a:buSzTx/>
                <a:buFont typeface="Arial" panose="020B0604020202020204" pitchFamily="34" charset="0"/>
                <a:buChar char="►"/>
              </a:pPr>
              <a:endParaRPr kumimoji="0" lang="zh-CN" altLang="en-US" sz="2800" b="0" i="1" u="none" strike="noStrike" cap="none" normalizeH="0" baseline="0">
                <a:ln>
                  <a:noFill/>
                </a:ln>
                <a:solidFill>
                  <a:srgbClr val="EAEAEA"/>
                </a:solidFill>
                <a:effectLst/>
                <a:latin typeface="Arial" panose="020B0604020202020204" pitchFamily="34" charset="0"/>
                <a:ea typeface="宋体" panose="02010600030101010101" pitchFamily="2" charset="-122"/>
              </a:endParaRPr>
            </a:p>
          </p:txBody>
        </p:sp>
        <p:sp>
          <p:nvSpPr>
            <p:cNvPr id="27" name="矩形 26"/>
            <p:cNvSpPr/>
            <p:nvPr/>
          </p:nvSpPr>
          <p:spPr>
            <a:xfrm>
              <a:off x="7260685" y="3087111"/>
              <a:ext cx="1415772" cy="338554"/>
            </a:xfrm>
            <a:prstGeom prst="rect">
              <a:avLst/>
            </a:prstGeom>
          </p:spPr>
          <p:txBody>
            <a:bodyPr wrap="none">
              <a:spAutoFit/>
            </a:bodyPr>
            <a:lstStyle/>
            <a:p>
              <a:r>
                <a:rPr lang="zh-CN" altLang="en-US" sz="1600" i="0" dirty="0">
                  <a:solidFill>
                    <a:schemeClr val="tx1"/>
                  </a:solidFill>
                  <a:latin typeface="楷体_GB2312" panose="02010609030101010101" pitchFamily="49" charset="-122"/>
                  <a:ea typeface="楷体_GB2312" panose="02010609030101010101" pitchFamily="49" charset="-122"/>
                </a:rPr>
                <a:t>生态文明建设</a:t>
              </a:r>
              <a:endParaRPr lang="zh-CN" altLang="en-US" sz="1600" i="0" dirty="0">
                <a:solidFill>
                  <a:schemeClr val="tx1"/>
                </a:solidFill>
                <a:latin typeface="楷体_GB2312" panose="02010609030101010101" pitchFamily="49" charset="-122"/>
                <a:ea typeface="楷体_GB2312" panose="02010609030101010101" pitchFamily="49" charset="-122"/>
              </a:endParaRPr>
            </a:p>
          </p:txBody>
        </p:sp>
      </p:grpSp>
      <p:grpSp>
        <p:nvGrpSpPr>
          <p:cNvPr id="28" name="组合 27"/>
          <p:cNvGrpSpPr/>
          <p:nvPr/>
        </p:nvGrpSpPr>
        <p:grpSpPr>
          <a:xfrm>
            <a:off x="6552201" y="1988840"/>
            <a:ext cx="2375774" cy="3744416"/>
            <a:chOff x="6588468" y="2417553"/>
            <a:chExt cx="2375774" cy="3312368"/>
          </a:xfrm>
        </p:grpSpPr>
        <p:sp>
          <p:nvSpPr>
            <p:cNvPr id="29" name="矩形 28"/>
            <p:cNvSpPr/>
            <p:nvPr/>
          </p:nvSpPr>
          <p:spPr>
            <a:xfrm>
              <a:off x="6885665" y="2504687"/>
              <a:ext cx="1971074" cy="338554"/>
            </a:xfrm>
            <a:prstGeom prst="rect">
              <a:avLst/>
            </a:prstGeom>
          </p:spPr>
          <p:txBody>
            <a:bodyPr wrap="square">
              <a:spAutoFit/>
            </a:bodyPr>
            <a:lstStyle/>
            <a:p>
              <a:r>
                <a:rPr lang="zh-CN" altLang="en-US" sz="1600" dirty="0">
                  <a:latin typeface="楷体_GB2312" panose="02010609030101010101" pitchFamily="49" charset="-122"/>
                  <a:ea typeface="楷体_GB2312" panose="02010609030101010101" pitchFamily="49" charset="-122"/>
                </a:rPr>
                <a:t>满足各项工作需要</a:t>
              </a:r>
              <a:endParaRPr lang="zh-CN" altLang="en-US" sz="1600" dirty="0">
                <a:latin typeface="楷体_GB2312" panose="02010609030101010101" pitchFamily="49" charset="-122"/>
                <a:ea typeface="楷体_GB2312" panose="02010609030101010101" pitchFamily="49" charset="-122"/>
              </a:endParaRPr>
            </a:p>
          </p:txBody>
        </p:sp>
        <p:sp>
          <p:nvSpPr>
            <p:cNvPr id="30" name="圆角矩形 29"/>
            <p:cNvSpPr/>
            <p:nvPr/>
          </p:nvSpPr>
          <p:spPr bwMode="auto">
            <a:xfrm>
              <a:off x="6588468" y="2417553"/>
              <a:ext cx="2375774" cy="3312368"/>
            </a:xfrm>
            <a:prstGeom prst="roundRect">
              <a:avLst/>
            </a:prstGeom>
            <a:noFill/>
            <a:ln w="9525" cap="flat" cmpd="sng" algn="ctr">
              <a:solidFill>
                <a:srgbClr val="A6A6A6"/>
              </a:solidFill>
              <a:prstDash val="solid"/>
              <a:round/>
              <a:headEnd type="none" w="med" len="med"/>
              <a:tailEnd type="none" w="med" len="med"/>
            </a:ln>
            <a:effectLst>
              <a:outerShdw dist="38100" dir="2700000" algn="tl" rotWithShape="0">
                <a:srgbClr val="000000">
                  <a:alpha val="39999"/>
                </a:srgbClr>
              </a:outerShdw>
            </a:effectLst>
            <a:extLst>
              <a:ext uri="{909E8E84-426E-40DD-AFC4-6F175D3DCCD1}">
                <a14:hiddenFill xmlns:a14="http://schemas.microsoft.com/office/drawing/2010/main">
                  <a:solidFill>
                    <a:srgbClr val="FFFFFF"/>
                  </a:solidFill>
                </a14:hiddenFill>
              </a:ext>
            </a:extLst>
          </p:spPr>
          <p:txBody>
            <a:bodyPr vert="horz" wrap="square" lIns="91440" tIns="45720" rIns="91440" bIns="45720" numCol="1" rtlCol="0" anchor="t" anchorCtr="0" compatLnSpc="1"/>
            <a:lstStyle/>
            <a:p>
              <a:pPr marL="342900" marR="0" indent="-342900" algn="ctr" defTabSz="914400" rtl="0" eaLnBrk="1" fontAlgn="base" latinLnBrk="0" hangingPunct="1">
                <a:lnSpc>
                  <a:spcPct val="110000"/>
                </a:lnSpc>
                <a:spcBef>
                  <a:spcPct val="50000"/>
                </a:spcBef>
                <a:spcAft>
                  <a:spcPct val="0"/>
                </a:spcAft>
                <a:buClr>
                  <a:schemeClr val="folHlink"/>
                </a:buClr>
                <a:buSzTx/>
                <a:buFont typeface="Arial" panose="020B0604020202020204" pitchFamily="34" charset="0"/>
                <a:buChar char="►"/>
              </a:pPr>
              <a:endParaRPr kumimoji="0" lang="zh-CN" altLang="en-US" sz="2800" b="0" i="1" u="none" strike="noStrike" cap="none" normalizeH="0" baseline="0">
                <a:ln>
                  <a:noFill/>
                </a:ln>
                <a:solidFill>
                  <a:srgbClr val="EAEAEA"/>
                </a:solidFill>
                <a:effectLst/>
                <a:latin typeface="Arial" panose="020B0604020202020204" pitchFamily="34" charset="0"/>
                <a:ea typeface="宋体" panose="02010600030101010101" pitchFamily="2" charset="-122"/>
              </a:endParaRPr>
            </a:p>
          </p:txBody>
        </p:sp>
      </p:grpSp>
      <p:grpSp>
        <p:nvGrpSpPr>
          <p:cNvPr id="32" name="组合 31"/>
          <p:cNvGrpSpPr/>
          <p:nvPr/>
        </p:nvGrpSpPr>
        <p:grpSpPr>
          <a:xfrm>
            <a:off x="144875" y="2023492"/>
            <a:ext cx="4464496" cy="3675112"/>
            <a:chOff x="323528" y="2420888"/>
            <a:chExt cx="5241459" cy="3675112"/>
          </a:xfrm>
        </p:grpSpPr>
        <p:sp>
          <p:nvSpPr>
            <p:cNvPr id="34" name="AutoShape 3"/>
            <p:cNvSpPr>
              <a:spLocks noChangeArrowheads="1"/>
            </p:cNvSpPr>
            <p:nvPr/>
          </p:nvSpPr>
          <p:spPr bwMode="ltGray">
            <a:xfrm>
              <a:off x="323528" y="2420888"/>
              <a:ext cx="5241459" cy="3675112"/>
            </a:xfrm>
            <a:prstGeom prst="rightArrow">
              <a:avLst>
                <a:gd name="adj1" fmla="val 79306"/>
                <a:gd name="adj2" fmla="val 32395"/>
              </a:avLst>
            </a:prstGeom>
            <a:gradFill rotWithShape="1">
              <a:gsLst>
                <a:gs pos="0">
                  <a:schemeClr val="accent1">
                    <a:gamma/>
                    <a:tint val="0"/>
                    <a:invGamma/>
                  </a:schemeClr>
                </a:gs>
                <a:gs pos="100000">
                  <a:schemeClr val="accent1"/>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5" name="AutoShape 4"/>
            <p:cNvSpPr>
              <a:spLocks noChangeArrowheads="1"/>
            </p:cNvSpPr>
            <p:nvPr/>
          </p:nvSpPr>
          <p:spPr bwMode="blackWhite">
            <a:xfrm>
              <a:off x="663147" y="2919208"/>
              <a:ext cx="3599966" cy="809770"/>
            </a:xfrm>
            <a:prstGeom prst="roundRect">
              <a:avLst>
                <a:gd name="adj" fmla="val 9106"/>
              </a:avLst>
            </a:prstGeom>
            <a:gradFill rotWithShape="1">
              <a:gsLst>
                <a:gs pos="0">
                  <a:schemeClr val="accent2"/>
                </a:gs>
                <a:gs pos="100000">
                  <a:schemeClr val="accent2">
                    <a:gamma/>
                    <a:tint val="69804"/>
                    <a:invGamma/>
                  </a:schemeClr>
                </a:gs>
              </a:gsLst>
              <a:lin ang="5400000" scaled="1"/>
            </a:gradFill>
            <a:ln w="25400">
              <a:solidFill>
                <a:schemeClr val="bg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tLang="zh-CN" sz="2000" b="1" dirty="0">
                <a:solidFill>
                  <a:schemeClr val="bg1"/>
                </a:solidFill>
              </a:endParaRPr>
            </a:p>
          </p:txBody>
        </p:sp>
        <p:sp>
          <p:nvSpPr>
            <p:cNvPr id="36" name="AutoShape 5"/>
            <p:cNvSpPr>
              <a:spLocks noChangeArrowheads="1"/>
            </p:cNvSpPr>
            <p:nvPr/>
          </p:nvSpPr>
          <p:spPr bwMode="blackWhite">
            <a:xfrm>
              <a:off x="663147" y="3853559"/>
              <a:ext cx="3599966" cy="809770"/>
            </a:xfrm>
            <a:prstGeom prst="roundRect">
              <a:avLst>
                <a:gd name="adj" fmla="val 9106"/>
              </a:avLst>
            </a:prstGeom>
            <a:gradFill rotWithShape="1">
              <a:gsLst>
                <a:gs pos="0">
                  <a:srgbClr val="699D5F"/>
                </a:gs>
                <a:gs pos="100000">
                  <a:srgbClr val="699D5F">
                    <a:gamma/>
                    <a:tint val="69804"/>
                    <a:invGamma/>
                  </a:srgbClr>
                </a:gs>
              </a:gsLst>
              <a:lin ang="5400000" scaled="1"/>
            </a:gradFill>
            <a:ln w="25400">
              <a:solidFill>
                <a:schemeClr val="bg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endParaRPr lang="en-US" altLang="zh-CN" b="1" dirty="0">
                <a:solidFill>
                  <a:schemeClr val="bg1"/>
                </a:solidFill>
                <a:ea typeface="宋体" panose="02010600030101010101" pitchFamily="2" charset="-122"/>
              </a:endParaRPr>
            </a:p>
          </p:txBody>
        </p:sp>
        <p:sp>
          <p:nvSpPr>
            <p:cNvPr id="37" name="AutoShape 6"/>
            <p:cNvSpPr>
              <a:spLocks noChangeArrowheads="1"/>
            </p:cNvSpPr>
            <p:nvPr/>
          </p:nvSpPr>
          <p:spPr bwMode="blackWhite">
            <a:xfrm>
              <a:off x="611777" y="4787909"/>
              <a:ext cx="3599966" cy="809770"/>
            </a:xfrm>
            <a:prstGeom prst="roundRect">
              <a:avLst>
                <a:gd name="adj" fmla="val 9106"/>
              </a:avLst>
            </a:prstGeom>
            <a:gradFill rotWithShape="1">
              <a:gsLst>
                <a:gs pos="0">
                  <a:schemeClr val="hlink"/>
                </a:gs>
                <a:gs pos="100000">
                  <a:schemeClr val="hlink">
                    <a:gamma/>
                    <a:tint val="69804"/>
                    <a:invGamma/>
                  </a:schemeClr>
                </a:gs>
              </a:gsLst>
              <a:lin ang="5400000" scaled="1"/>
            </a:gradFill>
            <a:ln w="25400">
              <a:solidFill>
                <a:schemeClr val="bg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endParaRPr lang="en-US" altLang="zh-CN" b="1" dirty="0">
                <a:solidFill>
                  <a:schemeClr val="bg1"/>
                </a:solidFill>
                <a:ea typeface="宋体" panose="02010600030101010101" pitchFamily="2" charset="-122"/>
              </a:endParaRPr>
            </a:p>
          </p:txBody>
        </p:sp>
        <p:sp>
          <p:nvSpPr>
            <p:cNvPr id="38" name="矩形 37"/>
            <p:cNvSpPr/>
            <p:nvPr/>
          </p:nvSpPr>
          <p:spPr>
            <a:xfrm>
              <a:off x="663146" y="3006670"/>
              <a:ext cx="3726798" cy="646331"/>
            </a:xfrm>
            <a:prstGeom prst="rect">
              <a:avLst/>
            </a:prstGeom>
          </p:spPr>
          <p:txBody>
            <a:bodyPr wrap="square">
              <a:spAutoFit/>
            </a:bodyPr>
            <a:lstStyle/>
            <a:p>
              <a:r>
                <a:rPr lang="zh-CN" altLang="en-US" b="1" dirty="0">
                  <a:latin typeface="楷体_GB2312" panose="02010609030101010101" pitchFamily="49" charset="-122"/>
                  <a:ea typeface="楷体_GB2312" panose="02010609030101010101" pitchFamily="49" charset="-122"/>
                </a:rPr>
                <a:t>全面细化和完善全国土地利用基础数据</a:t>
              </a:r>
              <a:endParaRPr lang="zh-CN" altLang="en-US" sz="1800" b="1" i="0" dirty="0">
                <a:latin typeface="楷体_GB2312" panose="02010609030101010101" pitchFamily="49" charset="-122"/>
                <a:ea typeface="楷体_GB2312" panose="02010609030101010101" pitchFamily="49" charset="-122"/>
              </a:endParaRPr>
            </a:p>
          </p:txBody>
        </p:sp>
        <p:sp>
          <p:nvSpPr>
            <p:cNvPr id="39" name="矩形 38"/>
            <p:cNvSpPr/>
            <p:nvPr/>
          </p:nvSpPr>
          <p:spPr>
            <a:xfrm>
              <a:off x="663146" y="3931116"/>
              <a:ext cx="3599967" cy="646331"/>
            </a:xfrm>
            <a:prstGeom prst="rect">
              <a:avLst/>
            </a:prstGeom>
          </p:spPr>
          <p:txBody>
            <a:bodyPr wrap="square">
              <a:spAutoFit/>
            </a:bodyPr>
            <a:lstStyle/>
            <a:p>
              <a:r>
                <a:rPr lang="zh-CN" altLang="en-US" b="1" dirty="0">
                  <a:latin typeface="楷体_GB2312" panose="02010609030101010101" pitchFamily="49" charset="-122"/>
                  <a:ea typeface="楷体_GB2312" panose="02010609030101010101" pitchFamily="49" charset="-122"/>
                </a:rPr>
                <a:t>掌握翔实准确的全国土地利用现状和土地资源变化情况</a:t>
              </a:r>
              <a:endParaRPr lang="zh-CN" altLang="en-US" sz="1800" b="1" i="0" dirty="0">
                <a:latin typeface="楷体_GB2312" panose="02010609030101010101" pitchFamily="49" charset="-122"/>
                <a:ea typeface="楷体_GB2312" panose="02010609030101010101" pitchFamily="49" charset="-122"/>
              </a:endParaRPr>
            </a:p>
          </p:txBody>
        </p:sp>
        <p:sp>
          <p:nvSpPr>
            <p:cNvPr id="40" name="矩形 39"/>
            <p:cNvSpPr/>
            <p:nvPr/>
          </p:nvSpPr>
          <p:spPr>
            <a:xfrm>
              <a:off x="786891" y="4869160"/>
              <a:ext cx="3127967" cy="646331"/>
            </a:xfrm>
            <a:prstGeom prst="rect">
              <a:avLst/>
            </a:prstGeom>
          </p:spPr>
          <p:txBody>
            <a:bodyPr wrap="square">
              <a:spAutoFit/>
            </a:bodyPr>
            <a:lstStyle/>
            <a:p>
              <a:r>
                <a:rPr lang="zh-CN" altLang="en-US" sz="1800" b="1" i="0" dirty="0">
                  <a:latin typeface="楷体_GB2312" panose="02010609030101010101" pitchFamily="49" charset="-122"/>
                  <a:ea typeface="楷体_GB2312" panose="02010609030101010101" pitchFamily="49" charset="-122"/>
                </a:rPr>
                <a:t>实现成果信息化管理与共享</a:t>
              </a:r>
              <a:endParaRPr lang="zh-CN" altLang="en-US" sz="1800" b="1" i="0" dirty="0">
                <a:latin typeface="楷体_GB2312" panose="02010609030101010101" pitchFamily="49" charset="-122"/>
                <a:ea typeface="楷体_GB2312" panose="02010609030101010101" pitchFamily="49"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wipe(left)">
                                      <p:cBhvr>
                                        <p:cTn id="13" dur="500"/>
                                        <p:tgtEl>
                                          <p:spTgt spid="32"/>
                                        </p:tgtEl>
                                      </p:cBhvr>
                                    </p:animEffect>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anim calcmode="lin" valueType="num">
                                      <p:cBhvr>
                                        <p:cTn id="18" dur="500" fill="hold"/>
                                        <p:tgtEl>
                                          <p:spTgt spid="13"/>
                                        </p:tgtEl>
                                        <p:attrNameLst>
                                          <p:attrName>ppt_x</p:attrName>
                                        </p:attrNameLst>
                                      </p:cBhvr>
                                      <p:tavLst>
                                        <p:tav tm="0">
                                          <p:val>
                                            <p:strVal val="#ppt_x"/>
                                          </p:val>
                                        </p:tav>
                                        <p:tav tm="100000">
                                          <p:val>
                                            <p:strVal val="#ppt_x"/>
                                          </p:val>
                                        </p:tav>
                                      </p:tavLst>
                                    </p:anim>
                                    <p:anim calcmode="lin" valueType="num">
                                      <p:cBhvr>
                                        <p:cTn id="19" dur="500" fill="hold"/>
                                        <p:tgtEl>
                                          <p:spTgt spid="13"/>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47" presetClass="entr" presetSubtype="0" fill="hold" nodeType="after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fade">
                                      <p:cBhvr>
                                        <p:cTn id="23" dur="500"/>
                                        <p:tgtEl>
                                          <p:spTgt spid="28"/>
                                        </p:tgtEl>
                                      </p:cBhvr>
                                    </p:animEffect>
                                    <p:anim calcmode="lin" valueType="num">
                                      <p:cBhvr>
                                        <p:cTn id="24" dur="500" fill="hold"/>
                                        <p:tgtEl>
                                          <p:spTgt spid="28"/>
                                        </p:tgtEl>
                                        <p:attrNameLst>
                                          <p:attrName>ppt_x</p:attrName>
                                        </p:attrNameLst>
                                      </p:cBhvr>
                                      <p:tavLst>
                                        <p:tav tm="0">
                                          <p:val>
                                            <p:strVal val="#ppt_x"/>
                                          </p:val>
                                        </p:tav>
                                        <p:tav tm="100000">
                                          <p:val>
                                            <p:strVal val="#ppt_x"/>
                                          </p:val>
                                        </p:tav>
                                      </p:tavLst>
                                    </p:anim>
                                    <p:anim calcmode="lin" valueType="num">
                                      <p:cBhvr>
                                        <p:cTn id="25" dur="500" fill="hold"/>
                                        <p:tgtEl>
                                          <p:spTgt spid="28"/>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14" presetClass="entr" presetSubtype="10" fill="hold" nodeType="after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randombar(horizontal)">
                                      <p:cBhvr>
                                        <p:cTn id="29" dur="500"/>
                                        <p:tgtEl>
                                          <p:spTgt spid="25"/>
                                        </p:tgtEl>
                                      </p:cBhvr>
                                    </p:animEffect>
                                  </p:childTnLst>
                                </p:cTn>
                              </p:par>
                            </p:childTnLst>
                          </p:cTn>
                        </p:par>
                        <p:par>
                          <p:cTn id="30" fill="hold">
                            <p:stCondLst>
                              <p:cond delay="2500"/>
                            </p:stCondLst>
                            <p:childTnLst>
                              <p:par>
                                <p:cTn id="31" presetID="14" presetClass="entr" presetSubtype="10" fill="hold" nodeType="after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randombar(horizontal)">
                                      <p:cBhvr>
                                        <p:cTn id="33" dur="500"/>
                                        <p:tgtEl>
                                          <p:spTgt spid="22"/>
                                        </p:tgtEl>
                                      </p:cBhvr>
                                    </p:animEffect>
                                  </p:childTnLst>
                                </p:cTn>
                              </p:par>
                            </p:childTnLst>
                          </p:cTn>
                        </p:par>
                        <p:par>
                          <p:cTn id="34" fill="hold">
                            <p:stCondLst>
                              <p:cond delay="3000"/>
                            </p:stCondLst>
                            <p:childTnLst>
                              <p:par>
                                <p:cTn id="35" presetID="14" presetClass="entr" presetSubtype="10" fill="hold"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randombar(horizontal)">
                                      <p:cBhvr>
                                        <p:cTn id="37" dur="500"/>
                                        <p:tgtEl>
                                          <p:spTgt spid="19"/>
                                        </p:tgtEl>
                                      </p:cBhvr>
                                    </p:animEffect>
                                  </p:childTnLst>
                                </p:cTn>
                              </p:par>
                            </p:childTnLst>
                          </p:cTn>
                        </p:par>
                        <p:par>
                          <p:cTn id="38" fill="hold">
                            <p:stCondLst>
                              <p:cond delay="3500"/>
                            </p:stCondLst>
                            <p:childTnLst>
                              <p:par>
                                <p:cTn id="39" presetID="14" presetClass="entr" presetSubtype="10" fill="hold" nodeType="after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randombar(horizontal)">
                                      <p:cBhvr>
                                        <p:cTn id="41" dur="500"/>
                                        <p:tgtEl>
                                          <p:spTgt spid="16"/>
                                        </p:tgtEl>
                                      </p:cBhvr>
                                    </p:animEffect>
                                  </p:childTnLst>
                                </p:cTn>
                              </p:par>
                            </p:childTnLst>
                          </p:cTn>
                        </p:par>
                        <p:par>
                          <p:cTn id="42" fill="hold">
                            <p:stCondLst>
                              <p:cond delay="4000"/>
                            </p:stCondLst>
                            <p:childTnLst>
                              <p:par>
                                <p:cTn id="43" presetID="14" presetClass="entr" presetSubtype="10" fill="hold" nodeType="after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randombar(horizontal)">
                                      <p:cBhvr>
                                        <p:cTn id="45" dur="500"/>
                                        <p:tgtEl>
                                          <p:spTgt spid="9"/>
                                        </p:tgtEl>
                                      </p:cBhvr>
                                    </p:animEffect>
                                  </p:childTnLst>
                                </p:cTn>
                              </p:par>
                            </p:childTnLst>
                          </p:cTn>
                        </p:par>
                        <p:par>
                          <p:cTn id="46" fill="hold">
                            <p:stCondLst>
                              <p:cond delay="4500"/>
                            </p:stCondLst>
                            <p:childTnLst>
                              <p:par>
                                <p:cTn id="47" presetID="14" presetClass="entr" presetSubtype="10" fill="hold" nodeType="afterEffect">
                                  <p:stCondLst>
                                    <p:cond delay="0"/>
                                  </p:stCondLst>
                                  <p:childTnLst>
                                    <p:set>
                                      <p:cBhvr>
                                        <p:cTn id="48" dur="1" fill="hold">
                                          <p:stCondLst>
                                            <p:cond delay="0"/>
                                          </p:stCondLst>
                                        </p:cTn>
                                        <p:tgtEl>
                                          <p:spTgt spid="6"/>
                                        </p:tgtEl>
                                        <p:attrNameLst>
                                          <p:attrName>style.visibility</p:attrName>
                                        </p:attrNameLst>
                                      </p:cBhvr>
                                      <p:to>
                                        <p:strVal val="visible"/>
                                      </p:to>
                                    </p:set>
                                    <p:animEffect transition="in" filter="randombar(horizontal)">
                                      <p:cBhvr>
                                        <p:cTn id="4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05059" y="77926"/>
            <a:ext cx="6286544" cy="581057"/>
          </a:xfrm>
          <a:prstGeom prst="rect">
            <a:avLst/>
          </a:prstGeom>
          <a:ln>
            <a:noFill/>
          </a:ln>
        </p:spPr>
        <p:txBody>
          <a:bodyPr wrap="square">
            <a:spAutoFit/>
          </a:bodyPr>
          <a:lstStyle/>
          <a:p>
            <a:pPr>
              <a:lnSpc>
                <a:spcPct val="150000"/>
              </a:lnSpc>
            </a:pPr>
            <a:r>
              <a:rPr lang="zh-CN" altLang="en-US" sz="2400" b="1" dirty="0">
                <a:solidFill>
                  <a:schemeClr val="bg1"/>
                </a:solidFill>
                <a:latin typeface="微软雅黑" panose="020B0503020204020204" pitchFamily="34" charset="-122"/>
                <a:ea typeface="微软雅黑" panose="020B0503020204020204" pitchFamily="34" charset="-122"/>
              </a:rPr>
              <a:t>一、目标任务</a:t>
            </a:r>
            <a:endParaRPr lang="en-US" altLang="zh-CN" sz="2400" b="1" dirty="0">
              <a:solidFill>
                <a:schemeClr val="bg1"/>
              </a:solidFill>
              <a:latin typeface="微软雅黑" panose="020B0503020204020204" pitchFamily="34" charset="-122"/>
              <a:ea typeface="微软雅黑" panose="020B0503020204020204" pitchFamily="34" charset="-122"/>
            </a:endParaRPr>
          </a:p>
        </p:txBody>
      </p:sp>
      <p:sp>
        <p:nvSpPr>
          <p:cNvPr id="5" name="矩形 4"/>
          <p:cNvSpPr/>
          <p:nvPr/>
        </p:nvSpPr>
        <p:spPr>
          <a:xfrm>
            <a:off x="611560" y="980728"/>
            <a:ext cx="1991251" cy="400110"/>
          </a:xfrm>
          <a:prstGeom prst="rect">
            <a:avLst/>
          </a:prstGeom>
        </p:spPr>
        <p:txBody>
          <a:bodyPr wrap="none">
            <a:spAutoFit/>
          </a:bodyPr>
          <a:lstStyle/>
          <a:p>
            <a:pPr lvl="0" fontAlgn="base" hangingPunct="0">
              <a:spcBef>
                <a:spcPct val="0"/>
              </a:spcBef>
              <a:spcAft>
                <a:spcPct val="0"/>
              </a:spcAft>
            </a:pPr>
            <a:r>
              <a:rPr lang="zh-CN" altLang="en-US" sz="2000" b="1" dirty="0">
                <a:latin typeface="楷体_GB2312" panose="02010609030101010101" pitchFamily="49" charset="-122"/>
                <a:ea typeface="楷体_GB2312" panose="02010609030101010101" pitchFamily="49" charset="-122"/>
                <a:cs typeface="Times New Roman" panose="02020603050405020304" pitchFamily="18" charset="0"/>
              </a:rPr>
              <a:t>（二）主要任务</a:t>
            </a:r>
            <a:endParaRPr lang="zh-CN" altLang="en-US" sz="2000" b="1" dirty="0">
              <a:latin typeface="楷体_GB2312" panose="02010609030101010101" pitchFamily="49" charset="-122"/>
              <a:ea typeface="楷体_GB2312" panose="02010609030101010101" pitchFamily="49" charset="-122"/>
              <a:cs typeface="Times New Roman" panose="02020603050405020304" pitchFamily="18" charset="0"/>
            </a:endParaRPr>
          </a:p>
        </p:txBody>
      </p:sp>
      <p:sp>
        <p:nvSpPr>
          <p:cNvPr id="56" name="对角圆角矩形 55"/>
          <p:cNvSpPr/>
          <p:nvPr/>
        </p:nvSpPr>
        <p:spPr>
          <a:xfrm>
            <a:off x="323528" y="1422595"/>
            <a:ext cx="3067313" cy="460954"/>
          </a:xfrm>
          <a:prstGeom prst="round2Diag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31441" tIns="65721" rIns="131441" bIns="65721" anchor="ctr"/>
          <a:lstStyle/>
          <a:p>
            <a:pPr lvl="0" algn="ctr" fontAlgn="base">
              <a:spcBef>
                <a:spcPct val="0"/>
              </a:spcBef>
              <a:spcAft>
                <a:spcPct val="0"/>
              </a:spcAft>
            </a:pPr>
            <a:r>
              <a:rPr lang="en-US" altLang="zh-CN" b="1" dirty="0">
                <a:solidFill>
                  <a:schemeClr val="bg1"/>
                </a:solidFill>
                <a:latin typeface="Times New Roman" panose="02020603050405020304" pitchFamily="18" charset="0"/>
                <a:ea typeface="楷体_GB2312" panose="02010609030101010101" pitchFamily="49" charset="-122"/>
                <a:cs typeface="Times New Roman" panose="02020603050405020304" pitchFamily="18" charset="0"/>
              </a:rPr>
              <a:t>1.</a:t>
            </a:r>
            <a:r>
              <a:rPr lang="zh-CN" altLang="en-US" b="1" dirty="0">
                <a:solidFill>
                  <a:schemeClr val="bg1"/>
                </a:solidFill>
                <a:latin typeface="Times New Roman" panose="02020603050405020304" pitchFamily="18" charset="0"/>
                <a:ea typeface="楷体_GB2312" panose="02010609030101010101" pitchFamily="49" charset="-122"/>
                <a:cs typeface="Times New Roman" panose="02020603050405020304" pitchFamily="18" charset="0"/>
              </a:rPr>
              <a:t>土地利用现状调查</a:t>
            </a:r>
            <a:endParaRPr lang="zh-CN" altLang="en-US" dirty="0">
              <a:solidFill>
                <a:schemeClr val="bg1"/>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57" name="对角圆角矩形 56"/>
          <p:cNvSpPr/>
          <p:nvPr/>
        </p:nvSpPr>
        <p:spPr>
          <a:xfrm>
            <a:off x="786158" y="2466870"/>
            <a:ext cx="3067315" cy="460954"/>
          </a:xfrm>
          <a:prstGeom prst="round2Diag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31441" tIns="65721" rIns="131441" bIns="65721" anchor="ctr"/>
          <a:lstStyle/>
          <a:p>
            <a:pPr lvl="0" algn="ctr" fontAlgn="base">
              <a:spcBef>
                <a:spcPct val="0"/>
              </a:spcBef>
              <a:spcAft>
                <a:spcPct val="0"/>
              </a:spcAft>
            </a:pPr>
            <a:r>
              <a:rPr lang="en-US" altLang="zh-CN" b="1" dirty="0">
                <a:solidFill>
                  <a:schemeClr val="bg1"/>
                </a:solidFill>
                <a:latin typeface="Times New Roman" panose="02020603050405020304" pitchFamily="18" charset="0"/>
                <a:ea typeface="楷体_GB2312" panose="02010609030101010101" pitchFamily="49" charset="-122"/>
                <a:cs typeface="Times New Roman" panose="02020603050405020304" pitchFamily="18" charset="0"/>
              </a:rPr>
              <a:t>2.</a:t>
            </a:r>
            <a:r>
              <a:rPr lang="zh-CN" altLang="en-US" b="1" dirty="0">
                <a:solidFill>
                  <a:schemeClr val="bg1"/>
                </a:solidFill>
                <a:latin typeface="Times New Roman" panose="02020603050405020304" pitchFamily="18" charset="0"/>
                <a:ea typeface="楷体_GB2312" panose="02010609030101010101" pitchFamily="49" charset="-122"/>
                <a:cs typeface="Times New Roman" panose="02020603050405020304" pitchFamily="18" charset="0"/>
              </a:rPr>
              <a:t>土地权属调查</a:t>
            </a:r>
            <a:endParaRPr lang="zh-CN" altLang="en-US" dirty="0">
              <a:solidFill>
                <a:schemeClr val="bg1"/>
              </a:solidFill>
              <a:latin typeface="Times New Roman" panose="02020603050405020304" pitchFamily="18" charset="0"/>
              <a:ea typeface="楷体_GB2312" panose="02010609030101010101" pitchFamily="49" charset="-122"/>
              <a:cs typeface="Times New Roman" panose="02020603050405020304" pitchFamily="18" charset="0"/>
            </a:endParaRPr>
          </a:p>
        </p:txBody>
      </p:sp>
      <p:cxnSp>
        <p:nvCxnSpPr>
          <p:cNvPr id="60" name="直接箭头连接符 59"/>
          <p:cNvCxnSpPr/>
          <p:nvPr/>
        </p:nvCxnSpPr>
        <p:spPr>
          <a:xfrm>
            <a:off x="3410627" y="1653072"/>
            <a:ext cx="497682" cy="0"/>
          </a:xfrm>
          <a:prstGeom prst="straightConnector1">
            <a:avLst/>
          </a:prstGeom>
          <a:ln cap="rnd">
            <a:solidFill>
              <a:schemeClr val="bg1">
                <a:lumMod val="65000"/>
              </a:schemeClr>
            </a:solidFill>
            <a:prstDash val="sysDash"/>
            <a:tailEnd type="stealth"/>
          </a:ln>
        </p:spPr>
        <p:style>
          <a:lnRef idx="1">
            <a:schemeClr val="accent1"/>
          </a:lnRef>
          <a:fillRef idx="0">
            <a:schemeClr val="accent1"/>
          </a:fillRef>
          <a:effectRef idx="0">
            <a:schemeClr val="accent1"/>
          </a:effectRef>
          <a:fontRef idx="minor">
            <a:schemeClr val="tx1"/>
          </a:fontRef>
        </p:style>
      </p:cxnSp>
      <p:cxnSp>
        <p:nvCxnSpPr>
          <p:cNvPr id="64" name="直接箭头连接符 63"/>
          <p:cNvCxnSpPr/>
          <p:nvPr/>
        </p:nvCxnSpPr>
        <p:spPr>
          <a:xfrm>
            <a:off x="3856723" y="2697347"/>
            <a:ext cx="525388" cy="0"/>
          </a:xfrm>
          <a:prstGeom prst="straightConnector1">
            <a:avLst/>
          </a:prstGeom>
          <a:ln cap="rnd">
            <a:solidFill>
              <a:schemeClr val="bg1">
                <a:lumMod val="65000"/>
              </a:schemeClr>
            </a:solidFill>
            <a:prstDash val="sysDash"/>
            <a:tailEnd type="stealth"/>
          </a:ln>
        </p:spPr>
        <p:style>
          <a:lnRef idx="1">
            <a:schemeClr val="accent1"/>
          </a:lnRef>
          <a:fillRef idx="0">
            <a:schemeClr val="accent1"/>
          </a:fillRef>
          <a:effectRef idx="0">
            <a:schemeClr val="accent1"/>
          </a:effectRef>
          <a:fontRef idx="minor">
            <a:schemeClr val="tx1"/>
          </a:fontRef>
        </p:style>
      </p:cxnSp>
      <p:sp>
        <p:nvSpPr>
          <p:cNvPr id="80" name="对角圆角矩形 79"/>
          <p:cNvSpPr/>
          <p:nvPr/>
        </p:nvSpPr>
        <p:spPr>
          <a:xfrm>
            <a:off x="1362222" y="3501008"/>
            <a:ext cx="3067315" cy="460954"/>
          </a:xfrm>
          <a:prstGeom prst="round2Diag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31441" tIns="65721" rIns="131441" bIns="65721" anchor="ctr"/>
          <a:lstStyle/>
          <a:p>
            <a:pPr lvl="0" algn="ctr" fontAlgn="base">
              <a:spcBef>
                <a:spcPct val="0"/>
              </a:spcBef>
              <a:spcAft>
                <a:spcPct val="0"/>
              </a:spcAft>
            </a:pPr>
            <a:r>
              <a:rPr lang="en-US" altLang="zh-CN" b="1" dirty="0">
                <a:solidFill>
                  <a:schemeClr val="bg1"/>
                </a:solidFill>
                <a:latin typeface="Times New Roman" panose="02020603050405020304" pitchFamily="18" charset="0"/>
                <a:ea typeface="楷体_GB2312" panose="02010609030101010101" pitchFamily="49" charset="-122"/>
                <a:cs typeface="Times New Roman" panose="02020603050405020304" pitchFamily="18" charset="0"/>
              </a:rPr>
              <a:t>3.</a:t>
            </a:r>
            <a:r>
              <a:rPr lang="zh-CN" altLang="en-US" b="1" dirty="0">
                <a:solidFill>
                  <a:schemeClr val="bg1"/>
                </a:solidFill>
                <a:latin typeface="Times New Roman" panose="02020603050405020304" pitchFamily="18" charset="0"/>
                <a:ea typeface="楷体_GB2312" panose="02010609030101010101" pitchFamily="49" charset="-122"/>
                <a:cs typeface="Times New Roman" panose="02020603050405020304" pitchFamily="18" charset="0"/>
              </a:rPr>
              <a:t>专项用地调查与评价</a:t>
            </a:r>
            <a:endParaRPr lang="zh-CN" altLang="en-US" b="1" dirty="0">
              <a:solidFill>
                <a:schemeClr val="bg1"/>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81" name="对角圆角矩形 80"/>
          <p:cNvSpPr/>
          <p:nvPr/>
        </p:nvSpPr>
        <p:spPr>
          <a:xfrm>
            <a:off x="1866278" y="4626327"/>
            <a:ext cx="3067315" cy="460954"/>
          </a:xfrm>
          <a:prstGeom prst="round2Diag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31441" tIns="65721" rIns="131441" bIns="65721" anchor="ctr"/>
          <a:lstStyle/>
          <a:p>
            <a:pPr lvl="0" algn="ctr" fontAlgn="base">
              <a:spcBef>
                <a:spcPct val="0"/>
              </a:spcBef>
              <a:spcAft>
                <a:spcPct val="0"/>
              </a:spcAft>
            </a:pPr>
            <a:r>
              <a:rPr lang="en-US" altLang="zh-CN" b="1" dirty="0">
                <a:solidFill>
                  <a:schemeClr val="bg1"/>
                </a:solidFill>
                <a:latin typeface="Times New Roman" panose="02020603050405020304" pitchFamily="18" charset="0"/>
                <a:ea typeface="楷体_GB2312" panose="02010609030101010101" pitchFamily="49" charset="-122"/>
                <a:cs typeface="Times New Roman" panose="02020603050405020304" pitchFamily="18" charset="0"/>
              </a:rPr>
              <a:t>4.</a:t>
            </a:r>
            <a:r>
              <a:rPr lang="zh-CN" altLang="en-US" b="1" dirty="0">
                <a:solidFill>
                  <a:schemeClr val="bg1"/>
                </a:solidFill>
                <a:latin typeface="Times New Roman" panose="02020603050405020304" pitchFamily="18" charset="0"/>
                <a:ea typeface="楷体_GB2312" panose="02010609030101010101" pitchFamily="49" charset="-122"/>
                <a:cs typeface="Times New Roman" panose="02020603050405020304" pitchFamily="18" charset="0"/>
              </a:rPr>
              <a:t>各级土地利用数据库建设</a:t>
            </a:r>
            <a:endParaRPr lang="zh-CN" altLang="en-US" dirty="0">
              <a:solidFill>
                <a:schemeClr val="bg1"/>
              </a:solidFill>
              <a:latin typeface="Times New Roman" panose="02020603050405020304" pitchFamily="18" charset="0"/>
              <a:ea typeface="楷体_GB2312" panose="02010609030101010101" pitchFamily="49" charset="-122"/>
              <a:cs typeface="Times New Roman" panose="02020603050405020304" pitchFamily="18" charset="0"/>
            </a:endParaRPr>
          </a:p>
        </p:txBody>
      </p:sp>
      <p:cxnSp>
        <p:nvCxnSpPr>
          <p:cNvPr id="82" name="直接箭头连接符 81"/>
          <p:cNvCxnSpPr/>
          <p:nvPr/>
        </p:nvCxnSpPr>
        <p:spPr>
          <a:xfrm>
            <a:off x="4429538" y="3745938"/>
            <a:ext cx="533085" cy="0"/>
          </a:xfrm>
          <a:prstGeom prst="straightConnector1">
            <a:avLst/>
          </a:prstGeom>
          <a:ln cap="rnd">
            <a:solidFill>
              <a:schemeClr val="bg1">
                <a:lumMod val="65000"/>
              </a:schemeClr>
            </a:solidFill>
            <a:prstDash val="sysDash"/>
            <a:tailEnd type="stealth"/>
          </a:ln>
        </p:spPr>
        <p:style>
          <a:lnRef idx="1">
            <a:schemeClr val="accent1"/>
          </a:lnRef>
          <a:fillRef idx="0">
            <a:schemeClr val="accent1"/>
          </a:fillRef>
          <a:effectRef idx="0">
            <a:schemeClr val="accent1"/>
          </a:effectRef>
          <a:fontRef idx="minor">
            <a:schemeClr val="tx1"/>
          </a:fontRef>
        </p:style>
      </p:cxnSp>
      <p:cxnSp>
        <p:nvCxnSpPr>
          <p:cNvPr id="83" name="直接箭头连接符 82"/>
          <p:cNvCxnSpPr/>
          <p:nvPr/>
        </p:nvCxnSpPr>
        <p:spPr>
          <a:xfrm>
            <a:off x="4933593" y="4840657"/>
            <a:ext cx="504056" cy="0"/>
          </a:xfrm>
          <a:prstGeom prst="straightConnector1">
            <a:avLst/>
          </a:prstGeom>
          <a:ln cap="rnd">
            <a:solidFill>
              <a:schemeClr val="bg1">
                <a:lumMod val="65000"/>
              </a:schemeClr>
            </a:solidFill>
            <a:prstDash val="sysDash"/>
            <a:tailEnd type="stealth"/>
          </a:ln>
        </p:spPr>
        <p:style>
          <a:lnRef idx="1">
            <a:schemeClr val="accent1"/>
          </a:lnRef>
          <a:fillRef idx="0">
            <a:schemeClr val="accent1"/>
          </a:fillRef>
          <a:effectRef idx="0">
            <a:schemeClr val="accent1"/>
          </a:effectRef>
          <a:fontRef idx="minor">
            <a:schemeClr val="tx1"/>
          </a:fontRef>
        </p:style>
      </p:cxnSp>
      <p:sp>
        <p:nvSpPr>
          <p:cNvPr id="84" name="对角圆角矩形 83"/>
          <p:cNvSpPr/>
          <p:nvPr/>
        </p:nvSpPr>
        <p:spPr>
          <a:xfrm>
            <a:off x="2514350" y="5702254"/>
            <a:ext cx="3067315" cy="460954"/>
          </a:xfrm>
          <a:prstGeom prst="round2Diag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31441" tIns="65721" rIns="131441" bIns="65721" anchor="ctr"/>
          <a:lstStyle/>
          <a:p>
            <a:pPr lvl="0" algn="ctr" fontAlgn="base">
              <a:spcBef>
                <a:spcPct val="0"/>
              </a:spcBef>
              <a:spcAft>
                <a:spcPct val="0"/>
              </a:spcAft>
            </a:pPr>
            <a:r>
              <a:rPr lang="en-US" altLang="zh-CN" b="1" dirty="0">
                <a:solidFill>
                  <a:schemeClr val="bg1"/>
                </a:solidFill>
                <a:latin typeface="楷体_GB2312" panose="02010609030101010101" pitchFamily="49" charset="-122"/>
                <a:ea typeface="楷体_GB2312" panose="02010609030101010101" pitchFamily="49" charset="-122"/>
                <a:cs typeface="Times New Roman" panose="02020603050405020304" pitchFamily="18" charset="0"/>
              </a:rPr>
              <a:t>5.</a:t>
            </a:r>
            <a:r>
              <a:rPr lang="zh-CN" altLang="en-US" b="1" dirty="0">
                <a:solidFill>
                  <a:schemeClr val="bg1"/>
                </a:solidFill>
                <a:latin typeface="楷体_GB2312" panose="02010609030101010101" pitchFamily="49" charset="-122"/>
                <a:ea typeface="楷体_GB2312" panose="02010609030101010101" pitchFamily="49" charset="-122"/>
                <a:cs typeface="Times New Roman" panose="02020603050405020304" pitchFamily="18" charset="0"/>
              </a:rPr>
              <a:t>成果汇总与分析</a:t>
            </a:r>
            <a:endParaRPr lang="zh-CN" altLang="en-US" dirty="0">
              <a:solidFill>
                <a:schemeClr val="bg1"/>
              </a:solidFill>
              <a:latin typeface="楷体_GB2312" panose="02010609030101010101" pitchFamily="49" charset="-122"/>
              <a:ea typeface="楷体_GB2312" panose="02010609030101010101" pitchFamily="49" charset="-122"/>
              <a:cs typeface="宋体" panose="02010600030101010101" pitchFamily="2" charset="-122"/>
            </a:endParaRPr>
          </a:p>
        </p:txBody>
      </p:sp>
      <p:cxnSp>
        <p:nvCxnSpPr>
          <p:cNvPr id="85" name="直接箭头连接符 84"/>
          <p:cNvCxnSpPr/>
          <p:nvPr/>
        </p:nvCxnSpPr>
        <p:spPr>
          <a:xfrm>
            <a:off x="5581666" y="5947184"/>
            <a:ext cx="442714" cy="0"/>
          </a:xfrm>
          <a:prstGeom prst="straightConnector1">
            <a:avLst/>
          </a:prstGeom>
          <a:ln cap="rnd">
            <a:solidFill>
              <a:schemeClr val="bg1">
                <a:lumMod val="65000"/>
              </a:schemeClr>
            </a:solidFill>
            <a:prstDash val="sysDash"/>
            <a:tailEnd type="stealth"/>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6024380" y="5662989"/>
            <a:ext cx="2826674" cy="646331"/>
          </a:xfrm>
          <a:prstGeom prst="rect">
            <a:avLst/>
          </a:prstGeom>
        </p:spPr>
        <p:txBody>
          <a:bodyPr wrap="square">
            <a:spAutoFit/>
          </a:bodyPr>
          <a:lstStyle/>
          <a:p>
            <a:r>
              <a:rPr lang="zh-CN" altLang="en-US" dirty="0">
                <a:latin typeface="楷体_GB2312" panose="02010609030101010101" pitchFamily="49" charset="-122"/>
                <a:ea typeface="楷体_GB2312" panose="02010609030101010101" pitchFamily="49" charset="-122"/>
              </a:rPr>
              <a:t>数据汇总、成果分析、数据成果制作与图件编制。</a:t>
            </a:r>
            <a:endParaRPr lang="zh-CN" altLang="en-US" dirty="0">
              <a:latin typeface="楷体_GB2312" panose="02010609030101010101" pitchFamily="49" charset="-122"/>
              <a:ea typeface="楷体_GB2312" panose="02010609030101010101" pitchFamily="49" charset="-122"/>
            </a:endParaRPr>
          </a:p>
        </p:txBody>
      </p:sp>
      <p:sp>
        <p:nvSpPr>
          <p:cNvPr id="3" name="矩形 2"/>
          <p:cNvSpPr/>
          <p:nvPr/>
        </p:nvSpPr>
        <p:spPr>
          <a:xfrm>
            <a:off x="3923928" y="1329906"/>
            <a:ext cx="4927126" cy="646331"/>
          </a:xfrm>
          <a:prstGeom prst="rect">
            <a:avLst/>
          </a:prstGeom>
        </p:spPr>
        <p:txBody>
          <a:bodyPr wrap="square">
            <a:spAutoFit/>
          </a:bodyPr>
          <a:lstStyle/>
          <a:p>
            <a:r>
              <a:rPr lang="zh-CN" altLang="en-US" dirty="0">
                <a:latin typeface="楷体_GB2312" panose="02010609030101010101" pitchFamily="49" charset="-122"/>
                <a:ea typeface="楷体_GB2312" panose="02010609030101010101" pitchFamily="49" charset="-122"/>
              </a:rPr>
              <a:t>农村土地利用现状调查、城镇村庄内部土地利用现状调查。</a:t>
            </a:r>
            <a:endParaRPr lang="zh-CN" altLang="en-US" dirty="0">
              <a:latin typeface="楷体_GB2312" panose="02010609030101010101" pitchFamily="49" charset="-122"/>
              <a:ea typeface="楷体_GB2312" panose="02010609030101010101" pitchFamily="49" charset="-122"/>
            </a:endParaRPr>
          </a:p>
        </p:txBody>
      </p:sp>
      <p:sp>
        <p:nvSpPr>
          <p:cNvPr id="6" name="矩形 5"/>
          <p:cNvSpPr/>
          <p:nvPr/>
        </p:nvSpPr>
        <p:spPr>
          <a:xfrm>
            <a:off x="4962623" y="3284273"/>
            <a:ext cx="3888431" cy="923330"/>
          </a:xfrm>
          <a:prstGeom prst="rect">
            <a:avLst/>
          </a:prstGeom>
        </p:spPr>
        <p:txBody>
          <a:bodyPr wrap="square">
            <a:spAutoFit/>
          </a:bodyPr>
          <a:lstStyle/>
          <a:p>
            <a:r>
              <a:rPr lang="zh-CN" altLang="en-US" dirty="0">
                <a:latin typeface="华文楷体" panose="02010600040101010101" pitchFamily="2" charset="-122"/>
                <a:ea typeface="华文楷体" panose="02010600040101010101" pitchFamily="2" charset="-122"/>
              </a:rPr>
              <a:t>耕地细化调查、批准未建设的建设用地调查、耕地质量等级调查评价和耕地分等定级调查评价。</a:t>
            </a:r>
            <a:endParaRPr lang="zh-CN" altLang="en-US" dirty="0">
              <a:latin typeface="华文楷体" panose="02010600040101010101" pitchFamily="2" charset="-122"/>
              <a:ea typeface="华文楷体" panose="02010600040101010101" pitchFamily="2" charset="-122"/>
            </a:endParaRPr>
          </a:p>
        </p:txBody>
      </p:sp>
      <p:sp>
        <p:nvSpPr>
          <p:cNvPr id="7" name="矩形 6"/>
          <p:cNvSpPr/>
          <p:nvPr/>
        </p:nvSpPr>
        <p:spPr>
          <a:xfrm>
            <a:off x="5437649" y="4378992"/>
            <a:ext cx="3413405" cy="923330"/>
          </a:xfrm>
          <a:prstGeom prst="rect">
            <a:avLst/>
          </a:prstGeom>
        </p:spPr>
        <p:txBody>
          <a:bodyPr wrap="square">
            <a:spAutoFit/>
          </a:bodyPr>
          <a:lstStyle/>
          <a:p>
            <a:r>
              <a:rPr lang="zh-CN" altLang="en-US" dirty="0">
                <a:latin typeface="楷体_GB2312" panose="02010609030101010101" pitchFamily="49" charset="-122"/>
                <a:ea typeface="楷体_GB2312" panose="02010609030101010101" pitchFamily="49" charset="-122"/>
              </a:rPr>
              <a:t>建立四级土地调查及专项数据库、建立各级土地调查数据及专项调查数据分析与共享服务平台。</a:t>
            </a:r>
            <a:endParaRPr lang="zh-CN" altLang="en-US" dirty="0">
              <a:latin typeface="楷体_GB2312" panose="02010609030101010101" pitchFamily="49" charset="-122"/>
              <a:ea typeface="楷体_GB2312" panose="02010609030101010101" pitchFamily="49" charset="-122"/>
            </a:endParaRPr>
          </a:p>
        </p:txBody>
      </p:sp>
      <p:sp>
        <p:nvSpPr>
          <p:cNvPr id="8" name="矩形 7"/>
          <p:cNvSpPr/>
          <p:nvPr/>
        </p:nvSpPr>
        <p:spPr>
          <a:xfrm>
            <a:off x="4464496" y="2204864"/>
            <a:ext cx="4386558" cy="923330"/>
          </a:xfrm>
          <a:prstGeom prst="rect">
            <a:avLst/>
          </a:prstGeom>
        </p:spPr>
        <p:txBody>
          <a:bodyPr wrap="square">
            <a:spAutoFit/>
          </a:bodyPr>
          <a:lstStyle/>
          <a:p>
            <a:pPr fontAlgn="base" hangingPunct="0">
              <a:spcBef>
                <a:spcPct val="0"/>
              </a:spcBef>
              <a:spcAft>
                <a:spcPct val="0"/>
              </a:spcAft>
            </a:pPr>
            <a:r>
              <a:rPr lang="zh-CN" altLang="en-US" dirty="0">
                <a:latin typeface="Times New Roman" panose="02020603050405020304" pitchFamily="18" charset="0"/>
                <a:ea typeface="楷体_GB2312" panose="02010609030101010101" pitchFamily="49" charset="-122"/>
                <a:cs typeface="Times New Roman" panose="02020603050405020304" pitchFamily="18" charset="0"/>
              </a:rPr>
              <a:t>将集体土地所有权确权登记和国有土地使用权登记成果落实在土地调查成果中，并开展补充调查。</a:t>
            </a:r>
            <a:endParaRPr lang="zh-CN" altLang="en-US" dirty="0">
              <a:latin typeface="Times New Roman" panose="02020603050405020304" pitchFamily="18" charset="0"/>
              <a:ea typeface="楷体_GB2312" panose="02010609030101010101" pitchFamily="49" charset="-122"/>
              <a:cs typeface="Times New Roman" panose="02020603050405020304" pitchFamily="18" charset="0"/>
            </a:endParaRPr>
          </a:p>
        </p:txBody>
      </p:sp>
      <p:cxnSp>
        <p:nvCxnSpPr>
          <p:cNvPr id="10" name="直接连接符 9"/>
          <p:cNvCxnSpPr/>
          <p:nvPr/>
        </p:nvCxnSpPr>
        <p:spPr>
          <a:xfrm>
            <a:off x="3923928" y="2132856"/>
            <a:ext cx="478311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4464496" y="3212976"/>
            <a:ext cx="428396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5185621" y="4293096"/>
            <a:ext cx="3562843"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5581666" y="5517232"/>
            <a:ext cx="3166798" cy="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2" presetClass="entr" presetSubtype="1" fill="hold" grpId="0" nodeType="afterEffect">
                                  <p:stCondLst>
                                    <p:cond delay="0"/>
                                  </p:stCondLst>
                                  <p:childTnLst>
                                    <p:set>
                                      <p:cBhvr>
                                        <p:cTn id="12" dur="1" fill="hold">
                                          <p:stCondLst>
                                            <p:cond delay="0"/>
                                          </p:stCondLst>
                                        </p:cTn>
                                        <p:tgtEl>
                                          <p:spTgt spid="56"/>
                                        </p:tgtEl>
                                        <p:attrNameLst>
                                          <p:attrName>style.visibility</p:attrName>
                                        </p:attrNameLst>
                                      </p:cBhvr>
                                      <p:to>
                                        <p:strVal val="visible"/>
                                      </p:to>
                                    </p:set>
                                    <p:anim calcmode="lin" valueType="num">
                                      <p:cBhvr additive="base">
                                        <p:cTn id="13" dur="500" fill="hold"/>
                                        <p:tgtEl>
                                          <p:spTgt spid="56"/>
                                        </p:tgtEl>
                                        <p:attrNameLst>
                                          <p:attrName>ppt_x</p:attrName>
                                        </p:attrNameLst>
                                      </p:cBhvr>
                                      <p:tavLst>
                                        <p:tav tm="0">
                                          <p:val>
                                            <p:strVal val="#ppt_x"/>
                                          </p:val>
                                        </p:tav>
                                        <p:tav tm="100000">
                                          <p:val>
                                            <p:strVal val="#ppt_x"/>
                                          </p:val>
                                        </p:tav>
                                      </p:tavLst>
                                    </p:anim>
                                    <p:anim calcmode="lin" valueType="num">
                                      <p:cBhvr additive="base">
                                        <p:cTn id="14" dur="500" fill="hold"/>
                                        <p:tgtEl>
                                          <p:spTgt spid="56"/>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60"/>
                                        </p:tgtEl>
                                        <p:attrNameLst>
                                          <p:attrName>style.visibility</p:attrName>
                                        </p:attrNameLst>
                                      </p:cBhvr>
                                      <p:to>
                                        <p:strVal val="visible"/>
                                      </p:to>
                                    </p:set>
                                    <p:animEffect transition="in" filter="wipe(left)">
                                      <p:cBhvr>
                                        <p:cTn id="18" dur="500"/>
                                        <p:tgtEl>
                                          <p:spTgt spid="60"/>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left)">
                                      <p:cBhvr>
                                        <p:cTn id="22" dur="500"/>
                                        <p:tgtEl>
                                          <p:spTgt spid="3"/>
                                        </p:tgtEl>
                                      </p:cBhvr>
                                    </p:animEffect>
                                  </p:childTnLst>
                                </p:cTn>
                              </p:par>
                              <p:par>
                                <p:cTn id="23" presetID="22" presetClass="entr" presetSubtype="8" fill="hold"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left)">
                                      <p:cBhvr>
                                        <p:cTn id="25" dur="500"/>
                                        <p:tgtEl>
                                          <p:spTgt spid="10"/>
                                        </p:tgtEl>
                                      </p:cBhvr>
                                    </p:animEffect>
                                  </p:childTnLst>
                                </p:cTn>
                              </p:par>
                            </p:childTnLst>
                          </p:cTn>
                        </p:par>
                        <p:par>
                          <p:cTn id="26" fill="hold">
                            <p:stCondLst>
                              <p:cond delay="2000"/>
                            </p:stCondLst>
                            <p:childTnLst>
                              <p:par>
                                <p:cTn id="27" presetID="22" presetClass="entr" presetSubtype="8" fill="hold" grpId="0" nodeType="afterEffect">
                                  <p:stCondLst>
                                    <p:cond delay="0"/>
                                  </p:stCondLst>
                                  <p:childTnLst>
                                    <p:set>
                                      <p:cBhvr>
                                        <p:cTn id="28" dur="1" fill="hold">
                                          <p:stCondLst>
                                            <p:cond delay="0"/>
                                          </p:stCondLst>
                                        </p:cTn>
                                        <p:tgtEl>
                                          <p:spTgt spid="57"/>
                                        </p:tgtEl>
                                        <p:attrNameLst>
                                          <p:attrName>style.visibility</p:attrName>
                                        </p:attrNameLst>
                                      </p:cBhvr>
                                      <p:to>
                                        <p:strVal val="visible"/>
                                      </p:to>
                                    </p:set>
                                    <p:animEffect transition="in" filter="wipe(left)">
                                      <p:cBhvr>
                                        <p:cTn id="29" dur="500"/>
                                        <p:tgtEl>
                                          <p:spTgt spid="57"/>
                                        </p:tgtEl>
                                      </p:cBhvr>
                                    </p:animEffect>
                                  </p:childTnLst>
                                </p:cTn>
                              </p:par>
                            </p:childTnLst>
                          </p:cTn>
                        </p:par>
                        <p:par>
                          <p:cTn id="30" fill="hold">
                            <p:stCondLst>
                              <p:cond delay="2500"/>
                            </p:stCondLst>
                            <p:childTnLst>
                              <p:par>
                                <p:cTn id="31" presetID="22" presetClass="entr" presetSubtype="8" fill="hold" nodeType="afterEffect">
                                  <p:stCondLst>
                                    <p:cond delay="0"/>
                                  </p:stCondLst>
                                  <p:childTnLst>
                                    <p:set>
                                      <p:cBhvr>
                                        <p:cTn id="32" dur="1" fill="hold">
                                          <p:stCondLst>
                                            <p:cond delay="0"/>
                                          </p:stCondLst>
                                        </p:cTn>
                                        <p:tgtEl>
                                          <p:spTgt spid="64"/>
                                        </p:tgtEl>
                                        <p:attrNameLst>
                                          <p:attrName>style.visibility</p:attrName>
                                        </p:attrNameLst>
                                      </p:cBhvr>
                                      <p:to>
                                        <p:strVal val="visible"/>
                                      </p:to>
                                    </p:set>
                                    <p:animEffect transition="in" filter="wipe(left)">
                                      <p:cBhvr>
                                        <p:cTn id="33" dur="500"/>
                                        <p:tgtEl>
                                          <p:spTgt spid="64"/>
                                        </p:tgtEl>
                                      </p:cBhvr>
                                    </p:animEffect>
                                  </p:childTnLst>
                                </p:cTn>
                              </p:par>
                            </p:childTnLst>
                          </p:cTn>
                        </p:par>
                        <p:par>
                          <p:cTn id="34" fill="hold">
                            <p:stCondLst>
                              <p:cond delay="3000"/>
                            </p:stCondLst>
                            <p:childTnLst>
                              <p:par>
                                <p:cTn id="35" presetID="22" presetClass="entr" presetSubtype="8"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wipe(left)">
                                      <p:cBhvr>
                                        <p:cTn id="37" dur="500"/>
                                        <p:tgtEl>
                                          <p:spTgt spid="8"/>
                                        </p:tgtEl>
                                      </p:cBhvr>
                                    </p:animEffect>
                                  </p:childTnLst>
                                </p:cTn>
                              </p:par>
                              <p:par>
                                <p:cTn id="38" presetID="22" presetClass="entr" presetSubtype="8" fill="hold" nodeType="with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wipe(left)">
                                      <p:cBhvr>
                                        <p:cTn id="40" dur="500"/>
                                        <p:tgtEl>
                                          <p:spTgt spid="21"/>
                                        </p:tgtEl>
                                      </p:cBhvr>
                                    </p:animEffect>
                                  </p:childTnLst>
                                </p:cTn>
                              </p:par>
                            </p:childTnLst>
                          </p:cTn>
                        </p:par>
                        <p:par>
                          <p:cTn id="41" fill="hold">
                            <p:stCondLst>
                              <p:cond delay="3500"/>
                            </p:stCondLst>
                            <p:childTnLst>
                              <p:par>
                                <p:cTn id="42" presetID="2" presetClass="entr" presetSubtype="1" fill="hold" grpId="0" nodeType="afterEffect">
                                  <p:stCondLst>
                                    <p:cond delay="0"/>
                                  </p:stCondLst>
                                  <p:childTnLst>
                                    <p:set>
                                      <p:cBhvr>
                                        <p:cTn id="43" dur="1" fill="hold">
                                          <p:stCondLst>
                                            <p:cond delay="0"/>
                                          </p:stCondLst>
                                        </p:cTn>
                                        <p:tgtEl>
                                          <p:spTgt spid="80"/>
                                        </p:tgtEl>
                                        <p:attrNameLst>
                                          <p:attrName>style.visibility</p:attrName>
                                        </p:attrNameLst>
                                      </p:cBhvr>
                                      <p:to>
                                        <p:strVal val="visible"/>
                                      </p:to>
                                    </p:set>
                                    <p:anim calcmode="lin" valueType="num">
                                      <p:cBhvr additive="base">
                                        <p:cTn id="44" dur="500" fill="hold"/>
                                        <p:tgtEl>
                                          <p:spTgt spid="80"/>
                                        </p:tgtEl>
                                        <p:attrNameLst>
                                          <p:attrName>ppt_x</p:attrName>
                                        </p:attrNameLst>
                                      </p:cBhvr>
                                      <p:tavLst>
                                        <p:tav tm="0">
                                          <p:val>
                                            <p:strVal val="#ppt_x"/>
                                          </p:val>
                                        </p:tav>
                                        <p:tav tm="100000">
                                          <p:val>
                                            <p:strVal val="#ppt_x"/>
                                          </p:val>
                                        </p:tav>
                                      </p:tavLst>
                                    </p:anim>
                                    <p:anim calcmode="lin" valueType="num">
                                      <p:cBhvr additive="base">
                                        <p:cTn id="45" dur="500" fill="hold"/>
                                        <p:tgtEl>
                                          <p:spTgt spid="80"/>
                                        </p:tgtEl>
                                        <p:attrNameLst>
                                          <p:attrName>ppt_y</p:attrName>
                                        </p:attrNameLst>
                                      </p:cBhvr>
                                      <p:tavLst>
                                        <p:tav tm="0">
                                          <p:val>
                                            <p:strVal val="0-#ppt_h/2"/>
                                          </p:val>
                                        </p:tav>
                                        <p:tav tm="100000">
                                          <p:val>
                                            <p:strVal val="#ppt_y"/>
                                          </p:val>
                                        </p:tav>
                                      </p:tavLst>
                                    </p:anim>
                                  </p:childTnLst>
                                </p:cTn>
                              </p:par>
                            </p:childTnLst>
                          </p:cTn>
                        </p:par>
                        <p:par>
                          <p:cTn id="46" fill="hold">
                            <p:stCondLst>
                              <p:cond delay="4000"/>
                            </p:stCondLst>
                            <p:childTnLst>
                              <p:par>
                                <p:cTn id="47" presetID="22" presetClass="entr" presetSubtype="8" fill="hold" nodeType="afterEffect">
                                  <p:stCondLst>
                                    <p:cond delay="0"/>
                                  </p:stCondLst>
                                  <p:childTnLst>
                                    <p:set>
                                      <p:cBhvr>
                                        <p:cTn id="48" dur="1" fill="hold">
                                          <p:stCondLst>
                                            <p:cond delay="0"/>
                                          </p:stCondLst>
                                        </p:cTn>
                                        <p:tgtEl>
                                          <p:spTgt spid="82"/>
                                        </p:tgtEl>
                                        <p:attrNameLst>
                                          <p:attrName>style.visibility</p:attrName>
                                        </p:attrNameLst>
                                      </p:cBhvr>
                                      <p:to>
                                        <p:strVal val="visible"/>
                                      </p:to>
                                    </p:set>
                                    <p:animEffect transition="in" filter="wipe(left)">
                                      <p:cBhvr>
                                        <p:cTn id="49" dur="500"/>
                                        <p:tgtEl>
                                          <p:spTgt spid="82"/>
                                        </p:tgtEl>
                                      </p:cBhvr>
                                    </p:animEffect>
                                  </p:childTnLst>
                                </p:cTn>
                              </p:par>
                            </p:childTnLst>
                          </p:cTn>
                        </p:par>
                        <p:par>
                          <p:cTn id="50" fill="hold">
                            <p:stCondLst>
                              <p:cond delay="4500"/>
                            </p:stCondLst>
                            <p:childTnLst>
                              <p:par>
                                <p:cTn id="51" presetID="22" presetClass="entr" presetSubtype="8" fill="hold" grpId="0" nodeType="afterEffect">
                                  <p:stCondLst>
                                    <p:cond delay="0"/>
                                  </p:stCondLst>
                                  <p:childTnLst>
                                    <p:set>
                                      <p:cBhvr>
                                        <p:cTn id="52" dur="1" fill="hold">
                                          <p:stCondLst>
                                            <p:cond delay="0"/>
                                          </p:stCondLst>
                                        </p:cTn>
                                        <p:tgtEl>
                                          <p:spTgt spid="6"/>
                                        </p:tgtEl>
                                        <p:attrNameLst>
                                          <p:attrName>style.visibility</p:attrName>
                                        </p:attrNameLst>
                                      </p:cBhvr>
                                      <p:to>
                                        <p:strVal val="visible"/>
                                      </p:to>
                                    </p:set>
                                    <p:animEffect transition="in" filter="wipe(left)">
                                      <p:cBhvr>
                                        <p:cTn id="53" dur="500"/>
                                        <p:tgtEl>
                                          <p:spTgt spid="6"/>
                                        </p:tgtEl>
                                      </p:cBhvr>
                                    </p:animEffect>
                                  </p:childTnLst>
                                </p:cTn>
                              </p:par>
                              <p:par>
                                <p:cTn id="54" presetID="22" presetClass="entr" presetSubtype="8" fill="hold" nodeType="withEffect">
                                  <p:stCondLst>
                                    <p:cond delay="0"/>
                                  </p:stCondLst>
                                  <p:childTnLst>
                                    <p:set>
                                      <p:cBhvr>
                                        <p:cTn id="55" dur="1" fill="hold">
                                          <p:stCondLst>
                                            <p:cond delay="0"/>
                                          </p:stCondLst>
                                        </p:cTn>
                                        <p:tgtEl>
                                          <p:spTgt spid="22"/>
                                        </p:tgtEl>
                                        <p:attrNameLst>
                                          <p:attrName>style.visibility</p:attrName>
                                        </p:attrNameLst>
                                      </p:cBhvr>
                                      <p:to>
                                        <p:strVal val="visible"/>
                                      </p:to>
                                    </p:set>
                                    <p:animEffect transition="in" filter="wipe(left)">
                                      <p:cBhvr>
                                        <p:cTn id="56" dur="500"/>
                                        <p:tgtEl>
                                          <p:spTgt spid="22"/>
                                        </p:tgtEl>
                                      </p:cBhvr>
                                    </p:animEffect>
                                  </p:childTnLst>
                                </p:cTn>
                              </p:par>
                            </p:childTnLst>
                          </p:cTn>
                        </p:par>
                        <p:par>
                          <p:cTn id="57" fill="hold">
                            <p:stCondLst>
                              <p:cond delay="5000"/>
                            </p:stCondLst>
                            <p:childTnLst>
                              <p:par>
                                <p:cTn id="58" presetID="22" presetClass="entr" presetSubtype="8" fill="hold" grpId="0" nodeType="afterEffect">
                                  <p:stCondLst>
                                    <p:cond delay="0"/>
                                  </p:stCondLst>
                                  <p:childTnLst>
                                    <p:set>
                                      <p:cBhvr>
                                        <p:cTn id="59" dur="1" fill="hold">
                                          <p:stCondLst>
                                            <p:cond delay="0"/>
                                          </p:stCondLst>
                                        </p:cTn>
                                        <p:tgtEl>
                                          <p:spTgt spid="81"/>
                                        </p:tgtEl>
                                        <p:attrNameLst>
                                          <p:attrName>style.visibility</p:attrName>
                                        </p:attrNameLst>
                                      </p:cBhvr>
                                      <p:to>
                                        <p:strVal val="visible"/>
                                      </p:to>
                                    </p:set>
                                    <p:animEffect transition="in" filter="wipe(left)">
                                      <p:cBhvr>
                                        <p:cTn id="60" dur="500"/>
                                        <p:tgtEl>
                                          <p:spTgt spid="81"/>
                                        </p:tgtEl>
                                      </p:cBhvr>
                                    </p:animEffect>
                                  </p:childTnLst>
                                </p:cTn>
                              </p:par>
                            </p:childTnLst>
                          </p:cTn>
                        </p:par>
                        <p:par>
                          <p:cTn id="61" fill="hold">
                            <p:stCondLst>
                              <p:cond delay="5500"/>
                            </p:stCondLst>
                            <p:childTnLst>
                              <p:par>
                                <p:cTn id="62" presetID="22" presetClass="entr" presetSubtype="8" fill="hold" nodeType="afterEffect">
                                  <p:stCondLst>
                                    <p:cond delay="0"/>
                                  </p:stCondLst>
                                  <p:childTnLst>
                                    <p:set>
                                      <p:cBhvr>
                                        <p:cTn id="63" dur="1" fill="hold">
                                          <p:stCondLst>
                                            <p:cond delay="0"/>
                                          </p:stCondLst>
                                        </p:cTn>
                                        <p:tgtEl>
                                          <p:spTgt spid="83"/>
                                        </p:tgtEl>
                                        <p:attrNameLst>
                                          <p:attrName>style.visibility</p:attrName>
                                        </p:attrNameLst>
                                      </p:cBhvr>
                                      <p:to>
                                        <p:strVal val="visible"/>
                                      </p:to>
                                    </p:set>
                                    <p:animEffect transition="in" filter="wipe(left)">
                                      <p:cBhvr>
                                        <p:cTn id="64" dur="500"/>
                                        <p:tgtEl>
                                          <p:spTgt spid="83"/>
                                        </p:tgtEl>
                                      </p:cBhvr>
                                    </p:animEffect>
                                  </p:childTnLst>
                                </p:cTn>
                              </p:par>
                            </p:childTnLst>
                          </p:cTn>
                        </p:par>
                        <p:par>
                          <p:cTn id="65" fill="hold">
                            <p:stCondLst>
                              <p:cond delay="6000"/>
                            </p:stCondLst>
                            <p:childTnLst>
                              <p:par>
                                <p:cTn id="66" presetID="22" presetClass="entr" presetSubtype="8" fill="hold" grpId="0" nodeType="afterEffect">
                                  <p:stCondLst>
                                    <p:cond delay="0"/>
                                  </p:stCondLst>
                                  <p:childTnLst>
                                    <p:set>
                                      <p:cBhvr>
                                        <p:cTn id="67" dur="1" fill="hold">
                                          <p:stCondLst>
                                            <p:cond delay="0"/>
                                          </p:stCondLst>
                                        </p:cTn>
                                        <p:tgtEl>
                                          <p:spTgt spid="7"/>
                                        </p:tgtEl>
                                        <p:attrNameLst>
                                          <p:attrName>style.visibility</p:attrName>
                                        </p:attrNameLst>
                                      </p:cBhvr>
                                      <p:to>
                                        <p:strVal val="visible"/>
                                      </p:to>
                                    </p:set>
                                    <p:animEffect transition="in" filter="wipe(left)">
                                      <p:cBhvr>
                                        <p:cTn id="68" dur="500"/>
                                        <p:tgtEl>
                                          <p:spTgt spid="7"/>
                                        </p:tgtEl>
                                      </p:cBhvr>
                                    </p:animEffect>
                                  </p:childTnLst>
                                </p:cTn>
                              </p:par>
                              <p:par>
                                <p:cTn id="69" presetID="22" presetClass="entr" presetSubtype="8" fill="hold" nodeType="withEffect">
                                  <p:stCondLst>
                                    <p:cond delay="0"/>
                                  </p:stCondLst>
                                  <p:childTnLst>
                                    <p:set>
                                      <p:cBhvr>
                                        <p:cTn id="70" dur="1" fill="hold">
                                          <p:stCondLst>
                                            <p:cond delay="0"/>
                                          </p:stCondLst>
                                        </p:cTn>
                                        <p:tgtEl>
                                          <p:spTgt spid="23"/>
                                        </p:tgtEl>
                                        <p:attrNameLst>
                                          <p:attrName>style.visibility</p:attrName>
                                        </p:attrNameLst>
                                      </p:cBhvr>
                                      <p:to>
                                        <p:strVal val="visible"/>
                                      </p:to>
                                    </p:set>
                                    <p:animEffect transition="in" filter="wipe(left)">
                                      <p:cBhvr>
                                        <p:cTn id="71" dur="500"/>
                                        <p:tgtEl>
                                          <p:spTgt spid="23"/>
                                        </p:tgtEl>
                                      </p:cBhvr>
                                    </p:animEffect>
                                  </p:childTnLst>
                                </p:cTn>
                              </p:par>
                            </p:childTnLst>
                          </p:cTn>
                        </p:par>
                        <p:par>
                          <p:cTn id="72" fill="hold">
                            <p:stCondLst>
                              <p:cond delay="6500"/>
                            </p:stCondLst>
                            <p:childTnLst>
                              <p:par>
                                <p:cTn id="73" presetID="2" presetClass="entr" presetSubtype="1" fill="hold" grpId="0" nodeType="afterEffect">
                                  <p:stCondLst>
                                    <p:cond delay="0"/>
                                  </p:stCondLst>
                                  <p:childTnLst>
                                    <p:set>
                                      <p:cBhvr>
                                        <p:cTn id="74" dur="1" fill="hold">
                                          <p:stCondLst>
                                            <p:cond delay="0"/>
                                          </p:stCondLst>
                                        </p:cTn>
                                        <p:tgtEl>
                                          <p:spTgt spid="84"/>
                                        </p:tgtEl>
                                        <p:attrNameLst>
                                          <p:attrName>style.visibility</p:attrName>
                                        </p:attrNameLst>
                                      </p:cBhvr>
                                      <p:to>
                                        <p:strVal val="visible"/>
                                      </p:to>
                                    </p:set>
                                    <p:anim calcmode="lin" valueType="num">
                                      <p:cBhvr additive="base">
                                        <p:cTn id="75" dur="500" fill="hold"/>
                                        <p:tgtEl>
                                          <p:spTgt spid="84"/>
                                        </p:tgtEl>
                                        <p:attrNameLst>
                                          <p:attrName>ppt_x</p:attrName>
                                        </p:attrNameLst>
                                      </p:cBhvr>
                                      <p:tavLst>
                                        <p:tav tm="0">
                                          <p:val>
                                            <p:strVal val="#ppt_x"/>
                                          </p:val>
                                        </p:tav>
                                        <p:tav tm="100000">
                                          <p:val>
                                            <p:strVal val="#ppt_x"/>
                                          </p:val>
                                        </p:tav>
                                      </p:tavLst>
                                    </p:anim>
                                    <p:anim calcmode="lin" valueType="num">
                                      <p:cBhvr additive="base">
                                        <p:cTn id="76" dur="500" fill="hold"/>
                                        <p:tgtEl>
                                          <p:spTgt spid="84"/>
                                        </p:tgtEl>
                                        <p:attrNameLst>
                                          <p:attrName>ppt_y</p:attrName>
                                        </p:attrNameLst>
                                      </p:cBhvr>
                                      <p:tavLst>
                                        <p:tav tm="0">
                                          <p:val>
                                            <p:strVal val="0-#ppt_h/2"/>
                                          </p:val>
                                        </p:tav>
                                        <p:tav tm="100000">
                                          <p:val>
                                            <p:strVal val="#ppt_y"/>
                                          </p:val>
                                        </p:tav>
                                      </p:tavLst>
                                    </p:anim>
                                  </p:childTnLst>
                                </p:cTn>
                              </p:par>
                            </p:childTnLst>
                          </p:cTn>
                        </p:par>
                        <p:par>
                          <p:cTn id="77" fill="hold">
                            <p:stCondLst>
                              <p:cond delay="7000"/>
                            </p:stCondLst>
                            <p:childTnLst>
                              <p:par>
                                <p:cTn id="78" presetID="22" presetClass="entr" presetSubtype="8" fill="hold" nodeType="afterEffect">
                                  <p:stCondLst>
                                    <p:cond delay="0"/>
                                  </p:stCondLst>
                                  <p:childTnLst>
                                    <p:set>
                                      <p:cBhvr>
                                        <p:cTn id="79" dur="1" fill="hold">
                                          <p:stCondLst>
                                            <p:cond delay="0"/>
                                          </p:stCondLst>
                                        </p:cTn>
                                        <p:tgtEl>
                                          <p:spTgt spid="85"/>
                                        </p:tgtEl>
                                        <p:attrNameLst>
                                          <p:attrName>style.visibility</p:attrName>
                                        </p:attrNameLst>
                                      </p:cBhvr>
                                      <p:to>
                                        <p:strVal val="visible"/>
                                      </p:to>
                                    </p:set>
                                    <p:animEffect transition="in" filter="wipe(left)">
                                      <p:cBhvr>
                                        <p:cTn id="80" dur="500"/>
                                        <p:tgtEl>
                                          <p:spTgt spid="85"/>
                                        </p:tgtEl>
                                      </p:cBhvr>
                                    </p:animEffect>
                                  </p:childTnLst>
                                </p:cTn>
                              </p:par>
                            </p:childTnLst>
                          </p:cTn>
                        </p:par>
                        <p:par>
                          <p:cTn id="81" fill="hold">
                            <p:stCondLst>
                              <p:cond delay="7500"/>
                            </p:stCondLst>
                            <p:childTnLst>
                              <p:par>
                                <p:cTn id="82" presetID="22" presetClass="entr" presetSubtype="8" fill="hold" grpId="0" nodeType="afterEffect">
                                  <p:stCondLst>
                                    <p:cond delay="0"/>
                                  </p:stCondLst>
                                  <p:childTnLst>
                                    <p:set>
                                      <p:cBhvr>
                                        <p:cTn id="83" dur="1" fill="hold">
                                          <p:stCondLst>
                                            <p:cond delay="0"/>
                                          </p:stCondLst>
                                        </p:cTn>
                                        <p:tgtEl>
                                          <p:spTgt spid="2"/>
                                        </p:tgtEl>
                                        <p:attrNameLst>
                                          <p:attrName>style.visibility</p:attrName>
                                        </p:attrNameLst>
                                      </p:cBhvr>
                                      <p:to>
                                        <p:strVal val="visible"/>
                                      </p:to>
                                    </p:set>
                                    <p:animEffect transition="in" filter="wipe(left)">
                                      <p:cBhvr>
                                        <p:cTn id="8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6" grpId="0" animBg="1"/>
      <p:bldP spid="57" grpId="0" animBg="1"/>
      <p:bldP spid="80" grpId="0" animBg="1"/>
      <p:bldP spid="81" grpId="0" animBg="1"/>
      <p:bldP spid="84" grpId="0" animBg="1"/>
      <p:bldP spid="2" grpId="0"/>
      <p:bldP spid="3" grpId="0"/>
      <p:bldP spid="6" grpId="0"/>
      <p:bldP spid="7" grpId="0"/>
      <p:bldP spid="8"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8969</Words>
  <Application>WPS 演示</Application>
  <PresentationFormat>全屏显示(4:3)</PresentationFormat>
  <Paragraphs>707</Paragraphs>
  <Slides>37</Slides>
  <Notes>0</Notes>
  <HiddenSlides>0</HiddenSlides>
  <MMClips>0</MMClips>
  <ScaleCrop>false</ScaleCrop>
  <HeadingPairs>
    <vt:vector size="6" baseType="variant">
      <vt:variant>
        <vt:lpstr>已用的字体</vt:lpstr>
      </vt:variant>
      <vt:variant>
        <vt:i4>22</vt:i4>
      </vt:variant>
      <vt:variant>
        <vt:lpstr>主题</vt:lpstr>
      </vt:variant>
      <vt:variant>
        <vt:i4>1</vt:i4>
      </vt:variant>
      <vt:variant>
        <vt:lpstr>幻灯片标题</vt:lpstr>
      </vt:variant>
      <vt:variant>
        <vt:i4>37</vt:i4>
      </vt:variant>
    </vt:vector>
  </HeadingPairs>
  <TitlesOfParts>
    <vt:vector size="60" baseType="lpstr">
      <vt:lpstr>Arial</vt:lpstr>
      <vt:lpstr>宋体</vt:lpstr>
      <vt:lpstr>Wingdings</vt:lpstr>
      <vt:lpstr>华文琥珀</vt:lpstr>
      <vt:lpstr>Times New Roman</vt:lpstr>
      <vt:lpstr>华文楷体</vt:lpstr>
      <vt:lpstr>微软雅黑</vt:lpstr>
      <vt:lpstr>楷体_GB2312</vt:lpstr>
      <vt:lpstr>新宋体</vt:lpstr>
      <vt:lpstr>Impact</vt:lpstr>
      <vt:lpstr>Franklin Gothic Book</vt:lpstr>
      <vt:lpstr>Segoe UI Emoji</vt:lpstr>
      <vt:lpstr>Arial Unicode MS</vt:lpstr>
      <vt:lpstr>Calibri</vt:lpstr>
      <vt:lpstr>Roboto</vt:lpstr>
      <vt:lpstr>Calibri</vt:lpstr>
      <vt:lpstr>Arial Black</vt:lpstr>
      <vt:lpstr>League Gothic Regular</vt:lpstr>
      <vt:lpstr>ESRI AMFM Electric</vt:lpstr>
      <vt:lpstr>Lato Regular</vt:lpstr>
      <vt:lpstr>Segoe UI</vt:lpstr>
      <vt:lpstr>Wide Latin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打工一族</cp:lastModifiedBy>
  <cp:revision>414</cp:revision>
  <dcterms:created xsi:type="dcterms:W3CDTF">2017-12-04T06:35:00Z</dcterms:created>
  <dcterms:modified xsi:type="dcterms:W3CDTF">2020-12-22T07:32:09Z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2052-11.1.0.9991</vt:lpwstr>
  </property>
</Properties>
</file>