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593" r:id="rId6"/>
    <p:sldId id="368" r:id="rId7"/>
    <p:sldId id="584" r:id="rId8"/>
    <p:sldId id="578" r:id="rId9"/>
    <p:sldId id="579" r:id="rId10"/>
    <p:sldId id="586" r:id="rId11"/>
    <p:sldId id="580" r:id="rId12"/>
    <p:sldId id="588" r:id="rId13"/>
    <p:sldId id="589" r:id="rId14"/>
    <p:sldId id="577" r:id="rId15"/>
    <p:sldId id="421" r:id="rId16"/>
    <p:sldId id="372" r:id="rId17"/>
    <p:sldId id="373" r:id="rId18"/>
    <p:sldId id="374" r:id="rId19"/>
    <p:sldId id="375" r:id="rId20"/>
    <p:sldId id="376" r:id="rId21"/>
    <p:sldId id="377" r:id="rId22"/>
    <p:sldId id="422" r:id="rId23"/>
    <p:sldId id="379" r:id="rId24"/>
    <p:sldId id="381" r:id="rId25"/>
    <p:sldId id="420" r:id="rId26"/>
    <p:sldId id="382" r:id="rId27"/>
    <p:sldId id="383" r:id="rId28"/>
    <p:sldId id="389" r:id="rId29"/>
    <p:sldId id="425" r:id="rId30"/>
    <p:sldId id="590" r:id="rId31"/>
    <p:sldId id="423" r:id="rId32"/>
    <p:sldId id="426" r:id="rId33"/>
    <p:sldId id="591" r:id="rId34"/>
    <p:sldId id="410" r:id="rId35"/>
    <p:sldId id="427" r:id="rId36"/>
    <p:sldId id="594" r:id="rId37"/>
    <p:sldId id="391" r:id="rId38"/>
    <p:sldId id="595" r:id="rId39"/>
    <p:sldId id="392" r:id="rId40"/>
    <p:sldId id="393" r:id="rId41"/>
    <p:sldId id="394" r:id="rId42"/>
    <p:sldId id="395" r:id="rId43"/>
    <p:sldId id="396" r:id="rId44"/>
    <p:sldId id="397" r:id="rId45"/>
    <p:sldId id="398" r:id="rId46"/>
    <p:sldId id="399" r:id="rId47"/>
    <p:sldId id="400" r:id="rId48"/>
    <p:sldId id="401" r:id="rId49"/>
    <p:sldId id="402" r:id="rId50"/>
    <p:sldId id="403" r:id="rId51"/>
    <p:sldId id="404" r:id="rId52"/>
    <p:sldId id="441" r:id="rId53"/>
    <p:sldId id="442" r:id="rId54"/>
    <p:sldId id="437" r:id="rId55"/>
    <p:sldId id="438" r:id="rId56"/>
    <p:sldId id="439" r:id="rId57"/>
    <p:sldId id="440" r:id="rId58"/>
    <p:sldId id="405" r:id="rId59"/>
    <p:sldId id="575" r:id="rId60"/>
    <p:sldId id="576" r:id="rId61"/>
    <p:sldId id="406" r:id="rId62"/>
    <p:sldId id="407" r:id="rId63"/>
    <p:sldId id="408" r:id="rId64"/>
    <p:sldId id="409" r:id="rId65"/>
    <p:sldId id="592" r:id="rId66"/>
    <p:sldId id="429" r:id="rId67"/>
    <p:sldId id="428" r:id="rId68"/>
    <p:sldId id="431" r:id="rId69"/>
    <p:sldId id="432" r:id="rId70"/>
    <p:sldId id="433" r:id="rId71"/>
    <p:sldId id="583" r:id="rId72"/>
    <p:sldId id="434" r:id="rId73"/>
    <p:sldId id="435" r:id="rId74"/>
    <p:sldId id="436" r:id="rId75"/>
    <p:sldId id="448" r:id="rId76"/>
    <p:sldId id="596" r:id="rId77"/>
    <p:sldId id="266" r:id="rId7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252"/>
    <a:srgbClr val="FF0000"/>
    <a:srgbClr val="EF42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06" autoAdjust="0"/>
    <p:restoredTop sz="93350" autoAdjust="0"/>
  </p:normalViewPr>
  <p:slideViewPr>
    <p:cSldViewPr snapToGrid="0">
      <p:cViewPr varScale="1">
        <p:scale>
          <a:sx n="82" d="100"/>
          <a:sy n="82" d="100"/>
        </p:scale>
        <p:origin x="754"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5.xml"/><Relationship Id="rId79" Type="http://schemas.openxmlformats.org/officeDocument/2006/relationships/presProps" Target="presProps.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B068F9-E9FE-416D-B1F6-9BD57AC76F5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D06F7F-F1D0-4935-8F46-32747F7C8F2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6D06F7F-F1D0-4935-8F46-32747F7C8F2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D06F7F-F1D0-4935-8F46-32747F7C8F2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D06F7F-F1D0-4935-8F46-32747F7C8F2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235261A-6487-4951-8940-71DFD98D201B}"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EDEBB5D-BADA-457A-8E6E-679C8C09FC1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35261A-6487-4951-8940-71DFD98D201B}"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DEBB5D-BADA-457A-8E6E-679C8C09FC1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59180" y="994786"/>
            <a:ext cx="6923314" cy="1776406"/>
          </a:xfrm>
        </p:spPr>
        <p:txBody>
          <a:bodyPr>
            <a:noAutofit/>
          </a:bodyPr>
          <a:lstStyle/>
          <a:p>
            <a:pPr>
              <a:lnSpc>
                <a:spcPct val="100000"/>
              </a:lnSpc>
            </a:pPr>
            <a:br>
              <a:rPr lang="en-US" altLang="zh-CN" sz="4000" b="1" dirty="0" smtClean="0">
                <a:solidFill>
                  <a:srgbClr val="7030A0"/>
                </a:solidFill>
                <a:sym typeface="微软雅黑" panose="020B0503020204020204" pitchFamily="34" charset="-122"/>
              </a:rPr>
            </a:br>
            <a:r>
              <a:rPr lang="zh-CN" altLang="en-US" sz="4000" b="1" dirty="0">
                <a:solidFill>
                  <a:srgbClr val="7030A0"/>
                </a:solidFill>
                <a:latin typeface="黑体" panose="02010609060101010101" pitchFamily="49" charset="-122"/>
                <a:ea typeface="黑体" panose="02010609060101010101" pitchFamily="49" charset="-122"/>
                <a:sym typeface="微软雅黑" panose="020B0503020204020204" pitchFamily="34" charset="-122"/>
              </a:rPr>
              <a:t>煤矿重大事故隐患判定</a:t>
            </a:r>
            <a:r>
              <a:rPr lang="zh-CN" altLang="en-US" sz="4000" b="1" dirty="0" smtClean="0">
                <a:solidFill>
                  <a:srgbClr val="7030A0"/>
                </a:solidFill>
                <a:latin typeface="黑体" panose="02010609060101010101" pitchFamily="49" charset="-122"/>
                <a:ea typeface="黑体" panose="02010609060101010101" pitchFamily="49" charset="-122"/>
                <a:sym typeface="微软雅黑" panose="020B0503020204020204" pitchFamily="34" charset="-122"/>
              </a:rPr>
              <a:t>标准</a:t>
            </a:r>
            <a:br>
              <a:rPr lang="en-US" altLang="zh-CN" sz="4000" b="1" dirty="0" smtClean="0">
                <a:solidFill>
                  <a:srgbClr val="7030A0"/>
                </a:solidFill>
                <a:latin typeface="黑体" panose="02010609060101010101" pitchFamily="49" charset="-122"/>
                <a:ea typeface="黑体" panose="02010609060101010101" pitchFamily="49" charset="-122"/>
                <a:sym typeface="微软雅黑" panose="020B0503020204020204" pitchFamily="34" charset="-122"/>
              </a:rPr>
            </a:br>
            <a:r>
              <a:rPr lang="zh-CN" altLang="en-US" sz="3200" b="1" dirty="0" smtClean="0">
                <a:solidFill>
                  <a:srgbClr val="FFC000"/>
                </a:solidFill>
                <a:latin typeface="黑体" panose="02010609060101010101" pitchFamily="49" charset="-122"/>
                <a:ea typeface="黑体" panose="02010609060101010101" pitchFamily="49" charset="-122"/>
                <a:sym typeface="微软雅黑" panose="020B0503020204020204" pitchFamily="34" charset="-122"/>
              </a:rPr>
              <a:t>（应急管理部令第</a:t>
            </a:r>
            <a:r>
              <a:rPr lang="en-US" altLang="zh-CN" sz="3200" b="1" dirty="0" smtClean="0">
                <a:solidFill>
                  <a:srgbClr val="FFC000"/>
                </a:solidFill>
                <a:latin typeface="黑体" panose="02010609060101010101" pitchFamily="49" charset="-122"/>
                <a:ea typeface="黑体" panose="02010609060101010101" pitchFamily="49" charset="-122"/>
                <a:sym typeface="微软雅黑" panose="020B0503020204020204" pitchFamily="34" charset="-122"/>
              </a:rPr>
              <a:t>4</a:t>
            </a:r>
            <a:r>
              <a:rPr lang="zh-CN" altLang="en-US" sz="3200" b="1" dirty="0" smtClean="0">
                <a:solidFill>
                  <a:srgbClr val="FFC000"/>
                </a:solidFill>
                <a:latin typeface="黑体" panose="02010609060101010101" pitchFamily="49" charset="-122"/>
                <a:ea typeface="黑体" panose="02010609060101010101" pitchFamily="49" charset="-122"/>
                <a:sym typeface="微软雅黑" panose="020B0503020204020204" pitchFamily="34" charset="-122"/>
              </a:rPr>
              <a:t>号）</a:t>
            </a:r>
            <a:br>
              <a:rPr lang="en-US" altLang="zh-CN" sz="3200" b="1" dirty="0" smtClean="0">
                <a:solidFill>
                  <a:srgbClr val="FFC000"/>
                </a:solidFill>
                <a:latin typeface="黑体" panose="02010609060101010101" pitchFamily="49" charset="-122"/>
                <a:ea typeface="黑体" panose="02010609060101010101" pitchFamily="49" charset="-122"/>
                <a:sym typeface="微软雅黑" panose="020B0503020204020204" pitchFamily="34" charset="-122"/>
              </a:rPr>
            </a:br>
            <a:r>
              <a:rPr lang="zh-CN" altLang="en-US" sz="3600" b="1" dirty="0" smtClean="0">
                <a:solidFill>
                  <a:srgbClr val="00B050"/>
                </a:solidFill>
                <a:latin typeface="黑体" panose="02010609060101010101" pitchFamily="49" charset="-122"/>
                <a:ea typeface="黑体" panose="02010609060101010101" pitchFamily="49" charset="-122"/>
                <a:cs typeface="+mn-cs"/>
                <a:sym typeface="微软雅黑" panose="020B0503020204020204" pitchFamily="34" charset="-122"/>
              </a:rPr>
              <a:t>通风</a:t>
            </a:r>
            <a:r>
              <a:rPr lang="zh-CN" altLang="en-US" sz="3600" b="1" dirty="0">
                <a:solidFill>
                  <a:srgbClr val="00B050"/>
                </a:solidFill>
                <a:latin typeface="黑体" panose="02010609060101010101" pitchFamily="49" charset="-122"/>
                <a:ea typeface="黑体" panose="02010609060101010101" pitchFamily="49" charset="-122"/>
                <a:cs typeface="+mn-cs"/>
                <a:sym typeface="微软雅黑" panose="020B0503020204020204" pitchFamily="34" charset="-122"/>
              </a:rPr>
              <a:t>部分</a:t>
            </a:r>
            <a:r>
              <a:rPr lang="zh-CN" altLang="en-US" sz="3600" b="1" dirty="0" smtClean="0">
                <a:solidFill>
                  <a:srgbClr val="00B050"/>
                </a:solidFill>
                <a:latin typeface="黑体" panose="02010609060101010101" pitchFamily="49" charset="-122"/>
                <a:ea typeface="黑体" panose="02010609060101010101" pitchFamily="49" charset="-122"/>
                <a:cs typeface="+mn-cs"/>
                <a:sym typeface="微软雅黑" panose="020B0503020204020204" pitchFamily="34" charset="-122"/>
              </a:rPr>
              <a:t>‪ </a:t>
            </a:r>
            <a:r>
              <a:rPr lang="zh-CN" altLang="en-US" sz="3600" b="1" dirty="0" smtClean="0">
                <a:solidFill>
                  <a:srgbClr val="00B0F0"/>
                </a:solidFill>
                <a:latin typeface="黑体" panose="02010609060101010101" pitchFamily="49" charset="-122"/>
                <a:ea typeface="黑体" panose="02010609060101010101" pitchFamily="49" charset="-122"/>
                <a:cs typeface="+mn-cs"/>
                <a:sym typeface="微软雅黑" panose="020B0503020204020204" pitchFamily="34" charset="-122"/>
              </a:rPr>
              <a:t>解读</a:t>
            </a:r>
            <a:endParaRPr lang="zh-CN" altLang="en-US" sz="3600" b="1" dirty="0">
              <a:solidFill>
                <a:srgbClr val="00B0F0"/>
              </a:solidFill>
              <a:latin typeface="黑体" panose="02010609060101010101" pitchFamily="49" charset="-122"/>
              <a:ea typeface="黑体" panose="02010609060101010101" pitchFamily="49" charset="-122"/>
              <a:cs typeface="+mn-cs"/>
              <a:sym typeface="微软雅黑" panose="020B0503020204020204" pitchFamily="34" charset="-122"/>
            </a:endParaRPr>
          </a:p>
        </p:txBody>
      </p:sp>
      <p:sp>
        <p:nvSpPr>
          <p:cNvPr id="7" name="副标题 6"/>
          <p:cNvSpPr>
            <a:spLocks noGrp="1"/>
          </p:cNvSpPr>
          <p:nvPr>
            <p:ph type="subTitle" idx="1"/>
          </p:nvPr>
        </p:nvSpPr>
        <p:spPr>
          <a:xfrm>
            <a:off x="4413378" y="4243851"/>
            <a:ext cx="3808799" cy="1223887"/>
          </a:xfrm>
        </p:spPr>
        <p:txBody>
          <a:bodyPr>
            <a:normAutofit/>
          </a:bodyPr>
          <a:lstStyle/>
          <a:p>
            <a:r>
              <a:rPr lang="zh-CN" altLang="en-US" sz="3600" b="1" dirty="0" smtClean="0">
                <a:solidFill>
                  <a:srgbClr val="0070C0"/>
                </a:solidFill>
                <a:latin typeface="华文楷体" pitchFamily="2" charset="-122"/>
                <a:ea typeface="华文楷体" pitchFamily="2" charset="-122"/>
              </a:rPr>
              <a:t>讲解人：刘</a:t>
            </a:r>
            <a:r>
              <a:rPr lang="zh-CN" altLang="en-US" sz="3600" b="1" dirty="0">
                <a:solidFill>
                  <a:srgbClr val="0070C0"/>
                </a:solidFill>
                <a:latin typeface="华文楷体" pitchFamily="2" charset="-122"/>
                <a:ea typeface="华文楷体" pitchFamily="2" charset="-122"/>
              </a:rPr>
              <a:t>清</a:t>
            </a:r>
            <a:r>
              <a:rPr lang="zh-CN" altLang="en-US" sz="3600" b="1" dirty="0" smtClean="0">
                <a:solidFill>
                  <a:srgbClr val="0070C0"/>
                </a:solidFill>
                <a:latin typeface="华文楷体" pitchFamily="2" charset="-122"/>
                <a:ea typeface="华文楷体" pitchFamily="2" charset="-122"/>
              </a:rPr>
              <a:t>龙</a:t>
            </a:r>
            <a:endParaRPr lang="en-US" altLang="zh-CN" sz="3600" b="1" dirty="0" smtClean="0">
              <a:solidFill>
                <a:srgbClr val="0070C0"/>
              </a:solidFill>
              <a:latin typeface="华文楷体" pitchFamily="2" charset="-122"/>
              <a:ea typeface="华文楷体" pitchFamily="2" charset="-122"/>
            </a:endParaRPr>
          </a:p>
          <a:p>
            <a:r>
              <a:rPr lang="en-US" altLang="zh-CN" sz="3600" b="1" dirty="0" smtClean="0">
                <a:solidFill>
                  <a:srgbClr val="0070C0"/>
                </a:solidFill>
                <a:latin typeface="华文楷体" pitchFamily="2" charset="-122"/>
                <a:ea typeface="华文楷体" pitchFamily="2" charset="-122"/>
              </a:rPr>
              <a:t>18735163717</a:t>
            </a:r>
            <a:endParaRPr lang="zh-CN" altLang="en-US" sz="3600" b="1" dirty="0">
              <a:solidFill>
                <a:srgbClr val="0070C0"/>
              </a:solidFill>
              <a:latin typeface="华文楷体" pitchFamily="2" charset="-122"/>
              <a:ea typeface="华文楷体" pitchFamily="2" charset="-122"/>
            </a:endParaRPr>
          </a:p>
        </p:txBody>
      </p:sp>
      <p:sp>
        <p:nvSpPr>
          <p:cNvPr id="8" name="Freeform 37      (向天歌演示原创作品：www.TopPPT.cn)"/>
          <p:cNvSpPr/>
          <p:nvPr/>
        </p:nvSpPr>
        <p:spPr>
          <a:xfrm rot="19177476">
            <a:off x="8172061" y="319497"/>
            <a:ext cx="5672652" cy="533671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795" dirty="0">
              <a:solidFill>
                <a:schemeClr val="tx1"/>
              </a:solidFill>
              <a:ea typeface="微软雅黑" panose="020B0503020204020204" pitchFamily="34" charset="-122"/>
            </a:endParaRPr>
          </a:p>
        </p:txBody>
      </p:sp>
      <p:sp>
        <p:nvSpPr>
          <p:cNvPr id="19" name="Freeform 38      (向天歌演示原创作品：www.TopPPT.cn)"/>
          <p:cNvSpPr/>
          <p:nvPr/>
        </p:nvSpPr>
        <p:spPr>
          <a:xfrm rot="19177476">
            <a:off x="10460393" y="1518569"/>
            <a:ext cx="3458129" cy="4066825"/>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795" dirty="0">
              <a:solidFill>
                <a:schemeClr val="tx1"/>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40297"/>
            <a:ext cx="10806874" cy="5151407"/>
          </a:xfrm>
        </p:spPr>
        <p:txBody>
          <a:bodyPr>
            <a:noAutofit/>
          </a:bodyPr>
          <a:lstStyle/>
          <a:p>
            <a:pPr marL="0" lvl="0" indent="0" fontAlgn="base">
              <a:lnSpc>
                <a:spcPct val="100000"/>
              </a:lnSpc>
              <a:spcBef>
                <a:spcPct val="0"/>
              </a:spcBef>
              <a:spcAft>
                <a:spcPct val="0"/>
              </a:spcAft>
              <a:buNone/>
            </a:pP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规定，造成风流短路的；</a:t>
            </a:r>
            <a:endPar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  3.</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第八条（七）采用倾斜长壁布置，大巷未超前至少</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2</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个区段构成通风系统即开掘其他巷道的；</a:t>
            </a:r>
            <a:endPar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4.</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第十二条（四）违反</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煤矿安全规程</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规定启封火区的；</a:t>
            </a:r>
            <a:endPar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5.</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第十八条（三）未按照国家规定进行瓦斯等级鉴定，或者瓦斯等级鉴定弄虚作假的；</a:t>
            </a:r>
            <a:endPar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6.</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第十八条（六）突出矿井未按照国家规定安设、调校甲烷传感器，人为造成甲烷传感器失效，或者</a:t>
            </a:r>
            <a:endPar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indent="0" fontAlgn="base">
              <a:lnSpc>
                <a:spcPct val="100000"/>
              </a:lnSpc>
              <a:spcBef>
                <a:spcPct val="0"/>
              </a:spcBef>
              <a:spcAft>
                <a:spcPct val="0"/>
              </a:spcAft>
              <a:buNone/>
            </a:pPr>
            <a:r>
              <a:rPr kumimoji="1" lang="zh-CN" altLang="en-US" sz="3600" dirty="0" smtClean="0">
                <a:solidFill>
                  <a:srgbClr val="00B050"/>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kumimoji="1" lang="zh-CN" altLang="en-US" sz="3600" dirty="0">
              <a:solidFill>
                <a:srgbClr val="00B05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kumimoji="1" lang="zh-CN" altLang="en-US" sz="3600" dirty="0" smtClean="0">
                <a:solidFill>
                  <a:srgbClr val="0033CC"/>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kumimoji="1" lang="en-US" altLang="zh-CN" sz="3600" dirty="0">
              <a:solidFill>
                <a:srgbClr val="0033CC"/>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539750" algn="just" fontAlgn="base">
              <a:lnSpc>
                <a:spcPct val="100000"/>
              </a:lnSpc>
              <a:spcBef>
                <a:spcPts val="600"/>
              </a:spcBef>
              <a:spcAft>
                <a:spcPct val="0"/>
              </a:spcAft>
              <a:buNone/>
              <a:defRPr/>
            </a:pPr>
            <a:endParaRPr kumimoji="1" lang="en-US" altLang="zh-CN" sz="3600" b="1" dirty="0">
              <a:solidFill>
                <a:srgbClr val="00B05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1" name="文本框 10"/>
          <p:cNvSpPr txBox="1"/>
          <p:nvPr/>
        </p:nvSpPr>
        <p:spPr>
          <a:xfrm>
            <a:off x="2046887" y="204120"/>
            <a:ext cx="8423495" cy="646331"/>
          </a:xfrm>
          <a:prstGeom prst="rect">
            <a:avLst/>
          </a:prstGeom>
          <a:noFill/>
        </p:spPr>
        <p:txBody>
          <a:bodyPr wrap="square" rtlCol="0" anchor="t">
            <a:spAutoFit/>
          </a:bodyPr>
          <a:lstStyle/>
          <a:p>
            <a:pPr lvl="0" defTabSz="914400">
              <a:spcBef>
                <a:spcPts val="1000"/>
              </a:spcBef>
            </a:pPr>
            <a:r>
              <a:rPr kumimoji="1" lang="zh-CN" altLang="en-US" sz="3600" dirty="0">
                <a:solidFill>
                  <a:srgbClr val="0033CC"/>
                </a:solidFill>
                <a:effectLst>
                  <a:outerShdw blurRad="38100" dist="38100" dir="2700000" algn="tl">
                    <a:srgbClr val="C0C0C0"/>
                  </a:outerShdw>
                </a:effectLst>
                <a:latin typeface="黑体" panose="02010609060101010101" pitchFamily="49" charset="-122"/>
                <a:ea typeface="黑体" panose="02010609060101010101" pitchFamily="49" charset="-122"/>
              </a:rPr>
              <a:t>二  煤矿重大事故隐患情形及通风变化</a:t>
            </a:r>
            <a:endParaRPr kumimoji="1" lang="zh-CN" altLang="en-US" sz="3600" dirty="0">
              <a:solidFill>
                <a:srgbClr val="0033CC"/>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40297"/>
            <a:ext cx="10806874" cy="5151407"/>
          </a:xfrm>
        </p:spPr>
        <p:txBody>
          <a:bodyPr>
            <a:noAutofit/>
          </a:bodyPr>
          <a:lstStyle/>
          <a:p>
            <a:pPr marL="0" lvl="0" indent="0" fontAlgn="base">
              <a:lnSpc>
                <a:spcPct val="100000"/>
              </a:lnSpc>
              <a:spcBef>
                <a:spcPct val="0"/>
              </a:spcBef>
              <a:spcAft>
                <a:spcPct val="0"/>
              </a:spcAft>
              <a:buNone/>
            </a:pP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瓦斯超限后不能报警、断电或者断电范围不符合国家规定的；</a:t>
            </a:r>
            <a:endPar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  7.</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第十八条（九）掘进工作面后部巷道或者独头巷道维修（着火点、高温点处理）时，维修（处理）点以里继续掘进或者有人员进入，或者采掘工作面未按照国家规定安设压风、供水、通信线路及装置的。</a:t>
            </a:r>
            <a:endPar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indent="0" fontAlgn="base">
              <a:lnSpc>
                <a:spcPct val="100000"/>
              </a:lnSpc>
              <a:spcBef>
                <a:spcPct val="0"/>
              </a:spcBef>
              <a:spcAft>
                <a:spcPct val="0"/>
              </a:spcAft>
              <a:buNone/>
            </a:pPr>
            <a:r>
              <a:rPr kumimoji="1" lang="zh-CN" altLang="en-US" sz="3600"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kumimoji="1" lang="zh-CN" altLang="en-US" sz="3600"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kumimoji="1" lang="zh-CN" altLang="en-US" sz="3600" dirty="0" smtClean="0">
                <a:solidFill>
                  <a:srgbClr val="0033CC"/>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kumimoji="1" lang="en-US" altLang="zh-CN" sz="3600" dirty="0">
              <a:solidFill>
                <a:srgbClr val="0033CC"/>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539750" algn="just" fontAlgn="base">
              <a:lnSpc>
                <a:spcPct val="100000"/>
              </a:lnSpc>
              <a:spcBef>
                <a:spcPts val="600"/>
              </a:spcBef>
              <a:spcAft>
                <a:spcPct val="0"/>
              </a:spcAft>
              <a:buNone/>
              <a:defRPr/>
            </a:pPr>
            <a:endParaRPr kumimoji="1" lang="en-US" altLang="zh-CN" sz="3600" b="1" dirty="0">
              <a:solidFill>
                <a:srgbClr val="00B05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1" name="文本框 10"/>
          <p:cNvSpPr txBox="1"/>
          <p:nvPr/>
        </p:nvSpPr>
        <p:spPr>
          <a:xfrm>
            <a:off x="2046887" y="204120"/>
            <a:ext cx="8423495" cy="646331"/>
          </a:xfrm>
          <a:prstGeom prst="rect">
            <a:avLst/>
          </a:prstGeom>
          <a:noFill/>
        </p:spPr>
        <p:txBody>
          <a:bodyPr wrap="square" rtlCol="0" anchor="t">
            <a:spAutoFit/>
          </a:bodyPr>
          <a:lstStyle/>
          <a:p>
            <a:pPr lvl="0" defTabSz="914400">
              <a:spcBef>
                <a:spcPts val="1000"/>
              </a:spcBef>
            </a:pPr>
            <a:r>
              <a:rPr kumimoji="1" lang="zh-CN" altLang="en-US" sz="3600" dirty="0">
                <a:solidFill>
                  <a:srgbClr val="0033CC"/>
                </a:solidFill>
                <a:effectLst>
                  <a:outerShdw blurRad="38100" dist="38100" dir="2700000" algn="tl">
                    <a:srgbClr val="C0C0C0"/>
                  </a:outerShdw>
                </a:effectLst>
                <a:latin typeface="黑体" panose="02010609060101010101" pitchFamily="49" charset="-122"/>
                <a:ea typeface="黑体" panose="02010609060101010101" pitchFamily="49" charset="-122"/>
              </a:rPr>
              <a:t>二  煤矿重大事故隐患情形及通风变化</a:t>
            </a:r>
            <a:endParaRPr kumimoji="1" lang="zh-CN" altLang="en-US" sz="3600" dirty="0">
              <a:solidFill>
                <a:srgbClr val="0033CC"/>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6" y="1221306"/>
            <a:ext cx="10734381" cy="5151407"/>
          </a:xfrm>
        </p:spPr>
        <p:txBody>
          <a:bodyPr>
            <a:noAutofit/>
          </a:bodyPr>
          <a:lstStyle/>
          <a:p>
            <a:pPr marL="0" lvl="0" indent="0" algn="just">
              <a:lnSpc>
                <a:spcPts val="4000"/>
              </a:lnSpc>
              <a:spcBef>
                <a:spcPts val="0"/>
              </a:spcBef>
              <a:buNone/>
            </a:pPr>
            <a:r>
              <a:rPr lang="en-US" altLang="zh-CN" sz="3200" b="1" dirty="0" smtClean="0">
                <a:solidFill>
                  <a:srgbClr val="7030A0"/>
                </a:solidFill>
                <a:latin typeface="黑体" panose="02010609060101010101" pitchFamily="49" charset="-122"/>
                <a:ea typeface="黑体" panose="02010609060101010101" pitchFamily="49" charset="-122"/>
              </a:rPr>
              <a:t>  3.1 </a:t>
            </a:r>
            <a:r>
              <a:rPr lang="zh-CN" altLang="en-US" sz="3200" b="1" dirty="0" smtClean="0">
                <a:solidFill>
                  <a:srgbClr val="7030A0"/>
                </a:solidFill>
                <a:latin typeface="黑体" panose="02010609060101010101" pitchFamily="49" charset="-122"/>
                <a:ea typeface="黑体" panose="02010609060101010101" pitchFamily="49" charset="-122"/>
              </a:rPr>
              <a:t>第八条（一）矿井总风量不足</a:t>
            </a:r>
            <a:r>
              <a:rPr lang="zh-CN" altLang="en-US" sz="3200" b="1" dirty="0" smtClean="0">
                <a:solidFill>
                  <a:srgbClr val="C00000"/>
                </a:solidFill>
                <a:latin typeface="黑体" panose="02010609060101010101" pitchFamily="49" charset="-122"/>
                <a:ea typeface="黑体" panose="02010609060101010101" pitchFamily="49" charset="-122"/>
              </a:rPr>
              <a:t>或者</a:t>
            </a:r>
            <a:r>
              <a:rPr lang="zh-CN" altLang="en-US" sz="3200" b="1" dirty="0" smtClean="0">
                <a:solidFill>
                  <a:srgbClr val="7030A0"/>
                </a:solidFill>
                <a:latin typeface="黑体" panose="02010609060101010101" pitchFamily="49" charset="-122"/>
                <a:ea typeface="黑体" panose="02010609060101010101" pitchFamily="49" charset="-122"/>
              </a:rPr>
              <a:t>采掘工作面等主要用风地点风量不足的</a:t>
            </a:r>
            <a:endParaRPr lang="zh-CN" altLang="en-US"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F4B183"/>
                </a:solidFill>
                <a:latin typeface="Calibri" panose="020F0502020204030204" pitchFamily="34" charset="0"/>
                <a:ea typeface="等线" pitchFamily="2" charset="-122"/>
              </a:rPr>
              <a:t>    ——</a:t>
            </a:r>
            <a:r>
              <a:rPr lang="zh-CN" altLang="en-US" sz="3200" b="1" dirty="0" smtClean="0">
                <a:solidFill>
                  <a:srgbClr val="0033CC"/>
                </a:solidFill>
                <a:latin typeface="黑体" panose="02010609060101010101" pitchFamily="49" charset="-122"/>
                <a:ea typeface="黑体" panose="02010609060101010101" pitchFamily="49" charset="-122"/>
              </a:rPr>
              <a:t>本条中“风量不足”是指矿井总风量或者采掘工作面等主要用风地点实际风量小于</a:t>
            </a:r>
            <a:r>
              <a:rPr lang="zh-CN" altLang="en-US" sz="3200" b="1" dirty="0" smtClean="0">
                <a:solidFill>
                  <a:srgbClr val="C00000"/>
                </a:solidFill>
                <a:latin typeface="黑体" panose="02010609060101010101" pitchFamily="49" charset="-122"/>
                <a:ea typeface="黑体" panose="02010609060101010101" pitchFamily="49" charset="-122"/>
              </a:rPr>
              <a:t>设计</a:t>
            </a:r>
            <a:r>
              <a:rPr lang="zh-CN" altLang="en-US" sz="3200" b="1" dirty="0" smtClean="0">
                <a:solidFill>
                  <a:srgbClr val="0033CC"/>
                </a:solidFill>
                <a:latin typeface="黑体" panose="02010609060101010101" pitchFamily="49" charset="-122"/>
                <a:ea typeface="黑体" panose="02010609060101010101" pitchFamily="49" charset="-122"/>
              </a:rPr>
              <a:t>需风量，形成瓦斯超限、缺氧窒息或者有毒气体中毒威胁的。</a:t>
            </a:r>
            <a:endParaRPr lang="zh-CN" altLang="en-US"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smtClean="0">
                <a:solidFill>
                  <a:srgbClr val="00B050"/>
                </a:solidFill>
                <a:latin typeface="黑体" panose="02010609060101010101" pitchFamily="49" charset="-122"/>
                <a:ea typeface="黑体" panose="02010609060101010101" pitchFamily="49" charset="-122"/>
              </a:rPr>
              <a:t>设计需风量</a:t>
            </a:r>
            <a:r>
              <a:rPr lang="en-US" altLang="zh-CN" sz="3200" b="1" dirty="0" smtClean="0">
                <a:solidFill>
                  <a:srgbClr val="7030A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生产矿井</a:t>
            </a:r>
            <a:r>
              <a:rPr lang="zh-CN" altLang="en-US" sz="3200" b="1" dirty="0" smtClean="0">
                <a:solidFill>
                  <a:srgbClr val="00B050"/>
                </a:solidFill>
                <a:latin typeface="黑体" panose="02010609060101010101" pitchFamily="49" charset="-122"/>
                <a:ea typeface="黑体" panose="02010609060101010101" pitchFamily="49" charset="-122"/>
              </a:rPr>
              <a:t>年末编写下年度</a:t>
            </a:r>
            <a:r>
              <a:rPr lang="zh-CN" altLang="en-US" sz="3200" b="1" dirty="0" smtClean="0">
                <a:solidFill>
                  <a:srgbClr val="C00000"/>
                </a:solidFill>
                <a:latin typeface="黑体" panose="02010609060101010101" pitchFamily="49" charset="-122"/>
                <a:ea typeface="黑体" panose="02010609060101010101" pitchFamily="49" charset="-122"/>
              </a:rPr>
              <a:t>矿井风量设计方案</a:t>
            </a:r>
            <a:r>
              <a:rPr lang="zh-CN" altLang="en-US" sz="3200" b="1" dirty="0" smtClean="0">
                <a:solidFill>
                  <a:srgbClr val="00B050"/>
                </a:solidFill>
                <a:latin typeface="黑体" panose="02010609060101010101" pitchFamily="49" charset="-122"/>
                <a:ea typeface="黑体" panose="02010609060101010101" pitchFamily="49" charset="-122"/>
              </a:rPr>
              <a:t>，参照已正常生产的同一煤（岩）层条件相似的采掘工作面回风巷风流中的平均绝对甲烷、二氧化碳涌出量及不均匀系数等和下年度矿井采掘</a:t>
            </a:r>
            <a:r>
              <a:rPr lang="zh-CN" altLang="en-US" sz="3200" b="1" dirty="0">
                <a:solidFill>
                  <a:srgbClr val="00B050"/>
                </a:solidFill>
                <a:latin typeface="黑体" panose="02010609060101010101" pitchFamily="49" charset="-122"/>
                <a:ea typeface="黑体" panose="02010609060101010101" pitchFamily="49" charset="-122"/>
              </a:rPr>
              <a:t>接续计划</a:t>
            </a:r>
            <a:r>
              <a:rPr lang="zh-CN" altLang="en-US" sz="3200" b="1" dirty="0" smtClean="0">
                <a:solidFill>
                  <a:srgbClr val="00B050"/>
                </a:solidFill>
                <a:latin typeface="黑体" panose="02010609060101010101" pitchFamily="49" charset="-122"/>
                <a:ea typeface="黑体" panose="02010609060101010101" pitchFamily="49" charset="-122"/>
              </a:rPr>
              <a:t>等相关资料，依据</a:t>
            </a:r>
            <a:r>
              <a:rPr lang="en-US" altLang="zh-CN" sz="3200" b="1" dirty="0" smtClean="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煤矿生产能力核定标准</a:t>
            </a:r>
            <a:r>
              <a:rPr lang="en-US" altLang="zh-CN" sz="3200" b="1" dirty="0" smtClean="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（应急</a:t>
            </a:r>
            <a:r>
              <a:rPr lang="en-US" altLang="zh-CN" sz="3200" b="1" dirty="0" smtClean="0">
                <a:solidFill>
                  <a:srgbClr val="00B050"/>
                </a:solidFill>
                <a:latin typeface="黑体" panose="02010609060101010101" pitchFamily="49" charset="-122"/>
                <a:ea typeface="黑体" panose="02010609060101010101" pitchFamily="49" charset="-122"/>
              </a:rPr>
              <a:t>【2021】30</a:t>
            </a:r>
            <a:r>
              <a:rPr lang="zh-CN" altLang="en-US" sz="3200" b="1" dirty="0" smtClean="0">
                <a:solidFill>
                  <a:srgbClr val="00B050"/>
                </a:solidFill>
                <a:latin typeface="黑体" panose="02010609060101010101" pitchFamily="49" charset="-122"/>
                <a:ea typeface="黑体" panose="02010609060101010101" pitchFamily="49" charset="-122"/>
              </a:rPr>
              <a:t>号</a:t>
            </a:r>
            <a:r>
              <a:rPr lang="zh-CN" altLang="en-US" sz="3200" b="1" dirty="0">
                <a:solidFill>
                  <a:srgbClr val="00B050"/>
                </a:solidFill>
                <a:latin typeface="黑体" panose="02010609060101010101" pitchFamily="49" charset="-122"/>
                <a:ea typeface="黑体" panose="02010609060101010101" pitchFamily="49" charset="-122"/>
              </a:rPr>
              <a:t>）第二</a:t>
            </a:r>
            <a:endParaRPr lang="en-US" altLang="zh-CN" sz="3200" b="1" dirty="0" smtClean="0">
              <a:solidFill>
                <a:srgbClr val="00B050"/>
              </a:solidFill>
            </a:endParaRPr>
          </a:p>
        </p:txBody>
      </p:sp>
      <p:sp>
        <p:nvSpPr>
          <p:cNvPr id="11" name="文本框 10"/>
          <p:cNvSpPr txBox="1"/>
          <p:nvPr/>
        </p:nvSpPr>
        <p:spPr>
          <a:xfrm>
            <a:off x="2248678" y="234265"/>
            <a:ext cx="8211656"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18835"/>
            <a:ext cx="10734381" cy="5461074"/>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B050"/>
                </a:solidFill>
                <a:latin typeface="黑体" panose="02010609060101010101" pitchFamily="49" charset="-122"/>
                <a:ea typeface="黑体" panose="02010609060101010101" pitchFamily="49" charset="-122"/>
              </a:rPr>
              <a:t>十七</a:t>
            </a:r>
            <a:r>
              <a:rPr lang="zh-CN" altLang="en-US" sz="3200" b="1" dirty="0">
                <a:solidFill>
                  <a:srgbClr val="00B050"/>
                </a:solidFill>
                <a:latin typeface="黑体" panose="02010609060101010101" pitchFamily="49" charset="-122"/>
                <a:ea typeface="黑体" panose="02010609060101010101" pitchFamily="49" charset="-122"/>
              </a:rPr>
              <a:t>条规定的</a:t>
            </a:r>
            <a:r>
              <a:rPr lang="zh-CN" altLang="en-US" sz="3200" b="1" dirty="0" smtClean="0">
                <a:solidFill>
                  <a:srgbClr val="00B050"/>
                </a:solidFill>
                <a:latin typeface="黑体" panose="02010609060101010101" pitchFamily="49" charset="-122"/>
                <a:ea typeface="黑体" panose="02010609060101010101" pitchFamily="49" charset="-122"/>
              </a:rPr>
              <a:t>采掘进</a:t>
            </a:r>
            <a:r>
              <a:rPr lang="zh-CN" altLang="en-US" sz="3200" b="1" dirty="0">
                <a:solidFill>
                  <a:srgbClr val="00B050"/>
                </a:solidFill>
                <a:latin typeface="黑体" panose="02010609060101010101" pitchFamily="49" charset="-122"/>
                <a:ea typeface="黑体" panose="02010609060101010101" pitchFamily="49" charset="-122"/>
              </a:rPr>
              <a:t>工作面、硐室、其他用风地点、采区与全矿的需风量计算</a:t>
            </a:r>
            <a:r>
              <a:rPr lang="zh-CN" altLang="en-US" sz="3200" b="1" dirty="0" smtClean="0">
                <a:solidFill>
                  <a:srgbClr val="00B050"/>
                </a:solidFill>
                <a:latin typeface="黑体" panose="02010609060101010101" pitchFamily="49" charset="-122"/>
                <a:ea typeface="黑体" panose="02010609060101010101" pitchFamily="49" charset="-122"/>
              </a:rPr>
              <a:t>和选用</a:t>
            </a:r>
            <a:r>
              <a:rPr lang="zh-CN" altLang="en-US" sz="3200" b="1" dirty="0">
                <a:solidFill>
                  <a:srgbClr val="00B050"/>
                </a:solidFill>
                <a:latin typeface="黑体" panose="02010609060101010101" pitchFamily="49" charset="-122"/>
                <a:ea typeface="黑体" panose="02010609060101010101" pitchFamily="49" charset="-122"/>
              </a:rPr>
              <a:t>的风量备用</a:t>
            </a:r>
            <a:r>
              <a:rPr lang="zh-CN" altLang="en-US" sz="3200" b="1" dirty="0" smtClean="0">
                <a:solidFill>
                  <a:srgbClr val="00B050"/>
                </a:solidFill>
                <a:latin typeface="黑体" panose="02010609060101010101" pitchFamily="49" charset="-122"/>
                <a:ea typeface="黑体" panose="02010609060101010101" pitchFamily="49" charset="-122"/>
              </a:rPr>
              <a:t>系数等，计验算矿井及采掘工作面等供风地点的所需要风量。</a:t>
            </a: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C00000"/>
                </a:solidFill>
                <a:latin typeface="黑体" panose="02010609060101010101" pitchFamily="49" charset="-122"/>
                <a:ea typeface="黑体" panose="02010609060101010101" pitchFamily="49" charset="-122"/>
              </a:rPr>
              <a:t>  </a:t>
            </a:r>
            <a:r>
              <a:rPr lang="zh-CN" altLang="en-US" sz="3200" b="1" dirty="0">
                <a:solidFill>
                  <a:srgbClr val="F4B183"/>
                </a:solidFill>
                <a:latin typeface="Calibri" panose="020F0502020204030204" pitchFamily="34" charset="0"/>
                <a:ea typeface="等线" pitchFamily="2" charset="-122"/>
              </a:rPr>
              <a:t>☆</a:t>
            </a:r>
            <a:r>
              <a:rPr lang="zh-CN" altLang="en-US" sz="3200" b="1" dirty="0" smtClean="0">
                <a:solidFill>
                  <a:srgbClr val="00B050"/>
                </a:solidFill>
                <a:latin typeface="黑体" panose="02010609060101010101" pitchFamily="49" charset="-122"/>
                <a:ea typeface="黑体" panose="02010609060101010101" pitchFamily="49" charset="-122"/>
              </a:rPr>
              <a:t>掘进工作面需风量是按甲烷、二氧化碳涌出量、作业人数、炸药量计算和风速</a:t>
            </a:r>
            <a:r>
              <a:rPr lang="zh-CN" altLang="en-US" sz="3200" b="1" dirty="0">
                <a:solidFill>
                  <a:srgbClr val="C00000"/>
                </a:solidFill>
                <a:latin typeface="黑体" panose="02010609060101010101" pitchFamily="49" charset="-122"/>
                <a:ea typeface="黑体" panose="02010609060101010101" pitchFamily="49" charset="-122"/>
              </a:rPr>
              <a:t>及柴油动力装置机车功率验算</a:t>
            </a:r>
            <a:r>
              <a:rPr lang="zh-CN" altLang="en-US" sz="3200" b="1" dirty="0" smtClean="0">
                <a:solidFill>
                  <a:srgbClr val="00B050"/>
                </a:solidFill>
                <a:latin typeface="黑体" panose="02010609060101010101" pitchFamily="49" charset="-122"/>
                <a:ea typeface="黑体" panose="02010609060101010101" pitchFamily="49" charset="-122"/>
              </a:rPr>
              <a:t>选定值，可确定局部通风机</a:t>
            </a:r>
            <a:r>
              <a:rPr lang="zh-CN" altLang="en-US" sz="3200" b="1" dirty="0" smtClean="0">
                <a:solidFill>
                  <a:srgbClr val="C00000"/>
                </a:solidFill>
                <a:latin typeface="黑体" panose="02010609060101010101" pitchFamily="49" charset="-122"/>
                <a:ea typeface="黑体" panose="02010609060101010101" pitchFamily="49" charset="-122"/>
              </a:rPr>
              <a:t>吸风量</a:t>
            </a:r>
            <a:r>
              <a:rPr lang="zh-CN" altLang="en-US" sz="3200" b="1" dirty="0" smtClean="0">
                <a:solidFill>
                  <a:srgbClr val="00B050"/>
                </a:solidFill>
                <a:latin typeface="黑体" panose="02010609060101010101" pitchFamily="49" charset="-122"/>
                <a:ea typeface="黑体" panose="02010609060101010101" pitchFamily="49" charset="-122"/>
              </a:rPr>
              <a:t>，再用最大供风距</a:t>
            </a:r>
            <a:r>
              <a:rPr lang="zh-CN" altLang="en-US" sz="3200" b="1" dirty="0">
                <a:solidFill>
                  <a:srgbClr val="00B050"/>
                </a:solidFill>
                <a:latin typeface="黑体" panose="02010609060101010101" pitchFamily="49" charset="-122"/>
                <a:ea typeface="黑体" panose="02010609060101010101" pitchFamily="49" charset="-122"/>
              </a:rPr>
              <a:t>相近</a:t>
            </a:r>
            <a:r>
              <a:rPr lang="zh-CN" altLang="en-US" sz="3200" b="1" dirty="0" smtClean="0">
                <a:solidFill>
                  <a:srgbClr val="00B050"/>
                </a:solidFill>
                <a:latin typeface="黑体" panose="02010609060101010101" pitchFamily="49" charset="-122"/>
                <a:ea typeface="黑体" panose="02010609060101010101" pitchFamily="49" charset="-122"/>
              </a:rPr>
              <a:t>的已运行局部通风机实测的吸风量核对，选定保障工作面所需风量的风机吸风量。</a:t>
            </a:r>
            <a:endParaRPr lang="en-US" altLang="zh-CN" sz="3200" b="1" dirty="0" smtClean="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smtClean="0">
                <a:solidFill>
                  <a:srgbClr val="00B050"/>
                </a:solidFill>
                <a:latin typeface="黑体" panose="02010609060101010101" pitchFamily="49" charset="-122"/>
                <a:ea typeface="黑体" panose="02010609060101010101" pitchFamily="49" charset="-122"/>
              </a:rPr>
              <a:t>因工作面风量低于</a:t>
            </a:r>
            <a:r>
              <a:rPr lang="zh-CN" altLang="en-US" sz="3200" b="1" dirty="0" smtClean="0">
                <a:solidFill>
                  <a:srgbClr val="C00000"/>
                </a:solidFill>
                <a:latin typeface="黑体" panose="02010609060101010101" pitchFamily="49" charset="-122"/>
                <a:ea typeface="黑体" panose="02010609060101010101" pitchFamily="49" charset="-122"/>
              </a:rPr>
              <a:t>按瓦斯、炸药量或者柴油机</a:t>
            </a:r>
            <a:r>
              <a:rPr lang="zh-CN" altLang="en-US" sz="3200" b="1" dirty="0">
                <a:solidFill>
                  <a:srgbClr val="C00000"/>
                </a:solidFill>
                <a:latin typeface="黑体" panose="02010609060101010101" pitchFamily="49" charset="-122"/>
                <a:ea typeface="黑体" panose="02010609060101010101" pitchFamily="49" charset="-122"/>
              </a:rPr>
              <a:t>为动力通行车辆总功率计</a:t>
            </a:r>
            <a:r>
              <a:rPr lang="zh-CN" altLang="en-US" sz="3200" b="1" dirty="0" smtClean="0">
                <a:solidFill>
                  <a:srgbClr val="C00000"/>
                </a:solidFill>
                <a:latin typeface="黑体" panose="02010609060101010101" pitchFamily="49" charset="-122"/>
                <a:ea typeface="黑体" panose="02010609060101010101" pitchFamily="49" charset="-122"/>
              </a:rPr>
              <a:t>（验）算所需要风量的</a:t>
            </a:r>
            <a:r>
              <a:rPr lang="zh-CN" altLang="en-US" sz="3200" b="1" dirty="0" smtClean="0">
                <a:solidFill>
                  <a:srgbClr val="00B050"/>
                </a:solidFill>
                <a:latin typeface="黑体" panose="02010609060101010101" pitchFamily="49" charset="-122"/>
                <a:ea typeface="黑体" panose="02010609060101010101" pitchFamily="49" charset="-122"/>
              </a:rPr>
              <a:t>，可能形成</a:t>
            </a:r>
            <a:r>
              <a:rPr lang="zh-CN" altLang="en-US" sz="3200" b="1" dirty="0">
                <a:solidFill>
                  <a:srgbClr val="00B050"/>
                </a:solidFill>
                <a:latin typeface="黑体" panose="02010609060101010101" pitchFamily="49" charset="-122"/>
                <a:ea typeface="黑体" panose="02010609060101010101" pitchFamily="49" charset="-122"/>
              </a:rPr>
              <a:t>瓦斯超限、缺氧窒息或者有毒气体中毒威胁</a:t>
            </a:r>
            <a:r>
              <a:rPr lang="zh-CN" altLang="en-US" sz="3200" b="1" dirty="0" smtClean="0">
                <a:solidFill>
                  <a:srgbClr val="00B050"/>
                </a:solidFill>
                <a:latin typeface="黑体" panose="02010609060101010101" pitchFamily="49" charset="-122"/>
                <a:ea typeface="黑体" panose="02010609060101010101" pitchFamily="49" charset="-122"/>
              </a:rPr>
              <a:t>的，可以定性。</a:t>
            </a:r>
            <a:endParaRPr lang="en-US" altLang="zh-CN" sz="3200" b="1" dirty="0" smtClean="0">
              <a:solidFill>
                <a:srgbClr val="00B050"/>
              </a:solidFill>
            </a:endParaRPr>
          </a:p>
        </p:txBody>
      </p:sp>
      <p:sp>
        <p:nvSpPr>
          <p:cNvPr id="11" name="文本框 10"/>
          <p:cNvSpPr txBox="1"/>
          <p:nvPr/>
        </p:nvSpPr>
        <p:spPr>
          <a:xfrm>
            <a:off x="2183363" y="234265"/>
            <a:ext cx="8377456"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081441"/>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3.2 </a:t>
            </a:r>
            <a:r>
              <a:rPr lang="zh-CN" altLang="en-US" sz="3200" b="1" dirty="0" smtClean="0">
                <a:solidFill>
                  <a:srgbClr val="7030A0"/>
                </a:solidFill>
                <a:latin typeface="黑体" panose="02010609060101010101" pitchFamily="49" charset="-122"/>
                <a:ea typeface="黑体" panose="02010609060101010101" pitchFamily="49" charset="-122"/>
              </a:rPr>
              <a:t>第八</a:t>
            </a:r>
            <a:r>
              <a:rPr lang="zh-CN" altLang="en-US" sz="3200" b="1" dirty="0">
                <a:solidFill>
                  <a:srgbClr val="7030A0"/>
                </a:solidFill>
                <a:latin typeface="黑体" panose="02010609060101010101" pitchFamily="49" charset="-122"/>
                <a:ea typeface="黑体" panose="02010609060101010101" pitchFamily="49" charset="-122"/>
              </a:rPr>
              <a:t>条</a:t>
            </a:r>
            <a:r>
              <a:rPr lang="zh-CN" altLang="en-US" sz="3200" b="1" dirty="0" smtClean="0">
                <a:solidFill>
                  <a:srgbClr val="7030A0"/>
                </a:solidFill>
                <a:latin typeface="黑体" panose="02010609060101010101" pitchFamily="49" charset="-122"/>
                <a:ea typeface="黑体" panose="02010609060101010101" pitchFamily="49" charset="-122"/>
              </a:rPr>
              <a:t>（二）</a:t>
            </a:r>
            <a:r>
              <a:rPr lang="zh-CN" altLang="en-US" sz="3200" b="1" dirty="0">
                <a:solidFill>
                  <a:srgbClr val="7030A0"/>
                </a:solidFill>
                <a:latin typeface="黑体" panose="02010609060101010101" pitchFamily="49" charset="-122"/>
                <a:ea typeface="黑体" panose="02010609060101010101" pitchFamily="49" charset="-122"/>
              </a:rPr>
              <a:t>没有备用主要通风机，或者两台主要通风机不具有</a:t>
            </a:r>
            <a:r>
              <a:rPr lang="zh-CN" altLang="en-US" sz="3200" b="1" dirty="0">
                <a:solidFill>
                  <a:srgbClr val="C00000"/>
                </a:solidFill>
                <a:latin typeface="黑体" panose="02010609060101010101" pitchFamily="49" charset="-122"/>
                <a:ea typeface="黑体" panose="02010609060101010101" pitchFamily="49" charset="-122"/>
              </a:rPr>
              <a:t>同等能力</a:t>
            </a:r>
            <a:r>
              <a:rPr lang="zh-CN" altLang="en-US" sz="3200" b="1" dirty="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F4B183"/>
                </a:solidFill>
                <a:latin typeface="Calibri" panose="020F0502020204030204" pitchFamily="34" charset="0"/>
                <a:ea typeface="等线" pitchFamily="2" charset="-122"/>
              </a:rPr>
              <a:t>——</a:t>
            </a:r>
            <a:r>
              <a:rPr lang="zh-CN" altLang="en-US" sz="3200" b="1" dirty="0">
                <a:solidFill>
                  <a:srgbClr val="00B050"/>
                </a:solidFill>
                <a:latin typeface="黑体" panose="02010609060101010101" pitchFamily="49" charset="-122"/>
                <a:ea typeface="黑体" panose="02010609060101010101" pitchFamily="49" charset="-122"/>
              </a:rPr>
              <a:t>本条包含两个方面，一是装有主要通风机的井口地</a:t>
            </a:r>
            <a:endParaRPr lang="en-US" altLang="zh-CN" sz="3200" b="1" dirty="0">
              <a:solidFill>
                <a:srgbClr val="00B050"/>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r>
              <a:rPr lang="zh-CN" altLang="en-US" sz="3200" b="1" dirty="0" smtClean="0">
                <a:solidFill>
                  <a:srgbClr val="00B050"/>
                </a:solidFill>
                <a:latin typeface="黑体" panose="02010609060101010101" pitchFamily="49" charset="-122"/>
                <a:ea typeface="黑体" panose="02010609060101010101" pitchFamily="49" charset="-122"/>
              </a:rPr>
              <a:t>面只</a:t>
            </a:r>
            <a:r>
              <a:rPr lang="zh-CN" altLang="en-US" sz="3200" b="1" dirty="0">
                <a:solidFill>
                  <a:srgbClr val="00B050"/>
                </a:solidFill>
                <a:latin typeface="黑体" panose="02010609060101010101" pitchFamily="49" charset="-122"/>
                <a:ea typeface="黑体" panose="02010609060101010101" pitchFamily="49" charset="-122"/>
              </a:rPr>
              <a:t>安装</a:t>
            </a:r>
            <a:r>
              <a:rPr lang="en-US" altLang="zh-CN" sz="3200" b="1" dirty="0">
                <a:solidFill>
                  <a:srgbClr val="00B050"/>
                </a:solidFill>
                <a:latin typeface="黑体" panose="02010609060101010101" pitchFamily="49" charset="-122"/>
                <a:ea typeface="黑体" panose="02010609060101010101" pitchFamily="49" charset="-122"/>
              </a:rPr>
              <a:t>1</a:t>
            </a:r>
            <a:r>
              <a:rPr lang="zh-CN" altLang="en-US" sz="3200" b="1" dirty="0">
                <a:solidFill>
                  <a:srgbClr val="00B050"/>
                </a:solidFill>
                <a:latin typeface="黑体" panose="02010609060101010101" pitchFamily="49" charset="-122"/>
                <a:ea typeface="黑体" panose="02010609060101010101" pitchFamily="49" charset="-122"/>
              </a:rPr>
              <a:t>台主要通风机运行通风，没有配置备用主要通风机，或者主要通风机</a:t>
            </a:r>
            <a:r>
              <a:rPr lang="zh-CN" altLang="en-US" sz="3200" b="1" dirty="0">
                <a:solidFill>
                  <a:srgbClr val="C00000"/>
                </a:solidFill>
                <a:latin typeface="黑体" panose="02010609060101010101" pitchFamily="49" charset="-122"/>
                <a:ea typeface="黑体" panose="02010609060101010101" pitchFamily="49" charset="-122"/>
              </a:rPr>
              <a:t>出现故障维修不及时且不能保障按期切换运行；</a:t>
            </a:r>
            <a:r>
              <a:rPr lang="zh-CN" altLang="en-US" sz="3200" b="1" dirty="0">
                <a:solidFill>
                  <a:srgbClr val="00B050"/>
                </a:solidFill>
                <a:latin typeface="黑体" panose="02010609060101010101" pitchFamily="49" charset="-122"/>
                <a:ea typeface="黑体" panose="02010609060101010101" pitchFamily="49" charset="-122"/>
              </a:rPr>
              <a:t>二是</a:t>
            </a:r>
            <a:r>
              <a:rPr lang="zh-CN" altLang="en-US" sz="3200" b="1" dirty="0" smtClean="0">
                <a:solidFill>
                  <a:srgbClr val="00B050"/>
                </a:solidFill>
                <a:latin typeface="黑体" panose="02010609060101010101" pitchFamily="49" charset="-122"/>
                <a:ea typeface="黑体" panose="02010609060101010101" pitchFamily="49" charset="-122"/>
              </a:rPr>
              <a:t>主、备</a:t>
            </a:r>
            <a:r>
              <a:rPr lang="zh-CN" altLang="en-US" sz="3200" b="1" dirty="0">
                <a:solidFill>
                  <a:srgbClr val="00B050"/>
                </a:solidFill>
                <a:latin typeface="黑体" panose="02010609060101010101" pitchFamily="49" charset="-122"/>
                <a:ea typeface="黑体" panose="02010609060101010101" pitchFamily="49" charset="-122"/>
              </a:rPr>
              <a:t>通风机型号或者配套的电动机功率不同，</a:t>
            </a:r>
            <a:r>
              <a:rPr lang="zh-CN" altLang="en-US" sz="3200" b="1" dirty="0" smtClean="0">
                <a:solidFill>
                  <a:srgbClr val="00B050"/>
                </a:solidFill>
                <a:latin typeface="黑体" panose="02010609060101010101" pitchFamily="49" charset="-122"/>
                <a:ea typeface="黑体" panose="02010609060101010101" pitchFamily="49" charset="-122"/>
              </a:rPr>
              <a:t>或者有</a:t>
            </a:r>
            <a:r>
              <a:rPr lang="en-US" altLang="zh-CN" sz="3200" b="1" dirty="0" smtClean="0">
                <a:solidFill>
                  <a:srgbClr val="00B050"/>
                </a:solidFill>
                <a:latin typeface="黑体" panose="02010609060101010101" pitchFamily="49" charset="-122"/>
                <a:ea typeface="黑体" panose="02010609060101010101" pitchFamily="49" charset="-122"/>
              </a:rPr>
              <a:t>1</a:t>
            </a:r>
            <a:r>
              <a:rPr lang="zh-CN" altLang="en-US" sz="3200" b="1" dirty="0" smtClean="0">
                <a:solidFill>
                  <a:srgbClr val="00B050"/>
                </a:solidFill>
                <a:latin typeface="黑体" panose="02010609060101010101" pitchFamily="49" charset="-122"/>
                <a:ea typeface="黑体" panose="02010609060101010101" pitchFamily="49" charset="-122"/>
              </a:rPr>
              <a:t>台主要通风机</a:t>
            </a:r>
            <a:r>
              <a:rPr lang="zh-CN" altLang="en-US" sz="3200" b="1" dirty="0">
                <a:solidFill>
                  <a:srgbClr val="00B050"/>
                </a:solidFill>
                <a:latin typeface="黑体" panose="02010609060101010101" pitchFamily="49" charset="-122"/>
                <a:ea typeface="黑体" panose="02010609060101010101" pitchFamily="49" charset="-122"/>
              </a:rPr>
              <a:t>运行风量达不到</a:t>
            </a:r>
            <a:r>
              <a:rPr lang="zh-CN" altLang="en-US" sz="3200" b="1" dirty="0">
                <a:solidFill>
                  <a:srgbClr val="C00000"/>
                </a:solidFill>
                <a:latin typeface="黑体" panose="02010609060101010101" pitchFamily="49" charset="-122"/>
                <a:ea typeface="黑体" panose="02010609060101010101" pitchFamily="49" charset="-122"/>
              </a:rPr>
              <a:t>承担区域所需风量。</a:t>
            </a:r>
            <a:endParaRPr lang="en-US" altLang="zh-CN" sz="3200" b="1" dirty="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3.3 </a:t>
            </a:r>
            <a:r>
              <a:rPr lang="zh-CN" altLang="en-US" sz="3200" b="1" dirty="0" smtClean="0">
                <a:solidFill>
                  <a:srgbClr val="7030A0"/>
                </a:solidFill>
                <a:latin typeface="黑体" panose="02010609060101010101" pitchFamily="49" charset="-122"/>
                <a:ea typeface="黑体" panose="02010609060101010101" pitchFamily="49" charset="-122"/>
              </a:rPr>
              <a:t>第八</a:t>
            </a:r>
            <a:r>
              <a:rPr lang="zh-CN" altLang="en-US" sz="3200" b="1" dirty="0">
                <a:solidFill>
                  <a:srgbClr val="7030A0"/>
                </a:solidFill>
                <a:latin typeface="黑体" panose="02010609060101010101" pitchFamily="49" charset="-122"/>
                <a:ea typeface="黑体" panose="02010609060101010101" pitchFamily="49" charset="-122"/>
              </a:rPr>
              <a:t>条</a:t>
            </a:r>
            <a:r>
              <a:rPr lang="zh-CN" altLang="en-US" sz="3200" b="1" dirty="0" smtClean="0">
                <a:solidFill>
                  <a:srgbClr val="7030A0"/>
                </a:solidFill>
                <a:latin typeface="黑体" panose="02010609060101010101" pitchFamily="49" charset="-122"/>
                <a:ea typeface="黑体" panose="02010609060101010101" pitchFamily="49" charset="-122"/>
              </a:rPr>
              <a:t>（三）</a:t>
            </a:r>
            <a:r>
              <a:rPr lang="zh-CN" altLang="en-US" sz="3200" b="1" dirty="0">
                <a:solidFill>
                  <a:srgbClr val="7030A0"/>
                </a:solidFill>
                <a:latin typeface="黑体" panose="02010609060101010101" pitchFamily="49" charset="-122"/>
                <a:ea typeface="黑体" panose="02010609060101010101" pitchFamily="49" charset="-122"/>
              </a:rPr>
              <a:t>违反</a:t>
            </a:r>
            <a:r>
              <a:rPr lang="en-US" altLang="zh-CN" sz="3200" b="1" dirty="0">
                <a:solidFill>
                  <a:srgbClr val="C00000"/>
                </a:solidFill>
                <a:latin typeface="黑体" panose="02010609060101010101" pitchFamily="49" charset="-122"/>
                <a:ea typeface="黑体" panose="02010609060101010101" pitchFamily="49" charset="-122"/>
              </a:rPr>
              <a:t>《</a:t>
            </a:r>
            <a:r>
              <a:rPr lang="zh-CN" altLang="en-US" sz="3200" b="1" dirty="0">
                <a:solidFill>
                  <a:srgbClr val="C00000"/>
                </a:solidFill>
                <a:latin typeface="黑体" panose="02010609060101010101" pitchFamily="49" charset="-122"/>
                <a:ea typeface="黑体" panose="02010609060101010101" pitchFamily="49" charset="-122"/>
              </a:rPr>
              <a:t>煤矿安全规程</a:t>
            </a:r>
            <a:r>
              <a:rPr lang="en-US" altLang="zh-CN" sz="3200" b="1" dirty="0">
                <a:solidFill>
                  <a:srgbClr val="C00000"/>
                </a:solidFill>
                <a:latin typeface="黑体" panose="02010609060101010101" pitchFamily="49" charset="-122"/>
                <a:ea typeface="黑体" panose="02010609060101010101" pitchFamily="49" charset="-122"/>
              </a:rPr>
              <a:t>》</a:t>
            </a:r>
            <a:r>
              <a:rPr lang="zh-CN" altLang="en-US" sz="3200" b="1" dirty="0">
                <a:solidFill>
                  <a:srgbClr val="7030A0"/>
                </a:solidFill>
                <a:latin typeface="黑体" panose="02010609060101010101" pitchFamily="49" charset="-122"/>
                <a:ea typeface="黑体" panose="02010609060101010101" pitchFamily="49" charset="-122"/>
              </a:rPr>
              <a:t>规定采用串联通风的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en-US" altLang="zh-CN" sz="3200" b="1" dirty="0" smtClean="0">
                <a:solidFill>
                  <a:srgbClr val="0033CC"/>
                </a:solidFill>
                <a:latin typeface="黑体" panose="02010609060101010101" pitchFamily="49" charset="-122"/>
                <a:ea typeface="黑体" panose="02010609060101010101" pitchFamily="49" charset="-122"/>
              </a:rPr>
              <a:t> </a:t>
            </a:r>
            <a:r>
              <a:rPr lang="zh-CN" altLang="en-US" sz="3200" b="1" dirty="0">
                <a:solidFill>
                  <a:srgbClr val="0033CC"/>
                </a:solidFill>
                <a:latin typeface="黑体" panose="02010609060101010101" pitchFamily="49" charset="-122"/>
                <a:ea typeface="黑体" panose="02010609060101010101" pitchFamily="49" charset="-122"/>
              </a:rPr>
              <a:t>本条是指违反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第一百五十条</a:t>
            </a:r>
            <a:r>
              <a:rPr lang="zh-CN" altLang="en-US" sz="3200" b="1" dirty="0" smtClean="0">
                <a:solidFill>
                  <a:srgbClr val="0033CC"/>
                </a:solidFill>
                <a:latin typeface="黑体" panose="02010609060101010101" pitchFamily="49" charset="-122"/>
                <a:ea typeface="黑体" panose="02010609060101010101" pitchFamily="49" charset="-122"/>
              </a:rPr>
              <a:t>有</a:t>
            </a:r>
            <a:endParaRPr lang="en-US" altLang="zh-CN" sz="3200" b="1" dirty="0" smtClean="0">
              <a:solidFill>
                <a:srgbClr val="00B050"/>
              </a:solidFill>
            </a:endParaRPr>
          </a:p>
        </p:txBody>
      </p:sp>
      <p:sp>
        <p:nvSpPr>
          <p:cNvPr id="11" name="文本框 10"/>
          <p:cNvSpPr txBox="1"/>
          <p:nvPr/>
        </p:nvSpPr>
        <p:spPr>
          <a:xfrm>
            <a:off x="1718818" y="244314"/>
            <a:ext cx="8922387"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230731"/>
            <a:ext cx="10412963" cy="5086094"/>
          </a:xfrm>
        </p:spPr>
        <p:txBody>
          <a:bodyPr>
            <a:noAutofit/>
          </a:bodyPr>
          <a:lstStyle/>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关规定</a:t>
            </a:r>
            <a:r>
              <a:rPr lang="zh-CN" altLang="en-US" sz="3200" b="1" dirty="0">
                <a:solidFill>
                  <a:srgbClr val="00B050"/>
                </a:solidFill>
                <a:latin typeface="黑体" panose="02010609060101010101" pitchFamily="49" charset="-122"/>
                <a:ea typeface="黑体" panose="02010609060101010101" pitchFamily="49" charset="-122"/>
              </a:rPr>
              <a:t>的采区内采掘之间的串联通风</a:t>
            </a:r>
            <a:r>
              <a:rPr lang="zh-CN" altLang="en-US" sz="3200" b="1" dirty="0">
                <a:solidFill>
                  <a:srgbClr val="0033CC"/>
                </a:solidFill>
                <a:latin typeface="黑体" panose="02010609060101010101" pitchFamily="49" charset="-122"/>
                <a:ea typeface="黑体" panose="02010609060101010101" pitchFamily="49" charset="-122"/>
              </a:rPr>
              <a:t>，有下列情形之一的：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）采煤工作面之间串联通风。</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2</a:t>
            </a:r>
            <a:r>
              <a:rPr lang="zh-CN" altLang="en-US" sz="3200" b="1" dirty="0" smtClean="0">
                <a:solidFill>
                  <a:srgbClr val="0033CC"/>
                </a:solidFill>
                <a:latin typeface="黑体" panose="02010609060101010101" pitchFamily="49" charset="-122"/>
                <a:ea typeface="黑体" panose="02010609060101010101" pitchFamily="49" charset="-122"/>
              </a:rPr>
              <a:t>）开采有瓦斯喷出、突出危险的煤层或者在距离突出煤层垂距小于</a:t>
            </a:r>
            <a:r>
              <a:rPr lang="en-US" altLang="zh-CN" sz="3200" b="1" dirty="0" smtClean="0">
                <a:solidFill>
                  <a:srgbClr val="0033CC"/>
                </a:solidFill>
                <a:latin typeface="黑体" panose="02010609060101010101" pitchFamily="49" charset="-122"/>
                <a:ea typeface="黑体" panose="02010609060101010101" pitchFamily="49" charset="-122"/>
              </a:rPr>
              <a:t>10m</a:t>
            </a:r>
            <a:r>
              <a:rPr lang="zh-CN" altLang="en-US" sz="3200" b="1" dirty="0" smtClean="0">
                <a:solidFill>
                  <a:srgbClr val="0033CC"/>
                </a:solidFill>
                <a:latin typeface="黑体" panose="02010609060101010101" pitchFamily="49" charset="-122"/>
                <a:ea typeface="黑体" panose="02010609060101010101" pitchFamily="49" charset="-122"/>
              </a:rPr>
              <a:t>的区域掘进施工时，掘进工作面与其他工作面串联通风的</a:t>
            </a:r>
            <a:r>
              <a:rPr lang="zh-CN" altLang="en-US" sz="3200" b="1" dirty="0" smtClean="0">
                <a:solidFill>
                  <a:srgbClr val="00B050"/>
                </a:solidFill>
                <a:latin typeface="黑体" panose="02010609060101010101" pitchFamily="49" charset="-122"/>
                <a:ea typeface="黑体" panose="02010609060101010101" pitchFamily="49" charset="-122"/>
              </a:rPr>
              <a:t>（</a:t>
            </a:r>
            <a:r>
              <a:rPr lang="en-US" altLang="zh-CN" sz="3200" b="1" dirty="0" smtClean="0">
                <a:solidFill>
                  <a:srgbClr val="00B050"/>
                </a:solidFill>
                <a:latin typeface="黑体" panose="02010609060101010101" pitchFamily="49" charset="-122"/>
                <a:ea typeface="黑体" panose="02010609060101010101" pitchFamily="49" charset="-122"/>
              </a:rPr>
              <a:t>2</a:t>
            </a:r>
            <a:r>
              <a:rPr lang="zh-CN" altLang="en-US" sz="3200" b="1" dirty="0" smtClean="0">
                <a:solidFill>
                  <a:srgbClr val="00B050"/>
                </a:solidFill>
                <a:latin typeface="黑体" panose="02010609060101010101" pitchFamily="49" charset="-122"/>
                <a:ea typeface="黑体" panose="02010609060101010101" pitchFamily="49" charset="-122"/>
              </a:rPr>
              <a:t>个工作面串联</a:t>
            </a:r>
            <a:r>
              <a:rPr lang="en-US" altLang="zh-CN" sz="3200" b="1" dirty="0" smtClean="0">
                <a:solidFill>
                  <a:srgbClr val="00B050"/>
                </a:solidFill>
                <a:latin typeface="黑体" panose="02010609060101010101" pitchFamily="49" charset="-122"/>
                <a:ea typeface="黑体" panose="02010609060101010101" pitchFamily="49" charset="-122"/>
              </a:rPr>
              <a:t>1</a:t>
            </a:r>
            <a:r>
              <a:rPr lang="zh-CN" altLang="en-US" sz="3200" b="1" dirty="0" smtClean="0">
                <a:solidFill>
                  <a:srgbClr val="00B050"/>
                </a:solidFill>
                <a:latin typeface="黑体" panose="02010609060101010101" pitchFamily="49" charset="-122"/>
                <a:ea typeface="黑体" panose="02010609060101010101" pitchFamily="49" charset="-122"/>
              </a:rPr>
              <a:t>个停止作业除外）</a:t>
            </a:r>
            <a:r>
              <a:rPr lang="zh-CN" altLang="en-US" sz="3200" b="1" dirty="0" smtClean="0">
                <a:solidFill>
                  <a:srgbClr val="0033CC"/>
                </a:solidFill>
                <a:latin typeface="黑体" panose="02010609060101010101" pitchFamily="49" charset="-122"/>
                <a:ea typeface="黑体" panose="02010609060101010101" pitchFamily="49" charset="-122"/>
              </a:rPr>
              <a:t>。</a:t>
            </a:r>
            <a:endParaRPr lang="zh-CN" altLang="en-US"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3</a:t>
            </a:r>
            <a:r>
              <a:rPr lang="zh-CN" altLang="en-US" sz="3200" b="1" dirty="0" smtClean="0">
                <a:solidFill>
                  <a:srgbClr val="0033CC"/>
                </a:solidFill>
                <a:latin typeface="黑体" panose="02010609060101010101" pitchFamily="49" charset="-122"/>
                <a:ea typeface="黑体" panose="02010609060101010101" pitchFamily="49" charset="-122"/>
              </a:rPr>
              <a:t>）采区内为构成新区段通风系统的掘进巷道或者采煤工作面遇地质构造而重新掘进的巷道，布置独立通风有困难时，其回风可串入采煤工作面，除此之外将掘进工作面和采煤工作面串联通风的。</a:t>
            </a:r>
            <a:endParaRPr lang="zh-CN" altLang="en-US"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zh-CN" altLang="en-US" sz="3200" b="1" dirty="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4</a:t>
            </a:r>
            <a:r>
              <a:rPr lang="zh-CN" altLang="en-US" sz="3200" b="1" dirty="0">
                <a:solidFill>
                  <a:srgbClr val="0033CC"/>
                </a:solidFill>
                <a:latin typeface="黑体" panose="02010609060101010101" pitchFamily="49" charset="-122"/>
                <a:ea typeface="黑体" panose="02010609060101010101" pitchFamily="49" charset="-122"/>
              </a:rPr>
              <a:t>）串联通风次数超过</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次</a:t>
            </a:r>
            <a:r>
              <a:rPr lang="zh-CN" altLang="en-US" sz="3200" b="1" dirty="0" smtClean="0">
                <a:solidFill>
                  <a:srgbClr val="0033CC"/>
                </a:solidFill>
                <a:latin typeface="黑体" panose="02010609060101010101" pitchFamily="49" charset="-122"/>
                <a:ea typeface="黑体" panose="02010609060101010101" pitchFamily="49" charset="-122"/>
              </a:rPr>
              <a:t>的</a:t>
            </a:r>
            <a:r>
              <a:rPr lang="zh-CN" altLang="en-US" sz="3200" b="1" dirty="0" smtClean="0">
                <a:solidFill>
                  <a:srgbClr val="00B050"/>
                </a:solidFill>
                <a:latin typeface="黑体" panose="02010609060101010101" pitchFamily="49" charset="-122"/>
                <a:ea typeface="黑体" panose="02010609060101010101" pitchFamily="49" charset="-122"/>
              </a:rPr>
              <a:t>（</a:t>
            </a:r>
            <a:r>
              <a:rPr lang="en-US" altLang="zh-CN" sz="3200" b="1" dirty="0" smtClean="0">
                <a:solidFill>
                  <a:srgbClr val="00B050"/>
                </a:solidFill>
                <a:latin typeface="黑体" panose="02010609060101010101" pitchFamily="49" charset="-122"/>
                <a:ea typeface="黑体" panose="02010609060101010101" pitchFamily="49" charset="-122"/>
              </a:rPr>
              <a:t>1</a:t>
            </a:r>
            <a:r>
              <a:rPr lang="zh-CN" altLang="en-US" sz="3200" b="1" dirty="0" smtClean="0">
                <a:solidFill>
                  <a:srgbClr val="00B050"/>
                </a:solidFill>
                <a:latin typeface="黑体" panose="02010609060101010101" pitchFamily="49" charset="-122"/>
                <a:ea typeface="黑体" panose="02010609060101010101" pitchFamily="49" charset="-122"/>
              </a:rPr>
              <a:t>次串联通风是指</a:t>
            </a:r>
            <a:r>
              <a:rPr lang="en-US" altLang="zh-CN" sz="3200" b="1" dirty="0" smtClean="0">
                <a:solidFill>
                  <a:srgbClr val="00B050"/>
                </a:solidFill>
                <a:latin typeface="黑体" panose="02010609060101010101" pitchFamily="49" charset="-122"/>
                <a:ea typeface="黑体" panose="02010609060101010101" pitchFamily="49" charset="-122"/>
              </a:rPr>
              <a:t>2</a:t>
            </a:r>
            <a:r>
              <a:rPr lang="zh-CN" altLang="en-US" sz="3200" b="1" dirty="0" smtClean="0">
                <a:solidFill>
                  <a:srgbClr val="00B050"/>
                </a:solidFill>
                <a:latin typeface="黑体" panose="02010609060101010101" pitchFamily="49" charset="-122"/>
                <a:ea typeface="黑体" panose="02010609060101010101" pitchFamily="49" charset="-122"/>
              </a:rPr>
              <a:t>个采、掘工作面之间</a:t>
            </a:r>
            <a:r>
              <a:rPr lang="en-US" altLang="zh-CN" sz="3200" b="1" dirty="0" smtClean="0">
                <a:solidFill>
                  <a:srgbClr val="00B050"/>
                </a:solidFill>
                <a:latin typeface="黑体" panose="02010609060101010101" pitchFamily="49" charset="-122"/>
                <a:ea typeface="黑体" panose="02010609060101010101" pitchFamily="49" charset="-122"/>
              </a:rPr>
              <a:t>1</a:t>
            </a:r>
            <a:r>
              <a:rPr lang="zh-CN" altLang="en-US" sz="3200" b="1" dirty="0" smtClean="0">
                <a:solidFill>
                  <a:srgbClr val="00B050"/>
                </a:solidFill>
                <a:latin typeface="黑体" panose="02010609060101010101" pitchFamily="49" charset="-122"/>
                <a:ea typeface="黑体" panose="02010609060101010101" pitchFamily="49" charset="-122"/>
              </a:rPr>
              <a:t>次且采区内只准</a:t>
            </a:r>
            <a:r>
              <a:rPr lang="en-US" altLang="zh-CN" sz="3200" b="1" dirty="0" smtClean="0">
                <a:solidFill>
                  <a:srgbClr val="00B050"/>
                </a:solidFill>
                <a:latin typeface="黑体" panose="02010609060101010101" pitchFamily="49" charset="-122"/>
                <a:ea typeface="黑体" panose="02010609060101010101" pitchFamily="49" charset="-122"/>
              </a:rPr>
              <a:t>1</a:t>
            </a:r>
            <a:r>
              <a:rPr lang="zh-CN" altLang="en-US" sz="3200" b="1" dirty="0" smtClean="0">
                <a:solidFill>
                  <a:srgbClr val="00B050"/>
                </a:solidFill>
                <a:latin typeface="黑体" panose="02010609060101010101" pitchFamily="49" charset="-122"/>
                <a:ea typeface="黑体" panose="02010609060101010101" pitchFamily="49" charset="-122"/>
              </a:rPr>
              <a:t>次）</a:t>
            </a:r>
            <a:r>
              <a:rPr lang="zh-CN" altLang="en-US" sz="3200" b="1" dirty="0" smtClean="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425959" y="234265"/>
            <a:ext cx="8657372"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3.4 </a:t>
            </a:r>
            <a:r>
              <a:rPr lang="zh-CN" altLang="en-US" sz="3200" b="1" dirty="0" smtClean="0">
                <a:solidFill>
                  <a:srgbClr val="7030A0"/>
                </a:solidFill>
                <a:latin typeface="黑体" panose="02010609060101010101" pitchFamily="49" charset="-122"/>
                <a:ea typeface="黑体" panose="02010609060101010101" pitchFamily="49" charset="-122"/>
              </a:rPr>
              <a:t>第八</a:t>
            </a:r>
            <a:r>
              <a:rPr lang="zh-CN" altLang="en-US" sz="3200" b="1" dirty="0">
                <a:solidFill>
                  <a:srgbClr val="7030A0"/>
                </a:solidFill>
                <a:latin typeface="黑体" panose="02010609060101010101" pitchFamily="49" charset="-122"/>
                <a:ea typeface="黑体" panose="02010609060101010101" pitchFamily="49" charset="-122"/>
              </a:rPr>
              <a:t>条</a:t>
            </a:r>
            <a:r>
              <a:rPr lang="zh-CN" altLang="en-US" sz="3200" b="1" dirty="0" smtClean="0">
                <a:solidFill>
                  <a:srgbClr val="7030A0"/>
                </a:solidFill>
                <a:latin typeface="黑体" panose="02010609060101010101" pitchFamily="49" charset="-122"/>
                <a:ea typeface="黑体" panose="02010609060101010101" pitchFamily="49" charset="-122"/>
              </a:rPr>
              <a:t>（四）未</a:t>
            </a:r>
            <a:r>
              <a:rPr lang="zh-CN" altLang="en-US" sz="3200" b="1" dirty="0">
                <a:solidFill>
                  <a:srgbClr val="7030A0"/>
                </a:solidFill>
                <a:latin typeface="黑体" panose="02010609060101010101" pitchFamily="49" charset="-122"/>
                <a:ea typeface="黑体" panose="02010609060101010101" pitchFamily="49" charset="-122"/>
              </a:rPr>
              <a:t>按照设计形成通风系统，或者生产水平和采</a:t>
            </a:r>
            <a:r>
              <a:rPr lang="zh-CN" altLang="en-US" sz="3200" b="1" dirty="0">
                <a:solidFill>
                  <a:srgbClr val="C00000"/>
                </a:solidFill>
                <a:latin typeface="黑体" panose="02010609060101010101" pitchFamily="49" charset="-122"/>
                <a:ea typeface="黑体" panose="02010609060101010101" pitchFamily="49" charset="-122"/>
              </a:rPr>
              <a:t>（盘）</a:t>
            </a:r>
            <a:r>
              <a:rPr lang="zh-CN" altLang="en-US" sz="3200" b="1" dirty="0">
                <a:solidFill>
                  <a:srgbClr val="7030A0"/>
                </a:solidFill>
                <a:latin typeface="黑体" panose="02010609060101010101" pitchFamily="49" charset="-122"/>
                <a:ea typeface="黑体" panose="02010609060101010101" pitchFamily="49" charset="-122"/>
              </a:rPr>
              <a:t>区未实现分区通风的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）本条中“未形成通风系统”，是指矿井或者采区设计的通风</a:t>
            </a:r>
            <a:r>
              <a:rPr lang="zh-CN" altLang="en-US" sz="3200" b="1" dirty="0" smtClean="0">
                <a:solidFill>
                  <a:srgbClr val="0033CC"/>
                </a:solidFill>
                <a:latin typeface="黑体" panose="02010609060101010101" pitchFamily="49" charset="-122"/>
                <a:ea typeface="黑体" panose="02010609060101010101" pitchFamily="49" charset="-122"/>
              </a:rPr>
              <a:t>系统还未形成，就违规进行巷道掘进或者采煤等</a:t>
            </a:r>
            <a:r>
              <a:rPr lang="zh-CN" altLang="en-US" sz="3200" b="1" dirty="0">
                <a:solidFill>
                  <a:srgbClr val="0033CC"/>
                </a:solidFill>
                <a:latin typeface="黑体" panose="02010609060101010101" pitchFamily="49" charset="-122"/>
                <a:ea typeface="黑体" panose="02010609060101010101" pitchFamily="49" charset="-122"/>
              </a:rPr>
              <a:t>采掘作业</a:t>
            </a:r>
            <a:r>
              <a:rPr lang="zh-CN" altLang="en-US" sz="3200" b="1" dirty="0" smtClean="0">
                <a:solidFill>
                  <a:srgbClr val="0033CC"/>
                </a:solidFill>
                <a:latin typeface="黑体" panose="02010609060101010101" pitchFamily="49" charset="-122"/>
                <a:ea typeface="黑体" panose="02010609060101010101" pitchFamily="49" charset="-122"/>
              </a:rPr>
              <a:t>的，或者未经批准对设计作出重大变更的。 </a:t>
            </a: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本条中</a:t>
            </a:r>
            <a:r>
              <a:rPr lang="zh-CN" altLang="en-US" sz="3200" b="1" dirty="0" smtClean="0">
                <a:solidFill>
                  <a:srgbClr val="0033CC"/>
                </a:solidFill>
                <a:latin typeface="黑体" panose="02010609060101010101" pitchFamily="49" charset="-122"/>
                <a:ea typeface="黑体" panose="02010609060101010101" pitchFamily="49" charset="-122"/>
              </a:rPr>
              <a:t>“未实现分区通风”是指生产</a:t>
            </a:r>
            <a:r>
              <a:rPr lang="zh-CN" altLang="en-US" sz="3200" b="1" dirty="0">
                <a:solidFill>
                  <a:srgbClr val="0033CC"/>
                </a:solidFill>
                <a:latin typeface="黑体" panose="02010609060101010101" pitchFamily="49" charset="-122"/>
                <a:ea typeface="黑体" panose="02010609060101010101" pitchFamily="49" charset="-122"/>
              </a:rPr>
              <a:t>水平</a:t>
            </a:r>
            <a:r>
              <a:rPr lang="zh-CN" altLang="en-US" sz="3200" b="1" dirty="0" smtClean="0">
                <a:solidFill>
                  <a:srgbClr val="0033CC"/>
                </a:solidFill>
                <a:latin typeface="黑体" panose="02010609060101010101" pitchFamily="49" charset="-122"/>
                <a:ea typeface="黑体" panose="02010609060101010101" pitchFamily="49" charset="-122"/>
              </a:rPr>
              <a:t>或者</a:t>
            </a:r>
            <a:r>
              <a:rPr lang="zh-CN" altLang="en-US" sz="3200" b="1" dirty="0" smtClean="0">
                <a:solidFill>
                  <a:srgbClr val="00B050"/>
                </a:solidFill>
                <a:latin typeface="黑体" panose="02010609060101010101" pitchFamily="49" charset="-122"/>
                <a:ea typeface="黑体" panose="02010609060101010101" pitchFamily="49" charset="-122"/>
              </a:rPr>
              <a:t>生产</a:t>
            </a:r>
            <a:r>
              <a:rPr lang="zh-CN" altLang="en-US" sz="3200" b="1" dirty="0" smtClean="0">
                <a:solidFill>
                  <a:srgbClr val="0033CC"/>
                </a:solidFill>
                <a:latin typeface="黑体" panose="02010609060101010101" pitchFamily="49" charset="-122"/>
                <a:ea typeface="黑体" panose="02010609060101010101" pitchFamily="49" charset="-122"/>
              </a:rPr>
              <a:t>采</a:t>
            </a:r>
            <a:r>
              <a:rPr lang="zh-CN" altLang="en-US" sz="3200" b="1" dirty="0">
                <a:solidFill>
                  <a:srgbClr val="0033CC"/>
                </a:solidFill>
                <a:latin typeface="黑体" panose="02010609060101010101" pitchFamily="49" charset="-122"/>
                <a:ea typeface="黑体" panose="02010609060101010101" pitchFamily="49" charset="-122"/>
              </a:rPr>
              <a:t>（盘）</a:t>
            </a:r>
            <a:r>
              <a:rPr lang="zh-CN" altLang="en-US" sz="3200" b="1" dirty="0" smtClean="0">
                <a:solidFill>
                  <a:srgbClr val="0033CC"/>
                </a:solidFill>
                <a:latin typeface="黑体" panose="02010609060101010101" pitchFamily="49" charset="-122"/>
                <a:ea typeface="黑体" panose="02010609060101010101" pitchFamily="49" charset="-122"/>
              </a:rPr>
              <a:t>区未实现</a:t>
            </a:r>
            <a:r>
              <a:rPr lang="zh-CN" altLang="en-US" sz="3200" b="1" dirty="0">
                <a:solidFill>
                  <a:srgbClr val="0033CC"/>
                </a:solidFill>
                <a:latin typeface="黑体" panose="02010609060101010101" pitchFamily="49" charset="-122"/>
                <a:ea typeface="黑体" panose="02010609060101010101" pitchFamily="49" charset="-122"/>
              </a:rPr>
              <a:t>并联通风，</a:t>
            </a:r>
            <a:r>
              <a:rPr lang="zh-CN" altLang="en-US" sz="3200" b="1" dirty="0" smtClean="0">
                <a:solidFill>
                  <a:srgbClr val="00B050"/>
                </a:solidFill>
                <a:latin typeface="黑体" panose="02010609060101010101" pitchFamily="49" charset="-122"/>
                <a:ea typeface="黑体" panose="02010609060101010101" pitchFamily="49" charset="-122"/>
              </a:rPr>
              <a:t>即</a:t>
            </a:r>
            <a:r>
              <a:rPr lang="zh-CN" altLang="en-US" sz="3200" b="1" dirty="0">
                <a:solidFill>
                  <a:srgbClr val="00B050"/>
                </a:solidFill>
                <a:latin typeface="黑体" panose="02010609060101010101" pitchFamily="49" charset="-122"/>
                <a:ea typeface="黑体" panose="02010609060101010101" pitchFamily="49" charset="-122"/>
              </a:rPr>
              <a:t>生产水平回风未直接进入总回风的或者生产采（盘）区回风未直接进入水平</a:t>
            </a:r>
            <a:r>
              <a:rPr lang="zh-CN" altLang="en-US" sz="3200" b="1" dirty="0" smtClean="0">
                <a:solidFill>
                  <a:srgbClr val="00B050"/>
                </a:solidFill>
                <a:latin typeface="黑体" panose="02010609060101010101" pitchFamily="49" charset="-122"/>
                <a:ea typeface="黑体" panose="02010609060101010101" pitchFamily="49" charset="-122"/>
              </a:rPr>
              <a:t>（或者总）回风的</a:t>
            </a:r>
            <a:r>
              <a:rPr lang="zh-CN" altLang="en-US" sz="3200" b="1" dirty="0" smtClean="0">
                <a:solidFill>
                  <a:srgbClr val="0033CC"/>
                </a:solidFill>
                <a:latin typeface="黑体" panose="02010609060101010101" pitchFamily="49" charset="-122"/>
                <a:ea typeface="黑体" panose="02010609060101010101" pitchFamily="49" charset="-122"/>
              </a:rPr>
              <a:t>。</a:t>
            </a: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2</a:t>
            </a:r>
            <a:r>
              <a:rPr lang="zh-CN" altLang="en-US" sz="3200" b="1" dirty="0">
                <a:solidFill>
                  <a:srgbClr val="0033CC"/>
                </a:solidFill>
                <a:latin typeface="黑体" panose="02010609060101010101" pitchFamily="49" charset="-122"/>
                <a:ea typeface="黑体" panose="02010609060101010101" pitchFamily="49" charset="-122"/>
              </a:rPr>
              <a:t>种未实现</a:t>
            </a:r>
            <a:r>
              <a:rPr lang="zh-CN" altLang="en-US" sz="3200" b="1" dirty="0">
                <a:solidFill>
                  <a:srgbClr val="C00000"/>
                </a:solidFill>
                <a:latin typeface="黑体" panose="02010609060101010101" pitchFamily="49" charset="-122"/>
                <a:ea typeface="黑体" panose="02010609060101010101" pitchFamily="49" charset="-122"/>
              </a:rPr>
              <a:t>采区分区</a:t>
            </a:r>
            <a:r>
              <a:rPr lang="zh-CN" altLang="en-US" sz="3200" b="1" dirty="0">
                <a:solidFill>
                  <a:srgbClr val="0033CC"/>
                </a:solidFill>
                <a:latin typeface="黑体" panose="02010609060101010101" pitchFamily="49" charset="-122"/>
                <a:ea typeface="黑体" panose="02010609060101010101" pitchFamily="49" charset="-122"/>
              </a:rPr>
              <a:t>通风情形如图</a:t>
            </a:r>
            <a:r>
              <a:rPr lang="en-US" altLang="zh-CN" sz="3200" b="1" dirty="0">
                <a:solidFill>
                  <a:srgbClr val="0033CC"/>
                </a:solidFill>
                <a:latin typeface="黑体" panose="02010609060101010101" pitchFamily="49" charset="-122"/>
                <a:ea typeface="黑体" panose="02010609060101010101" pitchFamily="49" charset="-122"/>
              </a:rPr>
              <a:t>1a</a:t>
            </a:r>
            <a:r>
              <a:rPr lang="zh-CN" altLang="en-US" sz="3200" b="1" dirty="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1b</a:t>
            </a:r>
            <a:r>
              <a:rPr lang="zh-CN" altLang="en-US" sz="3200" b="1" dirty="0">
                <a:solidFill>
                  <a:srgbClr val="0033CC"/>
                </a:solidFill>
                <a:latin typeface="黑体" panose="02010609060101010101" pitchFamily="49" charset="-122"/>
                <a:ea typeface="黑体" panose="02010609060101010101" pitchFamily="49" charset="-122"/>
              </a:rPr>
              <a:t>所示。</a:t>
            </a:r>
            <a:endParaRPr lang="zh-CN" altLang="en-US" sz="1800"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a:solidFill>
                <a:srgbClr val="00B050"/>
              </a:solidFill>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2407298" y="224217"/>
            <a:ext cx="8565503"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endParaRPr lang="en-US" altLang="zh-CN" sz="3200" b="1" dirty="0" smtClean="0">
              <a:solidFill>
                <a:srgbClr val="00B050"/>
              </a:solidFill>
            </a:endParaRPr>
          </a:p>
        </p:txBody>
      </p:sp>
      <p:sp>
        <p:nvSpPr>
          <p:cNvPr id="11" name="文本框 10"/>
          <p:cNvSpPr txBox="1"/>
          <p:nvPr/>
        </p:nvSpPr>
        <p:spPr>
          <a:xfrm>
            <a:off x="2472612" y="234265"/>
            <a:ext cx="8136737"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
        <p:nvSpPr>
          <p:cNvPr id="2" name="矩形 1"/>
          <p:cNvSpPr/>
          <p:nvPr/>
        </p:nvSpPr>
        <p:spPr>
          <a:xfrm>
            <a:off x="3753853" y="6034187"/>
            <a:ext cx="3887603" cy="369332"/>
          </a:xfrm>
          <a:prstGeom prst="rect">
            <a:avLst/>
          </a:prstGeom>
        </p:spPr>
        <p:txBody>
          <a:bodyPr wrap="none">
            <a:spAutoFit/>
          </a:bodyPr>
          <a:lstStyle/>
          <a:p>
            <a:pPr lvl="0" defTabSz="914400" fontAlgn="base">
              <a:spcBef>
                <a:spcPct val="0"/>
              </a:spcBef>
              <a:spcAft>
                <a:spcPct val="0"/>
              </a:spcAft>
            </a:pPr>
            <a:r>
              <a:rPr lang="zh-CN" altLang="en-US" b="1" dirty="0">
                <a:solidFill>
                  <a:srgbClr val="0033CC"/>
                </a:solidFill>
                <a:latin typeface="Arial" panose="020B0604020202020204" pitchFamily="34" charset="0"/>
                <a:ea typeface="宋体" panose="02010600030101010101" pitchFamily="2" charset="-122"/>
              </a:rPr>
              <a:t>图</a:t>
            </a:r>
            <a:r>
              <a:rPr lang="en-US" altLang="zh-CN" b="1" dirty="0" smtClean="0">
                <a:solidFill>
                  <a:srgbClr val="0033CC"/>
                </a:solidFill>
                <a:latin typeface="Arial" panose="020B0604020202020204" pitchFamily="34" charset="0"/>
                <a:ea typeface="宋体" panose="02010600030101010101" pitchFamily="2" charset="-122"/>
              </a:rPr>
              <a:t>1a   </a:t>
            </a:r>
            <a:r>
              <a:rPr lang="zh-CN" altLang="en-US" b="1" dirty="0" smtClean="0">
                <a:solidFill>
                  <a:srgbClr val="0033CC"/>
                </a:solidFill>
                <a:latin typeface="Arial" panose="020B0604020202020204" pitchFamily="34" charset="0"/>
                <a:ea typeface="宋体" panose="02010600030101010101" pitchFamily="2" charset="-122"/>
              </a:rPr>
              <a:t>未</a:t>
            </a:r>
            <a:r>
              <a:rPr lang="zh-CN" altLang="en-US" b="1" dirty="0">
                <a:solidFill>
                  <a:srgbClr val="0033CC"/>
                </a:solidFill>
                <a:latin typeface="Arial" panose="020B0604020202020204" pitchFamily="34" charset="0"/>
                <a:ea typeface="宋体" panose="02010600030101010101" pitchFamily="2" charset="-122"/>
              </a:rPr>
              <a:t>实现采区分区通风情形之一</a:t>
            </a:r>
            <a:endParaRPr lang="zh-CN" altLang="en-US" b="1" dirty="0">
              <a:solidFill>
                <a:srgbClr val="0033CC"/>
              </a:solidFill>
              <a:latin typeface="Arial" panose="020B0604020202020204" pitchFamily="34" charset="0"/>
              <a:ea typeface="宋体" panose="02010600030101010101" pitchFamily="2" charset="-122"/>
            </a:endParaRPr>
          </a:p>
        </p:txBody>
      </p:sp>
      <p:pic>
        <p:nvPicPr>
          <p:cNvPr id="9" name="图片 10"/>
          <p:cNvPicPr>
            <a:picLocks noChangeAspect="1" noChangeArrowheads="1"/>
          </p:cNvPicPr>
          <p:nvPr/>
        </p:nvPicPr>
        <p:blipFill>
          <a:blip r:embed="rId1">
            <a:extLst>
              <a:ext uri="{28A0092B-C50C-407E-A947-70E740481C1C}">
                <a14:useLocalDpi xmlns:a14="http://schemas.microsoft.com/office/drawing/2010/main" val="0"/>
              </a:ext>
            </a:extLst>
          </a:blip>
          <a:srcRect l="29932" t="4739" r="37450" b="8801"/>
          <a:stretch>
            <a:fillRect/>
          </a:stretch>
        </p:blipFill>
        <p:spPr bwMode="auto">
          <a:xfrm>
            <a:off x="1446245" y="1115368"/>
            <a:ext cx="9423918" cy="49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algn="just">
              <a:lnSpc>
                <a:spcPts val="4000"/>
              </a:lnSpc>
              <a:spcBef>
                <a:spcPts val="0"/>
              </a:spcBef>
              <a:buNone/>
            </a:pPr>
            <a:endParaRPr lang="zh-CN" altLang="en-US" sz="1800"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2192693" y="234265"/>
            <a:ext cx="8789437"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39551" y="1222375"/>
            <a:ext cx="9442580" cy="441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753853" y="5894228"/>
            <a:ext cx="4237057" cy="369332"/>
          </a:xfrm>
          <a:prstGeom prst="rect">
            <a:avLst/>
          </a:prstGeom>
        </p:spPr>
        <p:txBody>
          <a:bodyPr wrap="none">
            <a:spAutoFit/>
          </a:bodyPr>
          <a:lstStyle/>
          <a:p>
            <a:pPr lvl="0" defTabSz="914400" fontAlgn="base">
              <a:spcBef>
                <a:spcPct val="0"/>
              </a:spcBef>
              <a:spcAft>
                <a:spcPct val="0"/>
              </a:spcAft>
            </a:pPr>
            <a:r>
              <a:rPr lang="zh-CN" altLang="en-US" b="1" dirty="0">
                <a:solidFill>
                  <a:srgbClr val="0033CC"/>
                </a:solidFill>
                <a:latin typeface="Arial" panose="020B0604020202020204" pitchFamily="34" charset="0"/>
                <a:ea typeface="宋体" panose="02010600030101010101" pitchFamily="2" charset="-122"/>
              </a:rPr>
              <a:t>图</a:t>
            </a:r>
            <a:r>
              <a:rPr lang="en-US" altLang="zh-CN" b="1" dirty="0">
                <a:solidFill>
                  <a:srgbClr val="0033CC"/>
                </a:solidFill>
                <a:latin typeface="Arial" panose="020B0604020202020204" pitchFamily="34" charset="0"/>
                <a:ea typeface="宋体" panose="02010600030101010101" pitchFamily="2" charset="-122"/>
              </a:rPr>
              <a:t>1</a:t>
            </a:r>
            <a:r>
              <a:rPr lang="zh-CN" altLang="en-US" b="1" dirty="0">
                <a:solidFill>
                  <a:srgbClr val="0033CC"/>
                </a:solidFill>
                <a:latin typeface="Arial" panose="020B0604020202020204" pitchFamily="34" charset="0"/>
                <a:ea typeface="宋体" panose="02010600030101010101" pitchFamily="2" charset="-122"/>
              </a:rPr>
              <a:t>（</a:t>
            </a:r>
            <a:r>
              <a:rPr lang="en-US" altLang="zh-CN" b="1" dirty="0">
                <a:solidFill>
                  <a:srgbClr val="0033CC"/>
                </a:solidFill>
                <a:latin typeface="Arial" panose="020B0604020202020204" pitchFamily="34" charset="0"/>
                <a:ea typeface="宋体" panose="02010600030101010101" pitchFamily="2" charset="-122"/>
              </a:rPr>
              <a:t>b</a:t>
            </a:r>
            <a:r>
              <a:rPr lang="zh-CN" altLang="en-US" b="1" dirty="0">
                <a:solidFill>
                  <a:srgbClr val="0033CC"/>
                </a:solidFill>
                <a:latin typeface="Arial" panose="020B0604020202020204" pitchFamily="34" charset="0"/>
                <a:ea typeface="宋体" panose="02010600030101010101" pitchFamily="2" charset="-122"/>
              </a:rPr>
              <a:t>） 未实现采区分区通风情形之二</a:t>
            </a:r>
            <a:endParaRPr lang="zh-CN" altLang="en-US" b="1" dirty="0">
              <a:solidFill>
                <a:srgbClr val="0033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3.5 </a:t>
            </a:r>
            <a:r>
              <a:rPr lang="zh-CN" altLang="en-US" sz="3200" b="1" dirty="0" smtClean="0">
                <a:solidFill>
                  <a:srgbClr val="7030A0"/>
                </a:solidFill>
                <a:latin typeface="黑体" panose="02010609060101010101" pitchFamily="49" charset="-122"/>
                <a:ea typeface="黑体" panose="02010609060101010101" pitchFamily="49" charset="-122"/>
              </a:rPr>
              <a:t>第八</a:t>
            </a:r>
            <a:r>
              <a:rPr lang="zh-CN" altLang="en-US" sz="3200" b="1" dirty="0">
                <a:solidFill>
                  <a:srgbClr val="7030A0"/>
                </a:solidFill>
                <a:latin typeface="黑体" panose="02010609060101010101" pitchFamily="49" charset="-122"/>
                <a:ea typeface="黑体" panose="02010609060101010101" pitchFamily="49" charset="-122"/>
              </a:rPr>
              <a:t>条（五）高瓦斯、煤与瓦斯突出矿井的任一采</a:t>
            </a:r>
            <a:r>
              <a:rPr lang="zh-CN" altLang="en-US" sz="3200" b="1" dirty="0">
                <a:solidFill>
                  <a:srgbClr val="C00000"/>
                </a:solidFill>
                <a:latin typeface="黑体" panose="02010609060101010101" pitchFamily="49" charset="-122"/>
                <a:ea typeface="黑体" panose="02010609060101010101" pitchFamily="49" charset="-122"/>
              </a:rPr>
              <a:t>（盘）</a:t>
            </a:r>
            <a:r>
              <a:rPr lang="zh-CN" altLang="en-US" sz="3200" b="1" dirty="0">
                <a:solidFill>
                  <a:srgbClr val="7030A0"/>
                </a:solidFill>
                <a:latin typeface="黑体" panose="02010609060101010101" pitchFamily="49" charset="-122"/>
                <a:ea typeface="黑体" panose="02010609060101010101" pitchFamily="49" charset="-122"/>
              </a:rPr>
              <a:t>区，开采容易自燃煤层、低瓦斯矿井开采煤层群和分层开采采用联合布置的采</a:t>
            </a:r>
            <a:r>
              <a:rPr lang="zh-CN" altLang="en-US" sz="3200" b="1" dirty="0">
                <a:solidFill>
                  <a:srgbClr val="C00000"/>
                </a:solidFill>
                <a:latin typeface="黑体" panose="02010609060101010101" pitchFamily="49" charset="-122"/>
                <a:ea typeface="黑体" panose="02010609060101010101" pitchFamily="49" charset="-122"/>
              </a:rPr>
              <a:t>（盘）</a:t>
            </a:r>
            <a:r>
              <a:rPr lang="zh-CN" altLang="en-US" sz="3200" b="1" dirty="0">
                <a:solidFill>
                  <a:srgbClr val="7030A0"/>
                </a:solidFill>
                <a:latin typeface="黑体" panose="02010609060101010101" pitchFamily="49" charset="-122"/>
                <a:ea typeface="黑体" panose="02010609060101010101" pitchFamily="49" charset="-122"/>
              </a:rPr>
              <a:t>区，未设置专用回风巷，或者突出煤层工作面没有独立的回风系统</a:t>
            </a:r>
            <a:r>
              <a:rPr lang="zh-CN" altLang="en-US" sz="3200" b="1" dirty="0" smtClean="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a:solidFill>
                  <a:srgbClr val="00B050"/>
                </a:solidFill>
                <a:latin typeface="黑体" panose="02010609060101010101" pitchFamily="49" charset="-122"/>
                <a:ea typeface="黑体" panose="02010609060101010101" pitchFamily="49" charset="-122"/>
              </a:rPr>
              <a:t>开采煤层群采用联合布置的采区是指采区内同时联合开采</a:t>
            </a:r>
            <a:r>
              <a:rPr lang="en-US" altLang="zh-CN" sz="3200" b="1" dirty="0">
                <a:solidFill>
                  <a:srgbClr val="00B050"/>
                </a:solidFill>
                <a:latin typeface="黑体" panose="02010609060101010101" pitchFamily="49" charset="-122"/>
                <a:ea typeface="黑体" panose="02010609060101010101" pitchFamily="49" charset="-122"/>
              </a:rPr>
              <a:t>3</a:t>
            </a:r>
            <a:r>
              <a:rPr lang="zh-CN" altLang="en-US" sz="3200" b="1" dirty="0">
                <a:solidFill>
                  <a:srgbClr val="00B050"/>
                </a:solidFill>
                <a:latin typeface="黑体" panose="02010609060101010101" pitchFamily="49" charset="-122"/>
                <a:ea typeface="黑体" panose="02010609060101010101" pitchFamily="49" charset="-122"/>
              </a:rPr>
              <a:t>个煤层及以上的采区。</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F4B183"/>
                </a:solidFill>
                <a:latin typeface="Calibri" panose="020F0502020204030204" pitchFamily="34" charset="0"/>
                <a:ea typeface="等线" pitchFamily="2" charset="-122"/>
              </a:rPr>
              <a:t>     ——</a:t>
            </a:r>
            <a:r>
              <a:rPr lang="zh-CN" altLang="en-US" sz="3200" b="1" dirty="0" smtClean="0">
                <a:solidFill>
                  <a:srgbClr val="0033CC"/>
                </a:solidFill>
                <a:latin typeface="黑体" panose="02010609060101010101" pitchFamily="49" charset="-122"/>
                <a:ea typeface="黑体" panose="02010609060101010101" pitchFamily="49" charset="-122"/>
              </a:rPr>
              <a:t>本</a:t>
            </a:r>
            <a:r>
              <a:rPr lang="zh-CN" altLang="en-US" sz="3200" b="1" dirty="0">
                <a:solidFill>
                  <a:srgbClr val="0033CC"/>
                </a:solidFill>
                <a:latin typeface="黑体" panose="02010609060101010101" pitchFamily="49" charset="-122"/>
                <a:ea typeface="黑体" panose="02010609060101010101" pitchFamily="49" charset="-122"/>
              </a:rPr>
              <a:t>条中“未设置专用回风巷”，是指未按照</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有关规定设置专门用于回风的巷道的，或者在专用回风巷内运料、安设电气设备的</a:t>
            </a:r>
            <a:r>
              <a:rPr lang="zh-CN" altLang="en-US" sz="3200" b="1" dirty="0">
                <a:solidFill>
                  <a:srgbClr val="00B050"/>
                </a:solidFill>
                <a:latin typeface="黑体" panose="02010609060101010101" pitchFamily="49" charset="-122"/>
                <a:ea typeface="黑体" panose="02010609060101010101" pitchFamily="49" charset="-122"/>
              </a:rPr>
              <a:t>（临时维修有专项措施除外）</a:t>
            </a:r>
            <a:r>
              <a:rPr lang="zh-CN" altLang="en-US" sz="3200" b="1" dirty="0">
                <a:solidFill>
                  <a:srgbClr val="0033CC"/>
                </a:solidFill>
                <a:latin typeface="黑体" panose="02010609060101010101" pitchFamily="49" charset="-122"/>
                <a:ea typeface="黑体" panose="02010609060101010101" pitchFamily="49" charset="-122"/>
              </a:rPr>
              <a:t>，或者在煤（岩）与瓦斯（二氧化碳）突出区的专用回风巷内行人的（在突出</a:t>
            </a:r>
            <a:r>
              <a:rPr lang="zh-CN" altLang="en-US" sz="3200" b="1" dirty="0" smtClean="0">
                <a:solidFill>
                  <a:srgbClr val="0033CC"/>
                </a:solidFill>
                <a:latin typeface="黑体" panose="02010609060101010101" pitchFamily="49" charset="-122"/>
                <a:ea typeface="黑体" panose="02010609060101010101" pitchFamily="49" charset="-122"/>
              </a:rPr>
              <a:t>危险</a:t>
            </a:r>
            <a:r>
              <a:rPr lang="zh-CN" altLang="en-US" sz="3200" b="1" dirty="0">
                <a:solidFill>
                  <a:srgbClr val="0033CC"/>
                </a:solidFill>
                <a:latin typeface="黑体" panose="02010609060101010101" pitchFamily="49" charset="-122"/>
                <a:ea typeface="黑体" panose="02010609060101010101" pitchFamily="49" charset="-122"/>
              </a:rPr>
              <a:t>区停止爆破、采掘作业</a:t>
            </a:r>
            <a:r>
              <a:rPr lang="zh-CN" altLang="en-US" sz="3200" b="1" dirty="0" smtClean="0">
                <a:solidFill>
                  <a:srgbClr val="0033CC"/>
                </a:solidFill>
                <a:latin typeface="黑体" panose="02010609060101010101" pitchFamily="49" charset="-122"/>
                <a:ea typeface="黑体" panose="02010609060101010101" pitchFamily="49" charset="-122"/>
              </a:rPr>
              <a:t>、</a:t>
            </a:r>
            <a:endParaRPr lang="en-US" altLang="zh-CN" sz="3200" b="1" dirty="0" smtClean="0">
              <a:solidFill>
                <a:srgbClr val="00B050"/>
              </a:solidFill>
            </a:endParaRPr>
          </a:p>
        </p:txBody>
      </p:sp>
      <p:sp>
        <p:nvSpPr>
          <p:cNvPr id="11" name="文本框 10"/>
          <p:cNvSpPr txBox="1"/>
          <p:nvPr/>
        </p:nvSpPr>
        <p:spPr>
          <a:xfrm>
            <a:off x="2295330" y="224217"/>
            <a:ext cx="8084617"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934918" y="1139770"/>
            <a:ext cx="10161038" cy="4828699"/>
          </a:xfrm>
        </p:spPr>
        <p:txBody>
          <a:bodyPr>
            <a:noAutofit/>
          </a:bodyPr>
          <a:lstStyle/>
          <a:p>
            <a:pPr marL="0" indent="0" algn="l">
              <a:buNone/>
            </a:pPr>
            <a:endParaRPr lang="zh-CN" altLang="en-US" sz="2000" dirty="0" smtClean="0">
              <a:latin typeface="微软雅黑" panose="020B0503020204020204" pitchFamily="34" charset="-122"/>
              <a:ea typeface="微软雅黑" panose="020B0503020204020204" pitchFamily="34" charset="-122"/>
              <a:sym typeface="+mn-ea"/>
            </a:endParaRPr>
          </a:p>
          <a:p>
            <a:pPr marL="0" indent="0" algn="just">
              <a:lnSpc>
                <a:spcPts val="4400"/>
              </a:lnSpc>
              <a:spcBef>
                <a:spcPts val="0"/>
              </a:spcBef>
              <a:buNone/>
            </a:pPr>
            <a:r>
              <a:rPr lang="zh-CN" altLang="en-US" sz="3200" b="1" dirty="0">
                <a:solidFill>
                  <a:srgbClr val="00B0F0"/>
                </a:solidFill>
              </a:rPr>
              <a:t> </a:t>
            </a:r>
            <a:r>
              <a:rPr lang="zh-CN" altLang="en-US" sz="3200" b="1" dirty="0" smtClean="0">
                <a:solidFill>
                  <a:srgbClr val="00B0F0"/>
                </a:solidFill>
              </a:rPr>
              <a:t>   </a:t>
            </a:r>
            <a:r>
              <a:rPr lang="en-US" altLang="zh-CN" sz="2400" b="1" dirty="0" smtClean="0">
                <a:solidFill>
                  <a:srgbClr val="00B0F0"/>
                </a:solidFill>
                <a:latin typeface="宋体" panose="02010600030101010101" pitchFamily="2" charset="-122"/>
                <a:ea typeface="宋体" panose="02010600030101010101" pitchFamily="2" charset="-122"/>
              </a:rPr>
              <a:t>▼</a:t>
            </a:r>
            <a:r>
              <a:rPr lang="zh-CN" altLang="en-US" sz="3200" b="1" dirty="0" smtClean="0">
                <a:solidFill>
                  <a:srgbClr val="00B0F0"/>
                </a:solidFill>
              </a:rPr>
              <a:t>  </a:t>
            </a:r>
            <a:r>
              <a:rPr lang="zh-CN" altLang="en-US" sz="3200" b="1" dirty="0" smtClean="0">
                <a:solidFill>
                  <a:srgbClr val="00B0F0"/>
                </a:solidFill>
                <a:latin typeface="黑体" panose="02010609060101010101" pitchFamily="49" charset="-122"/>
                <a:ea typeface="黑体" panose="02010609060101010101" pitchFamily="49" charset="-122"/>
              </a:rPr>
              <a:t>第五</a:t>
            </a:r>
            <a:r>
              <a:rPr lang="zh-CN" altLang="en-US" sz="3200" b="1" dirty="0">
                <a:solidFill>
                  <a:srgbClr val="00B0F0"/>
                </a:solidFill>
                <a:latin typeface="黑体" panose="02010609060101010101" pitchFamily="49" charset="-122"/>
                <a:ea typeface="黑体" panose="02010609060101010101" pitchFamily="49" charset="-122"/>
              </a:rPr>
              <a:t>届国家安全生产专家煤矿瓦斯与通风组成员</a:t>
            </a:r>
            <a:endParaRPr lang="zh-CN" altLang="en-US" sz="3200" b="1" dirty="0">
              <a:solidFill>
                <a:srgbClr val="00B0F0"/>
              </a:solidFill>
              <a:latin typeface="黑体" panose="02010609060101010101" pitchFamily="49" charset="-122"/>
              <a:ea typeface="黑体" panose="02010609060101010101" pitchFamily="49" charset="-122"/>
            </a:endParaRPr>
          </a:p>
          <a:p>
            <a:pPr marL="0" indent="0" algn="just">
              <a:lnSpc>
                <a:spcPts val="4400"/>
              </a:lnSpc>
              <a:spcBef>
                <a:spcPts val="0"/>
              </a:spcBef>
              <a:buNone/>
            </a:pPr>
            <a:r>
              <a:rPr lang="zh-CN" altLang="en-US" sz="3200" b="1" dirty="0" smtClean="0">
                <a:solidFill>
                  <a:srgbClr val="00B0F0"/>
                </a:solidFill>
                <a:latin typeface="黑体" panose="02010609060101010101" pitchFamily="49" charset="-122"/>
                <a:ea typeface="黑体" panose="02010609060101010101" pitchFamily="49" charset="-122"/>
              </a:rPr>
              <a:t>  </a:t>
            </a:r>
            <a:r>
              <a:rPr lang="en-US" altLang="zh-CN" sz="2400" b="1" dirty="0" smtClean="0">
                <a:solidFill>
                  <a:srgbClr val="00B0F0"/>
                </a:solidFill>
                <a:latin typeface="宋体" panose="02010600030101010101" pitchFamily="2" charset="-122"/>
                <a:ea typeface="宋体" panose="02010600030101010101" pitchFamily="2" charset="-122"/>
              </a:rPr>
              <a:t>▼ </a:t>
            </a:r>
            <a:r>
              <a:rPr lang="zh-CN" altLang="en-US" sz="3200" b="1" dirty="0" smtClean="0">
                <a:solidFill>
                  <a:srgbClr val="00B0F0"/>
                </a:solidFill>
                <a:latin typeface="黑体" panose="02010609060101010101" pitchFamily="49" charset="-122"/>
                <a:ea typeface="黑体" panose="02010609060101010101" pitchFamily="49" charset="-122"/>
              </a:rPr>
              <a:t>第五</a:t>
            </a:r>
            <a:r>
              <a:rPr lang="zh-CN" altLang="en-US" sz="3200" b="1" dirty="0">
                <a:solidFill>
                  <a:srgbClr val="00B0F0"/>
                </a:solidFill>
                <a:latin typeface="黑体" panose="02010609060101010101" pitchFamily="49" charset="-122"/>
                <a:ea typeface="黑体" panose="02010609060101010101" pitchFamily="49" charset="-122"/>
              </a:rPr>
              <a:t>届煤炭行业煤矿安全标准化技术委员会瓦斯防治及设备分会委员</a:t>
            </a:r>
            <a:endParaRPr lang="zh-CN" altLang="en-US" sz="3200" b="1" dirty="0">
              <a:solidFill>
                <a:srgbClr val="00B0F0"/>
              </a:solidFill>
              <a:latin typeface="黑体" panose="02010609060101010101" pitchFamily="49" charset="-122"/>
              <a:ea typeface="黑体" panose="02010609060101010101" pitchFamily="49" charset="-122"/>
            </a:endParaRPr>
          </a:p>
          <a:p>
            <a:pPr marL="0" indent="0" algn="just">
              <a:lnSpc>
                <a:spcPts val="4400"/>
              </a:lnSpc>
              <a:spcBef>
                <a:spcPts val="0"/>
              </a:spcBef>
              <a:buNone/>
            </a:pPr>
            <a:r>
              <a:rPr lang="zh-CN" altLang="en-US" sz="3200" b="1" dirty="0" smtClean="0">
                <a:solidFill>
                  <a:srgbClr val="00B0F0"/>
                </a:solidFill>
                <a:latin typeface="黑体" panose="02010609060101010101" pitchFamily="49" charset="-122"/>
                <a:ea typeface="黑体" panose="02010609060101010101" pitchFamily="49" charset="-122"/>
              </a:rPr>
              <a:t>  </a:t>
            </a:r>
            <a:r>
              <a:rPr lang="en-US" altLang="zh-CN" sz="2400" b="1" dirty="0" smtClean="0">
                <a:solidFill>
                  <a:srgbClr val="00B0F0"/>
                </a:solidFill>
                <a:latin typeface="宋体" panose="02010600030101010101" pitchFamily="2" charset="-122"/>
                <a:ea typeface="宋体" panose="02010600030101010101" pitchFamily="2" charset="-122"/>
              </a:rPr>
              <a:t>▼ </a:t>
            </a:r>
            <a:r>
              <a:rPr lang="en-US" altLang="zh-CN" sz="3200" b="1" dirty="0" smtClean="0">
                <a:solidFill>
                  <a:srgbClr val="00B0F0"/>
                </a:solidFill>
                <a:latin typeface="黑体" panose="02010609060101010101" pitchFamily="49" charset="-122"/>
                <a:ea typeface="黑体" panose="02010609060101010101" pitchFamily="49" charset="-122"/>
              </a:rPr>
              <a:t>2016</a:t>
            </a:r>
            <a:r>
              <a:rPr lang="zh-CN" altLang="en-US" sz="3200" b="1" dirty="0">
                <a:solidFill>
                  <a:srgbClr val="00B0F0"/>
                </a:solidFill>
                <a:latin typeface="黑体" panose="02010609060101010101" pitchFamily="49" charset="-122"/>
                <a:ea typeface="黑体" panose="02010609060101010101" pitchFamily="49" charset="-122"/>
              </a:rPr>
              <a:t>版</a:t>
            </a:r>
            <a:r>
              <a:rPr lang="en-US" altLang="zh-CN" sz="3200" b="1" dirty="0">
                <a:solidFill>
                  <a:srgbClr val="00B0F0"/>
                </a:solidFill>
                <a:latin typeface="黑体" panose="02010609060101010101" pitchFamily="49" charset="-122"/>
                <a:ea typeface="黑体" panose="02010609060101010101" pitchFamily="49" charset="-122"/>
              </a:rPr>
              <a:t>《</a:t>
            </a:r>
            <a:r>
              <a:rPr lang="zh-CN" altLang="en-US" sz="3200" b="1" dirty="0">
                <a:solidFill>
                  <a:srgbClr val="00B0F0"/>
                </a:solidFill>
                <a:latin typeface="黑体" panose="02010609060101010101" pitchFamily="49" charset="-122"/>
                <a:ea typeface="黑体" panose="02010609060101010101" pitchFamily="49" charset="-122"/>
              </a:rPr>
              <a:t>煤矿安全规程</a:t>
            </a:r>
            <a:r>
              <a:rPr lang="en-US" altLang="zh-CN" sz="3200" b="1" dirty="0">
                <a:solidFill>
                  <a:srgbClr val="00B0F0"/>
                </a:solidFill>
                <a:latin typeface="黑体" panose="02010609060101010101" pitchFamily="49" charset="-122"/>
                <a:ea typeface="黑体" panose="02010609060101010101" pitchFamily="49" charset="-122"/>
              </a:rPr>
              <a:t>》</a:t>
            </a:r>
            <a:r>
              <a:rPr lang="zh-CN" altLang="en-US" sz="3200" b="1" dirty="0">
                <a:solidFill>
                  <a:srgbClr val="00B0F0"/>
                </a:solidFill>
                <a:latin typeface="黑体" panose="02010609060101010101" pitchFamily="49" charset="-122"/>
                <a:ea typeface="黑体" panose="02010609060101010101" pitchFamily="49" charset="-122"/>
              </a:rPr>
              <a:t>修订及专家解读成员</a:t>
            </a:r>
            <a:endParaRPr lang="zh-CN" altLang="en-US" sz="3200" b="1" dirty="0">
              <a:solidFill>
                <a:srgbClr val="00B0F0"/>
              </a:solidFill>
              <a:latin typeface="黑体" panose="02010609060101010101" pitchFamily="49" charset="-122"/>
              <a:ea typeface="黑体" panose="02010609060101010101" pitchFamily="49" charset="-122"/>
            </a:endParaRPr>
          </a:p>
          <a:p>
            <a:pPr marL="0" indent="0" algn="just">
              <a:lnSpc>
                <a:spcPts val="4400"/>
              </a:lnSpc>
              <a:spcBef>
                <a:spcPts val="0"/>
              </a:spcBef>
              <a:buNone/>
            </a:pPr>
            <a:r>
              <a:rPr lang="en-US" altLang="zh-CN" sz="3200" b="1" dirty="0" smtClean="0">
                <a:solidFill>
                  <a:srgbClr val="00B0F0"/>
                </a:solidFill>
                <a:latin typeface="黑体" panose="02010609060101010101" pitchFamily="49" charset="-122"/>
                <a:ea typeface="黑体" panose="02010609060101010101" pitchFamily="49" charset="-122"/>
              </a:rPr>
              <a:t>  </a:t>
            </a:r>
            <a:r>
              <a:rPr lang="en-US" altLang="zh-CN" sz="2400" b="1" dirty="0">
                <a:solidFill>
                  <a:schemeClr val="accent2">
                    <a:lumMod val="60000"/>
                    <a:lumOff val="40000"/>
                  </a:schemeClr>
                </a:solidFill>
                <a:latin typeface="宋体" panose="02010600030101010101" pitchFamily="2" charset="-122"/>
                <a:ea typeface="宋体" panose="02010600030101010101" pitchFamily="2" charset="-122"/>
              </a:rPr>
              <a:t>▼</a:t>
            </a:r>
            <a:r>
              <a:rPr lang="en-US" altLang="zh-CN" sz="2400" b="1" dirty="0" smtClean="0">
                <a:solidFill>
                  <a:schemeClr val="accent2">
                    <a:lumMod val="60000"/>
                    <a:lumOff val="40000"/>
                  </a:schemeClr>
                </a:solidFill>
                <a:latin typeface="宋体" panose="02010600030101010101" pitchFamily="2" charset="-122"/>
                <a:ea typeface="宋体" panose="02010600030101010101" pitchFamily="2" charset="-122"/>
              </a:rPr>
              <a:t> </a:t>
            </a:r>
            <a:r>
              <a:rPr lang="en-US" altLang="zh-CN" sz="3200" b="1" dirty="0" smtClean="0">
                <a:solidFill>
                  <a:schemeClr val="accent2">
                    <a:lumMod val="60000"/>
                    <a:lumOff val="40000"/>
                  </a:schemeClr>
                </a:solidFill>
                <a:latin typeface="黑体" panose="02010609060101010101" pitchFamily="49" charset="-122"/>
                <a:ea typeface="黑体" panose="02010609060101010101" pitchFamily="49" charset="-122"/>
              </a:rPr>
              <a:t>2020</a:t>
            </a:r>
            <a:r>
              <a:rPr lang="zh-CN" altLang="en-US" sz="3200" b="1" dirty="0">
                <a:solidFill>
                  <a:schemeClr val="accent2">
                    <a:lumMod val="60000"/>
                    <a:lumOff val="40000"/>
                  </a:schemeClr>
                </a:solidFill>
                <a:latin typeface="黑体" panose="02010609060101010101" pitchFamily="49" charset="-122"/>
                <a:ea typeface="黑体" panose="02010609060101010101" pitchFamily="49" charset="-122"/>
              </a:rPr>
              <a:t>版</a:t>
            </a:r>
            <a:r>
              <a:rPr lang="en-US" altLang="zh-CN" sz="3200" b="1" dirty="0">
                <a:solidFill>
                  <a:schemeClr val="accent2">
                    <a:lumMod val="60000"/>
                    <a:lumOff val="40000"/>
                  </a:schemeClr>
                </a:solidFill>
                <a:latin typeface="黑体" panose="02010609060101010101" pitchFamily="49" charset="-122"/>
                <a:ea typeface="黑体" panose="02010609060101010101" pitchFamily="49" charset="-122"/>
              </a:rPr>
              <a:t>《</a:t>
            </a:r>
            <a:r>
              <a:rPr lang="zh-CN" altLang="en-US" sz="3200" b="1" dirty="0">
                <a:solidFill>
                  <a:schemeClr val="accent2">
                    <a:lumMod val="60000"/>
                    <a:lumOff val="40000"/>
                  </a:schemeClr>
                </a:solidFill>
                <a:latin typeface="黑体" panose="02010609060101010101" pitchFamily="49" charset="-122"/>
                <a:ea typeface="黑体" panose="02010609060101010101" pitchFamily="49" charset="-122"/>
              </a:rPr>
              <a:t>煤矿安全生产标准化管理体系基本</a:t>
            </a:r>
            <a:r>
              <a:rPr lang="zh-CN" altLang="en-US" sz="3200" b="1" dirty="0" smtClean="0">
                <a:solidFill>
                  <a:schemeClr val="accent2">
                    <a:lumMod val="60000"/>
                    <a:lumOff val="40000"/>
                  </a:schemeClr>
                </a:solidFill>
                <a:latin typeface="黑体" panose="02010609060101010101" pitchFamily="49" charset="-122"/>
                <a:ea typeface="黑体" panose="02010609060101010101" pitchFamily="49" charset="-122"/>
              </a:rPr>
              <a:t>要求及评分方法（试行）</a:t>
            </a:r>
            <a:r>
              <a:rPr lang="en-US" altLang="zh-CN" sz="3200" b="1" dirty="0" smtClean="0">
                <a:solidFill>
                  <a:schemeClr val="accent2">
                    <a:lumMod val="60000"/>
                    <a:lumOff val="40000"/>
                  </a:schemeClr>
                </a:solidFill>
                <a:latin typeface="黑体" panose="02010609060101010101" pitchFamily="49" charset="-122"/>
                <a:ea typeface="黑体" panose="02010609060101010101" pitchFamily="49" charset="-122"/>
              </a:rPr>
              <a:t>》</a:t>
            </a:r>
            <a:r>
              <a:rPr lang="zh-CN" altLang="en-US" sz="3200" b="1" dirty="0">
                <a:solidFill>
                  <a:schemeClr val="accent2">
                    <a:lumMod val="60000"/>
                    <a:lumOff val="40000"/>
                  </a:schemeClr>
                </a:solidFill>
                <a:latin typeface="黑体" panose="02010609060101010101" pitchFamily="49" charset="-122"/>
                <a:ea typeface="黑体" panose="02010609060101010101" pitchFamily="49" charset="-122"/>
              </a:rPr>
              <a:t>通风专业修订及执行</a:t>
            </a:r>
            <a:r>
              <a:rPr lang="zh-CN" altLang="en-US" sz="3200" b="1" dirty="0" smtClean="0">
                <a:solidFill>
                  <a:schemeClr val="accent2">
                    <a:lumMod val="60000"/>
                    <a:lumOff val="40000"/>
                  </a:schemeClr>
                </a:solidFill>
                <a:latin typeface="黑体" panose="02010609060101010101" pitchFamily="49" charset="-122"/>
                <a:ea typeface="黑体" panose="02010609060101010101" pitchFamily="49" charset="-122"/>
              </a:rPr>
              <a:t>说明执笔</a:t>
            </a:r>
            <a:r>
              <a:rPr lang="zh-CN" altLang="en-US" sz="3200" b="1" dirty="0">
                <a:solidFill>
                  <a:schemeClr val="accent2">
                    <a:lumMod val="60000"/>
                    <a:lumOff val="40000"/>
                  </a:schemeClr>
                </a:solidFill>
                <a:latin typeface="黑体" panose="02010609060101010101" pitchFamily="49" charset="-122"/>
                <a:ea typeface="黑体" panose="02010609060101010101" pitchFamily="49" charset="-122"/>
              </a:rPr>
              <a:t>人</a:t>
            </a:r>
            <a:endParaRPr lang="zh-CN" altLang="en-US" sz="3200" b="1" dirty="0">
              <a:solidFill>
                <a:schemeClr val="accent2">
                  <a:lumMod val="60000"/>
                  <a:lumOff val="40000"/>
                </a:schemeClr>
              </a:solidFill>
              <a:latin typeface="黑体" panose="02010609060101010101" pitchFamily="49" charset="-122"/>
              <a:ea typeface="黑体" panose="02010609060101010101" pitchFamily="49" charset="-122"/>
            </a:endParaRPr>
          </a:p>
          <a:p>
            <a:pPr marL="0" indent="0" algn="just">
              <a:lnSpc>
                <a:spcPts val="4400"/>
              </a:lnSpc>
              <a:spcBef>
                <a:spcPts val="0"/>
              </a:spcBef>
              <a:buNone/>
            </a:pPr>
            <a:r>
              <a:rPr lang="en-US" altLang="zh-CN" sz="3200" b="1" dirty="0" smtClean="0">
                <a:solidFill>
                  <a:schemeClr val="accent2">
                    <a:lumMod val="60000"/>
                    <a:lumOff val="40000"/>
                  </a:schemeClr>
                </a:solidFill>
                <a:latin typeface="黑体" panose="02010609060101010101" pitchFamily="49" charset="-122"/>
                <a:ea typeface="黑体" panose="02010609060101010101" pitchFamily="49" charset="-122"/>
              </a:rPr>
              <a:t>  </a:t>
            </a:r>
            <a:r>
              <a:rPr lang="en-US" altLang="zh-CN" sz="2400" b="1" dirty="0" smtClean="0">
                <a:solidFill>
                  <a:srgbClr val="00B050"/>
                </a:solidFill>
                <a:latin typeface="宋体" panose="02010600030101010101" pitchFamily="2" charset="-122"/>
                <a:ea typeface="宋体" panose="02010600030101010101" pitchFamily="2" charset="-122"/>
              </a:rPr>
              <a:t>▼</a:t>
            </a:r>
            <a:r>
              <a:rPr lang="en-US" altLang="zh-CN" sz="3200" b="1" dirty="0" smtClean="0">
                <a:solidFill>
                  <a:srgbClr val="00B050"/>
                </a:solidFill>
                <a:latin typeface="黑体" panose="02010609060101010101" pitchFamily="49" charset="-122"/>
                <a:ea typeface="黑体" panose="02010609060101010101" pitchFamily="49" charset="-122"/>
              </a:rPr>
              <a:t> </a:t>
            </a:r>
            <a:r>
              <a:rPr lang="en-US" altLang="zh-CN" sz="3200" b="1" dirty="0">
                <a:solidFill>
                  <a:srgbClr val="00B050"/>
                </a:solidFill>
                <a:latin typeface="黑体" panose="02010609060101010101" pitchFamily="49" charset="-122"/>
                <a:ea typeface="黑体" panose="02010609060101010101" pitchFamily="49" charset="-122"/>
              </a:rPr>
              <a:t>2020</a:t>
            </a:r>
            <a:r>
              <a:rPr lang="zh-CN" altLang="en-US" sz="3200" b="1" dirty="0">
                <a:solidFill>
                  <a:srgbClr val="00B050"/>
                </a:solidFill>
                <a:latin typeface="黑体" panose="02010609060101010101" pitchFamily="49" charset="-122"/>
                <a:ea typeface="黑体" panose="02010609060101010101" pitchFamily="49" charset="-122"/>
              </a:rPr>
              <a:t>版</a:t>
            </a:r>
            <a:r>
              <a:rPr lang="en-US" altLang="zh-CN" sz="3200" b="1" dirty="0" smtClean="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煤矿重大事故隐患判定标准</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（应急管理部令第</a:t>
            </a:r>
            <a:r>
              <a:rPr lang="en-US" altLang="zh-CN" sz="3200" b="1" dirty="0">
                <a:solidFill>
                  <a:srgbClr val="00B050"/>
                </a:solidFill>
                <a:latin typeface="黑体" panose="02010609060101010101" pitchFamily="49" charset="-122"/>
                <a:ea typeface="黑体" panose="02010609060101010101" pitchFamily="49" charset="-122"/>
              </a:rPr>
              <a:t>4</a:t>
            </a:r>
            <a:r>
              <a:rPr lang="zh-CN" altLang="en-US" sz="3200" b="1" dirty="0">
                <a:solidFill>
                  <a:srgbClr val="00B050"/>
                </a:solidFill>
                <a:latin typeface="黑体" panose="02010609060101010101" pitchFamily="49" charset="-122"/>
                <a:ea typeface="黑体" panose="02010609060101010101" pitchFamily="49" charset="-122"/>
              </a:rPr>
              <a:t>号）通风专业修订</a:t>
            </a:r>
            <a:r>
              <a:rPr lang="zh-CN" altLang="en-US" sz="3200" b="1" dirty="0" smtClean="0">
                <a:solidFill>
                  <a:srgbClr val="00B050"/>
                </a:solidFill>
                <a:latin typeface="黑体" panose="02010609060101010101" pitchFamily="49" charset="-122"/>
                <a:ea typeface="黑体" panose="02010609060101010101" pitchFamily="49" charset="-122"/>
              </a:rPr>
              <a:t>及解读主要参与者</a:t>
            </a:r>
            <a:endParaRPr lang="zh-CN" altLang="en-US" sz="3200" b="1" dirty="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3181739" y="284480"/>
            <a:ext cx="5066522" cy="646331"/>
          </a:xfrm>
          <a:prstGeom prst="rect">
            <a:avLst/>
          </a:prstGeom>
          <a:noFill/>
        </p:spPr>
        <p:txBody>
          <a:bodyPr wrap="square" rtlCol="0" anchor="t">
            <a:spAutoFit/>
          </a:bodyPr>
          <a:lstStyle/>
          <a:p>
            <a:r>
              <a:rPr lang="zh-CN" altLang="en-US" sz="3600" b="1" dirty="0" smtClean="0">
                <a:latin typeface="微软雅黑" panose="020B0503020204020204" pitchFamily="34" charset="-122"/>
                <a:ea typeface="微软雅黑" panose="020B0503020204020204" pitchFamily="34" charset="-122"/>
                <a:sym typeface="+mn-ea"/>
              </a:rPr>
              <a:t>      </a:t>
            </a:r>
            <a:r>
              <a:rPr lang="zh-CN" altLang="en-US" sz="3600" b="1" dirty="0" smtClean="0">
                <a:solidFill>
                  <a:srgbClr val="7030A0"/>
                </a:solidFill>
                <a:latin typeface="微软雅黑" panose="020B0503020204020204" pitchFamily="34" charset="-122"/>
                <a:ea typeface="微软雅黑" panose="020B0503020204020204" pitchFamily="34" charset="-122"/>
                <a:sym typeface="+mn-ea"/>
              </a:rPr>
              <a:t>个人</a:t>
            </a:r>
            <a:r>
              <a:rPr lang="zh-CN" altLang="en-US" sz="3600" b="1" dirty="0">
                <a:solidFill>
                  <a:srgbClr val="7030A0"/>
                </a:solidFill>
                <a:latin typeface="微软雅黑" panose="020B0503020204020204" pitchFamily="34" charset="-122"/>
                <a:ea typeface="微软雅黑" panose="020B0503020204020204" pitchFamily="34" charset="-122"/>
                <a:sym typeface="+mn-ea"/>
              </a:rPr>
              <a:t>参加相关活动</a:t>
            </a:r>
            <a:endParaRPr lang="zh-CN" altLang="en-US" sz="3600" b="1" dirty="0">
              <a:solidFill>
                <a:srgbClr val="7030A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施工</a:t>
            </a:r>
            <a:r>
              <a:rPr lang="zh-CN" altLang="en-US" sz="3200" b="1" dirty="0">
                <a:solidFill>
                  <a:srgbClr val="0033CC"/>
                </a:solidFill>
                <a:latin typeface="黑体" panose="02010609060101010101" pitchFamily="49" charset="-122"/>
                <a:ea typeface="黑体" panose="02010609060101010101" pitchFamily="49" charset="-122"/>
              </a:rPr>
              <a:t>顺层预抽钻孔的情况下，短期内进入专用回风巷检查、维修或者实施瓦斯抽采工程的除外）。</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F4B183"/>
                </a:solidFill>
                <a:latin typeface="Calibri" panose="020F0502020204030204" pitchFamily="34" charset="0"/>
                <a:ea typeface="等线" pitchFamily="2" charset="-122"/>
              </a:rPr>
              <a:t>——</a:t>
            </a:r>
            <a:r>
              <a:rPr lang="zh-CN" altLang="en-US" sz="3200" b="1" dirty="0">
                <a:solidFill>
                  <a:srgbClr val="0033CC"/>
                </a:solidFill>
                <a:latin typeface="黑体" panose="02010609060101010101" pitchFamily="49" charset="-122"/>
                <a:ea typeface="黑体" panose="02010609060101010101" pitchFamily="49" charset="-122"/>
              </a:rPr>
              <a:t>本条中“没有独立的回风系统”，是指违反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第三十一条有关规定，存在下列情形之一的：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）准备采区时，突出煤层掘进巷道的回风经过</a:t>
            </a:r>
            <a:r>
              <a:rPr lang="zh-CN" altLang="en-US" sz="3200" b="1" dirty="0">
                <a:solidFill>
                  <a:srgbClr val="C00000"/>
                </a:solidFill>
                <a:latin typeface="黑体" panose="02010609060101010101" pitchFamily="49" charset="-122"/>
                <a:ea typeface="黑体" panose="02010609060101010101" pitchFamily="49" charset="-122"/>
              </a:rPr>
              <a:t>有人作业的其他采区回风巷</a:t>
            </a:r>
            <a:r>
              <a:rPr lang="zh-CN" altLang="en-US" sz="3200" b="1" dirty="0">
                <a:solidFill>
                  <a:srgbClr val="0033CC"/>
                </a:solidFill>
                <a:latin typeface="黑体" panose="02010609060101010101" pitchFamily="49" charset="-122"/>
                <a:ea typeface="黑体" panose="02010609060101010101" pitchFamily="49" charset="-122"/>
              </a:rPr>
              <a:t>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）突出煤层双巷掘进工作面</a:t>
            </a:r>
            <a:r>
              <a:rPr lang="zh-CN" altLang="en-US" sz="3200" b="1" dirty="0">
                <a:solidFill>
                  <a:srgbClr val="C00000"/>
                </a:solidFill>
                <a:latin typeface="黑体" panose="02010609060101010101" pitchFamily="49" charset="-122"/>
                <a:ea typeface="黑体" panose="02010609060101010101" pitchFamily="49" charset="-122"/>
              </a:rPr>
              <a:t>同时作业</a:t>
            </a:r>
            <a:r>
              <a:rPr lang="zh-CN" altLang="en-US" sz="3200" b="1" dirty="0">
                <a:solidFill>
                  <a:srgbClr val="0033CC"/>
                </a:solidFill>
                <a:latin typeface="黑体" panose="02010609060101010101" pitchFamily="49" charset="-122"/>
                <a:ea typeface="黑体" panose="02010609060101010101" pitchFamily="49" charset="-122"/>
              </a:rPr>
              <a:t>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3</a:t>
            </a:r>
            <a:r>
              <a:rPr lang="zh-CN" altLang="en-US" sz="3200" b="1" dirty="0">
                <a:solidFill>
                  <a:srgbClr val="0033CC"/>
                </a:solidFill>
                <a:latin typeface="黑体" panose="02010609060101010101" pitchFamily="49" charset="-122"/>
                <a:ea typeface="黑体" panose="02010609060101010101" pitchFamily="49" charset="-122"/>
              </a:rPr>
              <a:t>）突出煤层区域预测为危险区域的采掘工作面，其进入专用回风巷前的回风切断其他采掘</a:t>
            </a:r>
            <a:r>
              <a:rPr lang="zh-CN" altLang="en-US" sz="3200" b="1" dirty="0">
                <a:solidFill>
                  <a:srgbClr val="C00000"/>
                </a:solidFill>
                <a:latin typeface="黑体" panose="02010609060101010101" pitchFamily="49" charset="-122"/>
                <a:ea typeface="黑体" panose="02010609060101010101" pitchFamily="49" charset="-122"/>
              </a:rPr>
              <a:t>作业地点</a:t>
            </a:r>
            <a:r>
              <a:rPr lang="zh-CN" altLang="en-US" sz="3200" b="1" dirty="0">
                <a:solidFill>
                  <a:srgbClr val="0033CC"/>
                </a:solidFill>
                <a:latin typeface="黑体" panose="02010609060101010101" pitchFamily="49" charset="-122"/>
                <a:ea typeface="黑体" panose="02010609060101010101" pitchFamily="49" charset="-122"/>
              </a:rPr>
              <a:t>唯一安全出口的。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B050"/>
              </a:solidFill>
            </a:endParaRPr>
          </a:p>
        </p:txBody>
      </p:sp>
      <p:sp>
        <p:nvSpPr>
          <p:cNvPr id="11" name="文本框 10"/>
          <p:cNvSpPr txBox="1"/>
          <p:nvPr/>
        </p:nvSpPr>
        <p:spPr>
          <a:xfrm>
            <a:off x="2425959" y="224216"/>
            <a:ext cx="8496600"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323319"/>
            <a:ext cx="10412963" cy="5246446"/>
          </a:xfrm>
        </p:spPr>
        <p:txBody>
          <a:bodyPr>
            <a:noAutofit/>
          </a:bodyPr>
          <a:lstStyle/>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3.6 </a:t>
            </a:r>
            <a:r>
              <a:rPr lang="zh-CN" altLang="en-US" sz="3200" b="1" dirty="0" smtClean="0">
                <a:solidFill>
                  <a:srgbClr val="7030A0"/>
                </a:solidFill>
                <a:latin typeface="黑体" panose="02010609060101010101" pitchFamily="49" charset="-122"/>
                <a:ea typeface="黑体" panose="02010609060101010101" pitchFamily="49" charset="-122"/>
              </a:rPr>
              <a:t>第八</a:t>
            </a:r>
            <a:r>
              <a:rPr lang="zh-CN" altLang="en-US" sz="3200" b="1" dirty="0">
                <a:solidFill>
                  <a:srgbClr val="7030A0"/>
                </a:solidFill>
                <a:latin typeface="黑体" panose="02010609060101010101" pitchFamily="49" charset="-122"/>
                <a:ea typeface="黑体" panose="02010609060101010101" pitchFamily="49" charset="-122"/>
              </a:rPr>
              <a:t>条</a:t>
            </a:r>
            <a:r>
              <a:rPr lang="zh-CN" altLang="en-US" sz="3200" b="1" dirty="0" smtClean="0">
                <a:solidFill>
                  <a:srgbClr val="7030A0"/>
                </a:solidFill>
                <a:latin typeface="黑体" panose="02010609060101010101" pitchFamily="49" charset="-122"/>
                <a:ea typeface="黑体" panose="02010609060101010101" pitchFamily="49" charset="-122"/>
              </a:rPr>
              <a:t>（六）</a:t>
            </a:r>
            <a:r>
              <a:rPr lang="zh-CN" altLang="en-US" sz="3200" b="1" dirty="0">
                <a:solidFill>
                  <a:srgbClr val="C00000"/>
                </a:solidFill>
                <a:latin typeface="黑体" panose="02010609060101010101" pitchFamily="49" charset="-122"/>
                <a:ea typeface="黑体" panose="02010609060101010101" pitchFamily="49" charset="-122"/>
              </a:rPr>
              <a:t>进、回风井之间和主要进、回风巷之间联络巷中的风墙、风门不符合</a:t>
            </a:r>
            <a:r>
              <a:rPr lang="en-US" altLang="zh-CN" sz="3200" b="1" dirty="0">
                <a:solidFill>
                  <a:srgbClr val="C00000"/>
                </a:solidFill>
                <a:latin typeface="黑体" panose="02010609060101010101" pitchFamily="49" charset="-122"/>
                <a:ea typeface="黑体" panose="02010609060101010101" pitchFamily="49" charset="-122"/>
              </a:rPr>
              <a:t>《</a:t>
            </a:r>
            <a:r>
              <a:rPr lang="zh-CN" altLang="en-US" sz="3200" b="1" dirty="0">
                <a:solidFill>
                  <a:srgbClr val="C00000"/>
                </a:solidFill>
                <a:latin typeface="黑体" panose="02010609060101010101" pitchFamily="49" charset="-122"/>
                <a:ea typeface="黑体" panose="02010609060101010101" pitchFamily="49" charset="-122"/>
              </a:rPr>
              <a:t>煤矿安全规程</a:t>
            </a:r>
            <a:r>
              <a:rPr lang="en-US" altLang="zh-CN" sz="3200" b="1" dirty="0">
                <a:solidFill>
                  <a:srgbClr val="C00000"/>
                </a:solidFill>
                <a:latin typeface="黑体" panose="02010609060101010101" pitchFamily="49" charset="-122"/>
                <a:ea typeface="黑体" panose="02010609060101010101" pitchFamily="49" charset="-122"/>
              </a:rPr>
              <a:t>》</a:t>
            </a:r>
            <a:r>
              <a:rPr lang="zh-CN" altLang="en-US" sz="3200" b="1" dirty="0">
                <a:solidFill>
                  <a:srgbClr val="C00000"/>
                </a:solidFill>
                <a:latin typeface="黑体" panose="02010609060101010101" pitchFamily="49" charset="-122"/>
                <a:ea typeface="黑体" panose="02010609060101010101" pitchFamily="49" charset="-122"/>
              </a:rPr>
              <a:t>规定，造成风流短路的</a:t>
            </a:r>
            <a:endParaRPr lang="zh-CN" altLang="en-US" sz="3200" b="1" dirty="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a:solidFill>
                  <a:srgbClr val="0033CC"/>
                </a:solidFill>
                <a:latin typeface="黑体" panose="02010609060101010101" pitchFamily="49" charset="-122"/>
                <a:ea typeface="黑体" panose="02010609060101010101" pitchFamily="49" charset="-122"/>
              </a:rPr>
              <a:t>本条是</a:t>
            </a:r>
            <a:r>
              <a:rPr lang="zh-CN" altLang="en-US" sz="3200" b="1" dirty="0" smtClean="0">
                <a:solidFill>
                  <a:srgbClr val="0033CC"/>
                </a:solidFill>
                <a:latin typeface="黑体" panose="02010609060101010101" pitchFamily="49" charset="-122"/>
                <a:ea typeface="黑体" panose="02010609060101010101" pitchFamily="49" charset="-122"/>
              </a:rPr>
              <a:t>指违反</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第一百四十四条有关规定，进、回风井之间和主要进、回风巷之间的每条联络巷中，未砌筑</a:t>
            </a:r>
            <a:r>
              <a:rPr lang="zh-CN" altLang="en-US" sz="3200" b="1" dirty="0">
                <a:solidFill>
                  <a:srgbClr val="C00000"/>
                </a:solidFill>
                <a:latin typeface="黑体" panose="02010609060101010101" pitchFamily="49" charset="-122"/>
                <a:ea typeface="黑体" panose="02010609060101010101" pitchFamily="49" charset="-122"/>
              </a:rPr>
              <a:t>永久性</a:t>
            </a:r>
            <a:r>
              <a:rPr lang="zh-CN" altLang="en-US" sz="3200" b="1" dirty="0">
                <a:solidFill>
                  <a:srgbClr val="0033CC"/>
                </a:solidFill>
                <a:latin typeface="黑体" panose="02010609060101010101" pitchFamily="49" charset="-122"/>
                <a:ea typeface="黑体" panose="02010609060101010101" pitchFamily="49" charset="-122"/>
              </a:rPr>
              <a:t>风墙，需要使用</a:t>
            </a:r>
            <a:r>
              <a:rPr lang="zh-CN" altLang="en-US" sz="3200" b="1" dirty="0" smtClean="0">
                <a:solidFill>
                  <a:srgbClr val="0033CC"/>
                </a:solidFill>
                <a:latin typeface="黑体" panose="02010609060101010101" pitchFamily="49" charset="-122"/>
                <a:ea typeface="黑体" panose="02010609060101010101" pitchFamily="49" charset="-122"/>
              </a:rPr>
              <a:t>联络巷</a:t>
            </a:r>
            <a:r>
              <a:rPr lang="zh-CN" altLang="en-US" sz="3200" b="1" dirty="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包括地面安全出口通道）</a:t>
            </a:r>
            <a:r>
              <a:rPr lang="zh-CN" altLang="en-US" sz="3200" b="1" dirty="0" smtClean="0">
                <a:solidFill>
                  <a:srgbClr val="0033CC"/>
                </a:solidFill>
                <a:latin typeface="黑体" panose="02010609060101010101" pitchFamily="49" charset="-122"/>
                <a:ea typeface="黑体" panose="02010609060101010101" pitchFamily="49" charset="-122"/>
              </a:rPr>
              <a:t>的</a:t>
            </a:r>
            <a:r>
              <a:rPr lang="zh-CN" altLang="en-US" sz="3200" b="1" dirty="0">
                <a:solidFill>
                  <a:srgbClr val="0033CC"/>
                </a:solidFill>
                <a:latin typeface="黑体" panose="02010609060101010101" pitchFamily="49" charset="-122"/>
                <a:ea typeface="黑体" panose="02010609060101010101" pitchFamily="49" charset="-122"/>
              </a:rPr>
              <a:t>，未安设</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道联锁的正向风门和</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道反向风门（含具有同等作用的风门）的，或者联锁</a:t>
            </a:r>
            <a:r>
              <a:rPr lang="zh-CN" altLang="en-US" sz="3200" b="1" dirty="0" smtClean="0">
                <a:solidFill>
                  <a:srgbClr val="0033CC"/>
                </a:solidFill>
                <a:latin typeface="黑体" panose="02010609060101010101" pitchFamily="49" charset="-122"/>
                <a:ea typeface="黑体" panose="02010609060101010101" pitchFamily="49" charset="-122"/>
              </a:rPr>
              <a:t>失效</a:t>
            </a:r>
            <a:r>
              <a:rPr lang="zh-CN" altLang="en-US" sz="3200" b="1" dirty="0" smtClean="0">
                <a:solidFill>
                  <a:srgbClr val="00B050"/>
                </a:solidFill>
                <a:latin typeface="黑体" panose="02010609060101010101" pitchFamily="49" charset="-122"/>
                <a:ea typeface="黑体" panose="02010609060101010101" pitchFamily="49" charset="-122"/>
              </a:rPr>
              <a:t>（或者不能保证实时联锁的）</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风门不能自动关闭的</a:t>
            </a:r>
            <a:r>
              <a:rPr lang="zh-CN" altLang="en-US" sz="3200" b="1" dirty="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包括正、反向风门门扇人工打开</a:t>
            </a:r>
            <a:r>
              <a:rPr lang="en-US" altLang="zh-CN" sz="3200" b="1" dirty="0" smtClean="0">
                <a:solidFill>
                  <a:srgbClr val="00B050"/>
                </a:solidFill>
                <a:latin typeface="黑体" panose="02010609060101010101" pitchFamily="49" charset="-122"/>
                <a:ea typeface="黑体" panose="02010609060101010101" pitchFamily="49" charset="-122"/>
              </a:rPr>
              <a:t>90</a:t>
            </a:r>
            <a:r>
              <a:rPr lang="zh-CN" altLang="en-US" sz="3200" b="1" dirty="0" smtClean="0">
                <a:solidFill>
                  <a:srgbClr val="00B050"/>
                </a:solidFill>
                <a:latin typeface="黑体" panose="02010609060101010101" pitchFamily="49" charset="-122"/>
                <a:ea typeface="黑体" panose="02010609060101010101" pitchFamily="49" charset="-122"/>
              </a:rPr>
              <a:t>度时，松手后不能自动关闭）</a:t>
            </a:r>
            <a:r>
              <a:rPr lang="zh-CN" altLang="en-US" sz="3200" b="1" dirty="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341984" y="254362"/>
            <a:ext cx="8449945"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3.7 </a:t>
            </a:r>
            <a:r>
              <a:rPr lang="zh-CN" altLang="en-US" sz="3200" b="1" dirty="0" smtClean="0">
                <a:solidFill>
                  <a:srgbClr val="7030A0"/>
                </a:solidFill>
                <a:latin typeface="黑体" panose="02010609060101010101" pitchFamily="49" charset="-122"/>
                <a:ea typeface="黑体" panose="02010609060101010101" pitchFamily="49" charset="-122"/>
              </a:rPr>
              <a:t>第八</a:t>
            </a:r>
            <a:r>
              <a:rPr lang="zh-CN" altLang="en-US" sz="3200" b="1" dirty="0">
                <a:solidFill>
                  <a:srgbClr val="7030A0"/>
                </a:solidFill>
                <a:latin typeface="黑体" panose="02010609060101010101" pitchFamily="49" charset="-122"/>
                <a:ea typeface="黑体" panose="02010609060101010101" pitchFamily="49" charset="-122"/>
              </a:rPr>
              <a:t>条</a:t>
            </a:r>
            <a:r>
              <a:rPr lang="zh-CN" altLang="en-US" sz="3200" b="1" dirty="0" smtClean="0">
                <a:solidFill>
                  <a:srgbClr val="7030A0"/>
                </a:solidFill>
                <a:latin typeface="黑体" panose="02010609060101010101" pitchFamily="49" charset="-122"/>
                <a:ea typeface="黑体" panose="02010609060101010101" pitchFamily="49" charset="-122"/>
              </a:rPr>
              <a:t>（七）</a:t>
            </a:r>
            <a:r>
              <a:rPr lang="zh-CN" altLang="en-US" sz="3200" b="1" dirty="0">
                <a:solidFill>
                  <a:srgbClr val="7030A0"/>
                </a:solidFill>
                <a:latin typeface="黑体" panose="02010609060101010101" pitchFamily="49" charset="-122"/>
                <a:ea typeface="黑体" panose="02010609060101010101" pitchFamily="49" charset="-122"/>
              </a:rPr>
              <a:t>采区进、回风巷未贯穿整个采区，或者虽贯穿整个采区但一段进风、一段回风，</a:t>
            </a:r>
            <a:r>
              <a:rPr lang="zh-CN" altLang="en-US" sz="3200" b="1" dirty="0">
                <a:solidFill>
                  <a:srgbClr val="C00000"/>
                </a:solidFill>
                <a:latin typeface="黑体" panose="02010609060101010101" pitchFamily="49" charset="-122"/>
                <a:ea typeface="黑体" panose="02010609060101010101" pitchFamily="49" charset="-122"/>
              </a:rPr>
              <a:t>或者采用倾斜长壁布置，大巷未超前至少</a:t>
            </a:r>
            <a:r>
              <a:rPr lang="en-US" altLang="zh-CN" sz="3200" b="1" dirty="0">
                <a:solidFill>
                  <a:srgbClr val="C00000"/>
                </a:solidFill>
                <a:latin typeface="黑体" panose="02010609060101010101" pitchFamily="49" charset="-122"/>
                <a:ea typeface="黑体" panose="02010609060101010101" pitchFamily="49" charset="-122"/>
              </a:rPr>
              <a:t>2</a:t>
            </a:r>
            <a:r>
              <a:rPr lang="zh-CN" altLang="en-US" sz="3200" b="1" dirty="0">
                <a:solidFill>
                  <a:srgbClr val="C00000"/>
                </a:solidFill>
                <a:latin typeface="黑体" panose="02010609060101010101" pitchFamily="49" charset="-122"/>
                <a:ea typeface="黑体" panose="02010609060101010101" pitchFamily="49" charset="-122"/>
              </a:rPr>
              <a:t>个区段构成通风系统即开掘其他巷道的</a:t>
            </a:r>
            <a:endParaRPr lang="zh-CN" altLang="en-US" sz="3200" b="1" dirty="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a:solidFill>
                  <a:srgbClr val="0033CC"/>
                </a:solidFill>
                <a:latin typeface="黑体" panose="02010609060101010101" pitchFamily="49" charset="-122"/>
                <a:ea typeface="黑体" panose="02010609060101010101" pitchFamily="49" charset="-122"/>
              </a:rPr>
              <a:t>本条中“采区进、回风巷贯穿整个采区”，是指采区进、回风上（下）山必须贯穿整个采区。</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采区进风上山布置到与采区最上一个区段工作面的进风巷道和采区回风上山连接，可以不到采区上部边界。</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en-US" altLang="zh-CN" sz="3200" b="1" dirty="0" smtClean="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本条中“一段进风、一段回风”，是指同一条采区上（下）山或者倾斜长壁式开采的同一条盘区大巷，</a:t>
            </a:r>
            <a:r>
              <a:rPr lang="zh-CN" altLang="en-US" sz="3200" b="1" dirty="0" smtClean="0">
                <a:solidFill>
                  <a:srgbClr val="0033CC"/>
                </a:solidFill>
                <a:latin typeface="黑体" panose="02010609060101010101" pitchFamily="49" charset="-122"/>
                <a:ea typeface="黑体" panose="02010609060101010101" pitchFamily="49" charset="-122"/>
              </a:rPr>
              <a:t>用</a:t>
            </a:r>
            <a:r>
              <a:rPr lang="zh-CN" altLang="en-US" sz="3200" b="1" dirty="0">
                <a:solidFill>
                  <a:srgbClr val="0033CC"/>
                </a:solidFill>
                <a:latin typeface="黑体" panose="02010609060101010101" pitchFamily="49" charset="-122"/>
                <a:ea typeface="黑体" panose="02010609060101010101" pitchFamily="49" charset="-122"/>
              </a:rPr>
              <a:t>风门或者挡风墙隔成两段，一段为采掘工作面的进风，另</a:t>
            </a: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388637" y="224216"/>
            <a:ext cx="8483678"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1" name="文本框 10"/>
          <p:cNvSpPr txBox="1"/>
          <p:nvPr/>
        </p:nvSpPr>
        <p:spPr>
          <a:xfrm>
            <a:off x="2276669" y="214168"/>
            <a:ext cx="8645888"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
        <p:nvSpPr>
          <p:cNvPr id="3" name="矩形 2"/>
          <p:cNvSpPr/>
          <p:nvPr/>
        </p:nvSpPr>
        <p:spPr>
          <a:xfrm>
            <a:off x="790294" y="1183424"/>
            <a:ext cx="10450286" cy="1077218"/>
          </a:xfrm>
          <a:prstGeom prst="rect">
            <a:avLst/>
          </a:prstGeom>
        </p:spPr>
        <p:txBody>
          <a:bodyPr wrap="square">
            <a:spAutoFit/>
          </a:bodyPr>
          <a:lstStyle/>
          <a:p>
            <a:pPr lvl="0" defTabSz="914400" fontAlgn="base">
              <a:spcBef>
                <a:spcPct val="0"/>
              </a:spcBef>
              <a:spcAft>
                <a:spcPct val="0"/>
              </a:spcAft>
            </a:pPr>
            <a:r>
              <a:rPr lang="zh-CN" altLang="en-US" sz="3200" b="1" dirty="0" smtClean="0">
                <a:solidFill>
                  <a:srgbClr val="0033CC"/>
                </a:solidFill>
                <a:latin typeface="黑体" panose="02010609060101010101" pitchFamily="49" charset="-122"/>
                <a:ea typeface="黑体" panose="02010609060101010101" pitchFamily="49" charset="-122"/>
              </a:rPr>
              <a:t>一段为</a:t>
            </a:r>
            <a:r>
              <a:rPr lang="zh-CN" altLang="en-US" sz="3200" b="1" dirty="0">
                <a:solidFill>
                  <a:srgbClr val="00B050"/>
                </a:solidFill>
                <a:latin typeface="黑体" panose="02010609060101010101" pitchFamily="49" charset="-122"/>
                <a:ea typeface="黑体" panose="02010609060101010101" pitchFamily="49" charset="-122"/>
              </a:rPr>
              <a:t>其他</a:t>
            </a:r>
            <a:r>
              <a:rPr lang="zh-CN" altLang="en-US" sz="3200" b="1" dirty="0" smtClean="0">
                <a:solidFill>
                  <a:srgbClr val="0033CC"/>
                </a:solidFill>
                <a:latin typeface="黑体" panose="02010609060101010101" pitchFamily="49" charset="-122"/>
                <a:ea typeface="黑体" panose="02010609060101010101" pitchFamily="49" charset="-122"/>
              </a:rPr>
              <a:t>采掘</a:t>
            </a:r>
            <a:r>
              <a:rPr lang="zh-CN" altLang="en-US" sz="3200" b="1" dirty="0">
                <a:solidFill>
                  <a:srgbClr val="0033CC"/>
                </a:solidFill>
                <a:latin typeface="黑体" panose="02010609060101010101" pitchFamily="49" charset="-122"/>
                <a:ea typeface="黑体" panose="02010609060101010101" pitchFamily="49" charset="-122"/>
              </a:rPr>
              <a:t>工作面的回风的情形，如图</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所示。</a:t>
            </a:r>
            <a:endParaRPr lang="zh-CN" altLang="en-US" sz="3200" b="1" dirty="0">
              <a:solidFill>
                <a:srgbClr val="0033CC"/>
              </a:solidFill>
              <a:latin typeface="黑体" panose="02010609060101010101" pitchFamily="49" charset="-122"/>
              <a:ea typeface="黑体" panose="02010609060101010101" pitchFamily="49"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smtClean="0">
                <a:ln>
                  <a:noFill/>
                </a:ln>
                <a:solidFill>
                  <a:srgbClr val="F4B183"/>
                </a:solidFill>
                <a:effectLst/>
                <a:uLnTx/>
                <a:uFillTx/>
                <a:latin typeface="Calibri" panose="020F0502020204030204" pitchFamily="34" charset="0"/>
                <a:ea typeface="等线" pitchFamily="2" charset="-122"/>
              </a:rPr>
              <a:t>  </a:t>
            </a:r>
            <a:endParaRPr kumimoji="0" lang="zh-CN" altLang="en-US" sz="1800" b="0" i="0" u="none" strike="noStrike" kern="0" cap="none" spc="0" normalizeH="0" baseline="0" noProof="0" dirty="0" smtClean="0">
              <a:ln>
                <a:noFill/>
              </a:ln>
              <a:solidFill>
                <a:sysClr val="windowText" lastClr="000000"/>
              </a:solidFill>
              <a:effectLst/>
              <a:uLnTx/>
              <a:uFillTx/>
            </a:endParaRPr>
          </a:p>
        </p:txBody>
      </p:sp>
      <p:pic>
        <p:nvPicPr>
          <p:cNvPr id="9" name="图片 10" descr="e52f854a0da2e1725d52d7fdabe054d"/>
          <p:cNvPicPr>
            <a:picLocks noChangeAspect="1" noChangeArrowheads="1"/>
          </p:cNvPicPr>
          <p:nvPr/>
        </p:nvPicPr>
        <p:blipFill>
          <a:blip r:embed="rId1">
            <a:extLst>
              <a:ext uri="{28A0092B-C50C-407E-A947-70E740481C1C}">
                <a14:useLocalDpi xmlns:a14="http://schemas.microsoft.com/office/drawing/2010/main" val="0"/>
              </a:ext>
            </a:extLst>
          </a:blip>
          <a:srcRect b="8931"/>
          <a:stretch>
            <a:fillRect/>
          </a:stretch>
        </p:blipFill>
        <p:spPr bwMode="auto">
          <a:xfrm>
            <a:off x="1885432" y="1722034"/>
            <a:ext cx="7810500" cy="469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514531" y="6398373"/>
            <a:ext cx="2552302" cy="369332"/>
          </a:xfrm>
          <a:prstGeom prst="rect">
            <a:avLst/>
          </a:prstGeom>
        </p:spPr>
        <p:txBody>
          <a:bodyPr wrap="none">
            <a:spAutoFit/>
          </a:bodyPr>
          <a:lstStyle/>
          <a:p>
            <a:pPr lvl="0" defTabSz="914400" fontAlgn="base">
              <a:spcBef>
                <a:spcPct val="0"/>
              </a:spcBef>
              <a:spcAft>
                <a:spcPct val="0"/>
              </a:spcAft>
            </a:pPr>
            <a:r>
              <a:rPr lang="zh-CN" altLang="zh-CN" b="1" dirty="0">
                <a:solidFill>
                  <a:srgbClr val="0033CC"/>
                </a:solidFill>
                <a:latin typeface="Calibri" panose="020F0502020204030204" pitchFamily="34" charset="0"/>
                <a:ea typeface="宋体" panose="02010600030101010101" pitchFamily="2" charset="-122"/>
                <a:cs typeface="Times New Roman" panose="02020603050405020304" pitchFamily="18" charset="0"/>
              </a:rPr>
              <a:t>图</a:t>
            </a:r>
            <a:r>
              <a:rPr lang="en-US" altLang="zh-CN" b="1" dirty="0">
                <a:solidFill>
                  <a:srgbClr val="0033CC"/>
                </a:solidFill>
                <a:latin typeface="Calibri" panose="020F0502020204030204" pitchFamily="34" charset="0"/>
                <a:ea typeface="宋体" panose="02010600030101010101" pitchFamily="2" charset="-122"/>
                <a:cs typeface="Times New Roman" panose="02020603050405020304" pitchFamily="18" charset="0"/>
              </a:rPr>
              <a:t> 2  </a:t>
            </a:r>
            <a:r>
              <a:rPr lang="zh-CN" altLang="zh-CN" b="1" dirty="0">
                <a:solidFill>
                  <a:srgbClr val="0033CC"/>
                </a:solidFill>
                <a:latin typeface="Calibri" panose="020F0502020204030204" pitchFamily="34" charset="0"/>
                <a:ea typeface="宋体" panose="02010600030101010101" pitchFamily="2" charset="-122"/>
                <a:cs typeface="Times New Roman" panose="02020603050405020304" pitchFamily="18" charset="0"/>
              </a:rPr>
              <a:t>某矿采区通风系统</a:t>
            </a:r>
            <a:endParaRPr lang="zh-CN" altLang="en-US" b="1" dirty="0">
              <a:solidFill>
                <a:srgbClr val="0033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79293" y="1377150"/>
            <a:ext cx="10412963" cy="4481039"/>
          </a:xfrm>
        </p:spPr>
        <p:txBody>
          <a:bodyPr>
            <a:noAutofit/>
          </a:bodyPr>
          <a:lstStyle/>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600" b="1" dirty="0">
                <a:solidFill>
                  <a:srgbClr val="0033CC"/>
                </a:solidFill>
                <a:latin typeface="黑体" panose="02010609060101010101" pitchFamily="49" charset="-122"/>
                <a:ea typeface="黑体" panose="02010609060101010101" pitchFamily="49" charset="-122"/>
              </a:rPr>
              <a:t>本条中“大巷未超前至少</a:t>
            </a:r>
            <a:r>
              <a:rPr lang="en-US" altLang="zh-CN" sz="3600" b="1" dirty="0">
                <a:solidFill>
                  <a:srgbClr val="0033CC"/>
                </a:solidFill>
                <a:latin typeface="黑体" panose="02010609060101010101" pitchFamily="49" charset="-122"/>
                <a:ea typeface="黑体" panose="02010609060101010101" pitchFamily="49" charset="-122"/>
              </a:rPr>
              <a:t>2</a:t>
            </a:r>
            <a:r>
              <a:rPr lang="zh-CN" altLang="en-US" sz="3600" b="1" dirty="0">
                <a:solidFill>
                  <a:srgbClr val="0033CC"/>
                </a:solidFill>
                <a:latin typeface="黑体" panose="02010609060101010101" pitchFamily="49" charset="-122"/>
                <a:ea typeface="黑体" panose="02010609060101010101" pitchFamily="49" charset="-122"/>
              </a:rPr>
              <a:t>个区段构成通风系统即开掘其他巷道”，是指违反</a:t>
            </a:r>
            <a:r>
              <a:rPr lang="en-US" altLang="zh-CN" sz="3600" b="1" dirty="0">
                <a:solidFill>
                  <a:srgbClr val="0033CC"/>
                </a:solidFill>
                <a:latin typeface="黑体" panose="02010609060101010101" pitchFamily="49" charset="-122"/>
                <a:ea typeface="黑体" panose="02010609060101010101" pitchFamily="49" charset="-122"/>
              </a:rPr>
              <a:t>《</a:t>
            </a:r>
            <a:r>
              <a:rPr lang="zh-CN" altLang="en-US" sz="3600" b="1" dirty="0">
                <a:solidFill>
                  <a:srgbClr val="0033CC"/>
                </a:solidFill>
                <a:latin typeface="黑体" panose="02010609060101010101" pitchFamily="49" charset="-122"/>
                <a:ea typeface="黑体" panose="02010609060101010101" pitchFamily="49" charset="-122"/>
              </a:rPr>
              <a:t>煤矿安全规程</a:t>
            </a:r>
            <a:r>
              <a:rPr lang="en-US" altLang="zh-CN" sz="3600" b="1" dirty="0">
                <a:solidFill>
                  <a:srgbClr val="0033CC"/>
                </a:solidFill>
                <a:latin typeface="黑体" panose="02010609060101010101" pitchFamily="49" charset="-122"/>
                <a:ea typeface="黑体" panose="02010609060101010101" pitchFamily="49" charset="-122"/>
              </a:rPr>
              <a:t>》</a:t>
            </a:r>
            <a:r>
              <a:rPr lang="zh-CN" altLang="en-US" sz="3600" b="1" dirty="0">
                <a:solidFill>
                  <a:srgbClr val="0033CC"/>
                </a:solidFill>
                <a:latin typeface="黑体" panose="02010609060101010101" pitchFamily="49" charset="-122"/>
                <a:ea typeface="黑体" panose="02010609060101010101" pitchFamily="49" charset="-122"/>
              </a:rPr>
              <a:t>第一百四十九条有关规定，</a:t>
            </a:r>
            <a:r>
              <a:rPr lang="zh-CN" altLang="en-US" sz="3600" b="1" dirty="0">
                <a:solidFill>
                  <a:srgbClr val="00B050"/>
                </a:solidFill>
                <a:latin typeface="黑体" panose="02010609060101010101" pitchFamily="49" charset="-122"/>
                <a:ea typeface="黑体" panose="02010609060101010101" pitchFamily="49" charset="-122"/>
              </a:rPr>
              <a:t>准备采区，</a:t>
            </a:r>
            <a:r>
              <a:rPr lang="zh-CN" altLang="en-US" sz="3600" b="1" dirty="0">
                <a:solidFill>
                  <a:srgbClr val="0033CC"/>
                </a:solidFill>
                <a:latin typeface="黑体" panose="02010609060101010101" pitchFamily="49" charset="-122"/>
                <a:ea typeface="黑体" panose="02010609060101010101" pitchFamily="49" charset="-122"/>
              </a:rPr>
              <a:t>采用倾斜长壁布置时，大巷未超前至少</a:t>
            </a:r>
            <a:r>
              <a:rPr lang="en-US" altLang="zh-CN" sz="3600" b="1" dirty="0">
                <a:solidFill>
                  <a:srgbClr val="0033CC"/>
                </a:solidFill>
                <a:latin typeface="黑体" panose="02010609060101010101" pitchFamily="49" charset="-122"/>
                <a:ea typeface="黑体" panose="02010609060101010101" pitchFamily="49" charset="-122"/>
              </a:rPr>
              <a:t>2</a:t>
            </a:r>
            <a:r>
              <a:rPr lang="zh-CN" altLang="en-US" sz="3600" b="1" dirty="0">
                <a:solidFill>
                  <a:srgbClr val="0033CC"/>
                </a:solidFill>
                <a:latin typeface="黑体" panose="02010609060101010101" pitchFamily="49" charset="-122"/>
                <a:ea typeface="黑体" panose="02010609060101010101" pitchFamily="49" charset="-122"/>
              </a:rPr>
              <a:t>个区段（大巷已掘至盘区边界，不具备超前</a:t>
            </a:r>
            <a:r>
              <a:rPr lang="en-US" altLang="zh-CN" sz="3600" b="1" dirty="0">
                <a:solidFill>
                  <a:srgbClr val="0033CC"/>
                </a:solidFill>
                <a:latin typeface="黑体" panose="02010609060101010101" pitchFamily="49" charset="-122"/>
                <a:ea typeface="黑体" panose="02010609060101010101" pitchFamily="49" charset="-122"/>
              </a:rPr>
              <a:t>2</a:t>
            </a:r>
            <a:r>
              <a:rPr lang="zh-CN" altLang="en-US" sz="3600" b="1" dirty="0">
                <a:solidFill>
                  <a:srgbClr val="0033CC"/>
                </a:solidFill>
                <a:latin typeface="黑体" panose="02010609060101010101" pitchFamily="49" charset="-122"/>
                <a:ea typeface="黑体" panose="02010609060101010101" pitchFamily="49" charset="-122"/>
              </a:rPr>
              <a:t>个区段条件的除外），并构成通风系统，开掘其他巷道的情形。</a:t>
            </a:r>
            <a:endParaRPr lang="zh-CN" altLang="en-US" sz="36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600" b="1" dirty="0">
                <a:solidFill>
                  <a:srgbClr val="0033CC"/>
                </a:solidFill>
                <a:latin typeface="黑体" panose="02010609060101010101" pitchFamily="49" charset="-122"/>
                <a:ea typeface="黑体" panose="02010609060101010101" pitchFamily="49" charset="-122"/>
              </a:rPr>
              <a:t>  图</a:t>
            </a:r>
            <a:r>
              <a:rPr lang="en-US" altLang="zh-CN" sz="3600" b="1" dirty="0">
                <a:solidFill>
                  <a:srgbClr val="0033CC"/>
                </a:solidFill>
                <a:latin typeface="黑体" panose="02010609060101010101" pitchFamily="49" charset="-122"/>
                <a:ea typeface="黑体" panose="02010609060101010101" pitchFamily="49" charset="-122"/>
              </a:rPr>
              <a:t>3 </a:t>
            </a:r>
            <a:r>
              <a:rPr lang="zh-CN" altLang="en-US" sz="3600" b="1" dirty="0">
                <a:solidFill>
                  <a:srgbClr val="0033CC"/>
                </a:solidFill>
                <a:latin typeface="黑体" panose="02010609060101010101" pitchFamily="49" charset="-122"/>
                <a:ea typeface="黑体" panose="02010609060101010101" pitchFamily="49" charset="-122"/>
              </a:rPr>
              <a:t>所示为至少超前</a:t>
            </a:r>
            <a:r>
              <a:rPr lang="en-US" altLang="zh-CN" sz="3600" b="1" dirty="0">
                <a:solidFill>
                  <a:srgbClr val="0033CC"/>
                </a:solidFill>
                <a:latin typeface="黑体" panose="02010609060101010101" pitchFamily="49" charset="-122"/>
                <a:ea typeface="黑体" panose="02010609060101010101" pitchFamily="49" charset="-122"/>
              </a:rPr>
              <a:t>2</a:t>
            </a:r>
            <a:r>
              <a:rPr lang="zh-CN" altLang="en-US" sz="3600" b="1" dirty="0">
                <a:solidFill>
                  <a:srgbClr val="0033CC"/>
                </a:solidFill>
                <a:latin typeface="黑体" panose="02010609060101010101" pitchFamily="49" charset="-122"/>
                <a:ea typeface="黑体" panose="02010609060101010101" pitchFamily="49" charset="-122"/>
              </a:rPr>
              <a:t>个区段的情形</a:t>
            </a:r>
            <a:r>
              <a:rPr lang="zh-CN" altLang="en-US" sz="3600" b="1" dirty="0" smtClean="0">
                <a:solidFill>
                  <a:srgbClr val="0033CC"/>
                </a:solidFill>
                <a:latin typeface="黑体" panose="02010609060101010101" pitchFamily="49" charset="-122"/>
                <a:ea typeface="黑体" panose="02010609060101010101" pitchFamily="49" charset="-122"/>
              </a:rPr>
              <a:t>。</a:t>
            </a:r>
            <a:endParaRPr lang="zh-CN" altLang="en-US" sz="36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323322" y="244313"/>
            <a:ext cx="8408317"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1" name="文本框 10"/>
          <p:cNvSpPr txBox="1"/>
          <p:nvPr/>
        </p:nvSpPr>
        <p:spPr>
          <a:xfrm>
            <a:off x="2416629" y="214168"/>
            <a:ext cx="8434874"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
        <p:nvSpPr>
          <p:cNvPr id="2" name="矩形 1"/>
          <p:cNvSpPr/>
          <p:nvPr/>
        </p:nvSpPr>
        <p:spPr>
          <a:xfrm>
            <a:off x="4369009" y="6267454"/>
            <a:ext cx="184731" cy="369332"/>
          </a:xfrm>
          <a:prstGeom prst="rect">
            <a:avLst/>
          </a:prstGeom>
        </p:spPr>
        <p:txBody>
          <a:bodyPr wrap="none">
            <a:spAutoFit/>
          </a:bodyPr>
          <a:lstStyle/>
          <a:p>
            <a:pPr lvl="0" defTabSz="914400" fontAlgn="base">
              <a:spcBef>
                <a:spcPct val="0"/>
              </a:spcBef>
              <a:spcAft>
                <a:spcPct val="0"/>
              </a:spcAft>
            </a:pPr>
            <a:endParaRPr lang="zh-CN" altLang="en-US" b="1" dirty="0">
              <a:solidFill>
                <a:srgbClr val="0033CC"/>
              </a:solidFill>
              <a:latin typeface="Arial" panose="020B0604020202020204" pitchFamily="34" charset="0"/>
              <a:ea typeface="宋体" panose="02010600030101010101" pitchFamily="2" charset="-122"/>
            </a:endParaRPr>
          </a:p>
        </p:txBody>
      </p:sp>
      <p:pic>
        <p:nvPicPr>
          <p:cNvPr id="7" name="图片 10" descr="C:\Users\Administrator\AppData\Roaming\Tencent\Users\392441172\QQ\WinTemp\RichOle\[L3($T{5K{]Y0JG3IJ4~WXD.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0100" y="1270000"/>
            <a:ext cx="10051402" cy="48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108601" y="6082788"/>
            <a:ext cx="3526928" cy="369332"/>
          </a:xfrm>
          <a:prstGeom prst="rect">
            <a:avLst/>
          </a:prstGeom>
        </p:spPr>
        <p:txBody>
          <a:bodyPr wrap="none">
            <a:spAutoFit/>
          </a:bodyPr>
          <a:lstStyle/>
          <a:p>
            <a:pPr lvl="0" defTabSz="914400" fontAlgn="base">
              <a:spcBef>
                <a:spcPct val="0"/>
              </a:spcBef>
              <a:spcAft>
                <a:spcPct val="0"/>
              </a:spcAft>
            </a:pPr>
            <a:r>
              <a:rPr lang="zh-CN" altLang="en-US" b="1" dirty="0">
                <a:solidFill>
                  <a:srgbClr val="0033CC"/>
                </a:solidFill>
                <a:latin typeface="Arial" panose="020B0604020202020204" pitchFamily="34" charset="0"/>
                <a:ea typeface="宋体" panose="02010600030101010101" pitchFamily="2" charset="-122"/>
              </a:rPr>
              <a:t>图 </a:t>
            </a:r>
            <a:r>
              <a:rPr lang="en-US" altLang="zh-CN" b="1" dirty="0">
                <a:solidFill>
                  <a:srgbClr val="0033CC"/>
                </a:solidFill>
                <a:latin typeface="Arial" panose="020B0604020202020204" pitchFamily="34" charset="0"/>
                <a:ea typeface="宋体" panose="02010600030101010101" pitchFamily="2" charset="-122"/>
              </a:rPr>
              <a:t>3  </a:t>
            </a:r>
            <a:r>
              <a:rPr lang="zh-CN" altLang="en-US" b="1" dirty="0">
                <a:solidFill>
                  <a:srgbClr val="0033CC"/>
                </a:solidFill>
                <a:latin typeface="Arial" panose="020B0604020202020204" pitchFamily="34" charset="0"/>
                <a:ea typeface="宋体" panose="02010600030101010101" pitchFamily="2" charset="-122"/>
              </a:rPr>
              <a:t>倾斜长壁采煤工作面布置图</a:t>
            </a:r>
            <a:endParaRPr lang="zh-CN" altLang="en-US" b="1" dirty="0">
              <a:solidFill>
                <a:srgbClr val="0033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a:solidFill>
                  <a:srgbClr val="7030A0"/>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3.8 </a:t>
            </a:r>
            <a:r>
              <a:rPr lang="zh-CN" altLang="en-US" sz="3200" b="1" dirty="0">
                <a:solidFill>
                  <a:srgbClr val="7030A0"/>
                </a:solidFill>
                <a:latin typeface="黑体" panose="02010609060101010101" pitchFamily="49" charset="-122"/>
                <a:ea typeface="黑体" panose="02010609060101010101" pitchFamily="49" charset="-122"/>
              </a:rPr>
              <a:t>第十三</a:t>
            </a:r>
            <a:r>
              <a:rPr lang="zh-CN" altLang="en-US" sz="3200" b="1" dirty="0" smtClean="0">
                <a:solidFill>
                  <a:srgbClr val="7030A0"/>
                </a:solidFill>
                <a:latin typeface="黑体" panose="02010609060101010101" pitchFamily="49" charset="-122"/>
                <a:ea typeface="黑体" panose="02010609060101010101" pitchFamily="49" charset="-122"/>
              </a:rPr>
              <a:t>条（</a:t>
            </a:r>
            <a:r>
              <a:rPr lang="zh-CN" altLang="en-US" sz="3200" b="1" dirty="0">
                <a:solidFill>
                  <a:srgbClr val="7030A0"/>
                </a:solidFill>
                <a:latin typeface="黑体" panose="02010609060101010101" pitchFamily="49" charset="-122"/>
                <a:ea typeface="黑体" panose="02010609060101010101" pitchFamily="49" charset="-122"/>
              </a:rPr>
              <a:t>一）使用被列入国家禁止井工煤矿使用的设备及工艺目录的产品或者工艺的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a:solidFill>
                  <a:srgbClr val="0033CC"/>
                </a:solidFill>
                <a:latin typeface="黑体" panose="02010609060101010101" pitchFamily="49" charset="-122"/>
                <a:ea typeface="黑体" panose="02010609060101010101" pitchFamily="49" charset="-122"/>
              </a:rPr>
              <a:t>本条文是指未按照</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禁止井工煤矿使用的设备及工艺目录</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第一批</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安监总规划</a:t>
            </a:r>
            <a:r>
              <a:rPr lang="en-US" altLang="zh-CN" sz="3200" b="1" dirty="0">
                <a:solidFill>
                  <a:srgbClr val="0033CC"/>
                </a:solidFill>
                <a:latin typeface="黑体" panose="02010609060101010101" pitchFamily="49" charset="-122"/>
                <a:ea typeface="黑体" panose="02010609060101010101" pitchFamily="49" charset="-122"/>
              </a:rPr>
              <a:t>〔2006〕146</a:t>
            </a:r>
            <a:r>
              <a:rPr lang="zh-CN" altLang="en-US" sz="3200" b="1" dirty="0">
                <a:solidFill>
                  <a:srgbClr val="0033CC"/>
                </a:solidFill>
                <a:latin typeface="黑体" panose="02010609060101010101" pitchFamily="49" charset="-122"/>
                <a:ea typeface="黑体" panose="02010609060101010101" pitchFamily="49" charset="-122"/>
              </a:rPr>
              <a:t>号</a:t>
            </a:r>
            <a:r>
              <a:rPr lang="zh-CN" altLang="en-US" sz="3200" b="1" dirty="0" smtClean="0">
                <a:solidFill>
                  <a:srgbClr val="0033CC"/>
                </a:solidFill>
                <a:latin typeface="黑体" panose="02010609060101010101" pitchFamily="49" charset="-122"/>
                <a:ea typeface="黑体" panose="02010609060101010101" pitchFamily="49" charset="-122"/>
              </a:rPr>
              <a:t>）规定，</a:t>
            </a:r>
            <a:r>
              <a:rPr lang="zh-CN" altLang="en-US" sz="3200" b="1" dirty="0">
                <a:solidFill>
                  <a:srgbClr val="00B050"/>
                </a:solidFill>
                <a:latin typeface="黑体" panose="02010609060101010101" pitchFamily="49" charset="-122"/>
                <a:ea typeface="黑体" panose="02010609060101010101" pitchFamily="49" charset="-122"/>
              </a:rPr>
              <a:t>井工煤矿使用</a:t>
            </a:r>
            <a:r>
              <a:rPr lang="zh-CN" altLang="en-US" sz="3200" b="1" dirty="0" smtClean="0">
                <a:solidFill>
                  <a:srgbClr val="00B050"/>
                </a:solidFill>
                <a:latin typeface="黑体" panose="02010609060101010101" pitchFamily="49" charset="-122"/>
                <a:ea typeface="黑体" panose="02010609060101010101" pitchFamily="49" charset="-122"/>
              </a:rPr>
              <a:t>非</a:t>
            </a:r>
            <a:r>
              <a:rPr lang="zh-CN" altLang="en-US" sz="3200" b="1" dirty="0">
                <a:solidFill>
                  <a:srgbClr val="00B050"/>
                </a:solidFill>
                <a:latin typeface="黑体" panose="02010609060101010101" pitchFamily="49" charset="-122"/>
                <a:ea typeface="黑体" panose="02010609060101010101" pitchFamily="49" charset="-122"/>
              </a:rPr>
              <a:t>阻燃抗静电</a:t>
            </a:r>
            <a:r>
              <a:rPr lang="zh-CN" altLang="en-US" sz="3200" b="1" dirty="0" smtClean="0">
                <a:solidFill>
                  <a:srgbClr val="00B050"/>
                </a:solidFill>
                <a:latin typeface="黑体" panose="02010609060101010101" pitchFamily="49" charset="-122"/>
                <a:ea typeface="黑体" panose="02010609060101010101" pitchFamily="49" charset="-122"/>
              </a:rPr>
              <a:t>风筒的。</a:t>
            </a:r>
            <a:endParaRPr lang="en-US" altLang="zh-CN"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3.9 </a:t>
            </a:r>
            <a:r>
              <a:rPr lang="zh-CN" altLang="en-US" sz="3200" b="1" dirty="0">
                <a:solidFill>
                  <a:srgbClr val="7030A0"/>
                </a:solidFill>
                <a:latin typeface="黑体" panose="02010609060101010101" pitchFamily="49" charset="-122"/>
                <a:ea typeface="黑体" panose="02010609060101010101" pitchFamily="49" charset="-122"/>
              </a:rPr>
              <a:t>第八条（九）高瓦斯、煤（岩）与瓦斯（二氧化碳）突出</a:t>
            </a:r>
            <a:r>
              <a:rPr lang="zh-CN" altLang="en-US" sz="3200" b="1" dirty="0">
                <a:solidFill>
                  <a:srgbClr val="C00000"/>
                </a:solidFill>
                <a:latin typeface="黑体" panose="02010609060101010101" pitchFamily="49" charset="-122"/>
                <a:ea typeface="黑体" panose="02010609060101010101" pitchFamily="49" charset="-122"/>
              </a:rPr>
              <a:t>矿井的煤巷、半煤岩巷和有瓦斯涌出的岩巷掘进工作面采用</a:t>
            </a:r>
            <a:r>
              <a:rPr lang="zh-CN" altLang="en-US" sz="3200" b="1" dirty="0">
                <a:solidFill>
                  <a:srgbClr val="7030A0"/>
                </a:solidFill>
                <a:latin typeface="黑体" panose="02010609060101010101" pitchFamily="49" charset="-122"/>
                <a:ea typeface="黑体" panose="02010609060101010101" pitchFamily="49" charset="-122"/>
              </a:rPr>
              <a:t>局部通风不能实现双风机、双电源且自动切换的</a:t>
            </a: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F4B183"/>
                </a:solidFill>
                <a:latin typeface="Calibri" panose="020F0502020204030204" pitchFamily="34" charset="0"/>
                <a:ea typeface="等线" pitchFamily="2" charset="-122"/>
              </a:rPr>
              <a:t>——</a:t>
            </a:r>
            <a:r>
              <a:rPr lang="zh-CN" altLang="en-US" sz="3200" b="1" dirty="0">
                <a:solidFill>
                  <a:srgbClr val="00B050"/>
                </a:solidFill>
                <a:latin typeface="黑体" panose="02010609060101010101" pitchFamily="49" charset="-122"/>
                <a:ea typeface="黑体" panose="02010609060101010101" pitchFamily="49" charset="-122"/>
              </a:rPr>
              <a:t>本条文是指未按照</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煤矿安全规程</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第一百六十四</a:t>
            </a:r>
            <a:r>
              <a:rPr lang="zh-CN" altLang="en-US" sz="3200" b="1" dirty="0">
                <a:solidFill>
                  <a:srgbClr val="00B050"/>
                </a:solidFill>
                <a:latin typeface="黑体" panose="02010609060101010101" pitchFamily="49" charset="-122"/>
                <a:ea typeface="黑体" panose="02010609060101010101" pitchFamily="49" charset="-122"/>
              </a:rPr>
              <a:t>条有关规定执行，有下列情形之一的：</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B050"/>
              </a:solidFill>
            </a:endParaRPr>
          </a:p>
        </p:txBody>
      </p:sp>
      <p:sp>
        <p:nvSpPr>
          <p:cNvPr id="11" name="文本框 10"/>
          <p:cNvSpPr txBox="1"/>
          <p:nvPr/>
        </p:nvSpPr>
        <p:spPr>
          <a:xfrm>
            <a:off x="2397967" y="224216"/>
            <a:ext cx="8464300"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6" y="1172594"/>
            <a:ext cx="10734381" cy="4635354"/>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B050"/>
                </a:solidFill>
                <a:latin typeface="黑体" panose="02010609060101010101" pitchFamily="49" charset="-122"/>
                <a:ea typeface="黑体" panose="02010609060101010101" pitchFamily="49" charset="-122"/>
              </a:rPr>
              <a:t> （</a:t>
            </a:r>
            <a:r>
              <a:rPr lang="en-US" altLang="zh-CN" sz="3200" b="1" dirty="0">
                <a:solidFill>
                  <a:srgbClr val="00B050"/>
                </a:solidFill>
                <a:latin typeface="黑体" panose="02010609060101010101" pitchFamily="49" charset="-122"/>
                <a:ea typeface="黑体" panose="02010609060101010101" pitchFamily="49" charset="-122"/>
              </a:rPr>
              <a:t>1</a:t>
            </a:r>
            <a:r>
              <a:rPr lang="zh-CN" altLang="en-US" sz="3200" b="1" dirty="0" smtClean="0">
                <a:solidFill>
                  <a:srgbClr val="00B050"/>
                </a:solidFill>
                <a:latin typeface="黑体" panose="02010609060101010101" pitchFamily="49" charset="-122"/>
                <a:ea typeface="黑体" panose="02010609060101010101" pitchFamily="49" charset="-122"/>
              </a:rPr>
              <a:t>）煤巷</a:t>
            </a:r>
            <a:r>
              <a:rPr lang="zh-CN" altLang="en-US" sz="3200" b="1" dirty="0">
                <a:solidFill>
                  <a:srgbClr val="00B050"/>
                </a:solidFill>
                <a:latin typeface="黑体" panose="02010609060101010101" pitchFamily="49" charset="-122"/>
                <a:ea typeface="黑体" panose="02010609060101010101" pitchFamily="49" charset="-122"/>
              </a:rPr>
              <a:t>、半煤岩巷和有瓦斯涌出的岩巷任一掘进工作面未装用</a:t>
            </a:r>
            <a:r>
              <a:rPr lang="zh-CN" altLang="en-US" sz="3200" b="1" dirty="0">
                <a:solidFill>
                  <a:srgbClr val="C00000"/>
                </a:solidFill>
                <a:latin typeface="黑体" panose="02010609060101010101" pitchFamily="49" charset="-122"/>
                <a:ea typeface="黑体" panose="02010609060101010101" pitchFamily="49" charset="-122"/>
              </a:rPr>
              <a:t>同等能力</a:t>
            </a:r>
            <a:r>
              <a:rPr lang="zh-CN" altLang="en-US" sz="3200" b="1" dirty="0">
                <a:solidFill>
                  <a:srgbClr val="00B050"/>
                </a:solidFill>
                <a:latin typeface="黑体" panose="02010609060101010101" pitchFamily="49" charset="-122"/>
                <a:ea typeface="黑体" panose="02010609060101010101" pitchFamily="49" charset="-122"/>
              </a:rPr>
              <a:t>（同型号、同功率且运行风量</a:t>
            </a:r>
            <a:r>
              <a:rPr lang="zh-CN" altLang="en-US" sz="3200" b="1" dirty="0" smtClean="0">
                <a:solidFill>
                  <a:srgbClr val="00B050"/>
                </a:solidFill>
                <a:latin typeface="黑体" panose="02010609060101010101" pitchFamily="49" charset="-122"/>
                <a:ea typeface="黑体" panose="02010609060101010101" pitchFamily="49" charset="-122"/>
              </a:rPr>
              <a:t>一致并均能满足工作面需风量的）</a:t>
            </a:r>
            <a:r>
              <a:rPr lang="zh-CN" altLang="en-US" sz="3200" b="1" dirty="0">
                <a:solidFill>
                  <a:srgbClr val="00B050"/>
                </a:solidFill>
                <a:latin typeface="黑体" panose="02010609060101010101" pitchFamily="49" charset="-122"/>
                <a:ea typeface="黑体" panose="02010609060101010101" pitchFamily="49" charset="-122"/>
              </a:rPr>
              <a:t>的备用局部通风机。</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B050"/>
                </a:solidFill>
                <a:latin typeface="黑体" panose="02010609060101010101" pitchFamily="49" charset="-122"/>
                <a:ea typeface="黑体" panose="02010609060101010101" pitchFamily="49" charset="-122"/>
              </a:rPr>
              <a:t> </a:t>
            </a:r>
            <a:r>
              <a:rPr lang="zh-CN" altLang="en-US" sz="3200" b="1" dirty="0">
                <a:solidFill>
                  <a:srgbClr val="00B050"/>
                </a:solidFill>
                <a:latin typeface="黑体" panose="02010609060101010101" pitchFamily="49" charset="-122"/>
                <a:ea typeface="黑体" panose="02010609060101010101" pitchFamily="49" charset="-122"/>
              </a:rPr>
              <a:t>（</a:t>
            </a:r>
            <a:r>
              <a:rPr lang="en-US" altLang="zh-CN" sz="3200" b="1" dirty="0">
                <a:solidFill>
                  <a:srgbClr val="00B050"/>
                </a:solidFill>
                <a:latin typeface="黑体" panose="02010609060101010101" pitchFamily="49" charset="-122"/>
                <a:ea typeface="黑体" panose="02010609060101010101" pitchFamily="49" charset="-122"/>
              </a:rPr>
              <a:t>2</a:t>
            </a:r>
            <a:r>
              <a:rPr lang="zh-CN" altLang="en-US" sz="3200" b="1" dirty="0">
                <a:solidFill>
                  <a:srgbClr val="00B050"/>
                </a:solidFill>
                <a:latin typeface="黑体" panose="02010609060101010101" pitchFamily="49" charset="-122"/>
                <a:ea typeface="黑体" panose="02010609060101010101" pitchFamily="49" charset="-122"/>
              </a:rPr>
              <a:t>）备用局部通风机电源未取自同时带电的另一电源。</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B050"/>
                </a:solidFill>
                <a:latin typeface="黑体" panose="02010609060101010101" pitchFamily="49" charset="-122"/>
                <a:ea typeface="黑体" panose="02010609060101010101" pitchFamily="49" charset="-122"/>
              </a:rPr>
              <a:t> </a:t>
            </a:r>
            <a:r>
              <a:rPr lang="zh-CN" altLang="en-US" sz="3200" b="1" dirty="0">
                <a:solidFill>
                  <a:srgbClr val="00B050"/>
                </a:solidFill>
                <a:latin typeface="黑体" panose="02010609060101010101" pitchFamily="49" charset="-122"/>
                <a:ea typeface="黑体" panose="02010609060101010101" pitchFamily="49" charset="-122"/>
              </a:rPr>
              <a:t>（</a:t>
            </a:r>
            <a:r>
              <a:rPr lang="en-US" altLang="zh-CN" sz="3200" b="1" dirty="0">
                <a:solidFill>
                  <a:srgbClr val="00B050"/>
                </a:solidFill>
                <a:latin typeface="黑体" panose="02010609060101010101" pitchFamily="49" charset="-122"/>
                <a:ea typeface="黑体" panose="02010609060101010101" pitchFamily="49" charset="-122"/>
              </a:rPr>
              <a:t>3</a:t>
            </a:r>
            <a:r>
              <a:rPr lang="zh-CN" altLang="en-US" sz="3200" b="1" dirty="0" smtClean="0">
                <a:solidFill>
                  <a:srgbClr val="00B050"/>
                </a:solidFill>
                <a:latin typeface="黑体" panose="02010609060101010101" pitchFamily="49" charset="-122"/>
                <a:ea typeface="黑体" panose="02010609060101010101" pitchFamily="49" charset="-122"/>
              </a:rPr>
              <a:t>）正常工作与备用局部通风机不能人工</a:t>
            </a:r>
            <a:r>
              <a:rPr lang="zh-CN" altLang="en-US" sz="3200" b="1" dirty="0" smtClean="0">
                <a:solidFill>
                  <a:srgbClr val="C00000"/>
                </a:solidFill>
                <a:latin typeface="黑体" panose="02010609060101010101" pitchFamily="49" charset="-122"/>
                <a:ea typeface="黑体" panose="02010609060101010101" pitchFamily="49" charset="-122"/>
              </a:rPr>
              <a:t>相互</a:t>
            </a:r>
            <a:r>
              <a:rPr lang="zh-CN" altLang="en-US" sz="3200" b="1" dirty="0">
                <a:solidFill>
                  <a:srgbClr val="C00000"/>
                </a:solidFill>
                <a:latin typeface="黑体" panose="02010609060101010101" pitchFamily="49" charset="-122"/>
                <a:ea typeface="黑体" panose="02010609060101010101" pitchFamily="49" charset="-122"/>
              </a:rPr>
              <a:t>切换自动</a:t>
            </a:r>
            <a:r>
              <a:rPr lang="zh-CN" altLang="en-US" sz="3200" b="1" dirty="0" smtClean="0">
                <a:solidFill>
                  <a:srgbClr val="00B050"/>
                </a:solidFill>
                <a:latin typeface="黑体" panose="02010609060101010101" pitchFamily="49" charset="-122"/>
                <a:ea typeface="黑体" panose="02010609060101010101" pitchFamily="49" charset="-122"/>
              </a:rPr>
              <a:t>运行</a:t>
            </a:r>
            <a:r>
              <a:rPr lang="zh-CN" altLang="en-US" sz="3200" b="1" dirty="0">
                <a:solidFill>
                  <a:srgbClr val="00B050"/>
                </a:solidFill>
                <a:latin typeface="黑体" panose="02010609060101010101" pitchFamily="49" charset="-122"/>
                <a:ea typeface="黑体" panose="02010609060101010101" pitchFamily="49" charset="-122"/>
              </a:rPr>
              <a:t>通风的</a:t>
            </a:r>
            <a:r>
              <a:rPr lang="zh-CN" altLang="en-US" sz="3200" b="1" dirty="0" smtClean="0">
                <a:solidFill>
                  <a:srgbClr val="00B050"/>
                </a:solidFill>
                <a:latin typeface="黑体" panose="02010609060101010101" pitchFamily="49" charset="-122"/>
                <a:ea typeface="黑体" panose="02010609060101010101" pitchFamily="49" charset="-122"/>
              </a:rPr>
              <a:t>。</a:t>
            </a: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3.10 </a:t>
            </a:r>
            <a:r>
              <a:rPr lang="zh-CN" altLang="en-US" sz="3200" b="1" dirty="0">
                <a:solidFill>
                  <a:srgbClr val="7030A0"/>
                </a:solidFill>
                <a:latin typeface="黑体" panose="02010609060101010101" pitchFamily="49" charset="-122"/>
                <a:ea typeface="黑体" panose="02010609060101010101" pitchFamily="49" charset="-122"/>
              </a:rPr>
              <a:t>第八条（十）高瓦斯、煤（岩）与瓦斯（二氧化碳）突出建设</a:t>
            </a:r>
            <a:r>
              <a:rPr lang="zh-CN" altLang="en-US" sz="3200" b="1" dirty="0" smtClean="0">
                <a:solidFill>
                  <a:srgbClr val="7030A0"/>
                </a:solidFill>
                <a:latin typeface="黑体" panose="02010609060101010101" pitchFamily="49" charset="-122"/>
                <a:ea typeface="黑体" panose="02010609060101010101" pitchFamily="49" charset="-122"/>
              </a:rPr>
              <a:t>矿井</a:t>
            </a:r>
            <a:r>
              <a:rPr lang="zh-CN" altLang="en-US" sz="3200" b="1" dirty="0">
                <a:solidFill>
                  <a:srgbClr val="7030A0"/>
                </a:solidFill>
                <a:latin typeface="黑体" panose="02010609060101010101" pitchFamily="49" charset="-122"/>
                <a:ea typeface="黑体" panose="02010609060101010101" pitchFamily="49" charset="-122"/>
              </a:rPr>
              <a:t>进入二期工程前，其他建设矿井进入三期工程前，没有</a:t>
            </a:r>
            <a:r>
              <a:rPr lang="zh-CN" altLang="en-US" sz="3200" b="1" dirty="0" smtClean="0">
                <a:solidFill>
                  <a:srgbClr val="7030A0"/>
                </a:solidFill>
                <a:latin typeface="黑体" panose="02010609060101010101" pitchFamily="49" charset="-122"/>
                <a:ea typeface="黑体" panose="02010609060101010101" pitchFamily="49" charset="-122"/>
              </a:rPr>
              <a:t>形成地面</a:t>
            </a:r>
            <a:r>
              <a:rPr lang="zh-CN" altLang="en-US" sz="3200" b="1" dirty="0">
                <a:solidFill>
                  <a:srgbClr val="7030A0"/>
                </a:solidFill>
                <a:latin typeface="黑体" panose="02010609060101010101" pitchFamily="49" charset="-122"/>
                <a:ea typeface="黑体" panose="02010609060101010101" pitchFamily="49" charset="-122"/>
              </a:rPr>
              <a:t>主要通风机供风的全风压通风系统</a:t>
            </a:r>
            <a:r>
              <a:rPr lang="zh-CN" altLang="en-US" sz="3200" b="1" dirty="0" smtClean="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 </a:t>
            </a:r>
            <a:endParaRPr lang="zh-CN" altLang="en-US" sz="3200" b="1" dirty="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2276669" y="224217"/>
            <a:ext cx="7902312"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6" y="1172594"/>
            <a:ext cx="10734381" cy="5399028"/>
          </a:xfrm>
        </p:spPr>
        <p:txBody>
          <a:bodyPr>
            <a:noAutofit/>
          </a:bodyPr>
          <a:lstStyle/>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 </a:t>
            </a:r>
            <a:r>
              <a:rPr lang="zh-CN" altLang="en-US" sz="3200" b="1" dirty="0" smtClean="0">
                <a:solidFill>
                  <a:srgbClr val="00B050"/>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smtClean="0">
                <a:solidFill>
                  <a:srgbClr val="0033CC"/>
                </a:solidFill>
                <a:latin typeface="黑体" panose="02010609060101010101" pitchFamily="49" charset="-122"/>
                <a:ea typeface="黑体" panose="02010609060101010101" pitchFamily="49" charset="-122"/>
              </a:rPr>
              <a:t>本</a:t>
            </a:r>
            <a:r>
              <a:rPr lang="zh-CN" altLang="en-US" sz="3200" b="1" dirty="0">
                <a:solidFill>
                  <a:srgbClr val="0033CC"/>
                </a:solidFill>
                <a:latin typeface="黑体" panose="02010609060101010101" pitchFamily="49" charset="-122"/>
                <a:ea typeface="黑体" panose="02010609060101010101" pitchFamily="49" charset="-122"/>
              </a:rPr>
              <a:t>条中“二期工程、三期工程”的界定，执行</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a:t>
            </a:r>
            <a:r>
              <a:rPr lang="zh-CN" altLang="en-US" sz="3200" b="1" dirty="0" smtClean="0">
                <a:solidFill>
                  <a:srgbClr val="0033CC"/>
                </a:solidFill>
                <a:latin typeface="黑体" panose="02010609060101010101" pitchFamily="49" charset="-122"/>
                <a:ea typeface="黑体" panose="02010609060101010101" pitchFamily="49" charset="-122"/>
              </a:rPr>
              <a:t>建设安全</a:t>
            </a:r>
            <a:r>
              <a:rPr lang="zh-CN" altLang="en-US" sz="3200" b="1" dirty="0">
                <a:solidFill>
                  <a:srgbClr val="0033CC"/>
                </a:solidFill>
                <a:latin typeface="黑体" panose="02010609060101010101" pitchFamily="49" charset="-122"/>
                <a:ea typeface="黑体" panose="02010609060101010101" pitchFamily="49" charset="-122"/>
              </a:rPr>
              <a:t>规范</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有关规定：</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二</a:t>
            </a:r>
            <a:r>
              <a:rPr lang="zh-CN" altLang="en-US" sz="3200" b="1" dirty="0">
                <a:solidFill>
                  <a:srgbClr val="0033CC"/>
                </a:solidFill>
                <a:latin typeface="黑体" panose="02010609060101010101" pitchFamily="49" charset="-122"/>
                <a:ea typeface="黑体" panose="02010609060101010101" pitchFamily="49" charset="-122"/>
              </a:rPr>
              <a:t>期工程：从施工井底车场开始，到进入采（盘）区</a:t>
            </a:r>
            <a:r>
              <a:rPr lang="zh-CN" altLang="en-US" sz="3200" b="1" dirty="0" smtClean="0">
                <a:solidFill>
                  <a:srgbClr val="0033CC"/>
                </a:solidFill>
                <a:latin typeface="黑体" panose="02010609060101010101" pitchFamily="49" charset="-122"/>
                <a:ea typeface="黑体" panose="02010609060101010101" pitchFamily="49" charset="-122"/>
              </a:rPr>
              <a:t>车场施工</a:t>
            </a:r>
            <a:r>
              <a:rPr lang="zh-CN" altLang="en-US" sz="3200" b="1" dirty="0">
                <a:solidFill>
                  <a:srgbClr val="0033CC"/>
                </a:solidFill>
                <a:latin typeface="黑体" panose="02010609060101010101" pitchFamily="49" charset="-122"/>
                <a:ea typeface="黑体" panose="02010609060101010101" pitchFamily="49" charset="-122"/>
              </a:rPr>
              <a:t>前的工程，包括井底车场、石门、主要运输大巷、回风</a:t>
            </a:r>
            <a:r>
              <a:rPr lang="zh-CN" altLang="en-US" sz="3200" b="1" dirty="0" smtClean="0">
                <a:solidFill>
                  <a:srgbClr val="0033CC"/>
                </a:solidFill>
                <a:latin typeface="黑体" panose="02010609060101010101" pitchFamily="49" charset="-122"/>
                <a:ea typeface="黑体" panose="02010609060101010101" pitchFamily="49" charset="-122"/>
              </a:rPr>
              <a:t>大巷</a:t>
            </a:r>
            <a:r>
              <a:rPr lang="zh-CN" altLang="en-US" sz="3200" b="1" dirty="0">
                <a:solidFill>
                  <a:srgbClr val="0033CC"/>
                </a:solidFill>
                <a:latin typeface="黑体" panose="02010609060101010101" pitchFamily="49" charset="-122"/>
                <a:ea typeface="黑体" panose="02010609060101010101" pitchFamily="49" charset="-122"/>
              </a:rPr>
              <a:t>、中央变电所、水泵房、水仓、井底煤仓</a:t>
            </a:r>
            <a:r>
              <a:rPr lang="zh-CN" altLang="en-US" sz="3200" b="1" dirty="0" smtClean="0">
                <a:solidFill>
                  <a:srgbClr val="0033CC"/>
                </a:solidFill>
                <a:latin typeface="黑体" panose="02010609060101010101" pitchFamily="49" charset="-122"/>
                <a:ea typeface="黑体" panose="02010609060101010101" pitchFamily="49" charset="-122"/>
              </a:rPr>
              <a:t>、爆炸</a:t>
            </a:r>
            <a:r>
              <a:rPr lang="zh-CN" altLang="en-US" sz="3200" b="1" dirty="0" smtClean="0">
                <a:solidFill>
                  <a:srgbClr val="00B050"/>
                </a:solidFill>
                <a:latin typeface="黑体" panose="02010609060101010101" pitchFamily="49" charset="-122"/>
                <a:ea typeface="黑体" panose="02010609060101010101" pitchFamily="49" charset="-122"/>
              </a:rPr>
              <a:t>物品</a:t>
            </a:r>
            <a:r>
              <a:rPr lang="zh-CN" altLang="en-US" sz="3200" b="1" dirty="0" smtClean="0">
                <a:solidFill>
                  <a:srgbClr val="0033CC"/>
                </a:solidFill>
                <a:latin typeface="黑体" panose="02010609060101010101" pitchFamily="49" charset="-122"/>
                <a:ea typeface="黑体" panose="02010609060101010101" pitchFamily="49" charset="-122"/>
              </a:rPr>
              <a:t>库</a:t>
            </a:r>
            <a:r>
              <a:rPr lang="zh-CN" altLang="en-US" sz="3200" b="1" dirty="0">
                <a:solidFill>
                  <a:srgbClr val="0033CC"/>
                </a:solidFill>
                <a:latin typeface="黑体" panose="02010609060101010101" pitchFamily="49" charset="-122"/>
                <a:ea typeface="黑体" panose="02010609060101010101" pitchFamily="49" charset="-122"/>
              </a:rPr>
              <a:t>等。</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三</a:t>
            </a:r>
            <a:r>
              <a:rPr lang="zh-CN" altLang="en-US" sz="3200" b="1" dirty="0">
                <a:solidFill>
                  <a:srgbClr val="0033CC"/>
                </a:solidFill>
                <a:latin typeface="黑体" panose="02010609060101010101" pitchFamily="49" charset="-122"/>
                <a:ea typeface="黑体" panose="02010609060101010101" pitchFamily="49" charset="-122"/>
              </a:rPr>
              <a:t>期工程：从施工采（盘）区车场开始到整个采（盘）</a:t>
            </a:r>
            <a:r>
              <a:rPr lang="zh-CN" altLang="en-US" sz="3200" b="1" dirty="0" smtClean="0">
                <a:solidFill>
                  <a:srgbClr val="0033CC"/>
                </a:solidFill>
                <a:latin typeface="黑体" panose="02010609060101010101" pitchFamily="49" charset="-122"/>
                <a:ea typeface="黑体" panose="02010609060101010101" pitchFamily="49" charset="-122"/>
              </a:rPr>
              <a:t>区布置</a:t>
            </a:r>
            <a:r>
              <a:rPr lang="zh-CN" altLang="en-US" sz="3200" b="1" dirty="0">
                <a:solidFill>
                  <a:srgbClr val="0033CC"/>
                </a:solidFill>
                <a:latin typeface="黑体" panose="02010609060101010101" pitchFamily="49" charset="-122"/>
                <a:ea typeface="黑体" panose="02010609060101010101" pitchFamily="49" charset="-122"/>
              </a:rPr>
              <a:t>的工程，包括采（盘）区车场、采区上下山（盘区大巷）</a:t>
            </a:r>
            <a:r>
              <a:rPr lang="zh-CN" altLang="en-US" sz="3200" b="1" dirty="0" smtClean="0">
                <a:solidFill>
                  <a:srgbClr val="0033CC"/>
                </a:solidFill>
                <a:latin typeface="黑体" panose="02010609060101010101" pitchFamily="49" charset="-122"/>
                <a:ea typeface="黑体" panose="02010609060101010101" pitchFamily="49" charset="-122"/>
              </a:rPr>
              <a:t>、采</a:t>
            </a:r>
            <a:r>
              <a:rPr lang="zh-CN" altLang="en-US" sz="3200" b="1" dirty="0">
                <a:solidFill>
                  <a:srgbClr val="0033CC"/>
                </a:solidFill>
                <a:latin typeface="黑体" panose="02010609060101010101" pitchFamily="49" charset="-122"/>
                <a:ea typeface="黑体" panose="02010609060101010101" pitchFamily="49" charset="-122"/>
              </a:rPr>
              <a:t>（盘）区变电所、采煤工作面、工作面进</a:t>
            </a:r>
            <a:r>
              <a:rPr lang="zh-CN" altLang="en-US" sz="3200" b="1" dirty="0" smtClean="0">
                <a:solidFill>
                  <a:srgbClr val="0033CC"/>
                </a:solidFill>
                <a:latin typeface="黑体" panose="02010609060101010101" pitchFamily="49" charset="-122"/>
                <a:ea typeface="黑体" panose="02010609060101010101" pitchFamily="49" charset="-122"/>
              </a:rPr>
              <a:t>回风</a:t>
            </a:r>
            <a:r>
              <a:rPr lang="zh-CN" altLang="en-US" sz="3200" b="1" dirty="0" smtClean="0">
                <a:solidFill>
                  <a:srgbClr val="00B050"/>
                </a:solidFill>
                <a:latin typeface="黑体" panose="02010609060101010101" pitchFamily="49" charset="-122"/>
                <a:ea typeface="黑体" panose="02010609060101010101" pitchFamily="49" charset="-122"/>
              </a:rPr>
              <a:t>巷</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开切眼、</a:t>
            </a:r>
            <a:r>
              <a:rPr lang="zh-CN" altLang="en-US" sz="3200" b="1" dirty="0" smtClean="0">
                <a:solidFill>
                  <a:srgbClr val="0033CC"/>
                </a:solidFill>
                <a:latin typeface="黑体" panose="02010609060101010101" pitchFamily="49" charset="-122"/>
                <a:ea typeface="黑体" panose="02010609060101010101" pitchFamily="49" charset="-122"/>
              </a:rPr>
              <a:t>采区</a:t>
            </a:r>
            <a:r>
              <a:rPr lang="zh-CN" altLang="en-US" sz="3200" b="1" dirty="0">
                <a:solidFill>
                  <a:srgbClr val="0033CC"/>
                </a:solidFill>
                <a:latin typeface="黑体" panose="02010609060101010101" pitchFamily="49" charset="-122"/>
                <a:ea typeface="黑体" panose="02010609060101010101" pitchFamily="49" charset="-122"/>
              </a:rPr>
              <a:t>水仓、运煤通道</a:t>
            </a:r>
            <a:r>
              <a:rPr lang="zh-CN" altLang="en-US" sz="3200" b="1" dirty="0" smtClean="0">
                <a:solidFill>
                  <a:srgbClr val="0033CC"/>
                </a:solidFill>
                <a:latin typeface="黑体" panose="02010609060101010101" pitchFamily="49" charset="-122"/>
                <a:ea typeface="黑体" panose="02010609060101010101" pitchFamily="49" charset="-122"/>
              </a:rPr>
              <a:t>等。</a:t>
            </a: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 </a:t>
            </a:r>
            <a:endParaRPr lang="zh-CN" altLang="en-US" sz="3200" b="1" dirty="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2286000" y="224217"/>
            <a:ext cx="7892981"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三  通风系统、局部通风及通风</a:t>
            </a:r>
            <a:r>
              <a:rPr lang="zh-CN" altLang="en-US" sz="3600" b="1" dirty="0" smtClean="0">
                <a:solidFill>
                  <a:srgbClr val="0033CC"/>
                </a:solidFill>
                <a:latin typeface="黑体" panose="02010609060101010101" pitchFamily="49" charset="-122"/>
                <a:ea typeface="黑体" panose="02010609060101010101" pitchFamily="49" charset="-122"/>
              </a:rPr>
              <a:t>设施</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236473"/>
            <a:ext cx="10734381" cy="5455729"/>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4.1 </a:t>
            </a:r>
            <a:r>
              <a:rPr lang="zh-CN" altLang="en-US" sz="3200" b="1" dirty="0">
                <a:solidFill>
                  <a:srgbClr val="7030A0"/>
                </a:solidFill>
                <a:latin typeface="黑体" panose="02010609060101010101" pitchFamily="49" charset="-122"/>
                <a:ea typeface="黑体" panose="02010609060101010101" pitchFamily="49" charset="-122"/>
              </a:rPr>
              <a:t>第十八条（三）</a:t>
            </a:r>
            <a:r>
              <a:rPr lang="zh-CN" altLang="en-US" sz="3200" b="1" dirty="0">
                <a:solidFill>
                  <a:srgbClr val="F4B183"/>
                </a:solidFill>
                <a:latin typeface="黑体" panose="02010609060101010101" pitchFamily="49" charset="-122"/>
                <a:ea typeface="黑体" panose="02010609060101010101" pitchFamily="49" charset="-122"/>
              </a:rPr>
              <a:t>（</a:t>
            </a:r>
            <a:r>
              <a:rPr lang="zh-CN" altLang="en-US" sz="3200" b="1" dirty="0" smtClean="0">
                <a:solidFill>
                  <a:srgbClr val="FFC000"/>
                </a:solidFill>
                <a:latin typeface="黑体" panose="02010609060101010101" pitchFamily="49" charset="-122"/>
                <a:ea typeface="黑体" panose="02010609060101010101" pitchFamily="49" charset="-122"/>
              </a:rPr>
              <a:t>四）</a:t>
            </a:r>
            <a:r>
              <a:rPr lang="zh-CN" altLang="en-US" sz="3200" b="1" dirty="0" smtClean="0">
                <a:solidFill>
                  <a:srgbClr val="C00000"/>
                </a:solidFill>
                <a:latin typeface="黑体" panose="02010609060101010101" pitchFamily="49" charset="-122"/>
                <a:ea typeface="黑体" panose="02010609060101010101" pitchFamily="49" charset="-122"/>
              </a:rPr>
              <a:t>未</a:t>
            </a:r>
            <a:r>
              <a:rPr lang="zh-CN" altLang="en-US" sz="3200" b="1" dirty="0">
                <a:solidFill>
                  <a:srgbClr val="C00000"/>
                </a:solidFill>
                <a:latin typeface="黑体" panose="02010609060101010101" pitchFamily="49" charset="-122"/>
                <a:ea typeface="黑体" panose="02010609060101010101" pitchFamily="49" charset="-122"/>
              </a:rPr>
              <a:t>按照国家规定进行瓦斯等级鉴定，或者瓦斯等级鉴定弄虚作假的</a:t>
            </a:r>
            <a:endParaRPr lang="zh-CN" altLang="en-US" sz="3200" b="1" dirty="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本条是指违反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第一百七十</a:t>
            </a:r>
            <a:r>
              <a:rPr lang="zh-CN" altLang="en-US" sz="3200" b="1" dirty="0" smtClean="0">
                <a:solidFill>
                  <a:srgbClr val="0033CC"/>
                </a:solidFill>
                <a:latin typeface="黑体" panose="02010609060101010101" pitchFamily="49" charset="-122"/>
                <a:ea typeface="黑体" panose="02010609060101010101" pitchFamily="49" charset="-122"/>
              </a:rPr>
              <a:t>条</a:t>
            </a:r>
            <a:r>
              <a:rPr lang="zh-CN" altLang="en-US" sz="3200" b="1" dirty="0" smtClean="0">
                <a:solidFill>
                  <a:srgbClr val="00B050"/>
                </a:solidFill>
                <a:latin typeface="黑体" panose="02010609060101010101" pitchFamily="49" charset="-122"/>
                <a:ea typeface="黑体" panose="02010609060101010101" pitchFamily="49" charset="-122"/>
              </a:rPr>
              <a:t>和</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第十一条和第二十六条规定，存在以下情形的：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）低瓦斯矿井</a:t>
            </a:r>
            <a:r>
              <a:rPr lang="zh-CN" altLang="en-US" sz="3200" b="1" dirty="0" smtClean="0">
                <a:solidFill>
                  <a:srgbClr val="C00000"/>
                </a:solidFill>
                <a:latin typeface="黑体" panose="02010609060101010101" pitchFamily="49" charset="-122"/>
                <a:ea typeface="黑体" panose="02010609060101010101" pitchFamily="49" charset="-122"/>
              </a:rPr>
              <a:t>每两年</a:t>
            </a:r>
            <a:r>
              <a:rPr lang="zh-CN" altLang="en-US" sz="3200" b="1" dirty="0" smtClean="0">
                <a:solidFill>
                  <a:srgbClr val="0033CC"/>
                </a:solidFill>
                <a:latin typeface="黑体" panose="02010609060101010101" pitchFamily="49" charset="-122"/>
                <a:ea typeface="黑体" panose="02010609060101010101" pitchFamily="49" charset="-122"/>
              </a:rPr>
              <a:t>未</a:t>
            </a:r>
            <a:r>
              <a:rPr lang="zh-CN" altLang="en-US" sz="3200" b="1" dirty="0">
                <a:solidFill>
                  <a:srgbClr val="0033CC"/>
                </a:solidFill>
                <a:latin typeface="黑体" panose="02010609060101010101" pitchFamily="49" charset="-122"/>
                <a:ea typeface="黑体" panose="02010609060101010101" pitchFamily="49" charset="-122"/>
              </a:rPr>
              <a:t>进行瓦斯等级鉴定的。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zh-CN" altLang="en-US" sz="3200" b="1" u="sng" dirty="0">
                <a:solidFill>
                  <a:srgbClr val="0033CC"/>
                </a:solidFill>
                <a:latin typeface="黑体" panose="02010609060101010101" pitchFamily="49" charset="-122"/>
                <a:ea typeface="黑体" panose="02010609060101010101" pitchFamily="49" charset="-122"/>
              </a:rPr>
              <a:t>（</a:t>
            </a:r>
            <a:r>
              <a:rPr lang="en-US" altLang="zh-CN" sz="3200" b="1" u="sng" dirty="0">
                <a:solidFill>
                  <a:srgbClr val="0033CC"/>
                </a:solidFill>
                <a:latin typeface="黑体" panose="02010609060101010101" pitchFamily="49" charset="-122"/>
                <a:ea typeface="黑体" panose="02010609060101010101" pitchFamily="49" charset="-122"/>
              </a:rPr>
              <a:t>2</a:t>
            </a:r>
            <a:r>
              <a:rPr lang="zh-CN" altLang="en-US" sz="3200" b="1" u="sng" dirty="0">
                <a:solidFill>
                  <a:srgbClr val="0033CC"/>
                </a:solidFill>
                <a:latin typeface="黑体" panose="02010609060101010101" pitchFamily="49" charset="-122"/>
                <a:ea typeface="黑体" panose="02010609060101010101" pitchFamily="49" charset="-122"/>
              </a:rPr>
              <a:t>）高瓦斯、煤与瓦斯突出矿井未按规定</a:t>
            </a:r>
            <a:r>
              <a:rPr lang="zh-CN" altLang="en-US" sz="3200" b="1" u="sng" dirty="0">
                <a:solidFill>
                  <a:srgbClr val="C00000"/>
                </a:solidFill>
                <a:latin typeface="黑体" panose="02010609060101010101" pitchFamily="49" charset="-122"/>
                <a:ea typeface="黑体" panose="02010609060101010101" pitchFamily="49" charset="-122"/>
              </a:rPr>
              <a:t>每年</a:t>
            </a:r>
            <a:r>
              <a:rPr lang="zh-CN" altLang="en-US" sz="3200" b="1" u="sng" dirty="0">
                <a:solidFill>
                  <a:srgbClr val="0033CC"/>
                </a:solidFill>
                <a:latin typeface="黑体" panose="02010609060101010101" pitchFamily="49" charset="-122"/>
                <a:ea typeface="黑体" panose="02010609060101010101" pitchFamily="49" charset="-122"/>
              </a:rPr>
              <a:t>测定和计算矿井、采区、工作面瓦斯涌出量的。</a:t>
            </a:r>
            <a:endParaRPr lang="zh-CN" altLang="en-US" sz="3200" b="1" u="sng"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zh-CN" altLang="en-US" sz="3200" b="1" u="sng" dirty="0" smtClean="0">
                <a:solidFill>
                  <a:srgbClr val="0033CC"/>
                </a:solidFill>
                <a:latin typeface="黑体" panose="02010609060101010101" pitchFamily="49" charset="-122"/>
                <a:ea typeface="黑体" panose="02010609060101010101" pitchFamily="49" charset="-122"/>
              </a:rPr>
              <a:t>（</a:t>
            </a:r>
            <a:r>
              <a:rPr lang="en-US" altLang="zh-CN" sz="3200" b="1" u="sng" dirty="0">
                <a:solidFill>
                  <a:srgbClr val="0033CC"/>
                </a:solidFill>
                <a:latin typeface="黑体" panose="02010609060101010101" pitchFamily="49" charset="-122"/>
                <a:ea typeface="黑体" panose="02010609060101010101" pitchFamily="49" charset="-122"/>
              </a:rPr>
              <a:t>3</a:t>
            </a:r>
            <a:r>
              <a:rPr lang="zh-CN" altLang="en-US" sz="3200" b="1" u="sng" dirty="0">
                <a:solidFill>
                  <a:srgbClr val="0033CC"/>
                </a:solidFill>
                <a:latin typeface="黑体" panose="02010609060101010101" pitchFamily="49" charset="-122"/>
                <a:ea typeface="黑体" panose="02010609060101010101" pitchFamily="49" charset="-122"/>
              </a:rPr>
              <a:t>）高瓦斯矿井</a:t>
            </a:r>
            <a:r>
              <a:rPr lang="zh-CN" altLang="en-US" sz="3200" b="1" u="sng" dirty="0">
                <a:solidFill>
                  <a:srgbClr val="C00000"/>
                </a:solidFill>
                <a:latin typeface="黑体" panose="02010609060101010101" pitchFamily="49" charset="-122"/>
                <a:ea typeface="黑体" panose="02010609060101010101" pitchFamily="49" charset="-122"/>
              </a:rPr>
              <a:t>未测定</a:t>
            </a:r>
            <a:r>
              <a:rPr lang="zh-CN" altLang="en-US" sz="3200" b="1" u="sng" dirty="0">
                <a:solidFill>
                  <a:srgbClr val="0033CC"/>
                </a:solidFill>
                <a:latin typeface="黑体" panose="02010609060101010101" pitchFamily="49" charset="-122"/>
                <a:ea typeface="黑体" panose="02010609060101010101" pitchFamily="49" charset="-122"/>
              </a:rPr>
              <a:t>可采煤层瓦斯含量、瓦斯压力和</a:t>
            </a:r>
            <a:r>
              <a:rPr lang="zh-CN" altLang="en-US" sz="3200" b="1" u="sng" dirty="0">
                <a:solidFill>
                  <a:srgbClr val="C00000"/>
                </a:solidFill>
                <a:latin typeface="黑体" panose="02010609060101010101" pitchFamily="49" charset="-122"/>
                <a:ea typeface="黑体" panose="02010609060101010101" pitchFamily="49" charset="-122"/>
              </a:rPr>
              <a:t>抽采半径</a:t>
            </a:r>
            <a:r>
              <a:rPr lang="zh-CN" altLang="en-US" sz="3200" b="1" u="sng" dirty="0">
                <a:solidFill>
                  <a:srgbClr val="0033CC"/>
                </a:solidFill>
                <a:latin typeface="黑体" panose="02010609060101010101" pitchFamily="49" charset="-122"/>
                <a:ea typeface="黑体" panose="02010609060101010101" pitchFamily="49" charset="-122"/>
              </a:rPr>
              <a:t>等参数的</a:t>
            </a:r>
            <a:r>
              <a:rPr lang="zh-CN" altLang="en-US" sz="3200" b="1" u="sng" dirty="0" smtClean="0">
                <a:solidFill>
                  <a:srgbClr val="0033CC"/>
                </a:solidFill>
                <a:latin typeface="黑体" panose="02010609060101010101" pitchFamily="49" charset="-122"/>
                <a:ea typeface="黑体" panose="02010609060101010101" pitchFamily="49" charset="-122"/>
              </a:rPr>
              <a:t>。</a:t>
            </a:r>
            <a:endParaRPr lang="en-US" altLang="zh-CN" sz="3200" b="1" u="sng" dirty="0" smtClean="0">
              <a:solidFill>
                <a:srgbClr val="7030A0"/>
              </a:solidFill>
              <a:latin typeface="黑体" panose="02010609060101010101" pitchFamily="49" charset="-122"/>
              <a:ea typeface="黑体" panose="02010609060101010101" pitchFamily="49" charset="-122"/>
            </a:endParaRPr>
          </a:p>
        </p:txBody>
      </p:sp>
      <p:sp>
        <p:nvSpPr>
          <p:cNvPr id="11" name="文本框 10"/>
          <p:cNvSpPr txBox="1"/>
          <p:nvPr/>
        </p:nvSpPr>
        <p:spPr>
          <a:xfrm>
            <a:off x="2388637" y="254362"/>
            <a:ext cx="8363098"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1" name="文本框 10"/>
          <p:cNvSpPr txBox="1"/>
          <p:nvPr/>
        </p:nvSpPr>
        <p:spPr>
          <a:xfrm>
            <a:off x="5001207" y="284480"/>
            <a:ext cx="2397969" cy="646331"/>
          </a:xfrm>
          <a:prstGeom prst="rect">
            <a:avLst/>
          </a:prstGeom>
          <a:noFill/>
        </p:spPr>
        <p:txBody>
          <a:bodyPr wrap="square" rtlCol="0" anchor="t">
            <a:spAutoFit/>
          </a:bodyPr>
          <a:lstStyle/>
          <a:p>
            <a:r>
              <a:rPr lang="zh-CN" altLang="en-US" sz="3600" b="1" dirty="0" smtClean="0">
                <a:latin typeface="微软雅黑" panose="020B0503020204020204" pitchFamily="34" charset="-122"/>
                <a:ea typeface="微软雅黑" panose="020B0503020204020204" pitchFamily="34" charset="-122"/>
              </a:rPr>
              <a:t>题  目</a:t>
            </a:r>
            <a:endParaRPr lang="zh-CN" altLang="en-US" sz="3600" b="1" dirty="0">
              <a:latin typeface="微软雅黑" panose="020B0503020204020204" pitchFamily="34" charset="-122"/>
              <a:ea typeface="微软雅黑" panose="020B0503020204020204" pitchFamily="34" charset="-122"/>
            </a:endParaRPr>
          </a:p>
        </p:txBody>
      </p:sp>
      <p:sp>
        <p:nvSpPr>
          <p:cNvPr id="5" name="矩形 4"/>
          <p:cNvSpPr/>
          <p:nvPr/>
        </p:nvSpPr>
        <p:spPr>
          <a:xfrm>
            <a:off x="1718818" y="1368190"/>
            <a:ext cx="8852048" cy="523220"/>
          </a:xfrm>
          <a:prstGeom prst="rect">
            <a:avLst/>
          </a:prstGeom>
        </p:spPr>
        <p:txBody>
          <a:bodyPr wrap="square">
            <a:spAutoFit/>
          </a:bodyPr>
          <a:lstStyle/>
          <a:p>
            <a:pPr lvl="0" defTabSz="914400">
              <a:spcBef>
                <a:spcPts val="1000"/>
              </a:spcBef>
            </a:pPr>
            <a:endParaRPr lang="zh-CN" altLang="en-US" sz="2800" b="1" dirty="0">
              <a:solidFill>
                <a:srgbClr val="0033CC"/>
              </a:solidFill>
              <a:latin typeface="黑体" panose="02010609060101010101" pitchFamily="49" charset="-122"/>
              <a:ea typeface="黑体" panose="02010609060101010101" pitchFamily="49" charset="-122"/>
            </a:endParaRPr>
          </a:p>
        </p:txBody>
      </p:sp>
      <p:graphicFrame>
        <p:nvGraphicFramePr>
          <p:cNvPr id="3" name="表格 2"/>
          <p:cNvGraphicFramePr>
            <a:graphicFrameLocks noGrp="1"/>
          </p:cNvGraphicFramePr>
          <p:nvPr/>
        </p:nvGraphicFramePr>
        <p:xfrm>
          <a:off x="725865" y="1300892"/>
          <a:ext cx="10656763" cy="4817104"/>
        </p:xfrm>
        <a:graphic>
          <a:graphicData uri="http://schemas.openxmlformats.org/drawingml/2006/table">
            <a:tbl>
              <a:tblPr firstRow="1" bandRow="1">
                <a:tableStyleId>{5C22544A-7EE6-4342-B048-85BDC9FD1C3A}</a:tableStyleId>
              </a:tblPr>
              <a:tblGrid>
                <a:gridCol w="7192651"/>
                <a:gridCol w="3464112"/>
              </a:tblGrid>
              <a:tr h="602138">
                <a:tc>
                  <a:txBody>
                    <a:bodyPr/>
                    <a:lstStyle/>
                    <a:p>
                      <a:r>
                        <a:rPr lang="zh-CN" altLang="en-US" sz="3200" dirty="0" smtClean="0">
                          <a:latin typeface="黑体" panose="02010609060101010101" pitchFamily="49" charset="-122"/>
                          <a:ea typeface="黑体" panose="02010609060101010101" pitchFamily="49" charset="-122"/>
                        </a:rPr>
                        <a:t>             提 纲</a:t>
                      </a:r>
                      <a:endParaRPr lang="zh-CN" altLang="en-US" sz="3200" dirty="0">
                        <a:latin typeface="黑体" panose="02010609060101010101" pitchFamily="49" charset="-122"/>
                        <a:ea typeface="黑体" panose="02010609060101010101" pitchFamily="49" charset="-122"/>
                      </a:endParaRPr>
                    </a:p>
                  </a:txBody>
                  <a:tcPr/>
                </a:tc>
                <a:tc>
                  <a:txBody>
                    <a:bodyPr/>
                    <a:lstStyle/>
                    <a:p>
                      <a:r>
                        <a:rPr lang="zh-CN" altLang="en-US" sz="3200" dirty="0" smtClean="0">
                          <a:latin typeface="黑体" panose="02010609060101010101" pitchFamily="49" charset="-122"/>
                          <a:ea typeface="黑体" panose="02010609060101010101" pitchFamily="49" charset="-122"/>
                        </a:rPr>
                        <a:t>      目 的</a:t>
                      </a:r>
                      <a:endParaRPr lang="zh-CN" altLang="en-US" sz="3200" dirty="0">
                        <a:latin typeface="黑体" panose="02010609060101010101" pitchFamily="49" charset="-122"/>
                        <a:ea typeface="黑体" panose="02010609060101010101" pitchFamily="49" charset="-122"/>
                      </a:endParaRPr>
                    </a:p>
                  </a:txBody>
                  <a:tcPr/>
                </a:tc>
              </a:tr>
              <a:tr h="602138">
                <a:tc>
                  <a:txBody>
                    <a:bodyPr/>
                    <a:lstStyle/>
                    <a:p>
                      <a:pPr algn="just"/>
                      <a:r>
                        <a:rPr lang="zh-CN" altLang="en-US" sz="3200" dirty="0" smtClean="0">
                          <a:latin typeface="黑体" panose="02010609060101010101" pitchFamily="49" charset="-122"/>
                          <a:ea typeface="黑体" panose="02010609060101010101" pitchFamily="49" charset="-122"/>
                        </a:rPr>
                        <a:t>一  重大事故隐患调查处理</a:t>
                      </a:r>
                      <a:endParaRPr lang="zh-CN" altLang="en-US" sz="3200" dirty="0" smtClean="0">
                        <a:latin typeface="黑体" panose="02010609060101010101" pitchFamily="49" charset="-122"/>
                        <a:ea typeface="黑体" panose="02010609060101010101" pitchFamily="49" charset="-122"/>
                      </a:endParaRPr>
                    </a:p>
                  </a:txBody>
                  <a:tcPr/>
                </a:tc>
                <a:tc rowSpan="7">
                  <a:txBody>
                    <a:bodyPr/>
                    <a:lstStyle/>
                    <a:p>
                      <a:r>
                        <a:rPr lang="zh-CN" altLang="en-US" sz="2800" dirty="0" smtClean="0">
                          <a:latin typeface="黑体" panose="02010609060101010101" pitchFamily="49" charset="-122"/>
                          <a:ea typeface="黑体" panose="02010609060101010101" pitchFamily="49" charset="-122"/>
                        </a:rPr>
                        <a:t> </a:t>
                      </a:r>
                      <a:r>
                        <a:rPr kumimoji="0" lang="zh-CN" altLang="en-US" sz="3200" b="1" i="0" u="none" strike="noStrike" kern="1200" cap="none" spc="0" normalizeH="0" baseline="0" noProof="0" dirty="0" smtClean="0">
                          <a:ln>
                            <a:noFill/>
                          </a:ln>
                          <a:solidFill>
                            <a:srgbClr val="F4B183"/>
                          </a:solidFill>
                          <a:effectLst/>
                          <a:uLnTx/>
                          <a:uFillTx/>
                          <a:latin typeface="Calibri" panose="020F0502020204030204" pitchFamily="34" charset="0"/>
                          <a:ea typeface="+mn-ea"/>
                          <a:cs typeface="+mn-cs"/>
                        </a:rPr>
                        <a:t>☆</a:t>
                      </a:r>
                      <a:r>
                        <a:rPr lang="zh-CN" altLang="en-US" sz="2800" b="1" kern="1200" dirty="0" smtClean="0">
                          <a:solidFill>
                            <a:srgbClr val="00B050"/>
                          </a:solidFill>
                          <a:latin typeface="黑体" panose="02010609060101010101" pitchFamily="49" charset="-122"/>
                          <a:ea typeface="黑体" panose="02010609060101010101" pitchFamily="49" charset="-122"/>
                          <a:cs typeface="+mn-cs"/>
                        </a:rPr>
                        <a:t>精准掌握标准内涵及拓展程度</a:t>
                      </a:r>
                      <a:endParaRPr lang="en-US" altLang="zh-CN" sz="2800" b="1" kern="1200" dirty="0" smtClean="0">
                        <a:solidFill>
                          <a:srgbClr val="00B050"/>
                        </a:solidFill>
                        <a:latin typeface="黑体" panose="02010609060101010101" pitchFamily="49" charset="-122"/>
                        <a:ea typeface="黑体" panose="02010609060101010101" pitchFamily="49" charset="-122"/>
                        <a:cs typeface="+mn-cs"/>
                      </a:endParaRPr>
                    </a:p>
                    <a:p>
                      <a:r>
                        <a:rPr kumimoji="0" lang="zh-CN" altLang="en-US" sz="3200" b="1" i="0" u="none" strike="noStrike" kern="1200" cap="none" spc="0" normalizeH="0" baseline="0" noProof="0" dirty="0" smtClean="0">
                          <a:ln>
                            <a:noFill/>
                          </a:ln>
                          <a:solidFill>
                            <a:srgbClr val="F4B183"/>
                          </a:solidFill>
                          <a:effectLst/>
                          <a:uLnTx/>
                          <a:uFillTx/>
                          <a:latin typeface="Calibri" panose="020F0502020204030204" pitchFamily="34" charset="0"/>
                          <a:ea typeface="+mn-ea"/>
                          <a:cs typeface="+mn-cs"/>
                        </a:rPr>
                        <a:t>  ☆</a:t>
                      </a:r>
                      <a:r>
                        <a:rPr lang="zh-CN" altLang="en-US" sz="2800" b="1" kern="1200" dirty="0" smtClean="0">
                          <a:solidFill>
                            <a:srgbClr val="00B050"/>
                          </a:solidFill>
                          <a:latin typeface="黑体" panose="02010609060101010101" pitchFamily="49" charset="-122"/>
                          <a:ea typeface="黑体" panose="02010609060101010101" pitchFamily="49" charset="-122"/>
                          <a:cs typeface="+mn-cs"/>
                        </a:rPr>
                        <a:t>增强发现和解决问题意愿和能力水平</a:t>
                      </a:r>
                      <a:endParaRPr lang="en-US" altLang="zh-CN" sz="2800" b="1" kern="1200" dirty="0" smtClean="0">
                        <a:solidFill>
                          <a:srgbClr val="00B050"/>
                        </a:solidFill>
                        <a:latin typeface="黑体" panose="02010609060101010101" pitchFamily="49" charset="-122"/>
                        <a:ea typeface="黑体" panose="02010609060101010101" pitchFamily="49" charset="-122"/>
                        <a:cs typeface="+mn-cs"/>
                      </a:endParaRPr>
                    </a:p>
                    <a:p>
                      <a:r>
                        <a:rPr kumimoji="0" lang="en-US" altLang="zh-CN" sz="2800" b="1" i="0" u="none" strike="noStrike" kern="1200" cap="none" spc="0" normalizeH="0" baseline="0" noProof="0" dirty="0" smtClean="0">
                          <a:ln>
                            <a:noFill/>
                          </a:ln>
                          <a:solidFill>
                            <a:srgbClr val="00B050"/>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0" dirty="0" smtClean="0">
                          <a:ln>
                            <a:noFill/>
                          </a:ln>
                          <a:solidFill>
                            <a:srgbClr val="F4B183"/>
                          </a:solidFill>
                          <a:effectLst/>
                          <a:uLnTx/>
                          <a:uFillTx/>
                          <a:latin typeface="Calibri" panose="020F0502020204030204" pitchFamily="34" charset="0"/>
                          <a:ea typeface="+mn-ea"/>
                          <a:cs typeface="+mn-cs"/>
                        </a:rPr>
                        <a:t>☆</a:t>
                      </a:r>
                      <a:r>
                        <a:rPr lang="zh-CN" altLang="en-US" sz="2800" b="1" kern="1200" dirty="0" smtClean="0">
                          <a:solidFill>
                            <a:srgbClr val="00B050"/>
                          </a:solidFill>
                          <a:latin typeface="黑体" panose="02010609060101010101" pitchFamily="49" charset="-122"/>
                          <a:ea typeface="黑体" panose="02010609060101010101" pitchFamily="49" charset="-122"/>
                          <a:cs typeface="+mn-cs"/>
                        </a:rPr>
                        <a:t>提高排查判定整改重大隐患的质量</a:t>
                      </a:r>
                      <a:endParaRPr lang="en-US" altLang="zh-CN" sz="2800" b="1" kern="1200" dirty="0" smtClean="0">
                        <a:solidFill>
                          <a:srgbClr val="00B050"/>
                        </a:solidFill>
                        <a:latin typeface="黑体" panose="02010609060101010101" pitchFamily="49" charset="-122"/>
                        <a:ea typeface="黑体" panose="02010609060101010101" pitchFamily="49" charset="-122"/>
                        <a:cs typeface="+mn-cs"/>
                      </a:endParaRPr>
                    </a:p>
                    <a:p>
                      <a:r>
                        <a:rPr kumimoji="0" lang="en-US" altLang="zh-CN" sz="2800" b="1" i="0" u="none" strike="noStrike" kern="1200" cap="none" spc="0" normalizeH="0" baseline="0" noProof="0" dirty="0" smtClean="0">
                          <a:ln>
                            <a:noFill/>
                          </a:ln>
                          <a:solidFill>
                            <a:srgbClr val="00B050"/>
                          </a:solidFill>
                          <a:effectLst/>
                          <a:uLnTx/>
                          <a:uFillTx/>
                          <a:latin typeface="黑体" panose="02010609060101010101" pitchFamily="49" charset="-122"/>
                          <a:ea typeface="黑体" panose="02010609060101010101" pitchFamily="49" charset="-122"/>
                          <a:cs typeface="+mn-cs"/>
                        </a:rPr>
                        <a:t> </a:t>
                      </a:r>
                      <a:r>
                        <a:rPr kumimoji="0" lang="zh-CN" altLang="en-US" sz="3200" b="1" i="0" u="none" strike="noStrike" kern="1200" cap="none" spc="0" normalizeH="0" baseline="0" noProof="0" dirty="0" smtClean="0">
                          <a:ln>
                            <a:noFill/>
                          </a:ln>
                          <a:solidFill>
                            <a:srgbClr val="F4B183"/>
                          </a:solidFill>
                          <a:effectLst/>
                          <a:uLnTx/>
                          <a:uFillTx/>
                          <a:latin typeface="Calibri" panose="020F0502020204030204" pitchFamily="34" charset="0"/>
                          <a:ea typeface="+mn-ea"/>
                          <a:cs typeface="+mn-cs"/>
                        </a:rPr>
                        <a:t>☆</a:t>
                      </a:r>
                      <a:r>
                        <a:rPr lang="zh-CN" altLang="en-US" sz="2800" b="1" kern="1200" dirty="0" smtClean="0">
                          <a:solidFill>
                            <a:srgbClr val="00B050"/>
                          </a:solidFill>
                          <a:latin typeface="黑体" panose="02010609060101010101" pitchFamily="49" charset="-122"/>
                          <a:ea typeface="黑体" panose="02010609060101010101" pitchFamily="49" charset="-122"/>
                          <a:cs typeface="+mn-cs"/>
                        </a:rPr>
                        <a:t>着力从根本上不出现或消除事故隐患</a:t>
                      </a:r>
                      <a:endParaRPr lang="zh-CN" altLang="en-US" sz="2800" b="1" kern="1200" dirty="0">
                        <a:solidFill>
                          <a:srgbClr val="00B050"/>
                        </a:solidFill>
                        <a:latin typeface="黑体" panose="02010609060101010101" pitchFamily="49" charset="-122"/>
                        <a:ea typeface="黑体" panose="02010609060101010101" pitchFamily="49" charset="-122"/>
                        <a:cs typeface="+mn-cs"/>
                      </a:endParaRPr>
                    </a:p>
                  </a:txBody>
                  <a:tcPr/>
                </a:tc>
              </a:tr>
              <a:tr h="602138">
                <a:tc>
                  <a:txBody>
                    <a:bodyPr/>
                    <a:lstStyle/>
                    <a:p>
                      <a:pPr algn="just"/>
                      <a:r>
                        <a:rPr lang="zh-CN" altLang="en-US" sz="3200" dirty="0" smtClean="0">
                          <a:latin typeface="黑体" panose="02010609060101010101" pitchFamily="49" charset="-122"/>
                          <a:ea typeface="黑体" panose="02010609060101010101" pitchFamily="49" charset="-122"/>
                        </a:rPr>
                        <a:t>二  煤矿重大事故隐患情形及通风变化</a:t>
                      </a:r>
                      <a:endParaRPr lang="zh-CN" altLang="en-US" sz="3200" dirty="0" smtClean="0">
                        <a:latin typeface="黑体" panose="02010609060101010101" pitchFamily="49" charset="-122"/>
                        <a:ea typeface="黑体" panose="02010609060101010101" pitchFamily="49" charset="-122"/>
                      </a:endParaRPr>
                    </a:p>
                  </a:txBody>
                  <a:tcPr/>
                </a:tc>
                <a:tc vMerge="1">
                  <a:tcPr/>
                </a:tc>
              </a:tr>
              <a:tr h="602138">
                <a:tc>
                  <a:txBody>
                    <a:bodyPr/>
                    <a:lstStyle/>
                    <a:p>
                      <a:pPr algn="just"/>
                      <a:r>
                        <a:rPr lang="zh-CN" altLang="en-US" sz="3200" dirty="0" smtClean="0">
                          <a:latin typeface="黑体" panose="02010609060101010101" pitchFamily="49" charset="-122"/>
                          <a:ea typeface="黑体" panose="02010609060101010101" pitchFamily="49" charset="-122"/>
                        </a:rPr>
                        <a:t>三  通风系统、局部通风及通风设施</a:t>
                      </a:r>
                      <a:endParaRPr lang="zh-CN" altLang="en-US" sz="3200" dirty="0" smtClean="0">
                        <a:latin typeface="黑体" panose="02010609060101010101" pitchFamily="49" charset="-122"/>
                        <a:ea typeface="黑体" panose="02010609060101010101" pitchFamily="49" charset="-122"/>
                      </a:endParaRPr>
                    </a:p>
                  </a:txBody>
                  <a:tcPr/>
                </a:tc>
                <a:tc vMerge="1">
                  <a:tcPr/>
                </a:tc>
              </a:tr>
              <a:tr h="602138">
                <a:tc>
                  <a:txBody>
                    <a:bodyPr/>
                    <a:lstStyle/>
                    <a:p>
                      <a:pPr algn="just"/>
                      <a:r>
                        <a:rPr lang="zh-CN" altLang="en-US" sz="3200" dirty="0" smtClean="0">
                          <a:latin typeface="黑体" panose="02010609060101010101" pitchFamily="49" charset="-122"/>
                          <a:ea typeface="黑体" panose="02010609060101010101" pitchFamily="49" charset="-122"/>
                        </a:rPr>
                        <a:t>四  瓦斯管理、突出防治及瓦斯抽采</a:t>
                      </a:r>
                      <a:endParaRPr lang="zh-CN" altLang="en-US" sz="3200" dirty="0" smtClean="0">
                        <a:latin typeface="黑体" panose="02010609060101010101" pitchFamily="49" charset="-122"/>
                        <a:ea typeface="黑体" panose="02010609060101010101" pitchFamily="49" charset="-122"/>
                      </a:endParaRPr>
                    </a:p>
                  </a:txBody>
                  <a:tcPr/>
                </a:tc>
                <a:tc vMerge="1">
                  <a:tcPr/>
                </a:tc>
              </a:tr>
              <a:tr h="602138">
                <a:tc>
                  <a:txBody>
                    <a:bodyPr/>
                    <a:lstStyle/>
                    <a:p>
                      <a:pPr algn="just"/>
                      <a:r>
                        <a:rPr lang="zh-CN" altLang="en-US" sz="3200" dirty="0" smtClean="0">
                          <a:latin typeface="黑体" panose="02010609060101010101" pitchFamily="49" charset="-122"/>
                          <a:ea typeface="黑体" panose="02010609060101010101" pitchFamily="49" charset="-122"/>
                        </a:rPr>
                        <a:t>五  安全监控</a:t>
                      </a:r>
                      <a:endParaRPr lang="zh-CN" altLang="en-US" sz="3200" dirty="0">
                        <a:latin typeface="黑体" panose="02010609060101010101" pitchFamily="49" charset="-122"/>
                        <a:ea typeface="黑体" panose="02010609060101010101" pitchFamily="49" charset="-122"/>
                      </a:endParaRPr>
                    </a:p>
                  </a:txBody>
                  <a:tcPr/>
                </a:tc>
                <a:tc vMerge="1">
                  <a:tcPr/>
                </a:tc>
              </a:tr>
              <a:tr h="602138">
                <a:tc>
                  <a:txBody>
                    <a:bodyPr/>
                    <a:lstStyle/>
                    <a:p>
                      <a:pPr algn="just"/>
                      <a:r>
                        <a:rPr lang="zh-CN" altLang="en-US" sz="3200" dirty="0" smtClean="0">
                          <a:latin typeface="黑体" panose="02010609060101010101" pitchFamily="49" charset="-122"/>
                          <a:ea typeface="黑体" panose="02010609060101010101" pitchFamily="49" charset="-122"/>
                        </a:rPr>
                        <a:t>六  防灭火及粉尘防治</a:t>
                      </a:r>
                      <a:endParaRPr lang="zh-CN" altLang="en-US" sz="3200" dirty="0" smtClean="0">
                        <a:latin typeface="黑体" panose="02010609060101010101" pitchFamily="49" charset="-122"/>
                        <a:ea typeface="黑体" panose="02010609060101010101" pitchFamily="49" charset="-122"/>
                      </a:endParaRPr>
                    </a:p>
                  </a:txBody>
                  <a:tcPr/>
                </a:tc>
                <a:tc vMerge="1">
                  <a:tcPr/>
                </a:tc>
              </a:tr>
              <a:tr h="602138">
                <a:tc>
                  <a:txBody>
                    <a:bodyPr/>
                    <a:lstStyle/>
                    <a:p>
                      <a:pPr algn="just"/>
                      <a:r>
                        <a:rPr lang="zh-CN" altLang="en-US" sz="3200" dirty="0" smtClean="0">
                          <a:latin typeface="黑体" panose="02010609060101010101" pitchFamily="49" charset="-122"/>
                          <a:ea typeface="黑体" panose="02010609060101010101" pitchFamily="49" charset="-122"/>
                        </a:rPr>
                        <a:t>七  爆破管理与基础工作</a:t>
                      </a:r>
                      <a:endParaRPr lang="zh-CN" altLang="en-US" sz="3200" dirty="0">
                        <a:latin typeface="黑体" panose="02010609060101010101" pitchFamily="49" charset="-122"/>
                        <a:ea typeface="黑体" panose="02010609060101010101" pitchFamily="49" charset="-122"/>
                      </a:endParaRPr>
                    </a:p>
                  </a:txBody>
                  <a:tcPr/>
                </a:tc>
                <a:tc vMerge="1">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733530" y="1226424"/>
            <a:ext cx="10570865" cy="5230359"/>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zh-CN" altLang="en-US" sz="3200" b="1" dirty="0">
                <a:solidFill>
                  <a:srgbClr val="F4B183"/>
                </a:solidFill>
                <a:latin typeface="黑体" panose="02010609060101010101" pitchFamily="49" charset="-122"/>
                <a:ea typeface="黑体" panose="02010609060101010101" pitchFamily="49" charset="-122"/>
              </a:rPr>
              <a:t>（</a:t>
            </a:r>
            <a:r>
              <a:rPr lang="en-US" altLang="zh-CN" sz="3200" b="1" dirty="0">
                <a:solidFill>
                  <a:srgbClr val="F4B183"/>
                </a:solidFill>
                <a:latin typeface="黑体" panose="02010609060101010101" pitchFamily="49" charset="-122"/>
                <a:ea typeface="黑体" panose="02010609060101010101" pitchFamily="49" charset="-122"/>
              </a:rPr>
              <a:t>4</a:t>
            </a:r>
            <a:r>
              <a:rPr lang="zh-CN" altLang="en-US" sz="3200" b="1" dirty="0">
                <a:solidFill>
                  <a:srgbClr val="F4B183"/>
                </a:solidFill>
                <a:latin typeface="黑体" panose="02010609060101010101" pitchFamily="49" charset="-122"/>
                <a:ea typeface="黑体" panose="02010609060101010101" pitchFamily="49" charset="-122"/>
              </a:rPr>
              <a:t>）非突出矿井有下列情形之一的，未在</a:t>
            </a:r>
            <a:r>
              <a:rPr lang="en-US" altLang="zh-CN" sz="3200" b="1" dirty="0">
                <a:solidFill>
                  <a:srgbClr val="F4B183"/>
                </a:solidFill>
                <a:latin typeface="黑体" panose="02010609060101010101" pitchFamily="49" charset="-122"/>
                <a:ea typeface="黑体" panose="02010609060101010101" pitchFamily="49" charset="-122"/>
              </a:rPr>
              <a:t>6</a:t>
            </a:r>
            <a:r>
              <a:rPr lang="zh-CN" altLang="en-US" sz="3200" b="1" dirty="0">
                <a:solidFill>
                  <a:srgbClr val="F4B183"/>
                </a:solidFill>
                <a:latin typeface="黑体" panose="02010609060101010101" pitchFamily="49" charset="-122"/>
                <a:ea typeface="黑体" panose="02010609060101010101" pitchFamily="49" charset="-122"/>
              </a:rPr>
              <a:t>个月内完成突出危险性鉴定（直接认定为突出除外）的：</a:t>
            </a:r>
            <a:endParaRPr lang="zh-CN" altLang="en-US" sz="3200" b="1" dirty="0">
              <a:solidFill>
                <a:srgbClr val="F4B183"/>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F4B183"/>
                </a:solidFill>
                <a:latin typeface="黑体" panose="02010609060101010101" pitchFamily="49" charset="-122"/>
                <a:ea typeface="黑体" panose="02010609060101010101" pitchFamily="49" charset="-122"/>
              </a:rPr>
              <a:t> （</a:t>
            </a:r>
            <a:r>
              <a:rPr lang="en-US" altLang="zh-CN" sz="3200" b="1" dirty="0">
                <a:solidFill>
                  <a:srgbClr val="F4B183"/>
                </a:solidFill>
                <a:latin typeface="黑体" panose="02010609060101010101" pitchFamily="49" charset="-122"/>
                <a:ea typeface="黑体" panose="02010609060101010101" pitchFamily="49" charset="-122"/>
              </a:rPr>
              <a:t>a</a:t>
            </a:r>
            <a:r>
              <a:rPr lang="zh-CN" altLang="en-US" sz="3200" b="1" dirty="0">
                <a:solidFill>
                  <a:srgbClr val="F4B183"/>
                </a:solidFill>
                <a:latin typeface="黑体" panose="02010609060101010101" pitchFamily="49" charset="-122"/>
                <a:ea typeface="黑体" panose="02010609060101010101" pitchFamily="49" charset="-122"/>
              </a:rPr>
              <a:t>）出现瓦斯动力（突出、压出和倾出）现象的。</a:t>
            </a:r>
            <a:endParaRPr lang="zh-CN" altLang="en-US" sz="3200" b="1" dirty="0">
              <a:solidFill>
                <a:srgbClr val="F4B183"/>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F4B183"/>
                </a:solidFill>
                <a:latin typeface="黑体" panose="02010609060101010101" pitchFamily="49" charset="-122"/>
                <a:ea typeface="黑体" panose="02010609060101010101" pitchFamily="49" charset="-122"/>
              </a:rPr>
              <a:t> （</a:t>
            </a:r>
            <a:r>
              <a:rPr lang="en-US" altLang="zh-CN" sz="3200" b="1" dirty="0">
                <a:solidFill>
                  <a:srgbClr val="F4B183"/>
                </a:solidFill>
                <a:latin typeface="黑体" panose="02010609060101010101" pitchFamily="49" charset="-122"/>
                <a:ea typeface="黑体" panose="02010609060101010101" pitchFamily="49" charset="-122"/>
              </a:rPr>
              <a:t>b</a:t>
            </a:r>
            <a:r>
              <a:rPr lang="zh-CN" altLang="en-US" sz="3200" b="1" dirty="0">
                <a:solidFill>
                  <a:srgbClr val="F4B183"/>
                </a:solidFill>
                <a:latin typeface="黑体" panose="02010609060101010101" pitchFamily="49" charset="-122"/>
                <a:ea typeface="黑体" panose="02010609060101010101" pitchFamily="49" charset="-122"/>
              </a:rPr>
              <a:t>）相邻矿井开采的同一煤层为突出煤层的。</a:t>
            </a:r>
            <a:endParaRPr lang="zh-CN" altLang="en-US" sz="3200" b="1" dirty="0">
              <a:solidFill>
                <a:srgbClr val="F4B183"/>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F4B183"/>
                </a:solidFill>
                <a:latin typeface="黑体" panose="02010609060101010101" pitchFamily="49" charset="-122"/>
                <a:ea typeface="黑体" panose="02010609060101010101" pitchFamily="49" charset="-122"/>
              </a:rPr>
              <a:t> （</a:t>
            </a:r>
            <a:r>
              <a:rPr lang="en-US" altLang="zh-CN" sz="3200" b="1" dirty="0">
                <a:solidFill>
                  <a:srgbClr val="F4B183"/>
                </a:solidFill>
                <a:latin typeface="黑体" panose="02010609060101010101" pitchFamily="49" charset="-122"/>
                <a:ea typeface="黑体" panose="02010609060101010101" pitchFamily="49" charset="-122"/>
              </a:rPr>
              <a:t>c</a:t>
            </a:r>
            <a:r>
              <a:rPr lang="zh-CN" altLang="en-US" sz="3200" b="1" dirty="0">
                <a:solidFill>
                  <a:srgbClr val="F4B183"/>
                </a:solidFill>
                <a:latin typeface="黑体" panose="02010609060101010101" pitchFamily="49" charset="-122"/>
                <a:ea typeface="黑体" panose="02010609060101010101" pitchFamily="49" charset="-122"/>
              </a:rPr>
              <a:t>）实测煤层瓦斯压力达到或者超过</a:t>
            </a:r>
            <a:r>
              <a:rPr lang="en-US" altLang="zh-CN" sz="3200" b="1" dirty="0">
                <a:solidFill>
                  <a:srgbClr val="F4B183"/>
                </a:solidFill>
                <a:latin typeface="黑体" panose="02010609060101010101" pitchFamily="49" charset="-122"/>
                <a:ea typeface="黑体" panose="02010609060101010101" pitchFamily="49" charset="-122"/>
              </a:rPr>
              <a:t>0.74MPa</a:t>
            </a:r>
            <a:r>
              <a:rPr lang="zh-CN" altLang="en-US" sz="3200" b="1" dirty="0">
                <a:solidFill>
                  <a:srgbClr val="F4B183"/>
                </a:solidFill>
                <a:latin typeface="黑体" panose="02010609060101010101" pitchFamily="49" charset="-122"/>
                <a:ea typeface="黑体" panose="02010609060101010101" pitchFamily="49" charset="-122"/>
              </a:rPr>
              <a:t>的。</a:t>
            </a:r>
            <a:endParaRPr lang="zh-CN" altLang="en-US" sz="3200" b="1" dirty="0">
              <a:solidFill>
                <a:srgbClr val="F4B183"/>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zh-CN" altLang="en-US" sz="3200" b="1" dirty="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5</a:t>
            </a:r>
            <a:r>
              <a:rPr lang="zh-CN" altLang="en-US" sz="3200" b="1" dirty="0">
                <a:solidFill>
                  <a:srgbClr val="0033CC"/>
                </a:solidFill>
                <a:latin typeface="黑体" panose="02010609060101010101" pitchFamily="49" charset="-122"/>
                <a:ea typeface="黑体" panose="02010609060101010101" pitchFamily="49" charset="-122"/>
              </a:rPr>
              <a:t>）突出鉴定为非突出煤层时，未在鉴定报告中</a:t>
            </a:r>
            <a:r>
              <a:rPr lang="zh-CN" altLang="en-US" sz="3200" b="1" dirty="0">
                <a:solidFill>
                  <a:srgbClr val="C00000"/>
                </a:solidFill>
                <a:latin typeface="黑体" panose="02010609060101010101" pitchFamily="49" charset="-122"/>
                <a:ea typeface="黑体" panose="02010609060101010101" pitchFamily="49" charset="-122"/>
              </a:rPr>
              <a:t>明确划</a:t>
            </a:r>
            <a:endParaRPr lang="en-US" altLang="zh-CN" sz="3200" b="1" dirty="0">
              <a:solidFill>
                <a:srgbClr val="C00000"/>
              </a:solidFill>
            </a:endParaRPr>
          </a:p>
          <a:p>
            <a:pPr marL="0" lvl="0" indent="0" fontAlgn="base">
              <a:lnSpc>
                <a:spcPct val="100000"/>
              </a:lnSpc>
              <a:spcBef>
                <a:spcPct val="0"/>
              </a:spcBef>
              <a:spcAft>
                <a:spcPct val="0"/>
              </a:spcAft>
              <a:buNone/>
            </a:pPr>
            <a:r>
              <a:rPr lang="zh-CN" altLang="en-US" sz="3200" b="1" dirty="0">
                <a:solidFill>
                  <a:srgbClr val="C00000"/>
                </a:solidFill>
                <a:latin typeface="黑体" panose="02010609060101010101" pitchFamily="49" charset="-122"/>
                <a:ea typeface="黑体" panose="02010609060101010101" pitchFamily="49" charset="-122"/>
              </a:rPr>
              <a:t>定鉴定</a:t>
            </a:r>
            <a:r>
              <a:rPr lang="zh-CN" altLang="en-US" sz="3200" b="1" dirty="0" smtClean="0">
                <a:solidFill>
                  <a:srgbClr val="C00000"/>
                </a:solidFill>
                <a:latin typeface="黑体" panose="02010609060101010101" pitchFamily="49" charset="-122"/>
                <a:ea typeface="黑体" panose="02010609060101010101" pitchFamily="49" charset="-122"/>
              </a:rPr>
              <a:t>范围</a:t>
            </a:r>
            <a:r>
              <a:rPr lang="zh-CN" altLang="en-US" sz="3200" b="1" dirty="0" smtClean="0">
                <a:solidFill>
                  <a:srgbClr val="00B050"/>
                </a:solidFill>
                <a:latin typeface="黑体" panose="02010609060101010101" pitchFamily="49" charset="-122"/>
                <a:ea typeface="黑体" panose="02010609060101010101" pitchFamily="49" charset="-122"/>
              </a:rPr>
              <a:t>（标高最低和埋深最深的有效测点交集</a:t>
            </a:r>
            <a:r>
              <a:rPr lang="zh-CN" altLang="en-US" sz="3200" b="1" dirty="0">
                <a:solidFill>
                  <a:srgbClr val="00B050"/>
                </a:solidFill>
                <a:latin typeface="黑体" panose="02010609060101010101" pitchFamily="49" charset="-122"/>
                <a:ea typeface="黑体" panose="02010609060101010101" pitchFamily="49" charset="-122"/>
              </a:rPr>
              <a:t>以浅采区范围或地质单元），</a:t>
            </a:r>
            <a:r>
              <a:rPr lang="zh-CN" altLang="en-US" sz="3200" b="1" u="sng" dirty="0">
                <a:solidFill>
                  <a:srgbClr val="0033CC"/>
                </a:solidFill>
                <a:latin typeface="黑体" panose="02010609060101010101" pitchFamily="49" charset="-122"/>
                <a:ea typeface="黑体" panose="02010609060101010101" pitchFamily="49" charset="-122"/>
              </a:rPr>
              <a:t>或者当采掘工程超出鉴定范围时，未</a:t>
            </a:r>
            <a:r>
              <a:rPr lang="zh-CN" altLang="en-US" sz="3200" b="1" u="sng" dirty="0">
                <a:solidFill>
                  <a:srgbClr val="C00000"/>
                </a:solidFill>
                <a:latin typeface="黑体" panose="02010609060101010101" pitchFamily="49" charset="-122"/>
                <a:ea typeface="黑体" panose="02010609060101010101" pitchFamily="49" charset="-122"/>
              </a:rPr>
              <a:t>测定瓦斯压力、瓦斯含量的</a:t>
            </a:r>
            <a:r>
              <a:rPr lang="zh-CN" altLang="en-US" sz="3200" b="1" u="sng"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或者在开拓新水平或者</a:t>
            </a:r>
            <a:r>
              <a:rPr lang="zh-CN" altLang="en-US" sz="3200" b="1" dirty="0">
                <a:solidFill>
                  <a:srgbClr val="C00000"/>
                </a:solidFill>
                <a:latin typeface="黑体" panose="02010609060101010101" pitchFamily="49" charset="-122"/>
                <a:ea typeface="黑体" panose="02010609060101010101" pitchFamily="49" charset="-122"/>
              </a:rPr>
              <a:t>采深增加超过</a:t>
            </a:r>
            <a:r>
              <a:rPr lang="en-US" altLang="zh-CN" sz="3200" b="1" dirty="0">
                <a:solidFill>
                  <a:srgbClr val="C00000"/>
                </a:solidFill>
                <a:latin typeface="黑体" panose="02010609060101010101" pitchFamily="49" charset="-122"/>
                <a:ea typeface="黑体" panose="02010609060101010101" pitchFamily="49" charset="-122"/>
              </a:rPr>
              <a:t>50m</a:t>
            </a:r>
            <a:r>
              <a:rPr lang="zh-CN" altLang="en-US" sz="3200" b="1" dirty="0">
                <a:solidFill>
                  <a:srgbClr val="0033CC"/>
                </a:solidFill>
                <a:latin typeface="黑体" panose="02010609060101010101" pitchFamily="49" charset="-122"/>
                <a:ea typeface="黑体" panose="02010609060101010101" pitchFamily="49" charset="-122"/>
              </a:rPr>
              <a:t>时，未</a:t>
            </a:r>
            <a:r>
              <a:rPr lang="zh-CN" altLang="en-US" sz="3200" b="1" dirty="0">
                <a:solidFill>
                  <a:srgbClr val="C00000"/>
                </a:solidFill>
                <a:latin typeface="黑体" panose="02010609060101010101" pitchFamily="49" charset="-122"/>
                <a:ea typeface="黑体" panose="02010609060101010101" pitchFamily="49" charset="-122"/>
              </a:rPr>
              <a:t>重新</a:t>
            </a:r>
            <a:r>
              <a:rPr lang="zh-CN" altLang="en-US" sz="3200" b="1" dirty="0">
                <a:solidFill>
                  <a:srgbClr val="0033CC"/>
                </a:solidFill>
                <a:latin typeface="黑体" panose="02010609060101010101" pitchFamily="49" charset="-122"/>
                <a:ea typeface="黑体" panose="02010609060101010101" pitchFamily="49" charset="-122"/>
              </a:rPr>
              <a:t>进行突出煤层危险性鉴定的。 </a:t>
            </a: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B050"/>
              </a:solidFill>
            </a:endParaRPr>
          </a:p>
        </p:txBody>
      </p:sp>
      <p:sp>
        <p:nvSpPr>
          <p:cNvPr id="11" name="文本框 10"/>
          <p:cNvSpPr txBox="1"/>
          <p:nvPr/>
        </p:nvSpPr>
        <p:spPr>
          <a:xfrm>
            <a:off x="2416629" y="224217"/>
            <a:ext cx="8264770"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733530" y="1226425"/>
            <a:ext cx="10570865" cy="5194472"/>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zh-CN" altLang="en-US" sz="3200" b="1" u="sng" dirty="0" smtClean="0">
                <a:solidFill>
                  <a:srgbClr val="0033CC"/>
                </a:solidFill>
                <a:latin typeface="黑体" panose="02010609060101010101" pitchFamily="49" charset="-122"/>
                <a:ea typeface="黑体" panose="02010609060101010101" pitchFamily="49" charset="-122"/>
              </a:rPr>
              <a:t>（</a:t>
            </a:r>
            <a:r>
              <a:rPr lang="en-US" altLang="zh-CN" sz="3200" b="1" u="sng" dirty="0" smtClean="0">
                <a:solidFill>
                  <a:srgbClr val="0033CC"/>
                </a:solidFill>
                <a:latin typeface="黑体" panose="02010609060101010101" pitchFamily="49" charset="-122"/>
                <a:ea typeface="黑体" panose="02010609060101010101" pitchFamily="49" charset="-122"/>
              </a:rPr>
              <a:t>6</a:t>
            </a:r>
            <a:r>
              <a:rPr lang="zh-CN" altLang="en-US" sz="3200" b="1" u="sng" dirty="0" smtClean="0">
                <a:solidFill>
                  <a:srgbClr val="0033CC"/>
                </a:solidFill>
                <a:latin typeface="黑体" panose="02010609060101010101" pitchFamily="49" charset="-122"/>
                <a:ea typeface="黑体" panose="02010609060101010101" pitchFamily="49" charset="-122"/>
              </a:rPr>
              <a:t>）</a:t>
            </a:r>
            <a:r>
              <a:rPr lang="zh-CN" altLang="en-US" sz="3200" b="1" u="sng" dirty="0">
                <a:solidFill>
                  <a:srgbClr val="0033CC"/>
                </a:solidFill>
                <a:latin typeface="黑体" panose="02010609060101010101" pitchFamily="49" charset="-122"/>
                <a:ea typeface="黑体" panose="02010609060101010101" pitchFamily="49" charset="-122"/>
              </a:rPr>
              <a:t>突出矿井开采的非突出煤层和</a:t>
            </a:r>
            <a:r>
              <a:rPr lang="zh-CN" altLang="en-US" sz="3200" b="1" u="sng" dirty="0">
                <a:solidFill>
                  <a:srgbClr val="C00000"/>
                </a:solidFill>
                <a:latin typeface="黑体" panose="02010609060101010101" pitchFamily="49" charset="-122"/>
                <a:ea typeface="黑体" panose="02010609060101010101" pitchFamily="49" charset="-122"/>
              </a:rPr>
              <a:t>高瓦斯</a:t>
            </a:r>
            <a:r>
              <a:rPr lang="zh-CN" altLang="en-US" sz="3200" b="1" u="sng" dirty="0">
                <a:solidFill>
                  <a:srgbClr val="0033CC"/>
                </a:solidFill>
                <a:latin typeface="黑体" panose="02010609060101010101" pitchFamily="49" charset="-122"/>
                <a:ea typeface="黑体" panose="02010609060101010101" pitchFamily="49" charset="-122"/>
              </a:rPr>
              <a:t>矿井的开采煤层，在延深达到或者超过</a:t>
            </a:r>
            <a:r>
              <a:rPr lang="en-US" altLang="zh-CN" sz="3200" b="1" u="sng" dirty="0">
                <a:solidFill>
                  <a:srgbClr val="C00000"/>
                </a:solidFill>
                <a:latin typeface="黑体" panose="02010609060101010101" pitchFamily="49" charset="-122"/>
                <a:ea typeface="黑体" panose="02010609060101010101" pitchFamily="49" charset="-122"/>
              </a:rPr>
              <a:t>50m</a:t>
            </a:r>
            <a:r>
              <a:rPr lang="zh-CN" altLang="en-US" sz="3200" b="1" u="sng" dirty="0">
                <a:solidFill>
                  <a:srgbClr val="0033CC"/>
                </a:solidFill>
                <a:latin typeface="黑体" panose="02010609060101010101" pitchFamily="49" charset="-122"/>
                <a:ea typeface="黑体" panose="02010609060101010101" pitchFamily="49" charset="-122"/>
              </a:rPr>
              <a:t>或者开拓</a:t>
            </a:r>
            <a:r>
              <a:rPr lang="zh-CN" altLang="en-US" sz="3200" b="1" u="sng" dirty="0">
                <a:solidFill>
                  <a:srgbClr val="C00000"/>
                </a:solidFill>
                <a:latin typeface="黑体" panose="02010609060101010101" pitchFamily="49" charset="-122"/>
                <a:ea typeface="黑体" panose="02010609060101010101" pitchFamily="49" charset="-122"/>
              </a:rPr>
              <a:t>新采区</a:t>
            </a:r>
            <a:r>
              <a:rPr lang="zh-CN" altLang="en-US" sz="3200" b="1" u="sng" dirty="0">
                <a:solidFill>
                  <a:srgbClr val="0033CC"/>
                </a:solidFill>
                <a:latin typeface="黑体" panose="02010609060101010101" pitchFamily="49" charset="-122"/>
                <a:ea typeface="黑体" panose="02010609060101010101" pitchFamily="49" charset="-122"/>
              </a:rPr>
              <a:t>时，未测定瓦斯压力和瓦斯含量的。</a:t>
            </a:r>
            <a:endParaRPr lang="zh-CN" altLang="en-US" sz="3200" b="1" u="sng"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7</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瓦斯等级鉴定弄虚作假，造成数据不实降低等级的。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4.2 </a:t>
            </a:r>
            <a:r>
              <a:rPr lang="zh-CN" altLang="en-US" sz="3200" b="1" dirty="0" smtClean="0">
                <a:solidFill>
                  <a:srgbClr val="7030A0"/>
                </a:solidFill>
                <a:latin typeface="黑体" panose="02010609060101010101" pitchFamily="49" charset="-122"/>
                <a:ea typeface="黑体" panose="02010609060101010101" pitchFamily="49" charset="-122"/>
              </a:rPr>
              <a:t>第十八</a:t>
            </a:r>
            <a:r>
              <a:rPr lang="zh-CN" altLang="en-US" sz="3200" b="1" dirty="0">
                <a:solidFill>
                  <a:srgbClr val="7030A0"/>
                </a:solidFill>
                <a:latin typeface="黑体" panose="02010609060101010101" pitchFamily="49" charset="-122"/>
                <a:ea typeface="黑体" panose="02010609060101010101" pitchFamily="49" charset="-122"/>
              </a:rPr>
              <a:t>条（四）出现瓦斯动力现象，或者相邻矿井开采的同一煤层发生了突出事故，或者</a:t>
            </a:r>
            <a:r>
              <a:rPr lang="zh-CN" altLang="en-US" sz="3200" b="1" dirty="0">
                <a:solidFill>
                  <a:srgbClr val="C00000"/>
                </a:solidFill>
                <a:latin typeface="黑体" panose="02010609060101010101" pitchFamily="49" charset="-122"/>
                <a:ea typeface="黑体" panose="02010609060101010101" pitchFamily="49" charset="-122"/>
              </a:rPr>
              <a:t>被鉴定、认定</a:t>
            </a:r>
            <a:r>
              <a:rPr lang="zh-CN" altLang="en-US" sz="3200" b="1" dirty="0" smtClean="0">
                <a:solidFill>
                  <a:srgbClr val="C00000"/>
                </a:solidFill>
                <a:latin typeface="黑体" panose="02010609060101010101" pitchFamily="49" charset="-122"/>
                <a:ea typeface="黑体" panose="02010609060101010101" pitchFamily="49" charset="-122"/>
              </a:rPr>
              <a:t>为</a:t>
            </a:r>
            <a:endParaRPr lang="en-US" altLang="zh-CN" sz="3200" b="1" dirty="0" smtClean="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C00000"/>
                </a:solidFill>
                <a:latin typeface="黑体" panose="02010609060101010101" pitchFamily="49" charset="-122"/>
                <a:ea typeface="黑体" panose="02010609060101010101" pitchFamily="49" charset="-122"/>
              </a:rPr>
              <a:t>突出煤层的，以及</a:t>
            </a:r>
            <a:r>
              <a:rPr lang="zh-CN" altLang="en-US" sz="3200" b="1" dirty="0">
                <a:solidFill>
                  <a:srgbClr val="7030A0"/>
                </a:solidFill>
                <a:latin typeface="黑体" panose="02010609060101010101" pitchFamily="49" charset="-122"/>
                <a:ea typeface="黑体" panose="02010609060101010101" pitchFamily="49" charset="-122"/>
              </a:rPr>
              <a:t>煤层瓦斯压力达到或者超过</a:t>
            </a:r>
            <a:r>
              <a:rPr lang="en-US" altLang="zh-CN" sz="3200" b="1" dirty="0">
                <a:solidFill>
                  <a:srgbClr val="7030A0"/>
                </a:solidFill>
                <a:latin typeface="黑体" panose="02010609060101010101" pitchFamily="49" charset="-122"/>
                <a:ea typeface="黑体" panose="02010609060101010101" pitchFamily="49" charset="-122"/>
              </a:rPr>
              <a:t>0.74MPa</a:t>
            </a:r>
            <a:r>
              <a:rPr lang="zh-CN" altLang="en-US" sz="3200" b="1" dirty="0" smtClean="0">
                <a:solidFill>
                  <a:srgbClr val="7030A0"/>
                </a:solidFill>
                <a:latin typeface="黑体" panose="02010609060101010101" pitchFamily="49" charset="-122"/>
                <a:ea typeface="黑体" panose="02010609060101010101" pitchFamily="49" charset="-122"/>
              </a:rPr>
              <a:t>的</a:t>
            </a:r>
            <a:r>
              <a:rPr lang="zh-CN" altLang="en-US" sz="3200" b="1" dirty="0">
                <a:solidFill>
                  <a:srgbClr val="7030A0"/>
                </a:solidFill>
                <a:latin typeface="黑体" panose="02010609060101010101" pitchFamily="49" charset="-122"/>
                <a:ea typeface="黑体" panose="02010609060101010101" pitchFamily="49" charset="-122"/>
              </a:rPr>
              <a:t>非突出矿井，未立即按照突出煤层</a:t>
            </a:r>
            <a:r>
              <a:rPr lang="zh-CN" altLang="en-US" sz="3200" b="1" dirty="0" smtClean="0">
                <a:solidFill>
                  <a:srgbClr val="7030A0"/>
                </a:solidFill>
                <a:latin typeface="黑体" panose="02010609060101010101" pitchFamily="49" charset="-122"/>
                <a:ea typeface="黑体" panose="02010609060101010101" pitchFamily="49" charset="-122"/>
              </a:rPr>
              <a:t>管理的</a:t>
            </a:r>
            <a:endParaRPr lang="en-US" altLang="zh-CN"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B050"/>
                </a:solidFill>
                <a:latin typeface="黑体" panose="02010609060101010101" pitchFamily="49" charset="-122"/>
                <a:ea typeface="黑体" panose="02010609060101010101" pitchFamily="49" charset="-122"/>
              </a:rPr>
              <a:t>本条“未立即按照突出煤层管理”</a:t>
            </a:r>
            <a:r>
              <a:rPr lang="zh-CN" altLang="en-US" sz="3200" b="1" dirty="0" smtClean="0">
                <a:solidFill>
                  <a:srgbClr val="00B050"/>
                </a:solidFill>
                <a:latin typeface="黑体" panose="02010609060101010101" pitchFamily="49" charset="-122"/>
                <a:ea typeface="黑体" panose="02010609060101010101" pitchFamily="49" charset="-122"/>
              </a:rPr>
              <a:t>是指一周内没有提出按突出</a:t>
            </a:r>
            <a:r>
              <a:rPr lang="zh-CN" altLang="en-US" sz="3200" b="1" dirty="0">
                <a:solidFill>
                  <a:srgbClr val="00B050"/>
                </a:solidFill>
                <a:latin typeface="黑体" panose="02010609060101010101" pitchFamily="49" charset="-122"/>
                <a:ea typeface="黑体" panose="02010609060101010101" pitchFamily="49" charset="-122"/>
              </a:rPr>
              <a:t>矿井</a:t>
            </a:r>
            <a:r>
              <a:rPr lang="zh-CN" altLang="en-US" sz="3200" b="1" dirty="0" smtClean="0">
                <a:solidFill>
                  <a:srgbClr val="00B050"/>
                </a:solidFill>
                <a:latin typeface="黑体" panose="02010609060101010101" pitchFamily="49" charset="-122"/>
                <a:ea typeface="黑体" panose="02010609060101010101" pitchFamily="49" charset="-122"/>
              </a:rPr>
              <a:t>管理并采取区域或者局部综合</a:t>
            </a:r>
            <a:r>
              <a:rPr lang="zh-CN" altLang="en-US" sz="3200" b="1" dirty="0">
                <a:solidFill>
                  <a:srgbClr val="00B050"/>
                </a:solidFill>
                <a:latin typeface="黑体" panose="02010609060101010101" pitchFamily="49" charset="-122"/>
                <a:ea typeface="黑体" panose="02010609060101010101" pitchFamily="49" charset="-122"/>
              </a:rPr>
              <a:t>防突</a:t>
            </a:r>
            <a:r>
              <a:rPr lang="zh-CN" altLang="en-US" sz="3200" b="1" dirty="0" smtClean="0">
                <a:solidFill>
                  <a:srgbClr val="00B050"/>
                </a:solidFill>
                <a:latin typeface="黑体" panose="02010609060101010101" pitchFamily="49" charset="-122"/>
                <a:ea typeface="黑体" panose="02010609060101010101" pitchFamily="49" charset="-122"/>
              </a:rPr>
              <a:t>措施的。</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 </a:t>
            </a:r>
            <a:endParaRPr lang="en-US" altLang="zh-CN" sz="3200" b="1" dirty="0" smtClean="0">
              <a:solidFill>
                <a:srgbClr val="00B050"/>
              </a:solidFill>
            </a:endParaRPr>
          </a:p>
        </p:txBody>
      </p:sp>
      <p:sp>
        <p:nvSpPr>
          <p:cNvPr id="11" name="文本框 10"/>
          <p:cNvSpPr txBox="1"/>
          <p:nvPr/>
        </p:nvSpPr>
        <p:spPr>
          <a:xfrm>
            <a:off x="2444620" y="224217"/>
            <a:ext cx="8236779"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236473"/>
            <a:ext cx="10412963" cy="5204520"/>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4.3 </a:t>
            </a:r>
            <a:r>
              <a:rPr lang="zh-CN" altLang="en-US" sz="3200" b="1" dirty="0" smtClean="0">
                <a:solidFill>
                  <a:srgbClr val="7030A0"/>
                </a:solidFill>
                <a:latin typeface="黑体" panose="02010609060101010101" pitchFamily="49" charset="-122"/>
                <a:ea typeface="黑体" panose="02010609060101010101" pitchFamily="49" charset="-122"/>
              </a:rPr>
              <a:t>第五</a:t>
            </a:r>
            <a:r>
              <a:rPr lang="zh-CN" altLang="en-US" sz="3200" b="1" dirty="0">
                <a:solidFill>
                  <a:srgbClr val="7030A0"/>
                </a:solidFill>
                <a:latin typeface="黑体" panose="02010609060101010101" pitchFamily="49" charset="-122"/>
                <a:ea typeface="黑体" panose="02010609060101010101" pitchFamily="49" charset="-122"/>
              </a:rPr>
              <a:t>条（一）瓦斯检查存在漏检、假检</a:t>
            </a:r>
            <a:r>
              <a:rPr lang="zh-CN" altLang="en-US" sz="3200" b="1" dirty="0">
                <a:solidFill>
                  <a:srgbClr val="C00000"/>
                </a:solidFill>
                <a:latin typeface="黑体" panose="02010609060101010101" pitchFamily="49" charset="-122"/>
                <a:ea typeface="黑体" panose="02010609060101010101" pitchFamily="49" charset="-122"/>
              </a:rPr>
              <a:t>情况且进行作业</a:t>
            </a:r>
            <a:r>
              <a:rPr lang="zh-CN" altLang="en-US" sz="3200" b="1" dirty="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本条中“漏检”，是指违反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第一百七十五条、第一百八十条有关规定，应检查而未检查瓦斯，存在下列情形之一的：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a:t>
            </a:r>
            <a:r>
              <a:rPr lang="zh-CN" altLang="en-US" sz="3200" b="1" dirty="0" smtClean="0">
                <a:solidFill>
                  <a:srgbClr val="0033CC"/>
                </a:solidFill>
                <a:latin typeface="黑体" panose="02010609060101010101" pitchFamily="49" charset="-122"/>
                <a:ea typeface="黑体" panose="02010609060101010101" pitchFamily="49" charset="-122"/>
              </a:rPr>
              <a:t>低（高）瓦斯</a:t>
            </a:r>
            <a:r>
              <a:rPr lang="zh-CN" altLang="en-US" sz="3200" b="1" dirty="0">
                <a:solidFill>
                  <a:srgbClr val="0033CC"/>
                </a:solidFill>
                <a:latin typeface="黑体" panose="02010609060101010101" pitchFamily="49" charset="-122"/>
                <a:ea typeface="黑体" panose="02010609060101010101" pitchFamily="49" charset="-122"/>
              </a:rPr>
              <a:t>矿井，瓦斯检查工检查</a:t>
            </a:r>
            <a:r>
              <a:rPr lang="zh-CN" altLang="en-US" sz="3200" b="1" dirty="0">
                <a:solidFill>
                  <a:srgbClr val="C00000"/>
                </a:solidFill>
                <a:latin typeface="黑体" panose="02010609060101010101" pitchFamily="49" charset="-122"/>
                <a:ea typeface="黑体" panose="02010609060101010101" pitchFamily="49" charset="-122"/>
              </a:rPr>
              <a:t>采掘工作面内及回风巷甲烷</a:t>
            </a:r>
            <a:r>
              <a:rPr lang="zh-CN" altLang="en-US" sz="3200" b="1" dirty="0">
                <a:solidFill>
                  <a:srgbClr val="0033CC"/>
                </a:solidFill>
                <a:latin typeface="黑体" panose="02010609060101010101" pitchFamily="49" charset="-122"/>
                <a:ea typeface="黑体" panose="02010609060101010101" pitchFamily="49" charset="-122"/>
              </a:rPr>
              <a:t>浓度每班次数少于</a:t>
            </a:r>
            <a:r>
              <a:rPr lang="en-US" altLang="zh-CN" sz="3200" b="1" dirty="0" smtClean="0">
                <a:solidFill>
                  <a:srgbClr val="0033CC"/>
                </a:solidFill>
                <a:latin typeface="黑体" panose="02010609060101010101" pitchFamily="49" charset="-122"/>
                <a:ea typeface="黑体" panose="02010609060101010101" pitchFamily="49" charset="-122"/>
              </a:rPr>
              <a:t>2</a:t>
            </a:r>
            <a:r>
              <a:rPr lang="zh-CN" altLang="en-US" sz="3200" b="1" dirty="0" smtClean="0">
                <a:solidFill>
                  <a:srgbClr val="0033CC"/>
                </a:solidFill>
                <a:latin typeface="黑体" panose="02010609060101010101" pitchFamily="49" charset="-122"/>
                <a:ea typeface="黑体" panose="02010609060101010101" pitchFamily="49" charset="-122"/>
              </a:rPr>
              <a:t>（</a:t>
            </a:r>
            <a:r>
              <a:rPr lang="en-US" altLang="zh-CN" sz="3200" b="1" dirty="0" smtClean="0">
                <a:solidFill>
                  <a:srgbClr val="0033CC"/>
                </a:solidFill>
                <a:latin typeface="黑体" panose="02010609060101010101" pitchFamily="49" charset="-122"/>
                <a:ea typeface="黑体" panose="02010609060101010101" pitchFamily="49" charset="-122"/>
              </a:rPr>
              <a:t>3</a:t>
            </a:r>
            <a:r>
              <a:rPr lang="zh-CN" altLang="en-US" sz="3200" b="1" dirty="0" smtClean="0">
                <a:solidFill>
                  <a:srgbClr val="0033CC"/>
                </a:solidFill>
                <a:latin typeface="黑体" panose="02010609060101010101" pitchFamily="49" charset="-122"/>
                <a:ea typeface="黑体" panose="02010609060101010101" pitchFamily="49" charset="-122"/>
              </a:rPr>
              <a:t>）次</a:t>
            </a:r>
            <a:r>
              <a:rPr lang="zh-CN" altLang="en-US" sz="3200" b="1" dirty="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2</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有煤</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岩</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与瓦斯（二氧化碳）突出危险或者</a:t>
            </a:r>
            <a:r>
              <a:rPr lang="zh-CN" altLang="en-US" sz="3200" b="1" dirty="0">
                <a:solidFill>
                  <a:srgbClr val="C00000"/>
                </a:solidFill>
                <a:latin typeface="黑体" panose="02010609060101010101" pitchFamily="49" charset="-122"/>
                <a:ea typeface="黑体" panose="02010609060101010101" pitchFamily="49" charset="-122"/>
              </a:rPr>
              <a:t>瓦斯（二氧化碳）涌出量较大、变化异常</a:t>
            </a:r>
            <a:r>
              <a:rPr lang="zh-CN" altLang="en-US" sz="3200" b="1" dirty="0">
                <a:solidFill>
                  <a:srgbClr val="0033CC"/>
                </a:solidFill>
                <a:latin typeface="黑体" panose="02010609060101010101" pitchFamily="49" charset="-122"/>
                <a:ea typeface="黑体" panose="02010609060101010101" pitchFamily="49" charset="-122"/>
              </a:rPr>
              <a:t>的采掘工作面，对</a:t>
            </a:r>
            <a:r>
              <a:rPr lang="zh-CN" altLang="en-US" sz="3200" b="1" dirty="0" smtClean="0">
                <a:solidFill>
                  <a:srgbClr val="00B050"/>
                </a:solidFill>
                <a:latin typeface="黑体" panose="02010609060101010101" pitchFamily="49" charset="-122"/>
                <a:ea typeface="黑体" panose="02010609060101010101" pitchFamily="49" charset="-122"/>
              </a:rPr>
              <a:t>甲</a:t>
            </a:r>
            <a:r>
              <a:rPr lang="zh-CN" altLang="en-US" sz="3200" b="1" dirty="0">
                <a:solidFill>
                  <a:srgbClr val="00B050"/>
                </a:solidFill>
                <a:latin typeface="黑体" panose="02010609060101010101" pitchFamily="49" charset="-122"/>
                <a:ea typeface="黑体" panose="02010609060101010101" pitchFamily="49" charset="-122"/>
              </a:rPr>
              <a:t>烷</a:t>
            </a:r>
            <a:r>
              <a:rPr lang="zh-CN" altLang="en-US" sz="3200" b="1" dirty="0">
                <a:solidFill>
                  <a:srgbClr val="0033CC"/>
                </a:solidFill>
                <a:latin typeface="黑体" panose="02010609060101010101" pitchFamily="49" charset="-122"/>
                <a:ea typeface="黑体" panose="02010609060101010101" pitchFamily="49" charset="-122"/>
              </a:rPr>
              <a:t>或者二氧化碳浓度，每班</a:t>
            </a:r>
            <a:r>
              <a:rPr lang="zh-CN" altLang="en-US" sz="3200" b="1" dirty="0">
                <a:solidFill>
                  <a:srgbClr val="C00000"/>
                </a:solidFill>
                <a:latin typeface="黑体" panose="02010609060101010101" pitchFamily="49" charset="-122"/>
                <a:ea typeface="黑体" panose="02010609060101010101" pitchFamily="49" charset="-122"/>
              </a:rPr>
              <a:t>专人检查少于</a:t>
            </a:r>
            <a:r>
              <a:rPr lang="en-US" altLang="zh-CN" sz="3200" b="1" dirty="0">
                <a:solidFill>
                  <a:srgbClr val="C00000"/>
                </a:solidFill>
                <a:latin typeface="黑体" panose="02010609060101010101" pitchFamily="49" charset="-122"/>
                <a:ea typeface="黑体" panose="02010609060101010101" pitchFamily="49" charset="-122"/>
              </a:rPr>
              <a:t>3</a:t>
            </a:r>
            <a:r>
              <a:rPr lang="zh-CN" altLang="en-US" sz="3200" b="1" dirty="0">
                <a:solidFill>
                  <a:srgbClr val="C00000"/>
                </a:solidFill>
                <a:latin typeface="黑体" panose="02010609060101010101" pitchFamily="49" charset="-122"/>
                <a:ea typeface="黑体" panose="02010609060101010101" pitchFamily="49" charset="-122"/>
              </a:rPr>
              <a:t>次</a:t>
            </a:r>
            <a:r>
              <a:rPr lang="zh-CN" altLang="en-US" sz="3200" b="1" dirty="0" smtClean="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425958" y="274459"/>
            <a:ext cx="8516697"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5366" y="1201304"/>
            <a:ext cx="10420141" cy="544919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3</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井下回</a:t>
            </a:r>
            <a:r>
              <a:rPr lang="zh-CN" altLang="en-US" sz="3200" b="1" dirty="0" smtClean="0">
                <a:solidFill>
                  <a:srgbClr val="0033CC"/>
                </a:solidFill>
                <a:latin typeface="黑体" panose="02010609060101010101" pitchFamily="49" charset="-122"/>
                <a:ea typeface="黑体" panose="02010609060101010101" pitchFamily="49" charset="-122"/>
              </a:rPr>
              <a:t>风流中</a:t>
            </a:r>
            <a:r>
              <a:rPr lang="zh-CN" altLang="en-US" sz="3200" b="1" dirty="0">
                <a:solidFill>
                  <a:srgbClr val="0033CC"/>
                </a:solidFill>
                <a:latin typeface="黑体" panose="02010609060101010101" pitchFamily="49" charset="-122"/>
                <a:ea typeface="黑体" panose="02010609060101010101" pitchFamily="49" charset="-122"/>
              </a:rPr>
              <a:t>使用的</a:t>
            </a:r>
            <a:r>
              <a:rPr lang="zh-CN" altLang="en-US" sz="3200" b="1" dirty="0">
                <a:solidFill>
                  <a:srgbClr val="C00000"/>
                </a:solidFill>
                <a:latin typeface="黑体" panose="02010609060101010101" pitchFamily="49" charset="-122"/>
                <a:ea typeface="黑体" panose="02010609060101010101" pitchFamily="49" charset="-122"/>
              </a:rPr>
              <a:t>机电设备设置地点及其</a:t>
            </a:r>
            <a:r>
              <a:rPr lang="zh-CN" altLang="en-US" sz="3200" b="1" dirty="0" smtClean="0">
                <a:solidFill>
                  <a:srgbClr val="C00000"/>
                </a:solidFill>
                <a:latin typeface="黑体" panose="02010609060101010101" pitchFamily="49" charset="-122"/>
                <a:ea typeface="黑体" panose="02010609060101010101" pitchFamily="49" charset="-122"/>
              </a:rPr>
              <a:t>开关</a:t>
            </a:r>
            <a:r>
              <a:rPr lang="zh-CN" altLang="en-US" sz="3200" b="1" dirty="0" smtClean="0">
                <a:solidFill>
                  <a:srgbClr val="0033CC"/>
                </a:solidFill>
                <a:latin typeface="黑体" panose="02010609060101010101" pitchFamily="49" charset="-122"/>
                <a:ea typeface="黑体" panose="02010609060101010101" pitchFamily="49" charset="-122"/>
              </a:rPr>
              <a:t>附近</a:t>
            </a:r>
            <a:r>
              <a:rPr lang="en-US" altLang="zh-CN" sz="3200" b="1" dirty="0">
                <a:solidFill>
                  <a:srgbClr val="0033CC"/>
                </a:solidFill>
                <a:latin typeface="黑体" panose="02010609060101010101" pitchFamily="49" charset="-122"/>
                <a:ea typeface="黑体" panose="02010609060101010101" pitchFamily="49" charset="-122"/>
              </a:rPr>
              <a:t>20m</a:t>
            </a:r>
            <a:r>
              <a:rPr lang="zh-CN" altLang="en-US" sz="3200" b="1" dirty="0">
                <a:solidFill>
                  <a:srgbClr val="0033CC"/>
                </a:solidFill>
                <a:latin typeface="黑体" panose="02010609060101010101" pitchFamily="49" charset="-122"/>
                <a:ea typeface="黑体" panose="02010609060101010101" pitchFamily="49" charset="-122"/>
              </a:rPr>
              <a:t>范围内未每班检查甲烷浓度</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 </a:t>
            </a: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F4B183"/>
                </a:solidFill>
                <a:latin typeface="Calibri" panose="020F0502020204030204" pitchFamily="34" charset="0"/>
              </a:rPr>
              <a:t>    </a:t>
            </a:r>
            <a:r>
              <a:rPr lang="zh-CN" altLang="en-US" sz="3200" b="1" dirty="0">
                <a:solidFill>
                  <a:srgbClr val="F4B183"/>
                </a:solidFill>
                <a:latin typeface="Calibri" panose="020F0502020204030204" pitchFamily="34" charset="0"/>
              </a:rPr>
              <a:t>☆回风流</a:t>
            </a:r>
            <a:r>
              <a:rPr lang="zh-CN" altLang="en-US" sz="3200" b="1" dirty="0" smtClean="0">
                <a:solidFill>
                  <a:srgbClr val="00B050"/>
                </a:solidFill>
                <a:latin typeface="黑体" panose="02010609060101010101" pitchFamily="49" charset="-122"/>
                <a:ea typeface="黑体" panose="02010609060101010101" pitchFamily="49" charset="-122"/>
              </a:rPr>
              <a:t>一般是指采掘</a:t>
            </a:r>
            <a:r>
              <a:rPr lang="zh-CN" altLang="en-US" sz="3200" b="1" dirty="0">
                <a:solidFill>
                  <a:srgbClr val="00B050"/>
                </a:solidFill>
                <a:latin typeface="黑体" panose="02010609060101010101" pitchFamily="49" charset="-122"/>
                <a:ea typeface="黑体" panose="02010609060101010101" pitchFamily="49" charset="-122"/>
              </a:rPr>
              <a:t>工作面回风巷之外回风经由其他巷道</a:t>
            </a:r>
            <a:r>
              <a:rPr lang="zh-CN" altLang="en-US" sz="3200" b="1" dirty="0" smtClean="0">
                <a:solidFill>
                  <a:srgbClr val="00B050"/>
                </a:solidFill>
                <a:latin typeface="黑体" panose="02010609060101010101" pitchFamily="49" charset="-122"/>
                <a:ea typeface="黑体" panose="02010609060101010101" pitchFamily="49" charset="-122"/>
              </a:rPr>
              <a:t>风流。</a:t>
            </a: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F4B183"/>
                </a:solidFill>
                <a:latin typeface="Calibri" panose="020F0502020204030204" pitchFamily="34" charset="0"/>
              </a:rPr>
              <a:t>    </a:t>
            </a:r>
            <a:r>
              <a:rPr lang="zh-CN" altLang="en-US" sz="3200" b="1" dirty="0">
                <a:solidFill>
                  <a:srgbClr val="F4B183"/>
                </a:solidFill>
                <a:latin typeface="Calibri" panose="020F0502020204030204" pitchFamily="34" charset="0"/>
              </a:rPr>
              <a:t>☆机电设备设置地点及其开关</a:t>
            </a:r>
            <a:r>
              <a:rPr lang="en-US" altLang="zh-CN" sz="3200" b="1" dirty="0" smtClean="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按照</a:t>
            </a:r>
            <a:r>
              <a:rPr lang="en-US" altLang="zh-CN" sz="3200" b="1" dirty="0" smtClean="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煤矿安全规程</a:t>
            </a:r>
            <a:r>
              <a:rPr lang="en-US" altLang="zh-CN" sz="3200" b="1" dirty="0" smtClean="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规定，是</a:t>
            </a:r>
            <a:r>
              <a:rPr lang="zh-CN" altLang="en-US" sz="3200" b="1" dirty="0">
                <a:solidFill>
                  <a:srgbClr val="00B050"/>
                </a:solidFill>
                <a:latin typeface="黑体" panose="02010609060101010101" pitchFamily="49" charset="-122"/>
                <a:ea typeface="黑体" panose="02010609060101010101" pitchFamily="49" charset="-122"/>
              </a:rPr>
              <a:t>指电动机及其</a:t>
            </a:r>
            <a:r>
              <a:rPr lang="zh-CN" altLang="en-US" sz="3200" b="1" dirty="0" smtClean="0">
                <a:solidFill>
                  <a:srgbClr val="00B050"/>
                </a:solidFill>
                <a:latin typeface="黑体" panose="02010609060101010101" pitchFamily="49" charset="-122"/>
                <a:ea typeface="黑体" panose="02010609060101010101" pitchFamily="49" charset="-122"/>
              </a:rPr>
              <a:t>开关。</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4</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可能涌出或者积聚甲烷、二氧化碳的</a:t>
            </a:r>
            <a:r>
              <a:rPr lang="zh-CN" altLang="en-US" sz="3200" b="1" dirty="0" smtClean="0">
                <a:solidFill>
                  <a:srgbClr val="0033CC"/>
                </a:solidFill>
                <a:latin typeface="黑体" panose="02010609060101010101" pitchFamily="49" charset="-122"/>
                <a:ea typeface="黑体" panose="02010609060101010101" pitchFamily="49" charset="-122"/>
              </a:rPr>
              <a:t>硐室和巷道，</a:t>
            </a:r>
            <a:r>
              <a:rPr lang="zh-CN" altLang="en-US" sz="3200" b="1" dirty="0" smtClean="0">
                <a:solidFill>
                  <a:srgbClr val="C00000"/>
                </a:solidFill>
                <a:latin typeface="黑体" panose="02010609060101010101" pitchFamily="49" charset="-122"/>
                <a:ea typeface="黑体" panose="02010609060101010101" pitchFamily="49" charset="-122"/>
              </a:rPr>
              <a:t>每班未检查的</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 </a:t>
            </a: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F4B183"/>
                </a:solidFill>
                <a:latin typeface="Calibri" panose="020F0502020204030204" pitchFamily="34" charset="0"/>
              </a:rPr>
              <a:t>    ☆硐室</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井</a:t>
            </a:r>
            <a:r>
              <a:rPr lang="zh-CN" altLang="en-US" sz="3200" b="1" dirty="0">
                <a:solidFill>
                  <a:srgbClr val="00B050"/>
                </a:solidFill>
                <a:latin typeface="黑体" panose="02010609060101010101" pitchFamily="49" charset="-122"/>
                <a:ea typeface="黑体" panose="02010609060101010101" pitchFamily="49" charset="-122"/>
              </a:rPr>
              <a:t>下存转煤炭硐室、瓦斯抽采钻场、硐室内巷道压裂时及维修</a:t>
            </a:r>
            <a:r>
              <a:rPr lang="zh-CN" altLang="en-US" sz="3200" b="1" dirty="0" smtClean="0">
                <a:solidFill>
                  <a:srgbClr val="00B050"/>
                </a:solidFill>
                <a:latin typeface="黑体" panose="02010609060101010101" pitchFamily="49" charset="-122"/>
                <a:ea typeface="黑体" panose="02010609060101010101" pitchFamily="49" charset="-122"/>
              </a:rPr>
              <a:t>过程。</a:t>
            </a: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B050"/>
                </a:solidFill>
                <a:latin typeface="黑体" panose="02010609060101010101" pitchFamily="49" charset="-122"/>
                <a:ea typeface="黑体" panose="02010609060101010101" pitchFamily="49" charset="-122"/>
              </a:rPr>
              <a:t>  </a:t>
            </a:r>
            <a:endParaRPr lang="en-US" altLang="zh-CN" sz="3200" b="1" dirty="0" smtClean="0">
              <a:solidFill>
                <a:srgbClr val="00B050"/>
              </a:solidFill>
            </a:endParaRPr>
          </a:p>
        </p:txBody>
      </p:sp>
      <p:sp>
        <p:nvSpPr>
          <p:cNvPr id="11" name="文本框 10"/>
          <p:cNvSpPr txBox="1"/>
          <p:nvPr/>
        </p:nvSpPr>
        <p:spPr>
          <a:xfrm>
            <a:off x="2463282" y="264410"/>
            <a:ext cx="8409033"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34013" y="1135989"/>
            <a:ext cx="10420141" cy="544919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F4B183"/>
                </a:solidFill>
                <a:latin typeface="Calibri" panose="020F0502020204030204" pitchFamily="34" charset="0"/>
              </a:rPr>
              <a:t>    ☆巷道</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高</a:t>
            </a:r>
            <a:r>
              <a:rPr lang="zh-CN" altLang="en-US" sz="3200" b="1" dirty="0">
                <a:solidFill>
                  <a:srgbClr val="00B050"/>
                </a:solidFill>
                <a:latin typeface="黑体" panose="02010609060101010101" pitchFamily="49" charset="-122"/>
                <a:ea typeface="黑体" panose="02010609060101010101" pitchFamily="49" charset="-122"/>
              </a:rPr>
              <a:t>冒处深度在</a:t>
            </a:r>
            <a:r>
              <a:rPr lang="en-US" altLang="zh-CN" sz="3200" b="1" dirty="0">
                <a:solidFill>
                  <a:srgbClr val="00B050"/>
                </a:solidFill>
                <a:latin typeface="黑体" panose="02010609060101010101" pitchFamily="49" charset="-122"/>
                <a:ea typeface="黑体" panose="02010609060101010101" pitchFamily="49" charset="-122"/>
              </a:rPr>
              <a:t>2m</a:t>
            </a:r>
            <a:r>
              <a:rPr lang="zh-CN" altLang="en-US" sz="3200" b="1" dirty="0">
                <a:solidFill>
                  <a:srgbClr val="00B050"/>
                </a:solidFill>
                <a:latin typeface="黑体" panose="02010609060101010101" pitchFamily="49" charset="-122"/>
                <a:ea typeface="黑体" panose="02010609060101010101" pitchFamily="49" charset="-122"/>
              </a:rPr>
              <a:t>以上的煤巷、停风超</a:t>
            </a:r>
            <a:r>
              <a:rPr lang="en-US" altLang="zh-CN" sz="3200" b="1" dirty="0">
                <a:solidFill>
                  <a:srgbClr val="00B050"/>
                </a:solidFill>
                <a:latin typeface="黑体" panose="02010609060101010101" pitchFamily="49" charset="-122"/>
                <a:ea typeface="黑体" panose="02010609060101010101" pitchFamily="49" charset="-122"/>
              </a:rPr>
              <a:t>6m</a:t>
            </a:r>
            <a:r>
              <a:rPr lang="zh-CN" altLang="en-US" sz="3200" b="1" dirty="0">
                <a:solidFill>
                  <a:srgbClr val="00B050"/>
                </a:solidFill>
                <a:latin typeface="黑体" panose="02010609060101010101" pitchFamily="49" charset="-122"/>
                <a:ea typeface="黑体" panose="02010609060101010101" pitchFamily="49" charset="-122"/>
              </a:rPr>
              <a:t>巷道或者巷道维修</a:t>
            </a:r>
            <a:r>
              <a:rPr lang="zh-CN" altLang="en-US" sz="3200" b="1" dirty="0" smtClean="0">
                <a:solidFill>
                  <a:srgbClr val="00B050"/>
                </a:solidFill>
                <a:latin typeface="黑体" panose="02010609060101010101" pitchFamily="49" charset="-122"/>
                <a:ea typeface="黑体" panose="02010609060101010101" pitchFamily="49" charset="-122"/>
              </a:rPr>
              <a:t>地点。</a:t>
            </a: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（五）停工</a:t>
            </a:r>
            <a:r>
              <a:rPr lang="zh-CN" altLang="en-US" sz="3200" b="1" dirty="0">
                <a:solidFill>
                  <a:srgbClr val="0033CC"/>
                </a:solidFill>
                <a:latin typeface="黑体" panose="02010609060101010101" pitchFamily="49" charset="-122"/>
                <a:ea typeface="黑体" panose="02010609060101010101" pitchFamily="49" charset="-122"/>
              </a:rPr>
              <a:t>（停风）地点恢复施工未按规定检查甲烷、二氧化碳</a:t>
            </a:r>
            <a:r>
              <a:rPr lang="zh-CN" altLang="en-US" sz="3200" b="1" dirty="0" smtClean="0">
                <a:solidFill>
                  <a:srgbClr val="0033CC"/>
                </a:solidFill>
                <a:latin typeface="黑体" panose="02010609060101010101" pitchFamily="49" charset="-122"/>
                <a:ea typeface="黑体" panose="02010609060101010101" pitchFamily="49" charset="-122"/>
              </a:rPr>
              <a:t>浓度。</a:t>
            </a: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F4B183"/>
                </a:solidFill>
                <a:latin typeface="Calibri" panose="020F0502020204030204" pitchFamily="34" charset="0"/>
              </a:rPr>
              <a:t>    ☆</a:t>
            </a:r>
            <a:r>
              <a:rPr lang="zh-CN" altLang="en-US" sz="3200" b="1" dirty="0" smtClean="0">
                <a:solidFill>
                  <a:srgbClr val="00B050"/>
                </a:solidFill>
                <a:latin typeface="黑体" panose="02010609060101010101" pitchFamily="49" charset="-122"/>
                <a:ea typeface="黑体" panose="02010609060101010101" pitchFamily="49" charset="-122"/>
              </a:rPr>
              <a:t>恢复</a:t>
            </a:r>
            <a:r>
              <a:rPr lang="zh-CN" altLang="en-US" sz="3200" b="1" dirty="0">
                <a:solidFill>
                  <a:srgbClr val="00B050"/>
                </a:solidFill>
                <a:latin typeface="黑体" panose="02010609060101010101" pitchFamily="49" charset="-122"/>
                <a:ea typeface="黑体" panose="02010609060101010101" pitchFamily="49" charset="-122"/>
              </a:rPr>
              <a:t>停</a:t>
            </a:r>
            <a:r>
              <a:rPr lang="zh-CN" altLang="en-US" sz="3200" b="1" dirty="0" smtClean="0">
                <a:solidFill>
                  <a:srgbClr val="00B050"/>
                </a:solidFill>
                <a:latin typeface="黑体" panose="02010609060101010101" pitchFamily="49" charset="-122"/>
                <a:ea typeface="黑体" panose="02010609060101010101" pitchFamily="49" charset="-122"/>
              </a:rPr>
              <a:t>风</a:t>
            </a:r>
            <a:r>
              <a:rPr lang="zh-CN" altLang="en-US" sz="3200" b="1" dirty="0">
                <a:solidFill>
                  <a:srgbClr val="00B050"/>
                </a:solidFill>
                <a:latin typeface="黑体" panose="02010609060101010101" pitchFamily="49" charset="-122"/>
                <a:ea typeface="黑体" panose="02010609060101010101" pitchFamily="49" charset="-122"/>
              </a:rPr>
              <a:t>停工地点通风</a:t>
            </a:r>
            <a:r>
              <a:rPr lang="zh-CN" altLang="en-US" sz="3200" b="1" dirty="0" smtClean="0">
                <a:solidFill>
                  <a:srgbClr val="00B050"/>
                </a:solidFill>
                <a:latin typeface="黑体" panose="02010609060101010101" pitchFamily="49" charset="-122"/>
                <a:ea typeface="黑体" panose="02010609060101010101" pitchFamily="49" charset="-122"/>
              </a:rPr>
              <a:t>后，施工</a:t>
            </a:r>
            <a:r>
              <a:rPr lang="zh-CN" altLang="en-US" sz="3200" b="1" dirty="0">
                <a:solidFill>
                  <a:srgbClr val="00B050"/>
                </a:solidFill>
                <a:latin typeface="黑体" panose="02010609060101010101" pitchFamily="49" charset="-122"/>
                <a:ea typeface="黑体" panose="02010609060101010101" pitchFamily="49" charset="-122"/>
              </a:rPr>
              <a:t>作业</a:t>
            </a:r>
            <a:r>
              <a:rPr lang="zh-CN" altLang="en-US" sz="3200" b="1" dirty="0" smtClean="0">
                <a:solidFill>
                  <a:srgbClr val="00B050"/>
                </a:solidFill>
                <a:latin typeface="黑体" panose="02010609060101010101" pitchFamily="49" charset="-122"/>
                <a:ea typeface="黑体" panose="02010609060101010101" pitchFamily="49" charset="-122"/>
              </a:rPr>
              <a:t>前或者恢复</a:t>
            </a:r>
            <a:r>
              <a:rPr lang="zh-CN" altLang="en-US" sz="3200" b="1" dirty="0">
                <a:solidFill>
                  <a:srgbClr val="00B050"/>
                </a:solidFill>
                <a:latin typeface="黑体" panose="02010609060101010101" pitchFamily="49" charset="-122"/>
                <a:ea typeface="黑体" panose="02010609060101010101" pitchFamily="49" charset="-122"/>
              </a:rPr>
              <a:t>供风巷道内电气设备的供电</a:t>
            </a:r>
            <a:r>
              <a:rPr lang="zh-CN" altLang="en-US" sz="3200" b="1" dirty="0" smtClean="0">
                <a:solidFill>
                  <a:srgbClr val="00B050"/>
                </a:solidFill>
                <a:latin typeface="黑体" panose="02010609060101010101" pitchFamily="49" charset="-122"/>
                <a:ea typeface="黑体" panose="02010609060101010101" pitchFamily="49" charset="-122"/>
              </a:rPr>
              <a:t>前未人工检查甲烷、二氧化碳浓度的。</a:t>
            </a: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zh-CN" altLang="en-US" sz="3200" b="1" dirty="0">
                <a:solidFill>
                  <a:srgbClr val="0033CC"/>
                </a:solidFill>
                <a:latin typeface="黑体" panose="02010609060101010101" pitchFamily="49" charset="-122"/>
                <a:ea typeface="黑体" panose="02010609060101010101" pitchFamily="49" charset="-122"/>
              </a:rPr>
              <a:t>六）钻孔施工未按规定检查甲烷、二氧化碳浓度。</a:t>
            </a: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F4B183"/>
                </a:solidFill>
                <a:latin typeface="Calibri" panose="020F0502020204030204" pitchFamily="34" charset="0"/>
              </a:rPr>
              <a:t>    ☆</a:t>
            </a:r>
            <a:r>
              <a:rPr lang="zh-CN" altLang="en-US" sz="3200" b="1" dirty="0" smtClean="0">
                <a:solidFill>
                  <a:srgbClr val="00B050"/>
                </a:solidFill>
                <a:latin typeface="黑体" panose="02010609060101010101" pitchFamily="49" charset="-122"/>
                <a:ea typeface="黑体" panose="02010609060101010101" pitchFamily="49" charset="-122"/>
              </a:rPr>
              <a:t>井筒</a:t>
            </a:r>
            <a:r>
              <a:rPr lang="zh-CN" altLang="en-US" sz="3200" b="1" dirty="0">
                <a:solidFill>
                  <a:srgbClr val="00B050"/>
                </a:solidFill>
                <a:latin typeface="黑体" panose="02010609060101010101" pitchFamily="49" charset="-122"/>
                <a:ea typeface="黑体" panose="02010609060101010101" pitchFamily="49" charset="-122"/>
              </a:rPr>
              <a:t>施工以及开拓新水平的井巷掘进工作面距第一次接近开采煤层垂距</a:t>
            </a:r>
            <a:r>
              <a:rPr lang="en-US" altLang="zh-CN" sz="3200" b="1" dirty="0">
                <a:solidFill>
                  <a:srgbClr val="00B050"/>
                </a:solidFill>
                <a:latin typeface="黑体" panose="02010609060101010101" pitchFamily="49" charset="-122"/>
                <a:ea typeface="黑体" panose="02010609060101010101" pitchFamily="49" charset="-122"/>
              </a:rPr>
              <a:t>10m</a:t>
            </a:r>
            <a:r>
              <a:rPr lang="zh-CN" altLang="en-US" sz="3200" b="1" dirty="0">
                <a:solidFill>
                  <a:srgbClr val="00B050"/>
                </a:solidFill>
                <a:latin typeface="黑体" panose="02010609060101010101" pitchFamily="49" charset="-122"/>
                <a:ea typeface="黑体" panose="02010609060101010101" pitchFamily="49" charset="-122"/>
              </a:rPr>
              <a:t>以外开始打探煤钻孔过程中，未</a:t>
            </a:r>
            <a:r>
              <a:rPr lang="zh-CN" altLang="en-US" sz="3200" b="1" dirty="0" smtClean="0">
                <a:solidFill>
                  <a:srgbClr val="00B050"/>
                </a:solidFill>
                <a:latin typeface="黑体" panose="02010609060101010101" pitchFamily="49" charset="-122"/>
                <a:ea typeface="黑体" panose="02010609060101010101" pitchFamily="49" charset="-122"/>
              </a:rPr>
              <a:t>设</a:t>
            </a:r>
            <a:endParaRPr lang="en-US" altLang="zh-CN" sz="3200" b="1" dirty="0" smtClean="0">
              <a:solidFill>
                <a:srgbClr val="00B050"/>
              </a:solidFill>
            </a:endParaRPr>
          </a:p>
        </p:txBody>
      </p:sp>
      <p:sp>
        <p:nvSpPr>
          <p:cNvPr id="11" name="文本框 10"/>
          <p:cNvSpPr txBox="1"/>
          <p:nvPr/>
        </p:nvSpPr>
        <p:spPr>
          <a:xfrm>
            <a:off x="1718816" y="264410"/>
            <a:ext cx="9153499"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95912" y="1264465"/>
            <a:ext cx="10639050" cy="5449196"/>
          </a:xfrm>
        </p:spPr>
        <p:txBody>
          <a:bodyPr>
            <a:noAutofit/>
          </a:bodyPr>
          <a:lstStyle/>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专职瓦斯检查工经常检查甲烷、二氧化碳浓度的，或者记录少于</a:t>
            </a:r>
            <a:r>
              <a:rPr lang="en-US" altLang="zh-CN" sz="3200" b="1" dirty="0">
                <a:solidFill>
                  <a:srgbClr val="00B050"/>
                </a:solidFill>
                <a:latin typeface="黑体" panose="02010609060101010101" pitchFamily="49" charset="-122"/>
                <a:ea typeface="黑体" panose="02010609060101010101" pitchFamily="49" charset="-122"/>
              </a:rPr>
              <a:t>3</a:t>
            </a:r>
            <a:r>
              <a:rPr lang="zh-CN" altLang="en-US" sz="3200" b="1" dirty="0">
                <a:solidFill>
                  <a:srgbClr val="00B050"/>
                </a:solidFill>
                <a:latin typeface="黑体" panose="02010609060101010101" pitchFamily="49" charset="-122"/>
                <a:ea typeface="黑体" panose="02010609060101010101" pitchFamily="49" charset="-122"/>
              </a:rPr>
              <a:t>次的。</a:t>
            </a:r>
            <a:endParaRPr lang="en-US" altLang="zh-CN" sz="3200" b="1" dirty="0">
              <a:solidFill>
                <a:srgbClr val="00B050"/>
              </a:solidFill>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（七）</a:t>
            </a:r>
            <a:r>
              <a:rPr lang="zh-CN" altLang="en-US" sz="3200" b="1" dirty="0">
                <a:solidFill>
                  <a:srgbClr val="0033CC"/>
                </a:solidFill>
                <a:latin typeface="黑体" panose="02010609060101010101" pitchFamily="49" charset="-122"/>
                <a:ea typeface="黑体" panose="02010609060101010101" pitchFamily="49" charset="-122"/>
              </a:rPr>
              <a:t>巷道贯通未按规定检查甲烷、二氧化碳浓度</a:t>
            </a:r>
            <a:r>
              <a:rPr lang="zh-CN" altLang="en-US" sz="3200" b="1" dirty="0" smtClean="0">
                <a:solidFill>
                  <a:srgbClr val="0033CC"/>
                </a:solidFill>
                <a:latin typeface="黑体" panose="02010609060101010101" pitchFamily="49" charset="-122"/>
                <a:ea typeface="黑体" panose="02010609060101010101" pitchFamily="49" charset="-122"/>
              </a:rPr>
              <a:t>。</a:t>
            </a: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F4B183"/>
                </a:solidFill>
                <a:latin typeface="Calibri" panose="020F0502020204030204" pitchFamily="34" charset="0"/>
              </a:rPr>
              <a:t>    ☆</a:t>
            </a:r>
            <a:r>
              <a:rPr lang="zh-CN" altLang="en-US" sz="3200" b="1" dirty="0" smtClean="0">
                <a:solidFill>
                  <a:srgbClr val="00B050"/>
                </a:solidFill>
                <a:latin typeface="黑体" panose="02010609060101010101" pitchFamily="49" charset="-122"/>
                <a:ea typeface="黑体" panose="02010609060101010101" pitchFamily="49" charset="-122"/>
              </a:rPr>
              <a:t>巷道贯通距离</a:t>
            </a:r>
            <a:r>
              <a:rPr lang="en-US" altLang="zh-CN" sz="3200" b="1" dirty="0" smtClean="0">
                <a:solidFill>
                  <a:srgbClr val="00B050"/>
                </a:solidFill>
                <a:latin typeface="黑体" panose="02010609060101010101" pitchFamily="49" charset="-122"/>
                <a:ea typeface="黑体" panose="02010609060101010101" pitchFamily="49" charset="-122"/>
              </a:rPr>
              <a:t>20m</a:t>
            </a:r>
            <a:r>
              <a:rPr lang="zh-CN" altLang="en-US" sz="3200" b="1" dirty="0" smtClean="0">
                <a:solidFill>
                  <a:srgbClr val="00B050"/>
                </a:solidFill>
                <a:latin typeface="黑体" panose="02010609060101010101" pitchFamily="49" charset="-122"/>
                <a:ea typeface="黑体" panose="02010609060101010101" pitchFamily="49" charset="-122"/>
              </a:rPr>
              <a:t>或者</a:t>
            </a:r>
            <a:r>
              <a:rPr lang="en-US" altLang="zh-CN" sz="3200" b="1" dirty="0" smtClean="0">
                <a:solidFill>
                  <a:srgbClr val="00B050"/>
                </a:solidFill>
                <a:latin typeface="黑体" panose="02010609060101010101" pitchFamily="49" charset="-122"/>
                <a:ea typeface="黑体" panose="02010609060101010101" pitchFamily="49" charset="-122"/>
              </a:rPr>
              <a:t>50m</a:t>
            </a:r>
            <a:r>
              <a:rPr lang="zh-CN" altLang="en-US" sz="3200" b="1" dirty="0" smtClean="0">
                <a:solidFill>
                  <a:srgbClr val="00B050"/>
                </a:solidFill>
                <a:latin typeface="黑体" panose="02010609060101010101" pitchFamily="49" charset="-122"/>
                <a:ea typeface="黑体" panose="02010609060101010101" pitchFamily="49" charset="-122"/>
              </a:rPr>
              <a:t>至贯通过程中，每班未检查停掘工作面及其</a:t>
            </a:r>
            <a:r>
              <a:rPr lang="zh-CN" altLang="en-US" sz="3200" b="1" dirty="0">
                <a:solidFill>
                  <a:srgbClr val="00B050"/>
                </a:solidFill>
                <a:latin typeface="黑体" panose="02010609060101010101" pitchFamily="49" charset="-122"/>
                <a:ea typeface="黑体" panose="02010609060101010101" pitchFamily="49" charset="-122"/>
              </a:rPr>
              <a:t>回风流中</a:t>
            </a:r>
            <a:r>
              <a:rPr lang="zh-CN" altLang="en-US" sz="3200" b="1" dirty="0" smtClean="0">
                <a:solidFill>
                  <a:srgbClr val="00B050"/>
                </a:solidFill>
                <a:latin typeface="黑体" panose="02010609060101010101" pitchFamily="49" charset="-122"/>
                <a:ea typeface="黑体" panose="02010609060101010101" pitchFamily="49" charset="-122"/>
              </a:rPr>
              <a:t>的甲烷浓度，掘进</a:t>
            </a:r>
            <a:r>
              <a:rPr lang="zh-CN" altLang="en-US" sz="3200" b="1" dirty="0">
                <a:solidFill>
                  <a:srgbClr val="00B050"/>
                </a:solidFill>
                <a:latin typeface="黑体" panose="02010609060101010101" pitchFamily="49" charset="-122"/>
                <a:ea typeface="黑体" panose="02010609060101010101" pitchFamily="49" charset="-122"/>
              </a:rPr>
              <a:t>的工作面每次爆破</a:t>
            </a:r>
            <a:r>
              <a:rPr lang="zh-CN" altLang="en-US" sz="3200" b="1" dirty="0" smtClean="0">
                <a:solidFill>
                  <a:srgbClr val="00B050"/>
                </a:solidFill>
                <a:latin typeface="黑体" panose="02010609060101010101" pitchFamily="49" charset="-122"/>
                <a:ea typeface="黑体" panose="02010609060101010101" pitchFamily="49" charset="-122"/>
              </a:rPr>
              <a:t>前，瓦斯</a:t>
            </a:r>
            <a:r>
              <a:rPr lang="zh-CN" altLang="en-US" sz="3200" b="1" dirty="0">
                <a:solidFill>
                  <a:srgbClr val="00B050"/>
                </a:solidFill>
                <a:latin typeface="黑体" panose="02010609060101010101" pitchFamily="49" charset="-122"/>
                <a:ea typeface="黑体" panose="02010609060101010101" pitchFamily="49" charset="-122"/>
              </a:rPr>
              <a:t>检查</a:t>
            </a:r>
            <a:r>
              <a:rPr lang="zh-CN" altLang="en-US" sz="3200" b="1" dirty="0" smtClean="0">
                <a:solidFill>
                  <a:srgbClr val="00B050"/>
                </a:solidFill>
                <a:latin typeface="黑体" panose="02010609060101010101" pitchFamily="49" charset="-122"/>
                <a:ea typeface="黑体" panose="02010609060101010101" pitchFamily="49" charset="-122"/>
              </a:rPr>
              <a:t>工</a:t>
            </a:r>
            <a:r>
              <a:rPr lang="zh-CN" altLang="en-US" sz="3200" b="1" dirty="0">
                <a:solidFill>
                  <a:srgbClr val="00B050"/>
                </a:solidFill>
                <a:latin typeface="黑体" panose="02010609060101010101" pitchFamily="49" charset="-122"/>
                <a:ea typeface="黑体" panose="02010609060101010101" pitchFamily="49" charset="-122"/>
              </a:rPr>
              <a:t>未到停掘工作面及其回风流</a:t>
            </a:r>
            <a:r>
              <a:rPr lang="zh-CN" altLang="en-US" sz="3200" b="1" dirty="0" smtClean="0">
                <a:solidFill>
                  <a:srgbClr val="00B050"/>
                </a:solidFill>
                <a:latin typeface="黑体" panose="02010609060101010101" pitchFamily="49" charset="-122"/>
                <a:ea typeface="黑体" panose="02010609060101010101" pitchFamily="49" charset="-122"/>
              </a:rPr>
              <a:t>中检查甲烷浓度。</a:t>
            </a: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（八</a:t>
            </a:r>
            <a:r>
              <a:rPr lang="zh-CN" altLang="en-US" sz="3200" b="1" dirty="0">
                <a:solidFill>
                  <a:srgbClr val="0033CC"/>
                </a:solidFill>
                <a:latin typeface="黑体" panose="02010609060101010101" pitchFamily="49" charset="-122"/>
                <a:ea typeface="黑体" panose="02010609060101010101" pitchFamily="49" charset="-122"/>
              </a:rPr>
              <a:t>）爆破作业未按规定检查甲烷、二氧化碳浓度。</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F4B183"/>
                </a:solidFill>
                <a:latin typeface="Calibri" panose="020F0502020204030204" pitchFamily="34" charset="0"/>
              </a:rPr>
              <a:t>    ☆</a:t>
            </a:r>
            <a:r>
              <a:rPr lang="zh-CN" altLang="en-US" sz="3200" b="1" dirty="0" smtClean="0">
                <a:solidFill>
                  <a:srgbClr val="00B050"/>
                </a:solidFill>
                <a:latin typeface="黑体" panose="02010609060101010101" pitchFamily="49" charset="-122"/>
                <a:ea typeface="黑体" panose="02010609060101010101" pitchFamily="49" charset="-122"/>
              </a:rPr>
              <a:t>装药前、爆破前、后和</a:t>
            </a:r>
            <a:r>
              <a:rPr lang="zh-CN" altLang="en-US" sz="3200" b="1" dirty="0" smtClean="0">
                <a:solidFill>
                  <a:srgbClr val="C00000"/>
                </a:solidFill>
                <a:latin typeface="黑体" panose="02010609060101010101" pitchFamily="49" charset="-122"/>
                <a:ea typeface="黑体" panose="02010609060101010101" pitchFamily="49" charset="-122"/>
              </a:rPr>
              <a:t>起爆前</a:t>
            </a:r>
            <a:r>
              <a:rPr lang="zh-CN" altLang="en-US" sz="3200" b="1" dirty="0">
                <a:solidFill>
                  <a:srgbClr val="C00000"/>
                </a:solidFill>
                <a:latin typeface="黑体" panose="02010609060101010101" pitchFamily="49" charset="-122"/>
                <a:ea typeface="黑体" panose="02010609060101010101" pitchFamily="49" charset="-122"/>
              </a:rPr>
              <a:t>起爆</a:t>
            </a:r>
            <a:r>
              <a:rPr lang="zh-CN" altLang="en-US" sz="3200" b="1" dirty="0" smtClean="0">
                <a:solidFill>
                  <a:srgbClr val="C00000"/>
                </a:solidFill>
                <a:latin typeface="黑体" panose="02010609060101010101" pitchFamily="49" charset="-122"/>
                <a:ea typeface="黑体" panose="02010609060101010101" pitchFamily="49" charset="-122"/>
              </a:rPr>
              <a:t>地点</a:t>
            </a:r>
            <a:r>
              <a:rPr lang="zh-CN" altLang="en-US" sz="3200" b="1" dirty="0" smtClean="0">
                <a:solidFill>
                  <a:srgbClr val="00B050"/>
                </a:solidFill>
                <a:latin typeface="黑体" panose="02010609060101010101" pitchFamily="49" charset="-122"/>
                <a:ea typeface="黑体" panose="02010609060101010101" pitchFamily="49" charset="-122"/>
              </a:rPr>
              <a:t>未检查</a:t>
            </a:r>
            <a:r>
              <a:rPr lang="zh-CN" altLang="en-US" sz="3200" b="1" dirty="0">
                <a:solidFill>
                  <a:srgbClr val="00B050"/>
                </a:solidFill>
                <a:latin typeface="黑体" panose="02010609060101010101" pitchFamily="49" charset="-122"/>
                <a:ea typeface="黑体" panose="02010609060101010101" pitchFamily="49" charset="-122"/>
              </a:rPr>
              <a:t>甲烷</a:t>
            </a:r>
            <a:r>
              <a:rPr lang="zh-CN" altLang="en-US" sz="3200" b="1" dirty="0" smtClean="0">
                <a:solidFill>
                  <a:srgbClr val="00B050"/>
                </a:solidFill>
                <a:latin typeface="黑体" panose="02010609060101010101" pitchFamily="49" charset="-122"/>
                <a:ea typeface="黑体" panose="02010609060101010101" pitchFamily="49" charset="-122"/>
              </a:rPr>
              <a:t>浓度的。</a:t>
            </a: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B050"/>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369976" y="234265"/>
            <a:ext cx="8210937"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743578" y="1105844"/>
            <a:ext cx="10639050" cy="544919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（九）井</a:t>
            </a:r>
            <a:r>
              <a:rPr lang="zh-CN" altLang="en-US" sz="3200" b="1" dirty="0">
                <a:solidFill>
                  <a:srgbClr val="0033CC"/>
                </a:solidFill>
                <a:latin typeface="黑体" panose="02010609060101010101" pitchFamily="49" charset="-122"/>
                <a:ea typeface="黑体" panose="02010609060101010101" pitchFamily="49" charset="-122"/>
              </a:rPr>
              <a:t>下电气焊割作业未按规定检查甲烷、二氧化碳浓度。</a:t>
            </a: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F4B183"/>
                </a:solidFill>
                <a:latin typeface="Calibri" panose="020F0502020204030204" pitchFamily="34" charset="0"/>
              </a:rPr>
              <a:t>☆</a:t>
            </a:r>
            <a:r>
              <a:rPr lang="zh-CN" altLang="en-US" sz="3200" b="1" dirty="0" smtClean="0">
                <a:solidFill>
                  <a:srgbClr val="00B050"/>
                </a:solidFill>
                <a:latin typeface="黑体" panose="02010609060101010101" pitchFamily="49" charset="-122"/>
                <a:ea typeface="黑体" panose="02010609060101010101" pitchFamily="49" charset="-122"/>
              </a:rPr>
              <a:t>焊</a:t>
            </a:r>
            <a:r>
              <a:rPr lang="zh-CN" altLang="en-US" sz="3200" b="1" dirty="0">
                <a:solidFill>
                  <a:srgbClr val="00B050"/>
                </a:solidFill>
                <a:latin typeface="黑体" panose="02010609060101010101" pitchFamily="49" charset="-122"/>
                <a:ea typeface="黑体" panose="02010609060101010101" pitchFamily="49" charset="-122"/>
              </a:rPr>
              <a:t>割前及施工</a:t>
            </a:r>
            <a:r>
              <a:rPr lang="zh-CN" altLang="en-US" sz="3200" b="1" dirty="0" smtClean="0">
                <a:solidFill>
                  <a:srgbClr val="00B050"/>
                </a:solidFill>
                <a:latin typeface="黑体" panose="02010609060101010101" pitchFamily="49" charset="-122"/>
                <a:ea typeface="黑体" panose="02010609060101010101" pitchFamily="49" charset="-122"/>
              </a:rPr>
              <a:t>过程未检查</a:t>
            </a:r>
            <a:r>
              <a:rPr lang="zh-CN" altLang="en-US" sz="3200" b="1" dirty="0">
                <a:solidFill>
                  <a:srgbClr val="00B050"/>
                </a:solidFill>
                <a:latin typeface="黑体" panose="02010609060101010101" pitchFamily="49" charset="-122"/>
                <a:ea typeface="黑体" panose="02010609060101010101" pitchFamily="49" charset="-122"/>
              </a:rPr>
              <a:t>作业地点附近</a:t>
            </a:r>
            <a:r>
              <a:rPr lang="en-US" altLang="zh-CN" sz="3200" b="1" dirty="0">
                <a:solidFill>
                  <a:srgbClr val="00B050"/>
                </a:solidFill>
                <a:latin typeface="黑体" panose="02010609060101010101" pitchFamily="49" charset="-122"/>
                <a:ea typeface="黑体" panose="02010609060101010101" pitchFamily="49" charset="-122"/>
              </a:rPr>
              <a:t>20m</a:t>
            </a:r>
            <a:r>
              <a:rPr lang="zh-CN" altLang="en-US" sz="3200" b="1" dirty="0">
                <a:solidFill>
                  <a:srgbClr val="00B050"/>
                </a:solidFill>
                <a:latin typeface="黑体" panose="02010609060101010101" pitchFamily="49" charset="-122"/>
                <a:ea typeface="黑体" panose="02010609060101010101" pitchFamily="49" charset="-122"/>
              </a:rPr>
              <a:t>范围内巷道风流</a:t>
            </a:r>
            <a:r>
              <a:rPr lang="zh-CN" altLang="en-US" sz="3200" b="1" dirty="0" smtClean="0">
                <a:solidFill>
                  <a:srgbClr val="00B050"/>
                </a:solidFill>
                <a:latin typeface="黑体" panose="02010609060101010101" pitchFamily="49" charset="-122"/>
                <a:ea typeface="黑体" panose="02010609060101010101" pitchFamily="49" charset="-122"/>
              </a:rPr>
              <a:t>中或者</a:t>
            </a:r>
            <a:r>
              <a:rPr lang="zh-CN" altLang="en-US" sz="3200" b="1" dirty="0" smtClean="0">
                <a:solidFill>
                  <a:srgbClr val="C00000"/>
                </a:solidFill>
                <a:latin typeface="黑体" panose="02010609060101010101" pitchFamily="49" charset="-122"/>
                <a:ea typeface="黑体" panose="02010609060101010101" pitchFamily="49" charset="-122"/>
              </a:rPr>
              <a:t>巷道</a:t>
            </a:r>
            <a:r>
              <a:rPr lang="zh-CN" altLang="en-US" sz="3200" b="1" dirty="0">
                <a:solidFill>
                  <a:srgbClr val="C00000"/>
                </a:solidFill>
                <a:latin typeface="黑体" panose="02010609060101010101" pitchFamily="49" charset="-122"/>
                <a:ea typeface="黑体" panose="02010609060101010101" pitchFamily="49" charset="-122"/>
              </a:rPr>
              <a:t>顶部以及支护背板后</a:t>
            </a:r>
            <a:r>
              <a:rPr lang="zh-CN" altLang="en-US" sz="3200" b="1" dirty="0">
                <a:solidFill>
                  <a:srgbClr val="00B050"/>
                </a:solidFill>
                <a:latin typeface="黑体" panose="02010609060101010101" pitchFamily="49" charset="-122"/>
                <a:ea typeface="黑体" panose="02010609060101010101" pitchFamily="49" charset="-122"/>
              </a:rPr>
              <a:t>甲烷</a:t>
            </a:r>
            <a:r>
              <a:rPr lang="zh-CN" altLang="en-US" sz="3200" b="1" dirty="0" smtClean="0">
                <a:solidFill>
                  <a:srgbClr val="00B050"/>
                </a:solidFill>
                <a:latin typeface="黑体" panose="02010609060101010101" pitchFamily="49" charset="-122"/>
                <a:ea typeface="黑体" panose="02010609060101010101" pitchFamily="49" charset="-122"/>
              </a:rPr>
              <a:t>浓度。</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F4B183"/>
                </a:solidFill>
                <a:latin typeface="Calibri" panose="020F0502020204030204" pitchFamily="34" charset="0"/>
              </a:rPr>
              <a:t>    </a:t>
            </a:r>
            <a:endParaRPr lang="en-US" altLang="zh-CN" sz="3200" b="1" dirty="0" smtClean="0">
              <a:solidFill>
                <a:srgbClr val="F4B183"/>
              </a:solidFill>
              <a:latin typeface="Calibri" panose="020F0502020204030204" pitchFamily="34" charset="0"/>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rPr>
              <a:t> </a:t>
            </a:r>
            <a:r>
              <a:rPr lang="en-US" altLang="zh-CN" sz="3200" b="1" dirty="0" smtClean="0">
                <a:solidFill>
                  <a:srgbClr val="F4B183"/>
                </a:solidFill>
                <a:latin typeface="Calibri" panose="020F0502020204030204" pitchFamily="34" charset="0"/>
              </a:rPr>
              <a:t>   ——</a:t>
            </a:r>
            <a:r>
              <a:rPr lang="zh-CN" altLang="en-US" sz="3200" b="1" dirty="0">
                <a:solidFill>
                  <a:srgbClr val="0033CC"/>
                </a:solidFill>
                <a:latin typeface="黑体" panose="02010609060101010101" pitchFamily="49" charset="-122"/>
                <a:ea typeface="黑体" panose="02010609060101010101" pitchFamily="49" charset="-122"/>
              </a:rPr>
              <a:t>本条中“假检”，是指未</a:t>
            </a:r>
            <a:r>
              <a:rPr lang="zh-CN" altLang="en-US" sz="3200" b="1" dirty="0">
                <a:solidFill>
                  <a:srgbClr val="00B050"/>
                </a:solidFill>
                <a:latin typeface="黑体" panose="02010609060101010101" pitchFamily="49" charset="-122"/>
                <a:ea typeface="黑体" panose="02010609060101010101" pitchFamily="49" charset="-122"/>
              </a:rPr>
              <a:t>按上述规定地点</a:t>
            </a:r>
            <a:r>
              <a:rPr lang="zh-CN" altLang="en-US" sz="3200" b="1" dirty="0">
                <a:solidFill>
                  <a:srgbClr val="0033CC"/>
                </a:solidFill>
                <a:latin typeface="黑体" panose="02010609060101010101" pitchFamily="49" charset="-122"/>
                <a:ea typeface="黑体" panose="02010609060101010101" pitchFamily="49" charset="-122"/>
              </a:rPr>
              <a:t>实地检查瓦斯就填写记录、汇报情况的，或者填报、</a:t>
            </a:r>
            <a:r>
              <a:rPr lang="zh-CN" altLang="en-US" sz="3200" b="1" dirty="0">
                <a:solidFill>
                  <a:srgbClr val="C00000"/>
                </a:solidFill>
                <a:latin typeface="黑体" panose="02010609060101010101" pitchFamily="49" charset="-122"/>
                <a:ea typeface="黑体" panose="02010609060101010101" pitchFamily="49" charset="-122"/>
              </a:rPr>
              <a:t>记录的数据与实际检测数据不符</a:t>
            </a:r>
            <a:r>
              <a:rPr lang="zh-CN" altLang="en-US" sz="3200" b="1" dirty="0">
                <a:solidFill>
                  <a:srgbClr val="00B050"/>
                </a:solidFill>
                <a:latin typeface="黑体" panose="02010609060101010101" pitchFamily="49" charset="-122"/>
                <a:ea typeface="黑体" panose="02010609060101010101" pitchFamily="49" charset="-122"/>
              </a:rPr>
              <a:t>（记报的数据小于实际</a:t>
            </a:r>
            <a:r>
              <a:rPr lang="en-US" altLang="zh-CN" sz="3200" b="1" dirty="0">
                <a:solidFill>
                  <a:srgbClr val="00B050"/>
                </a:solidFill>
                <a:latin typeface="黑体" panose="02010609060101010101" pitchFamily="49" charset="-122"/>
                <a:ea typeface="黑体" panose="02010609060101010101" pitchFamily="49" charset="-122"/>
              </a:rPr>
              <a:t>0.2%</a:t>
            </a:r>
            <a:r>
              <a:rPr lang="zh-CN" altLang="en-US"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C00000"/>
                </a:solidFill>
                <a:latin typeface="黑体" panose="02010609060101010101" pitchFamily="49" charset="-122"/>
                <a:ea typeface="黑体" panose="02010609060101010101" pitchFamily="49" charset="-122"/>
              </a:rPr>
              <a:t>的</a:t>
            </a:r>
            <a:r>
              <a:rPr lang="zh-CN" altLang="en-US" sz="3200" b="1" dirty="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416629" y="234265"/>
            <a:ext cx="8164284"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18835"/>
            <a:ext cx="10412963" cy="5431052"/>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4.4 </a:t>
            </a:r>
            <a:r>
              <a:rPr lang="zh-CN" altLang="en-US" sz="3200" b="1" dirty="0" smtClean="0">
                <a:solidFill>
                  <a:srgbClr val="7030A0"/>
                </a:solidFill>
                <a:latin typeface="黑体" panose="02010609060101010101" pitchFamily="49" charset="-122"/>
                <a:ea typeface="黑体" panose="02010609060101010101" pitchFamily="49" charset="-122"/>
              </a:rPr>
              <a:t>第五</a:t>
            </a:r>
            <a:r>
              <a:rPr lang="zh-CN" altLang="en-US" sz="3200" b="1" dirty="0">
                <a:solidFill>
                  <a:srgbClr val="7030A0"/>
                </a:solidFill>
                <a:latin typeface="黑体" panose="02010609060101010101" pitchFamily="49" charset="-122"/>
                <a:ea typeface="黑体" panose="02010609060101010101" pitchFamily="49" charset="-122"/>
              </a:rPr>
              <a:t>条（二）井下瓦斯超限后继续作业</a:t>
            </a:r>
            <a:r>
              <a:rPr lang="zh-CN" altLang="en-US" sz="3200" b="1" dirty="0">
                <a:solidFill>
                  <a:srgbClr val="C00000"/>
                </a:solidFill>
                <a:latin typeface="黑体" panose="02010609060101010101" pitchFamily="49" charset="-122"/>
                <a:ea typeface="黑体" panose="02010609060101010101" pitchFamily="49" charset="-122"/>
              </a:rPr>
              <a:t>或者未按照国家规定处置继续进行作业</a:t>
            </a:r>
            <a:r>
              <a:rPr lang="zh-CN" altLang="en-US" sz="3200" b="1" dirty="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本条是指违反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第一百七十二条、第一百七十三条、第一百七十四条有关规定，存在下列情形之一的</a:t>
            </a:r>
            <a:r>
              <a:rPr lang="zh-CN" altLang="en-US" sz="3200" b="1" dirty="0" smtClean="0">
                <a:solidFill>
                  <a:srgbClr val="0033CC"/>
                </a:solidFill>
                <a:latin typeface="黑体" panose="02010609060101010101" pitchFamily="49" charset="-122"/>
                <a:ea typeface="黑体" panose="02010609060101010101" pitchFamily="49" charset="-122"/>
              </a:rPr>
              <a:t>：</a:t>
            </a: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）采区回风巷、采掘工作面回风巷风流中甲烷浓度</a:t>
            </a:r>
            <a:r>
              <a:rPr lang="zh-CN" altLang="en-US" sz="3200" b="1" dirty="0" smtClean="0">
                <a:solidFill>
                  <a:srgbClr val="0033CC"/>
                </a:solidFill>
                <a:latin typeface="黑体" panose="02010609060101010101" pitchFamily="49" charset="-122"/>
                <a:ea typeface="黑体" panose="02010609060101010101" pitchFamily="49" charset="-122"/>
              </a:rPr>
              <a:t>超过</a:t>
            </a:r>
            <a:r>
              <a:rPr lang="en-US" altLang="zh-CN" sz="3200" b="1" dirty="0">
                <a:solidFill>
                  <a:srgbClr val="0033CC"/>
                </a:solidFill>
                <a:latin typeface="黑体" panose="02010609060101010101" pitchFamily="49" charset="-122"/>
                <a:ea typeface="黑体" panose="02010609060101010101" pitchFamily="49" charset="-122"/>
              </a:rPr>
              <a:t>1.0%</a:t>
            </a:r>
            <a:r>
              <a:rPr lang="zh-CN" altLang="en-US" sz="3200" b="1" dirty="0">
                <a:solidFill>
                  <a:srgbClr val="0033CC"/>
                </a:solidFill>
                <a:latin typeface="黑体" panose="02010609060101010101" pitchFamily="49" charset="-122"/>
                <a:ea typeface="黑体" panose="02010609060101010101" pitchFamily="49" charset="-122"/>
              </a:rPr>
              <a:t>时或者二氧化碳浓度超过</a:t>
            </a:r>
            <a:r>
              <a:rPr lang="en-US" altLang="zh-CN" sz="3200" b="1" dirty="0">
                <a:solidFill>
                  <a:srgbClr val="0033CC"/>
                </a:solidFill>
                <a:latin typeface="黑体" panose="02010609060101010101" pitchFamily="49" charset="-122"/>
                <a:ea typeface="黑体" panose="02010609060101010101" pitchFamily="49" charset="-122"/>
              </a:rPr>
              <a:t>1.5%</a:t>
            </a:r>
            <a:r>
              <a:rPr lang="zh-CN" altLang="en-US" sz="3200" b="1" dirty="0">
                <a:solidFill>
                  <a:srgbClr val="0033CC"/>
                </a:solidFill>
                <a:latin typeface="黑体" panose="02010609060101010101" pitchFamily="49" charset="-122"/>
                <a:ea typeface="黑体" panose="02010609060101010101" pitchFamily="49" charset="-122"/>
              </a:rPr>
              <a:t>时，未停止工作，撤出人员，采取措施，进行处理的。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）采掘工作面及其他作业地点风流中甲烷浓度达到</a:t>
            </a:r>
            <a:r>
              <a:rPr lang="en-US" altLang="zh-CN" sz="3200" b="1" dirty="0">
                <a:solidFill>
                  <a:srgbClr val="0033CC"/>
                </a:solidFill>
                <a:latin typeface="黑体" panose="02010609060101010101" pitchFamily="49" charset="-122"/>
                <a:ea typeface="黑体" panose="02010609060101010101" pitchFamily="49" charset="-122"/>
              </a:rPr>
              <a:t>1.0%</a:t>
            </a:r>
            <a:r>
              <a:rPr lang="zh-CN" altLang="en-US" sz="3200" b="1" dirty="0">
                <a:solidFill>
                  <a:srgbClr val="0033CC"/>
                </a:solidFill>
                <a:latin typeface="黑体" panose="02010609060101010101" pitchFamily="49" charset="-122"/>
                <a:ea typeface="黑体" panose="02010609060101010101" pitchFamily="49" charset="-122"/>
              </a:rPr>
              <a:t>时，仍使用电钻打眼的。或者爆破地点附近</a:t>
            </a:r>
            <a:r>
              <a:rPr lang="en-US" altLang="zh-CN" sz="3200" b="1" dirty="0">
                <a:solidFill>
                  <a:srgbClr val="0033CC"/>
                </a:solidFill>
                <a:latin typeface="黑体" panose="02010609060101010101" pitchFamily="49" charset="-122"/>
                <a:ea typeface="黑体" panose="02010609060101010101" pitchFamily="49" charset="-122"/>
              </a:rPr>
              <a:t>20m</a:t>
            </a:r>
            <a:r>
              <a:rPr lang="zh-CN" altLang="en-US" sz="3200" b="1" dirty="0">
                <a:solidFill>
                  <a:srgbClr val="0033CC"/>
                </a:solidFill>
                <a:latin typeface="黑体" panose="02010609060101010101" pitchFamily="49" charset="-122"/>
                <a:ea typeface="黑体" panose="02010609060101010101" pitchFamily="49" charset="-122"/>
              </a:rPr>
              <a:t>以内风流中甲烷浓度达到</a:t>
            </a:r>
            <a:r>
              <a:rPr lang="en-US" altLang="zh-CN" sz="3200" b="1" dirty="0">
                <a:solidFill>
                  <a:srgbClr val="0033CC"/>
                </a:solidFill>
                <a:latin typeface="黑体" panose="02010609060101010101" pitchFamily="49" charset="-122"/>
                <a:ea typeface="黑体" panose="02010609060101010101" pitchFamily="49" charset="-122"/>
              </a:rPr>
              <a:t>1.0%</a:t>
            </a:r>
            <a:r>
              <a:rPr lang="zh-CN" altLang="en-US" sz="3200" b="1" dirty="0">
                <a:solidFill>
                  <a:srgbClr val="0033CC"/>
                </a:solidFill>
                <a:latin typeface="黑体" panose="02010609060101010101" pitchFamily="49" charset="-122"/>
                <a:ea typeface="黑体" panose="02010609060101010101" pitchFamily="49" charset="-122"/>
              </a:rPr>
              <a:t>时，仍实施爆破的。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416629" y="234265"/>
            <a:ext cx="8335106"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236472"/>
            <a:ext cx="10412963" cy="5224617"/>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3</a:t>
            </a:r>
            <a:r>
              <a:rPr lang="zh-CN" altLang="en-US" sz="3200" b="1" dirty="0">
                <a:solidFill>
                  <a:srgbClr val="0033CC"/>
                </a:solidFill>
                <a:latin typeface="黑体" panose="02010609060101010101" pitchFamily="49" charset="-122"/>
                <a:ea typeface="黑体" panose="02010609060101010101" pitchFamily="49" charset="-122"/>
              </a:rPr>
              <a:t>）采掘工作面及其他作业地点风流中、</a:t>
            </a:r>
            <a:r>
              <a:rPr lang="zh-CN" altLang="en-US" sz="3200" b="1" dirty="0">
                <a:solidFill>
                  <a:srgbClr val="C00000"/>
                </a:solidFill>
                <a:latin typeface="黑体" panose="02010609060101010101" pitchFamily="49" charset="-122"/>
                <a:ea typeface="黑体" panose="02010609060101010101" pitchFamily="49" charset="-122"/>
              </a:rPr>
              <a:t>电动机及其开关</a:t>
            </a:r>
            <a:r>
              <a:rPr lang="zh-CN" altLang="en-US" sz="3200" b="1" dirty="0">
                <a:solidFill>
                  <a:srgbClr val="00B050"/>
                </a:solidFill>
                <a:latin typeface="黑体" panose="02010609060101010101" pitchFamily="49" charset="-122"/>
                <a:ea typeface="黑体" panose="02010609060101010101" pitchFamily="49" charset="-122"/>
              </a:rPr>
              <a:t>（直接）</a:t>
            </a:r>
            <a:r>
              <a:rPr lang="zh-CN" altLang="en-US" sz="3200" b="1" dirty="0">
                <a:solidFill>
                  <a:srgbClr val="0033CC"/>
                </a:solidFill>
                <a:latin typeface="黑体" panose="02010609060101010101" pitchFamily="49" charset="-122"/>
                <a:ea typeface="黑体" panose="02010609060101010101" pitchFamily="49" charset="-122"/>
              </a:rPr>
              <a:t>安设地点附近</a:t>
            </a:r>
            <a:r>
              <a:rPr lang="en-US" altLang="zh-CN" sz="3200" b="1" dirty="0">
                <a:solidFill>
                  <a:srgbClr val="0033CC"/>
                </a:solidFill>
                <a:latin typeface="黑体" panose="02010609060101010101" pitchFamily="49" charset="-122"/>
                <a:ea typeface="黑体" panose="02010609060101010101" pitchFamily="49" charset="-122"/>
              </a:rPr>
              <a:t>20m</a:t>
            </a:r>
            <a:r>
              <a:rPr lang="zh-CN" altLang="en-US" sz="3200" b="1" dirty="0">
                <a:solidFill>
                  <a:srgbClr val="0033CC"/>
                </a:solidFill>
                <a:latin typeface="黑体" panose="02010609060101010101" pitchFamily="49" charset="-122"/>
                <a:ea typeface="黑体" panose="02010609060101010101" pitchFamily="49" charset="-122"/>
              </a:rPr>
              <a:t>以内风流中的甲烷浓度达到</a:t>
            </a:r>
            <a:r>
              <a:rPr lang="en-US" altLang="zh-CN" sz="3200" b="1" dirty="0">
                <a:solidFill>
                  <a:srgbClr val="0033CC"/>
                </a:solidFill>
                <a:latin typeface="黑体" panose="02010609060101010101" pitchFamily="49" charset="-122"/>
                <a:ea typeface="黑体" panose="02010609060101010101" pitchFamily="49" charset="-122"/>
              </a:rPr>
              <a:t>1.5%</a:t>
            </a:r>
            <a:r>
              <a:rPr lang="zh-CN" altLang="en-US" sz="3200" b="1" dirty="0">
                <a:solidFill>
                  <a:srgbClr val="0033CC"/>
                </a:solidFill>
                <a:latin typeface="黑体" panose="02010609060101010101" pitchFamily="49" charset="-122"/>
                <a:ea typeface="黑体" panose="02010609060101010101" pitchFamily="49" charset="-122"/>
              </a:rPr>
              <a:t>时，未停止工作，切断电源，撤出人员，进行处理的。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4</a:t>
            </a:r>
            <a:r>
              <a:rPr lang="zh-CN" altLang="en-US" sz="3200" b="1" dirty="0">
                <a:solidFill>
                  <a:srgbClr val="0033CC"/>
                </a:solidFill>
                <a:latin typeface="黑体" panose="02010609060101010101" pitchFamily="49" charset="-122"/>
                <a:ea typeface="黑体" panose="02010609060101010101" pitchFamily="49" charset="-122"/>
              </a:rPr>
              <a:t>）采掘工作面</a:t>
            </a:r>
            <a:r>
              <a:rPr lang="zh-CN" altLang="en-US" sz="3200" b="1" dirty="0">
                <a:solidFill>
                  <a:srgbClr val="C00000"/>
                </a:solidFill>
                <a:latin typeface="黑体" panose="02010609060101010101" pitchFamily="49" charset="-122"/>
                <a:ea typeface="黑体" panose="02010609060101010101" pitchFamily="49" charset="-122"/>
              </a:rPr>
              <a:t>及其他巷道内</a:t>
            </a:r>
            <a:r>
              <a:rPr lang="zh-CN" altLang="en-US" sz="3200" b="1" dirty="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巷道或者墙壁周边距</a:t>
            </a:r>
            <a:r>
              <a:rPr lang="en-US" altLang="zh-CN" sz="3200" b="1" dirty="0" smtClean="0">
                <a:solidFill>
                  <a:srgbClr val="00B050"/>
                </a:solidFill>
                <a:latin typeface="黑体" panose="02010609060101010101" pitchFamily="49" charset="-122"/>
                <a:ea typeface="黑体" panose="02010609060101010101" pitchFamily="49" charset="-122"/>
              </a:rPr>
              <a:t>200mm</a:t>
            </a:r>
            <a:r>
              <a:rPr lang="zh-CN" altLang="en-US" sz="3200" b="1" dirty="0" smtClean="0">
                <a:solidFill>
                  <a:srgbClr val="00B050"/>
                </a:solidFill>
                <a:latin typeface="黑体" panose="02010609060101010101" pitchFamily="49" charset="-122"/>
                <a:ea typeface="黑体" panose="02010609060101010101" pitchFamily="49" charset="-122"/>
              </a:rPr>
              <a:t>范围内、采面回风隅角距切顶线里</a:t>
            </a:r>
            <a:r>
              <a:rPr lang="en-US" altLang="zh-CN" sz="3200" b="1" dirty="0" smtClean="0">
                <a:solidFill>
                  <a:srgbClr val="00B050"/>
                </a:solidFill>
                <a:latin typeface="黑体" panose="02010609060101010101" pitchFamily="49" charset="-122"/>
                <a:ea typeface="黑体" panose="02010609060101010101" pitchFamily="49" charset="-122"/>
              </a:rPr>
              <a:t>1.2m</a:t>
            </a:r>
            <a:r>
              <a:rPr lang="zh-CN" altLang="en-US" sz="3200" b="1" dirty="0" smtClean="0">
                <a:solidFill>
                  <a:srgbClr val="00B050"/>
                </a:solidFill>
                <a:latin typeface="黑体" panose="02010609060101010101" pitchFamily="49" charset="-122"/>
                <a:ea typeface="黑体" panose="02010609060101010101" pitchFamily="49" charset="-122"/>
              </a:rPr>
              <a:t>空间、冒顶距顶梁上</a:t>
            </a:r>
            <a:r>
              <a:rPr lang="en-US" altLang="zh-CN" sz="3200" b="1" dirty="0">
                <a:solidFill>
                  <a:srgbClr val="00B050"/>
                </a:solidFill>
                <a:latin typeface="黑体" panose="02010609060101010101" pitchFamily="49" charset="-122"/>
                <a:ea typeface="黑体" panose="02010609060101010101" pitchFamily="49" charset="-122"/>
              </a:rPr>
              <a:t>1.2m</a:t>
            </a:r>
            <a:r>
              <a:rPr lang="zh-CN" altLang="en-US" sz="3200" b="1" dirty="0">
                <a:solidFill>
                  <a:srgbClr val="00B050"/>
                </a:solidFill>
                <a:latin typeface="黑体" panose="02010609060101010101" pitchFamily="49" charset="-122"/>
                <a:ea typeface="黑体" panose="02010609060101010101" pitchFamily="49" charset="-122"/>
              </a:rPr>
              <a:t>空间</a:t>
            </a:r>
            <a:r>
              <a:rPr lang="zh-CN" altLang="en-US" sz="3200" b="1" dirty="0" smtClean="0">
                <a:solidFill>
                  <a:srgbClr val="00B050"/>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，体积大于</a:t>
            </a:r>
            <a:r>
              <a:rPr lang="en-US" altLang="zh-CN" sz="3200" b="1" dirty="0">
                <a:solidFill>
                  <a:srgbClr val="0033CC"/>
                </a:solidFill>
                <a:latin typeface="黑体" panose="02010609060101010101" pitchFamily="49" charset="-122"/>
                <a:ea typeface="黑体" panose="02010609060101010101" pitchFamily="49" charset="-122"/>
              </a:rPr>
              <a:t>0.5m</a:t>
            </a:r>
            <a:r>
              <a:rPr lang="en-US" altLang="zh-CN" sz="3200" b="1" baseline="30000" dirty="0">
                <a:solidFill>
                  <a:srgbClr val="0033CC"/>
                </a:solidFill>
                <a:latin typeface="黑体" panose="02010609060101010101" pitchFamily="49" charset="-122"/>
                <a:ea typeface="黑体" panose="02010609060101010101" pitchFamily="49" charset="-122"/>
              </a:rPr>
              <a:t>3</a:t>
            </a:r>
            <a:r>
              <a:rPr lang="zh-CN" altLang="en-US" sz="3200" b="1" dirty="0">
                <a:solidFill>
                  <a:srgbClr val="0033CC"/>
                </a:solidFill>
                <a:latin typeface="黑体" panose="02010609060101010101" pitchFamily="49" charset="-122"/>
                <a:ea typeface="黑体" panose="02010609060101010101" pitchFamily="49" charset="-122"/>
              </a:rPr>
              <a:t>的空间内积聚的</a:t>
            </a:r>
            <a:r>
              <a:rPr lang="zh-CN" altLang="en-US" sz="3200" b="1" dirty="0" smtClean="0">
                <a:solidFill>
                  <a:srgbClr val="0033CC"/>
                </a:solidFill>
                <a:latin typeface="黑体" panose="02010609060101010101" pitchFamily="49" charset="-122"/>
                <a:ea typeface="黑体" panose="02010609060101010101" pitchFamily="49" charset="-122"/>
              </a:rPr>
              <a:t>甲</a:t>
            </a:r>
            <a:r>
              <a:rPr lang="zh-CN" altLang="en-US" sz="3200" b="1" dirty="0">
                <a:solidFill>
                  <a:srgbClr val="0033CC"/>
                </a:solidFill>
                <a:latin typeface="黑体" panose="02010609060101010101" pitchFamily="49" charset="-122"/>
                <a:ea typeface="黑体" panose="02010609060101010101" pitchFamily="49" charset="-122"/>
              </a:rPr>
              <a:t>烷浓度达到</a:t>
            </a:r>
            <a:r>
              <a:rPr lang="en-US" altLang="zh-CN" sz="3200" b="1" dirty="0">
                <a:solidFill>
                  <a:srgbClr val="0033CC"/>
                </a:solidFill>
                <a:latin typeface="黑体" panose="02010609060101010101" pitchFamily="49" charset="-122"/>
                <a:ea typeface="黑体" panose="02010609060101010101" pitchFamily="49" charset="-122"/>
              </a:rPr>
              <a:t>2.0%</a:t>
            </a:r>
            <a:r>
              <a:rPr lang="zh-CN" altLang="en-US" sz="3200" b="1" dirty="0">
                <a:solidFill>
                  <a:srgbClr val="0033CC"/>
                </a:solidFill>
                <a:latin typeface="黑体" panose="02010609060101010101" pitchFamily="49" charset="-122"/>
                <a:ea typeface="黑体" panose="02010609060101010101" pitchFamily="49" charset="-122"/>
              </a:rPr>
              <a:t>时，附近</a:t>
            </a:r>
            <a:r>
              <a:rPr lang="en-US" altLang="zh-CN" sz="3200" b="1" dirty="0">
                <a:solidFill>
                  <a:srgbClr val="0033CC"/>
                </a:solidFill>
                <a:latin typeface="黑体" panose="02010609060101010101" pitchFamily="49" charset="-122"/>
                <a:ea typeface="黑体" panose="02010609060101010101" pitchFamily="49" charset="-122"/>
              </a:rPr>
              <a:t>20m</a:t>
            </a:r>
            <a:r>
              <a:rPr lang="zh-CN" altLang="en-US" sz="3200" b="1" dirty="0">
                <a:solidFill>
                  <a:srgbClr val="0033CC"/>
                </a:solidFill>
                <a:latin typeface="黑体" panose="02010609060101010101" pitchFamily="49" charset="-122"/>
                <a:ea typeface="黑体" panose="02010609060101010101" pitchFamily="49" charset="-122"/>
              </a:rPr>
              <a:t>内未停止工作，撤出人员，切断电源，进行处理的。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7030A0"/>
                </a:solidFill>
                <a:latin typeface="黑体" panose="02010609060101010101" pitchFamily="49" charset="-122"/>
                <a:ea typeface="黑体" panose="02010609060101010101" pitchFamily="49" charset="-122"/>
              </a:rPr>
              <a:t> </a:t>
            </a:r>
            <a:r>
              <a:rPr lang="zh-CN" altLang="en-US" sz="3200" b="1" dirty="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5</a:t>
            </a:r>
            <a:r>
              <a:rPr lang="zh-CN" altLang="en-US" sz="3200" b="1" dirty="0">
                <a:solidFill>
                  <a:srgbClr val="0033CC"/>
                </a:solidFill>
                <a:latin typeface="黑体" panose="02010609060101010101" pitchFamily="49" charset="-122"/>
                <a:ea typeface="黑体" panose="02010609060101010101" pitchFamily="49" charset="-122"/>
              </a:rPr>
              <a:t>）采掘工作面风流中二氧化碳浓度达到</a:t>
            </a:r>
            <a:r>
              <a:rPr lang="en-US" altLang="zh-CN" sz="3200" b="1" dirty="0">
                <a:solidFill>
                  <a:srgbClr val="0033CC"/>
                </a:solidFill>
                <a:latin typeface="黑体" panose="02010609060101010101" pitchFamily="49" charset="-122"/>
                <a:ea typeface="黑体" panose="02010609060101010101" pitchFamily="49" charset="-122"/>
              </a:rPr>
              <a:t>1.5</a:t>
            </a:r>
            <a:r>
              <a:rPr lang="zh-CN" altLang="en-US" sz="3200" b="1" dirty="0">
                <a:solidFill>
                  <a:srgbClr val="0033CC"/>
                </a:solidFill>
                <a:latin typeface="黑体" panose="02010609060101010101" pitchFamily="49" charset="-122"/>
                <a:ea typeface="黑体" panose="02010609060101010101" pitchFamily="49" charset="-122"/>
              </a:rPr>
              <a:t>％时，未停止工作，撤出人员，查明原因，制定措施，进行处理的。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B050"/>
              </a:solidFill>
            </a:endParaRPr>
          </a:p>
        </p:txBody>
      </p:sp>
      <p:sp>
        <p:nvSpPr>
          <p:cNvPr id="11" name="文本框 10"/>
          <p:cNvSpPr txBox="1"/>
          <p:nvPr/>
        </p:nvSpPr>
        <p:spPr>
          <a:xfrm>
            <a:off x="1718816" y="214168"/>
            <a:ext cx="9083161"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4.5 </a:t>
            </a:r>
            <a:r>
              <a:rPr lang="zh-CN" altLang="en-US" sz="3200" b="1" dirty="0" smtClean="0">
                <a:solidFill>
                  <a:srgbClr val="7030A0"/>
                </a:solidFill>
                <a:latin typeface="黑体" panose="02010609060101010101" pitchFamily="49" charset="-122"/>
                <a:ea typeface="黑体" panose="02010609060101010101" pitchFamily="49" charset="-122"/>
              </a:rPr>
              <a:t>第五</a:t>
            </a:r>
            <a:r>
              <a:rPr lang="zh-CN" altLang="en-US" sz="3200" b="1" dirty="0">
                <a:solidFill>
                  <a:srgbClr val="7030A0"/>
                </a:solidFill>
                <a:latin typeface="黑体" panose="02010609060101010101" pitchFamily="49" charset="-122"/>
                <a:ea typeface="黑体" panose="02010609060101010101" pitchFamily="49" charset="-122"/>
              </a:rPr>
              <a:t>条（三）</a:t>
            </a:r>
            <a:r>
              <a:rPr lang="zh-CN" altLang="en-US" sz="3200" b="1" dirty="0">
                <a:solidFill>
                  <a:srgbClr val="C00000"/>
                </a:solidFill>
                <a:latin typeface="黑体" panose="02010609060101010101" pitchFamily="49" charset="-122"/>
                <a:ea typeface="黑体" panose="02010609060101010101" pitchFamily="49" charset="-122"/>
              </a:rPr>
              <a:t>井下排放积聚瓦斯未按照国家规定制定并实施安全技术措施进行作业</a:t>
            </a:r>
            <a:r>
              <a:rPr lang="zh-CN" altLang="en-US" sz="3200" b="1" dirty="0" smtClean="0">
                <a:solidFill>
                  <a:srgbClr val="C0000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本条是指排放积聚瓦斯未按照</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第一百七十六条有关规定，存在下列情形之一的：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）对甲烷或者二氧化碳浓度超过</a:t>
            </a:r>
            <a:r>
              <a:rPr lang="en-US" altLang="zh-CN" sz="3200" b="1" dirty="0">
                <a:solidFill>
                  <a:srgbClr val="0033CC"/>
                </a:solidFill>
                <a:latin typeface="黑体" panose="02010609060101010101" pitchFamily="49" charset="-122"/>
                <a:ea typeface="黑体" panose="02010609060101010101" pitchFamily="49" charset="-122"/>
              </a:rPr>
              <a:t>3.0%</a:t>
            </a:r>
            <a:r>
              <a:rPr lang="zh-CN" altLang="en-US" sz="3200" b="1" dirty="0">
                <a:solidFill>
                  <a:srgbClr val="0033CC"/>
                </a:solidFill>
                <a:latin typeface="黑体" panose="02010609060101010101" pitchFamily="49" charset="-122"/>
                <a:ea typeface="黑体" panose="02010609060101010101" pitchFamily="49" charset="-122"/>
              </a:rPr>
              <a:t>的</a:t>
            </a:r>
            <a:r>
              <a:rPr lang="zh-CN" altLang="en-US" sz="3200" b="1" dirty="0">
                <a:solidFill>
                  <a:srgbClr val="C00000"/>
                </a:solidFill>
                <a:latin typeface="黑体" panose="02010609060101010101" pitchFamily="49" charset="-122"/>
                <a:ea typeface="黑体" panose="02010609060101010101" pitchFamily="49" charset="-122"/>
              </a:rPr>
              <a:t>停风区</a:t>
            </a:r>
            <a:r>
              <a:rPr lang="zh-CN" altLang="en-US" sz="3200" b="1" dirty="0">
                <a:solidFill>
                  <a:srgbClr val="0033CC"/>
                </a:solidFill>
                <a:latin typeface="黑体" panose="02010609060101010101" pitchFamily="49" charset="-122"/>
                <a:ea typeface="黑体" panose="02010609060101010101" pitchFamily="49" charset="-122"/>
              </a:rPr>
              <a:t>恢复通风时，未制定安全排放</a:t>
            </a:r>
            <a:r>
              <a:rPr lang="zh-CN" altLang="en-US" sz="3200" b="1" dirty="0" smtClean="0">
                <a:solidFill>
                  <a:srgbClr val="0033CC"/>
                </a:solidFill>
                <a:latin typeface="黑体" panose="02010609060101010101" pitchFamily="49" charset="-122"/>
                <a:ea typeface="黑体" panose="02010609060101010101" pitchFamily="49" charset="-122"/>
              </a:rPr>
              <a:t>瓦斯</a:t>
            </a:r>
            <a:r>
              <a:rPr lang="zh-CN" altLang="en-US" sz="3200" b="1" dirty="0">
                <a:solidFill>
                  <a:srgbClr val="0033CC"/>
                </a:solidFill>
                <a:latin typeface="黑体" panose="02010609060101010101" pitchFamily="49" charset="-122"/>
                <a:ea typeface="黑体" panose="02010609060101010101" pitchFamily="49" charset="-122"/>
              </a:rPr>
              <a:t>措施并报矿总工程师批准的。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）对甲烷浓度和二氧化碳浓度未超过</a:t>
            </a:r>
            <a:r>
              <a:rPr lang="en-US" altLang="zh-CN" sz="3200" b="1" dirty="0">
                <a:solidFill>
                  <a:srgbClr val="0033CC"/>
                </a:solidFill>
                <a:latin typeface="黑体" panose="02010609060101010101" pitchFamily="49" charset="-122"/>
                <a:ea typeface="黑体" panose="02010609060101010101" pitchFamily="49" charset="-122"/>
              </a:rPr>
              <a:t>3.0%</a:t>
            </a:r>
            <a:r>
              <a:rPr lang="zh-CN" altLang="en-US" sz="3200" b="1" dirty="0">
                <a:solidFill>
                  <a:srgbClr val="0033CC"/>
                </a:solidFill>
                <a:latin typeface="黑体" panose="02010609060101010101" pitchFamily="49" charset="-122"/>
                <a:ea typeface="黑体" panose="02010609060101010101" pitchFamily="49" charset="-122"/>
              </a:rPr>
              <a:t>，但</a:t>
            </a:r>
            <a:r>
              <a:rPr lang="zh-CN" altLang="en-US" sz="3200" b="1" dirty="0" smtClean="0">
                <a:solidFill>
                  <a:srgbClr val="0033CC"/>
                </a:solidFill>
                <a:latin typeface="黑体" panose="02010609060101010101" pitchFamily="49" charset="-122"/>
                <a:ea typeface="黑体" panose="02010609060101010101" pitchFamily="49" charset="-122"/>
              </a:rPr>
              <a:t>甲烷</a:t>
            </a:r>
            <a:r>
              <a:rPr lang="zh-CN" altLang="en-US" sz="3200" b="1" dirty="0">
                <a:solidFill>
                  <a:srgbClr val="0033CC"/>
                </a:solidFill>
                <a:latin typeface="黑体" panose="02010609060101010101" pitchFamily="49" charset="-122"/>
                <a:ea typeface="黑体" panose="02010609060101010101" pitchFamily="49" charset="-122"/>
              </a:rPr>
              <a:t>浓度超过</a:t>
            </a:r>
            <a:r>
              <a:rPr lang="en-US" altLang="zh-CN" sz="3200" b="1" dirty="0">
                <a:solidFill>
                  <a:srgbClr val="0033CC"/>
                </a:solidFill>
                <a:latin typeface="黑体" panose="02010609060101010101" pitchFamily="49" charset="-122"/>
                <a:ea typeface="黑体" panose="02010609060101010101" pitchFamily="49" charset="-122"/>
              </a:rPr>
              <a:t>1.0%</a:t>
            </a:r>
            <a:r>
              <a:rPr lang="zh-CN" altLang="en-US" sz="3200" b="1" dirty="0">
                <a:solidFill>
                  <a:srgbClr val="0033CC"/>
                </a:solidFill>
                <a:latin typeface="黑体" panose="02010609060101010101" pitchFamily="49" charset="-122"/>
                <a:ea typeface="黑体" panose="02010609060101010101" pitchFamily="49" charset="-122"/>
              </a:rPr>
              <a:t>或者二氧化碳浓度超过</a:t>
            </a:r>
            <a:r>
              <a:rPr lang="en-US" altLang="zh-CN" sz="3200" b="1" dirty="0">
                <a:solidFill>
                  <a:srgbClr val="0033CC"/>
                </a:solidFill>
                <a:latin typeface="黑体" panose="02010609060101010101" pitchFamily="49" charset="-122"/>
                <a:ea typeface="黑体" panose="02010609060101010101" pitchFamily="49" charset="-122"/>
              </a:rPr>
              <a:t>1.5%</a:t>
            </a:r>
            <a:r>
              <a:rPr lang="zh-CN" altLang="en-US" sz="3200" b="1" dirty="0">
                <a:solidFill>
                  <a:srgbClr val="0033CC"/>
                </a:solidFill>
                <a:latin typeface="黑体" panose="02010609060101010101" pitchFamily="49" charset="-122"/>
                <a:ea typeface="黑体" panose="02010609060101010101" pitchFamily="49" charset="-122"/>
              </a:rPr>
              <a:t>的停风区恢复通风时，未</a:t>
            </a:r>
            <a:r>
              <a:rPr lang="zh-CN" altLang="en-US" sz="3200" b="1" dirty="0">
                <a:solidFill>
                  <a:srgbClr val="C00000"/>
                </a:solidFill>
                <a:latin typeface="黑体" panose="02010609060101010101" pitchFamily="49" charset="-122"/>
                <a:ea typeface="黑体" panose="02010609060101010101" pitchFamily="49" charset="-122"/>
              </a:rPr>
              <a:t>采取</a:t>
            </a:r>
            <a:r>
              <a:rPr lang="zh-CN" altLang="en-US" sz="3200" b="1" dirty="0" smtClean="0">
                <a:solidFill>
                  <a:srgbClr val="C00000"/>
                </a:solidFill>
                <a:latin typeface="黑体" panose="02010609060101010101" pitchFamily="49" charset="-122"/>
                <a:ea typeface="黑体" panose="02010609060101010101" pitchFamily="49" charset="-122"/>
              </a:rPr>
              <a:t>安全措施</a:t>
            </a:r>
            <a:r>
              <a:rPr lang="zh-CN" altLang="en-US" sz="3200" b="1" dirty="0" smtClean="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现场有浓度达到</a:t>
            </a:r>
            <a:r>
              <a:rPr lang="en-US" altLang="zh-CN" sz="3200" b="1" dirty="0">
                <a:solidFill>
                  <a:srgbClr val="00B050"/>
                </a:solidFill>
                <a:latin typeface="黑体" panose="02010609060101010101" pitchFamily="49" charset="-122"/>
                <a:ea typeface="黑体" panose="02010609060101010101" pitchFamily="49" charset="-122"/>
              </a:rPr>
              <a:t>3%</a:t>
            </a:r>
            <a:r>
              <a:rPr lang="zh-CN" altLang="en-US" sz="3200" b="1" dirty="0">
                <a:solidFill>
                  <a:srgbClr val="00B050"/>
                </a:solidFill>
                <a:latin typeface="黑体" panose="02010609060101010101" pitchFamily="49" charset="-122"/>
                <a:ea typeface="黑体" panose="02010609060101010101" pitchFamily="49" charset="-122"/>
              </a:rPr>
              <a:t>时送风量值及全量送风的瓦斯浓度</a:t>
            </a:r>
            <a:r>
              <a:rPr lang="zh-CN" altLang="en-US" sz="3200" b="1" dirty="0" smtClean="0">
                <a:solidFill>
                  <a:srgbClr val="00B050"/>
                </a:solidFill>
                <a:latin typeface="黑体" panose="02010609060101010101" pitchFamily="49" charset="-122"/>
                <a:ea typeface="黑体" panose="02010609060101010101" pitchFamily="49" charset="-122"/>
              </a:rPr>
              <a:t>值</a:t>
            </a:r>
            <a:r>
              <a:rPr lang="en-US" altLang="zh-CN" sz="3200" b="1" dirty="0" smtClean="0">
                <a:solidFill>
                  <a:srgbClr val="00B050"/>
                </a:solidFill>
                <a:latin typeface="黑体" panose="02010609060101010101" pitchFamily="49" charset="-122"/>
                <a:ea typeface="黑体" panose="02010609060101010101" pitchFamily="49" charset="-122"/>
              </a:rPr>
              <a:t>的</a:t>
            </a:r>
            <a:r>
              <a:rPr lang="zh-CN" altLang="en-US" sz="3200" b="1" dirty="0">
                <a:solidFill>
                  <a:srgbClr val="00B050"/>
                </a:solidFill>
                <a:latin typeface="黑体" panose="02010609060101010101" pitchFamily="49" charset="-122"/>
                <a:ea typeface="黑体" panose="02010609060101010101" pitchFamily="49" charset="-122"/>
              </a:rPr>
              <a:t>揭示</a:t>
            </a:r>
            <a:r>
              <a:rPr lang="zh-CN" altLang="en-US" sz="3200" b="1" dirty="0" smtClean="0">
                <a:solidFill>
                  <a:srgbClr val="00B050"/>
                </a:solidFill>
                <a:latin typeface="黑体" panose="02010609060101010101" pitchFamily="49" charset="-122"/>
                <a:ea typeface="黑体" panose="02010609060101010101" pitchFamily="49" charset="-122"/>
              </a:rPr>
              <a:t>牌板和控制相应风量设施）</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控制风流排放瓦斯的。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 </a:t>
            </a:r>
            <a:endParaRPr lang="en-US" altLang="zh-CN" sz="3200" b="1" dirty="0" smtClean="0">
              <a:solidFill>
                <a:srgbClr val="00B050"/>
              </a:solidFill>
            </a:endParaRPr>
          </a:p>
        </p:txBody>
      </p:sp>
      <p:sp>
        <p:nvSpPr>
          <p:cNvPr id="11" name="文本框 10"/>
          <p:cNvSpPr txBox="1"/>
          <p:nvPr/>
        </p:nvSpPr>
        <p:spPr>
          <a:xfrm>
            <a:off x="2453951" y="214168"/>
            <a:ext cx="8398268"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00103"/>
            <a:ext cx="10816922" cy="5451422"/>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1.《</a:t>
            </a:r>
            <a:r>
              <a:rPr lang="zh-CN" altLang="en-US" sz="3200" b="1" dirty="0" smtClean="0">
                <a:solidFill>
                  <a:srgbClr val="7030A0"/>
                </a:solidFill>
                <a:latin typeface="黑体" panose="02010609060101010101" pitchFamily="49" charset="-122"/>
                <a:ea typeface="黑体" panose="02010609060101010101" pitchFamily="49" charset="-122"/>
              </a:rPr>
              <a:t>矿山重大隐患调查处理办法（试行）</a:t>
            </a:r>
            <a:r>
              <a:rPr lang="en-US" altLang="zh-CN" sz="3200" b="1" dirty="0" smtClean="0">
                <a:solidFill>
                  <a:srgbClr val="7030A0"/>
                </a:solidFill>
                <a:latin typeface="黑体" panose="02010609060101010101" pitchFamily="49" charset="-122"/>
                <a:ea typeface="黑体" panose="02010609060101010101" pitchFamily="49" charset="-122"/>
              </a:rPr>
              <a:t>》</a:t>
            </a:r>
            <a:r>
              <a:rPr lang="zh-CN" altLang="en-US" sz="3200" b="1" dirty="0" smtClean="0">
                <a:solidFill>
                  <a:srgbClr val="7030A0"/>
                </a:solidFill>
                <a:latin typeface="黑体" panose="02010609060101010101" pitchFamily="49" charset="-122"/>
                <a:ea typeface="黑体" panose="02010609060101010101" pitchFamily="49" charset="-122"/>
              </a:rPr>
              <a:t>（矿安</a:t>
            </a:r>
            <a:r>
              <a:rPr lang="en-US" altLang="zh-CN" sz="3200" b="1" dirty="0" smtClean="0">
                <a:solidFill>
                  <a:srgbClr val="7030A0"/>
                </a:solidFill>
                <a:latin typeface="黑体" panose="02010609060101010101" pitchFamily="49" charset="-122"/>
                <a:ea typeface="黑体" panose="02010609060101010101" pitchFamily="49" charset="-122"/>
              </a:rPr>
              <a:t>〔2021〕49</a:t>
            </a:r>
            <a:r>
              <a:rPr lang="zh-CN" altLang="en-US" sz="3200" b="1" dirty="0" smtClean="0">
                <a:solidFill>
                  <a:srgbClr val="7030A0"/>
                </a:solidFill>
                <a:latin typeface="黑体" panose="02010609060101010101" pitchFamily="49" charset="-122"/>
                <a:ea typeface="黑体" panose="02010609060101010101" pitchFamily="49" charset="-122"/>
              </a:rPr>
              <a:t>号）</a:t>
            </a: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第五条 矿山安全监管监察部门</a:t>
            </a:r>
            <a:r>
              <a:rPr lang="zh-CN" altLang="en-US" sz="3200" b="1" dirty="0" smtClean="0">
                <a:solidFill>
                  <a:srgbClr val="C00000"/>
                </a:solidFill>
                <a:latin typeface="黑体" panose="02010609060101010101" pitchFamily="49" charset="-122"/>
                <a:ea typeface="黑体" panose="02010609060101010101" pitchFamily="49" charset="-122"/>
              </a:rPr>
              <a:t>执法人员发现矿山重大隐患后，除按法律法规要求处置外，应立即向本部门报告，</a:t>
            </a:r>
            <a:r>
              <a:rPr lang="zh-CN" altLang="en-US" sz="3200" b="1" dirty="0" smtClean="0">
                <a:solidFill>
                  <a:srgbClr val="0033CC"/>
                </a:solidFill>
                <a:latin typeface="黑体" panose="02010609060101010101" pitchFamily="49" charset="-122"/>
                <a:ea typeface="黑体" panose="02010609060101010101" pitchFamily="49" charset="-122"/>
              </a:rPr>
              <a:t>视情节责成企业调查或者矿山安全监管监察部门组织立案调查。</a:t>
            </a:r>
            <a:endParaRPr lang="zh-CN" altLang="en-US"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C00000"/>
                </a:solidFill>
                <a:latin typeface="黑体" panose="02010609060101010101" pitchFamily="49" charset="-122"/>
                <a:ea typeface="黑体" panose="02010609060101010101" pitchFamily="49" charset="-122"/>
              </a:rPr>
              <a:t>矿山企业自查发现的重大隐患</a:t>
            </a:r>
            <a:r>
              <a:rPr lang="zh-CN" altLang="en-US" sz="3200" b="1" dirty="0" smtClean="0">
                <a:solidFill>
                  <a:srgbClr val="0033CC"/>
                </a:solidFill>
                <a:latin typeface="黑体" panose="02010609060101010101" pitchFamily="49" charset="-122"/>
                <a:ea typeface="黑体" panose="02010609060101010101" pitchFamily="49" charset="-122"/>
              </a:rPr>
              <a:t>，企业主动向</a:t>
            </a:r>
            <a:r>
              <a:rPr lang="zh-CN" altLang="en-US" sz="3200" b="1" dirty="0" smtClean="0">
                <a:solidFill>
                  <a:srgbClr val="C00000"/>
                </a:solidFill>
                <a:latin typeface="黑体" panose="02010609060101010101" pitchFamily="49" charset="-122"/>
                <a:ea typeface="黑体" panose="02010609060101010101" pitchFamily="49" charset="-122"/>
              </a:rPr>
              <a:t>矿山安全监管监察部门报告的</a:t>
            </a:r>
            <a:r>
              <a:rPr lang="zh-CN" altLang="en-US" sz="3200" b="1" dirty="0" smtClean="0">
                <a:solidFill>
                  <a:srgbClr val="0033CC"/>
                </a:solidFill>
                <a:latin typeface="黑体" panose="02010609060101010101" pitchFamily="49" charset="-122"/>
                <a:ea typeface="黑体" panose="02010609060101010101" pitchFamily="49" charset="-122"/>
              </a:rPr>
              <a:t>，原则上由</a:t>
            </a:r>
            <a:r>
              <a:rPr lang="zh-CN" altLang="en-US" sz="3200" b="1" dirty="0" smtClean="0">
                <a:solidFill>
                  <a:srgbClr val="C00000"/>
                </a:solidFill>
                <a:latin typeface="黑体" panose="02010609060101010101" pitchFamily="49" charset="-122"/>
                <a:ea typeface="黑体" panose="02010609060101010101" pitchFamily="49" charset="-122"/>
              </a:rPr>
              <a:t>企业组织调查</a:t>
            </a:r>
            <a:r>
              <a:rPr lang="zh-CN" altLang="en-US" sz="3200" b="1" dirty="0" smtClean="0">
                <a:solidFill>
                  <a:srgbClr val="0033CC"/>
                </a:solidFill>
                <a:latin typeface="黑体" panose="02010609060101010101" pitchFamily="49" charset="-122"/>
                <a:ea typeface="黑体" panose="02010609060101010101" pitchFamily="49" charset="-122"/>
              </a:rPr>
              <a:t>，调查情况应及时向矿山安全监管监察部门报告。</a:t>
            </a:r>
            <a:endParaRPr lang="zh-CN" altLang="en-US"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第十条 矿山重大隐患调查报告经牵头组织调查的部门批准同意后，相关单位要依照法律、行政法规规定的权限和程序，对相关</a:t>
            </a:r>
            <a:r>
              <a:rPr lang="zh-CN" altLang="en-US" sz="3200" b="1" dirty="0" smtClean="0">
                <a:solidFill>
                  <a:srgbClr val="C00000"/>
                </a:solidFill>
                <a:latin typeface="黑体" panose="02010609060101010101" pitchFamily="49" charset="-122"/>
                <a:ea typeface="黑体" panose="02010609060101010101" pitchFamily="49" charset="-122"/>
              </a:rPr>
              <a:t>责任单位和责任人实施行政处罚和问责</a:t>
            </a:r>
            <a:r>
              <a:rPr lang="zh-CN" altLang="en-US" sz="3200" b="1" dirty="0" smtClean="0">
                <a:solidFill>
                  <a:srgbClr val="0033CC"/>
                </a:solidFill>
                <a:latin typeface="黑体" panose="02010609060101010101" pitchFamily="49" charset="-122"/>
                <a:ea typeface="黑体" panose="02010609060101010101" pitchFamily="49" charset="-122"/>
              </a:rPr>
              <a:t>。</a:t>
            </a:r>
            <a:endParaRPr lang="zh-CN" altLang="en-US"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B050"/>
              </a:solidFill>
            </a:endParaRPr>
          </a:p>
        </p:txBody>
      </p:sp>
      <p:sp>
        <p:nvSpPr>
          <p:cNvPr id="11" name="文本框 10"/>
          <p:cNvSpPr txBox="1"/>
          <p:nvPr/>
        </p:nvSpPr>
        <p:spPr>
          <a:xfrm>
            <a:off x="2623169" y="234265"/>
            <a:ext cx="7153878"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一  重大事故隐患调查</a:t>
            </a:r>
            <a:r>
              <a:rPr lang="zh-CN" altLang="en-US" sz="3600" b="1" dirty="0" smtClean="0">
                <a:solidFill>
                  <a:srgbClr val="0033CC"/>
                </a:solidFill>
                <a:latin typeface="黑体" panose="02010609060101010101" pitchFamily="49" charset="-122"/>
                <a:ea typeface="黑体" panose="02010609060101010101" pitchFamily="49" charset="-122"/>
              </a:rPr>
              <a:t>处理</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037635"/>
            <a:ext cx="10772127" cy="5472237"/>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3</a:t>
            </a:r>
            <a:r>
              <a:rPr lang="zh-CN" altLang="en-US" sz="3200" b="1" dirty="0">
                <a:solidFill>
                  <a:srgbClr val="0033CC"/>
                </a:solidFill>
                <a:latin typeface="黑体" panose="02010609060101010101" pitchFamily="49" charset="-122"/>
                <a:ea typeface="黑体" panose="02010609060101010101" pitchFamily="49" charset="-122"/>
              </a:rPr>
              <a:t>）在排放瓦斯过程中，排出的瓦斯与全风压风流</a:t>
            </a:r>
            <a:r>
              <a:rPr lang="zh-CN" altLang="en-US" sz="3200" b="1" dirty="0">
                <a:solidFill>
                  <a:srgbClr val="C00000"/>
                </a:solidFill>
                <a:latin typeface="黑体" panose="02010609060101010101" pitchFamily="49" charset="-122"/>
                <a:ea typeface="黑体" panose="02010609060101010101" pitchFamily="49" charset="-122"/>
              </a:rPr>
              <a:t>混合</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C00000"/>
                </a:solidFill>
                <a:latin typeface="黑体" panose="02010609060101010101" pitchFamily="49" charset="-122"/>
                <a:ea typeface="黑体" panose="02010609060101010101" pitchFamily="49" charset="-122"/>
              </a:rPr>
              <a:t>处</a:t>
            </a:r>
            <a:r>
              <a:rPr lang="zh-CN" altLang="en-US" sz="3200" b="1" dirty="0">
                <a:solidFill>
                  <a:srgbClr val="0033CC"/>
                </a:solidFill>
                <a:latin typeface="黑体" panose="02010609060101010101" pitchFamily="49" charset="-122"/>
                <a:ea typeface="黑体" panose="02010609060101010101" pitchFamily="49" charset="-122"/>
              </a:rPr>
              <a:t>的甲烷或者二氧化碳浓度超过</a:t>
            </a:r>
            <a:r>
              <a:rPr lang="en-US" altLang="zh-CN" sz="3200" b="1" dirty="0">
                <a:solidFill>
                  <a:srgbClr val="0033CC"/>
                </a:solidFill>
                <a:latin typeface="黑体" panose="02010609060101010101" pitchFamily="49" charset="-122"/>
                <a:ea typeface="黑体" panose="02010609060101010101" pitchFamily="49" charset="-122"/>
              </a:rPr>
              <a:t>1.5%</a:t>
            </a:r>
            <a:r>
              <a:rPr lang="zh-CN" altLang="en-US" sz="3200" b="1" dirty="0">
                <a:solidFill>
                  <a:srgbClr val="0033CC"/>
                </a:solidFill>
                <a:latin typeface="黑体" panose="02010609060101010101" pitchFamily="49" charset="-122"/>
                <a:ea typeface="黑体" panose="02010609060101010101" pitchFamily="49" charset="-122"/>
              </a:rPr>
              <a:t>的，或者</a:t>
            </a:r>
            <a:r>
              <a:rPr lang="zh-CN" altLang="en-US" sz="3200" b="1" dirty="0">
                <a:solidFill>
                  <a:srgbClr val="C00000"/>
                </a:solidFill>
                <a:latin typeface="黑体" panose="02010609060101010101" pitchFamily="49" charset="-122"/>
                <a:ea typeface="黑体" panose="02010609060101010101" pitchFamily="49" charset="-122"/>
              </a:rPr>
              <a:t>混合风流经过的巷道内</a:t>
            </a:r>
            <a:r>
              <a:rPr lang="zh-CN" altLang="en-US" sz="3200" b="1" dirty="0">
                <a:solidFill>
                  <a:srgbClr val="0033CC"/>
                </a:solidFill>
                <a:latin typeface="黑体" panose="02010609060101010101" pitchFamily="49" charset="-122"/>
                <a:ea typeface="黑体" panose="02010609060101010101" pitchFamily="49" charset="-122"/>
              </a:rPr>
              <a:t>未停电撤人的。</a:t>
            </a: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4.6 </a:t>
            </a:r>
            <a:r>
              <a:rPr lang="zh-CN" altLang="en-US" sz="3200" b="1" dirty="0" smtClean="0">
                <a:solidFill>
                  <a:srgbClr val="7030A0"/>
                </a:solidFill>
                <a:latin typeface="黑体" panose="02010609060101010101" pitchFamily="49" charset="-122"/>
                <a:ea typeface="黑体" panose="02010609060101010101" pitchFamily="49" charset="-122"/>
              </a:rPr>
              <a:t>第六</a:t>
            </a:r>
            <a:r>
              <a:rPr lang="zh-CN" altLang="en-US" sz="3200" b="1" dirty="0">
                <a:solidFill>
                  <a:srgbClr val="7030A0"/>
                </a:solidFill>
                <a:latin typeface="黑体" panose="02010609060101010101" pitchFamily="49" charset="-122"/>
                <a:ea typeface="黑体" panose="02010609060101010101" pitchFamily="49" charset="-122"/>
              </a:rPr>
              <a:t>条（一）未设立防突机构并配备相应专业人员</a:t>
            </a:r>
            <a:r>
              <a:rPr lang="zh-CN" altLang="en-US" sz="3200" b="1" dirty="0" smtClean="0">
                <a:solidFill>
                  <a:srgbClr val="7030A0"/>
                </a:solidFill>
                <a:latin typeface="黑体" panose="02010609060101010101" pitchFamily="49" charset="-122"/>
                <a:ea typeface="黑体" panose="02010609060101010101" pitchFamily="49" charset="-122"/>
              </a:rPr>
              <a:t>的</a:t>
            </a:r>
            <a:endParaRPr lang="en-US" altLang="zh-CN"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B050"/>
                </a:solidFill>
                <a:latin typeface="黑体" panose="02010609060101010101" pitchFamily="49" charset="-122"/>
                <a:ea typeface="黑体" panose="02010609060101010101" pitchFamily="49" charset="-122"/>
              </a:rPr>
              <a:t>本条是指未设立防突管理部门或者防突专业人员配备不足、不符的，有下列情形之一的：</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B050"/>
                </a:solidFill>
                <a:latin typeface="黑体" panose="02010609060101010101" pitchFamily="49" charset="-122"/>
                <a:ea typeface="黑体" panose="02010609060101010101" pitchFamily="49" charset="-122"/>
              </a:rPr>
              <a:t> </a:t>
            </a:r>
            <a:r>
              <a:rPr lang="zh-CN" altLang="en-US" sz="3200" b="1" dirty="0">
                <a:solidFill>
                  <a:srgbClr val="00B050"/>
                </a:solidFill>
                <a:latin typeface="黑体" panose="02010609060101010101" pitchFamily="49" charset="-122"/>
                <a:ea typeface="黑体" panose="02010609060101010101" pitchFamily="49" charset="-122"/>
              </a:rPr>
              <a:t>（</a:t>
            </a:r>
            <a:r>
              <a:rPr lang="en-US" altLang="zh-CN" sz="3200" b="1" dirty="0">
                <a:solidFill>
                  <a:srgbClr val="00B050"/>
                </a:solidFill>
                <a:latin typeface="黑体" panose="02010609060101010101" pitchFamily="49" charset="-122"/>
                <a:ea typeface="黑体" panose="02010609060101010101" pitchFamily="49" charset="-122"/>
              </a:rPr>
              <a:t>1</a:t>
            </a:r>
            <a:r>
              <a:rPr lang="zh-CN" altLang="en-US" sz="3200" b="1" dirty="0">
                <a:solidFill>
                  <a:srgbClr val="00B050"/>
                </a:solidFill>
                <a:latin typeface="黑体" panose="02010609060101010101" pitchFamily="49" charset="-122"/>
                <a:ea typeface="黑体" panose="02010609060101010101" pitchFamily="49" charset="-122"/>
              </a:rPr>
              <a:t>）突出矿井未设立防突部（科、区）或者防突办公室。</a:t>
            </a:r>
            <a:r>
              <a:rPr lang="zh-CN" altLang="en-US" sz="3200" b="1" dirty="0">
                <a:solidFill>
                  <a:srgbClr val="00B050"/>
                </a:solidFill>
                <a:latin typeface="Arial" panose="020B0604020202020204" pitchFamily="34" charset="0"/>
                <a:ea typeface="宋体" panose="02010600030101010101" pitchFamily="2" charset="-122"/>
              </a:rPr>
              <a:t>  </a:t>
            </a:r>
            <a:endParaRPr lang="zh-CN" altLang="en-US" sz="3200" b="1" dirty="0">
              <a:solidFill>
                <a:srgbClr val="00B050"/>
              </a:solidFill>
              <a:latin typeface="Arial" panose="020B0604020202020204" pitchFamily="34" charset="0"/>
              <a:ea typeface="宋体" panose="02010600030101010101" pitchFamily="2" charset="-122"/>
            </a:endParaRPr>
          </a:p>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 （</a:t>
            </a:r>
            <a:r>
              <a:rPr lang="en-US" altLang="zh-CN" sz="3200" b="1" dirty="0">
                <a:solidFill>
                  <a:srgbClr val="00B050"/>
                </a:solidFill>
                <a:latin typeface="黑体" panose="02010609060101010101" pitchFamily="49" charset="-122"/>
                <a:ea typeface="黑体" panose="02010609060101010101" pitchFamily="49" charset="-122"/>
              </a:rPr>
              <a:t>2</a:t>
            </a:r>
            <a:r>
              <a:rPr lang="zh-CN" altLang="en-US" sz="3200" b="1" dirty="0">
                <a:solidFill>
                  <a:srgbClr val="00B050"/>
                </a:solidFill>
                <a:latin typeface="黑体" panose="02010609060101010101" pitchFamily="49" charset="-122"/>
                <a:ea typeface="黑体" panose="02010609060101010101" pitchFamily="49" charset="-122"/>
              </a:rPr>
              <a:t>）防突机构负责人不具备煤矿相关中专及以上</a:t>
            </a:r>
            <a:r>
              <a:rPr lang="zh-CN" altLang="en-US" sz="3200" b="1" dirty="0" smtClean="0">
                <a:solidFill>
                  <a:srgbClr val="00B050"/>
                </a:solidFill>
                <a:latin typeface="黑体" panose="02010609060101010101" pitchFamily="49" charset="-122"/>
                <a:ea typeface="黑体" panose="02010609060101010101" pitchFamily="49" charset="-122"/>
              </a:rPr>
              <a:t>学历，或</a:t>
            </a:r>
            <a:r>
              <a:rPr lang="zh-CN" altLang="en-US" sz="3200" b="1" dirty="0">
                <a:solidFill>
                  <a:srgbClr val="00B050"/>
                </a:solidFill>
                <a:latin typeface="黑体" panose="02010609060101010101" pitchFamily="49" charset="-122"/>
                <a:ea typeface="黑体" panose="02010609060101010101" pitchFamily="49" charset="-122"/>
              </a:rPr>
              <a:t>者不具有</a:t>
            </a:r>
            <a:r>
              <a:rPr lang="en-US" altLang="zh-CN" sz="3200" b="1" dirty="0">
                <a:solidFill>
                  <a:srgbClr val="00B050"/>
                </a:solidFill>
                <a:latin typeface="黑体" panose="02010609060101010101" pitchFamily="49" charset="-122"/>
                <a:ea typeface="黑体" panose="02010609060101010101" pitchFamily="49" charset="-122"/>
              </a:rPr>
              <a:t>2</a:t>
            </a:r>
            <a:r>
              <a:rPr lang="zh-CN" altLang="en-US" sz="3200" b="1" dirty="0">
                <a:solidFill>
                  <a:srgbClr val="00B050"/>
                </a:solidFill>
                <a:latin typeface="黑体" panose="02010609060101010101" pitchFamily="49" charset="-122"/>
                <a:ea typeface="黑体" panose="02010609060101010101" pitchFamily="49" charset="-122"/>
              </a:rPr>
              <a:t>年以上煤矿相关工作经历；未配备或者配备少于</a:t>
            </a:r>
            <a:r>
              <a:rPr lang="en-US" altLang="zh-CN" sz="3200" b="1" dirty="0">
                <a:solidFill>
                  <a:srgbClr val="00B050"/>
                </a:solidFill>
                <a:latin typeface="黑体" panose="02010609060101010101" pitchFamily="49" charset="-122"/>
                <a:ea typeface="黑体" panose="02010609060101010101" pitchFamily="49" charset="-122"/>
              </a:rPr>
              <a:t>2</a:t>
            </a:r>
            <a:r>
              <a:rPr lang="zh-CN" altLang="en-US" sz="3200" b="1" dirty="0">
                <a:solidFill>
                  <a:srgbClr val="00B050"/>
                </a:solidFill>
                <a:latin typeface="黑体" panose="02010609060101010101" pitchFamily="49" charset="-122"/>
                <a:ea typeface="黑体" panose="02010609060101010101" pitchFamily="49" charset="-122"/>
              </a:rPr>
              <a:t>名具备煤矿相关专业中专及以上学历的专业技术人员。</a:t>
            </a:r>
            <a:endParaRPr lang="en-US" altLang="zh-CN"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397967" y="214168"/>
            <a:ext cx="8293478"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226425"/>
            <a:ext cx="10734381" cy="5154279"/>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4.7 </a:t>
            </a:r>
            <a:r>
              <a:rPr lang="zh-CN" altLang="en-US" sz="3200" b="1" dirty="0" smtClean="0">
                <a:solidFill>
                  <a:srgbClr val="7030A0"/>
                </a:solidFill>
                <a:latin typeface="黑体" panose="02010609060101010101" pitchFamily="49" charset="-122"/>
                <a:ea typeface="黑体" panose="02010609060101010101" pitchFamily="49" charset="-122"/>
              </a:rPr>
              <a:t>第六条（三）未</a:t>
            </a:r>
            <a:r>
              <a:rPr lang="zh-CN" altLang="en-US" sz="3200" b="1" dirty="0" smtClean="0">
                <a:solidFill>
                  <a:srgbClr val="C00000"/>
                </a:solidFill>
                <a:latin typeface="黑体" panose="02010609060101010101" pitchFamily="49" charset="-122"/>
                <a:ea typeface="黑体" panose="02010609060101010101" pitchFamily="49" charset="-122"/>
              </a:rPr>
              <a:t>按照国家规定</a:t>
            </a:r>
            <a:r>
              <a:rPr lang="zh-CN" altLang="en-US" sz="3200" b="1" dirty="0" smtClean="0">
                <a:solidFill>
                  <a:srgbClr val="7030A0"/>
                </a:solidFill>
                <a:latin typeface="黑体" panose="02010609060101010101" pitchFamily="49" charset="-122"/>
                <a:ea typeface="黑体" panose="02010609060101010101" pitchFamily="49" charset="-122"/>
              </a:rPr>
              <a:t>进行区域或者工作面突出危险性预测的</a:t>
            </a:r>
            <a:r>
              <a:rPr lang="zh-CN" altLang="en-US" sz="3200" b="1" dirty="0" smtClean="0">
                <a:solidFill>
                  <a:srgbClr val="C00000"/>
                </a:solidFill>
                <a:latin typeface="黑体" panose="02010609060101010101" pitchFamily="49" charset="-122"/>
                <a:ea typeface="黑体" panose="02010609060101010101" pitchFamily="49" charset="-122"/>
              </a:rPr>
              <a:t>（直接认定为突出危险区域或者危险工作面的除外）</a:t>
            </a:r>
            <a:endParaRPr lang="en-US" altLang="zh-CN" sz="3200" b="1" dirty="0" smtClean="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本条中“未按照国家规定进行区域突出危险性预测”，是指违反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第一百九十一条和</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第五十一条、第五十二条</a:t>
            </a:r>
            <a:r>
              <a:rPr lang="zh-CN" altLang="en-US" sz="3200" b="1" dirty="0">
                <a:solidFill>
                  <a:srgbClr val="00B050"/>
                </a:solidFill>
                <a:latin typeface="黑体" panose="02010609060101010101" pitchFamily="49" charset="-122"/>
                <a:ea typeface="黑体" panose="02010609060101010101" pitchFamily="49" charset="-122"/>
              </a:rPr>
              <a:t>、第五十八条</a:t>
            </a:r>
            <a:r>
              <a:rPr lang="zh-CN" altLang="en-US" sz="3200" b="1" dirty="0">
                <a:solidFill>
                  <a:srgbClr val="0033CC"/>
                </a:solidFill>
                <a:latin typeface="黑体" panose="02010609060101010101" pitchFamily="49" charset="-122"/>
                <a:ea typeface="黑体" panose="02010609060101010101" pitchFamily="49" charset="-122"/>
              </a:rPr>
              <a:t>有关规定，存在下列情形之一的：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）未依据煤层瓦斯的</a:t>
            </a:r>
            <a:r>
              <a:rPr lang="zh-CN" altLang="en-US" sz="3200" b="1" dirty="0">
                <a:solidFill>
                  <a:srgbClr val="C00000"/>
                </a:solidFill>
                <a:latin typeface="黑体" panose="02010609060101010101" pitchFamily="49" charset="-122"/>
                <a:ea typeface="黑体" panose="02010609060101010101" pitchFamily="49" charset="-122"/>
              </a:rPr>
              <a:t>井下实测</a:t>
            </a:r>
            <a:r>
              <a:rPr lang="zh-CN" altLang="en-US" sz="3200" b="1" dirty="0">
                <a:solidFill>
                  <a:srgbClr val="0033CC"/>
                </a:solidFill>
                <a:latin typeface="黑体" panose="02010609060101010101" pitchFamily="49" charset="-122"/>
                <a:ea typeface="黑体" panose="02010609060101010101" pitchFamily="49" charset="-122"/>
              </a:rPr>
              <a:t>资料，并结合地质</a:t>
            </a:r>
            <a:r>
              <a:rPr lang="zh-CN" altLang="en-US" sz="3200" b="1" dirty="0" smtClean="0">
                <a:solidFill>
                  <a:srgbClr val="0033CC"/>
                </a:solidFill>
                <a:latin typeface="黑体" panose="02010609060101010101" pitchFamily="49" charset="-122"/>
                <a:ea typeface="黑体" panose="02010609060101010101" pitchFamily="49" charset="-122"/>
              </a:rPr>
              <a:t>勘查</a:t>
            </a:r>
            <a:r>
              <a:rPr lang="zh-CN" altLang="en-US" sz="3200" b="1" dirty="0">
                <a:solidFill>
                  <a:srgbClr val="0033CC"/>
                </a:solidFill>
                <a:latin typeface="黑体" panose="02010609060101010101" pitchFamily="49" charset="-122"/>
                <a:ea typeface="黑体" panose="02010609060101010101" pitchFamily="49" charset="-122"/>
              </a:rPr>
              <a:t>资料、上水平及邻近区域的实测和生产资料等对开采的突出煤层进行区域突出危险性预测的。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2425959" y="224217"/>
            <a:ext cx="8376020"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）区域突出危险性</a:t>
            </a:r>
            <a:r>
              <a:rPr lang="zh-CN" altLang="en-US" sz="3200" b="1" dirty="0">
                <a:solidFill>
                  <a:srgbClr val="C00000"/>
                </a:solidFill>
                <a:latin typeface="黑体" panose="02010609060101010101" pitchFamily="49" charset="-122"/>
                <a:ea typeface="黑体" panose="02010609060101010101" pitchFamily="49" charset="-122"/>
              </a:rPr>
              <a:t>预测的范围</a:t>
            </a:r>
            <a:r>
              <a:rPr lang="zh-CN" altLang="en-US" sz="3200" b="1" dirty="0">
                <a:solidFill>
                  <a:srgbClr val="0033CC"/>
                </a:solidFill>
                <a:latin typeface="黑体" panose="02010609060101010101" pitchFamily="49" charset="-122"/>
                <a:ea typeface="黑体" panose="02010609060101010101" pitchFamily="49" charset="-122"/>
              </a:rPr>
              <a:t>未根据突出矿井的开拓方式、巷道布置、</a:t>
            </a:r>
            <a:r>
              <a:rPr lang="zh-CN" altLang="en-US" sz="3200" b="1" dirty="0" smtClean="0">
                <a:solidFill>
                  <a:srgbClr val="0033CC"/>
                </a:solidFill>
                <a:latin typeface="黑体" panose="02010609060101010101" pitchFamily="49" charset="-122"/>
                <a:ea typeface="黑体" panose="02010609060101010101" pitchFamily="49" charset="-122"/>
              </a:rPr>
              <a:t>地质构造分布</a:t>
            </a:r>
            <a:r>
              <a:rPr lang="zh-CN" altLang="en-US" sz="3200" b="1" dirty="0">
                <a:solidFill>
                  <a:srgbClr val="0033CC"/>
                </a:solidFill>
                <a:latin typeface="黑体" panose="02010609060101010101" pitchFamily="49" charset="-122"/>
                <a:ea typeface="黑体" panose="02010609060101010101" pitchFamily="49" charset="-122"/>
              </a:rPr>
              <a:t>、测试点布置等情况</a:t>
            </a:r>
            <a:r>
              <a:rPr lang="zh-CN" altLang="en-US" sz="3200" b="1" dirty="0">
                <a:solidFill>
                  <a:srgbClr val="C00000"/>
                </a:solidFill>
                <a:latin typeface="黑体" panose="02010609060101010101" pitchFamily="49" charset="-122"/>
                <a:ea typeface="黑体" panose="02010609060101010101" pitchFamily="49" charset="-122"/>
              </a:rPr>
              <a:t>划定</a:t>
            </a:r>
            <a:r>
              <a:rPr lang="zh-CN" altLang="en-US" sz="3200" b="1" dirty="0">
                <a:solidFill>
                  <a:srgbClr val="0033CC"/>
                </a:solidFill>
                <a:latin typeface="黑体" panose="02010609060101010101" pitchFamily="49" charset="-122"/>
                <a:ea typeface="黑体" panose="02010609060101010101" pitchFamily="49" charset="-122"/>
              </a:rPr>
              <a:t>；或者</a:t>
            </a:r>
            <a:r>
              <a:rPr lang="en-US" altLang="zh-CN" sz="3200" b="1" dirty="0">
                <a:solidFill>
                  <a:srgbClr val="C00000"/>
                </a:solidFill>
                <a:latin typeface="黑体" panose="02010609060101010101" pitchFamily="49" charset="-122"/>
                <a:ea typeface="黑体" panose="02010609060101010101" pitchFamily="49" charset="-122"/>
              </a:rPr>
              <a:t>1</a:t>
            </a:r>
            <a:r>
              <a:rPr lang="zh-CN" altLang="en-US" sz="3200" b="1" dirty="0">
                <a:solidFill>
                  <a:srgbClr val="C00000"/>
                </a:solidFill>
                <a:latin typeface="黑体" panose="02010609060101010101" pitchFamily="49" charset="-122"/>
                <a:ea typeface="黑体" panose="02010609060101010101" pitchFamily="49" charset="-122"/>
              </a:rPr>
              <a:t>个区段预测为突出危险区</a:t>
            </a:r>
            <a:r>
              <a:rPr lang="zh-CN" altLang="en-US" sz="3200" b="1" dirty="0">
                <a:solidFill>
                  <a:srgbClr val="0033CC"/>
                </a:solidFill>
                <a:latin typeface="黑体" panose="02010609060101010101" pitchFamily="49" charset="-122"/>
                <a:ea typeface="黑体" panose="02010609060101010101" pitchFamily="49" charset="-122"/>
              </a:rPr>
              <a:t>的，在该</a:t>
            </a:r>
            <a:r>
              <a:rPr lang="zh-CN" altLang="en-US" sz="3200" b="1" dirty="0">
                <a:solidFill>
                  <a:srgbClr val="C00000"/>
                </a:solidFill>
                <a:latin typeface="黑体" panose="02010609060101010101" pitchFamily="49" charset="-122"/>
                <a:ea typeface="黑体" panose="02010609060101010101" pitchFamily="49" charset="-122"/>
              </a:rPr>
              <a:t>区段内划分无突出危险区的</a:t>
            </a:r>
            <a:r>
              <a:rPr lang="zh-CN" altLang="en-US" sz="3200" b="1" dirty="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3</a:t>
            </a:r>
            <a:r>
              <a:rPr lang="zh-CN" altLang="en-US" sz="3200" b="1" dirty="0">
                <a:solidFill>
                  <a:srgbClr val="0033CC"/>
                </a:solidFill>
                <a:latin typeface="黑体" panose="02010609060101010101" pitchFamily="49" charset="-122"/>
                <a:ea typeface="黑体" panose="02010609060101010101" pitchFamily="49" charset="-122"/>
              </a:rPr>
              <a:t>）预测采用的</a:t>
            </a:r>
            <a:r>
              <a:rPr lang="zh-CN" altLang="en-US" sz="3200" b="1" dirty="0" smtClean="0">
                <a:solidFill>
                  <a:srgbClr val="0033CC"/>
                </a:solidFill>
                <a:latin typeface="黑体" panose="02010609060101010101" pitchFamily="49" charset="-122"/>
                <a:ea typeface="黑体" panose="02010609060101010101" pitchFamily="49" charset="-122"/>
              </a:rPr>
              <a:t>方法违反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（第五十八条 根据</a:t>
            </a:r>
            <a:r>
              <a:rPr lang="zh-CN" altLang="en-US" sz="3200" b="1" dirty="0">
                <a:solidFill>
                  <a:srgbClr val="00B050"/>
                </a:solidFill>
                <a:latin typeface="黑体" panose="02010609060101010101" pitchFamily="49" charset="-122"/>
                <a:ea typeface="黑体" panose="02010609060101010101" pitchFamily="49" charset="-122"/>
              </a:rPr>
              <a:t>煤层瓦斯参数结合瓦斯地质分析的</a:t>
            </a:r>
            <a:r>
              <a:rPr lang="zh-CN" altLang="en-US" sz="3200" b="1" dirty="0" smtClean="0">
                <a:solidFill>
                  <a:srgbClr val="00B050"/>
                </a:solidFill>
                <a:latin typeface="黑体" panose="02010609060101010101" pitchFamily="49" charset="-122"/>
                <a:ea typeface="黑体" panose="02010609060101010101" pitchFamily="49" charset="-122"/>
              </a:rPr>
              <a:t>方法）</a:t>
            </a:r>
            <a:r>
              <a:rPr lang="zh-CN" altLang="en-US" sz="3200" b="1" dirty="0">
                <a:solidFill>
                  <a:srgbClr val="0033CC"/>
                </a:solidFill>
                <a:latin typeface="黑体" panose="02010609060101010101" pitchFamily="49" charset="-122"/>
                <a:ea typeface="黑体" panose="02010609060101010101" pitchFamily="49" charset="-122"/>
              </a:rPr>
              <a:t>规定的。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4</a:t>
            </a:r>
            <a:r>
              <a:rPr lang="zh-CN" altLang="en-US" sz="3200" b="1" dirty="0">
                <a:solidFill>
                  <a:srgbClr val="0033CC"/>
                </a:solidFill>
                <a:latin typeface="黑体" panose="02010609060101010101" pitchFamily="49" charset="-122"/>
                <a:ea typeface="黑体" panose="02010609060101010101" pitchFamily="49" charset="-122"/>
              </a:rPr>
              <a:t>）预测过程中数据不真实、存在错误，导致预测结果发生较大偏差的。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endParaRPr lang="zh-CN" altLang="en-US" sz="3200" b="1" dirty="0">
              <a:solidFill>
                <a:srgbClr val="C00000"/>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2500603" y="224216"/>
            <a:ext cx="8321471"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723481" y="1156086"/>
            <a:ext cx="10570866"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本条中“未按照国家规定进行工作面突出危险性预测”，是指</a:t>
            </a:r>
            <a:r>
              <a:rPr lang="zh-CN" altLang="en-US" sz="3200" b="1" dirty="0" smtClean="0">
                <a:solidFill>
                  <a:srgbClr val="0033CC"/>
                </a:solidFill>
                <a:latin typeface="黑体" panose="02010609060101010101" pitchFamily="49" charset="-122"/>
                <a:ea typeface="黑体" panose="02010609060101010101" pitchFamily="49" charset="-122"/>
              </a:rPr>
              <a:t>违反</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a:t>
            </a:r>
            <a:r>
              <a:rPr lang="zh-CN" altLang="en-US" sz="3200" b="1" dirty="0" smtClean="0">
                <a:solidFill>
                  <a:srgbClr val="0033CC"/>
                </a:solidFill>
                <a:latin typeface="黑体" panose="02010609060101010101" pitchFamily="49" charset="-122"/>
                <a:ea typeface="黑体" panose="02010609060101010101" pitchFamily="49" charset="-122"/>
              </a:rPr>
              <a:t>瓦斯突出</a:t>
            </a:r>
            <a:r>
              <a:rPr lang="zh-CN" altLang="en-US" sz="3200" b="1" dirty="0">
                <a:solidFill>
                  <a:srgbClr val="0033CC"/>
                </a:solidFill>
                <a:latin typeface="黑体" panose="02010609060101010101" pitchFamily="49" charset="-122"/>
                <a:ea typeface="黑体" panose="02010609060101010101" pitchFamily="49" charset="-122"/>
              </a:rPr>
              <a:t>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第七十五条有关规定，未对井巷揭煤工作面、煤巷掘进工作面、采煤工作面等工作面煤体的突出危险性进行预测的。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4.8 </a:t>
            </a:r>
            <a:r>
              <a:rPr lang="zh-CN" altLang="en-US" sz="3200" b="1" dirty="0" smtClean="0">
                <a:solidFill>
                  <a:srgbClr val="7030A0"/>
                </a:solidFill>
                <a:latin typeface="黑体" panose="02010609060101010101" pitchFamily="49" charset="-122"/>
                <a:ea typeface="黑体" panose="02010609060101010101" pitchFamily="49" charset="-122"/>
              </a:rPr>
              <a:t>第六</a:t>
            </a:r>
            <a:r>
              <a:rPr lang="zh-CN" altLang="en-US" sz="3200" b="1" dirty="0">
                <a:solidFill>
                  <a:srgbClr val="7030A0"/>
                </a:solidFill>
                <a:latin typeface="黑体" panose="02010609060101010101" pitchFamily="49" charset="-122"/>
                <a:ea typeface="黑体" panose="02010609060101010101" pitchFamily="49" charset="-122"/>
              </a:rPr>
              <a:t>条（四）未按</a:t>
            </a:r>
            <a:r>
              <a:rPr lang="zh-CN" altLang="en-US" sz="3200" b="1" dirty="0">
                <a:solidFill>
                  <a:srgbClr val="C00000"/>
                </a:solidFill>
                <a:latin typeface="黑体" panose="02010609060101010101" pitchFamily="49" charset="-122"/>
                <a:ea typeface="黑体" panose="02010609060101010101" pitchFamily="49" charset="-122"/>
              </a:rPr>
              <a:t>照国家</a:t>
            </a:r>
            <a:r>
              <a:rPr lang="zh-CN" altLang="en-US" sz="3200" b="1" dirty="0">
                <a:solidFill>
                  <a:srgbClr val="7030A0"/>
                </a:solidFill>
                <a:latin typeface="黑体" panose="02010609060101010101" pitchFamily="49" charset="-122"/>
                <a:ea typeface="黑体" panose="02010609060101010101" pitchFamily="49" charset="-122"/>
              </a:rPr>
              <a:t>规定采取防治突出措施</a:t>
            </a:r>
            <a:r>
              <a:rPr lang="zh-CN" altLang="en-US" sz="3200" b="1" dirty="0" smtClean="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本条是指经</a:t>
            </a:r>
            <a:r>
              <a:rPr lang="zh-CN" altLang="en-US" sz="3200" b="1" dirty="0">
                <a:solidFill>
                  <a:srgbClr val="C00000"/>
                </a:solidFill>
                <a:latin typeface="黑体" panose="02010609060101010101" pitchFamily="49" charset="-122"/>
                <a:ea typeface="黑体" panose="02010609060101010101" pitchFamily="49" charset="-122"/>
              </a:rPr>
              <a:t>预测有突出危险的煤层</a:t>
            </a:r>
            <a:r>
              <a:rPr lang="zh-CN" altLang="en-US" sz="3200" b="1" dirty="0">
                <a:solidFill>
                  <a:srgbClr val="0033CC"/>
                </a:solidFill>
                <a:latin typeface="黑体" panose="02010609060101010101" pitchFamily="49" charset="-122"/>
                <a:ea typeface="黑体" panose="02010609060101010101" pitchFamily="49" charset="-122"/>
              </a:rPr>
              <a:t>进行采掘作业前，未按照</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有关</a:t>
            </a:r>
            <a:r>
              <a:rPr lang="zh-CN" altLang="en-US" sz="3200" b="1" dirty="0" smtClean="0">
                <a:solidFill>
                  <a:srgbClr val="0033CC"/>
                </a:solidFill>
                <a:latin typeface="黑体" panose="02010609060101010101" pitchFamily="49" charset="-122"/>
                <a:ea typeface="黑体" panose="02010609060101010101" pitchFamily="49" charset="-122"/>
              </a:rPr>
              <a:t>规定，采取</a:t>
            </a:r>
            <a:r>
              <a:rPr lang="zh-CN" altLang="en-US" sz="3200" b="1" dirty="0">
                <a:solidFill>
                  <a:srgbClr val="0033CC"/>
                </a:solidFill>
                <a:latin typeface="黑体" panose="02010609060101010101" pitchFamily="49" charset="-122"/>
                <a:ea typeface="黑体" panose="02010609060101010101" pitchFamily="49" charset="-122"/>
              </a:rPr>
              <a:t>区域防突措施或者局部防突措施的情形。</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zh-CN" altLang="en-US" sz="3200" b="1" dirty="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未按规定开采保护层，是指存在下列情形之一的：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a</a:t>
            </a:r>
            <a:r>
              <a:rPr lang="zh-CN" altLang="en-US" sz="3200" b="1" dirty="0">
                <a:solidFill>
                  <a:srgbClr val="0033CC"/>
                </a:solidFill>
                <a:latin typeface="黑体" panose="02010609060101010101" pitchFamily="49" charset="-122"/>
                <a:ea typeface="黑体" panose="02010609060101010101" pitchFamily="49" charset="-122"/>
              </a:rPr>
              <a:t>）具备保护层开采条件而未开采的，或者保护层的选择违反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第六十一条规定原则的。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strike="sngStrike"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1718817" y="224216"/>
            <a:ext cx="9113306"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b</a:t>
            </a:r>
            <a:r>
              <a:rPr lang="zh-CN" altLang="en-US" sz="3200" b="1" dirty="0">
                <a:solidFill>
                  <a:srgbClr val="0033CC"/>
                </a:solidFill>
                <a:latin typeface="黑体" panose="02010609060101010101" pitchFamily="49" charset="-122"/>
                <a:ea typeface="黑体" panose="02010609060101010101" pitchFamily="49" charset="-122"/>
              </a:rPr>
              <a:t>）实施保护层开采不符合</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第六十二条规定要求，不连续、不成区域规模，留有非保护区域又未采取补充区域措施消突的，或者未同时抽采被保护层瓦斯的。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c</a:t>
            </a:r>
            <a:r>
              <a:rPr lang="zh-CN" altLang="en-US" sz="3200" b="1" dirty="0">
                <a:solidFill>
                  <a:srgbClr val="0033CC"/>
                </a:solidFill>
                <a:latin typeface="黑体" panose="02010609060101010101" pitchFamily="49" charset="-122"/>
                <a:ea typeface="黑体" panose="02010609060101010101" pitchFamily="49" charset="-122"/>
              </a:rPr>
              <a:t>）保护范围、保护效果达不到</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第五十五</a:t>
            </a:r>
            <a:r>
              <a:rPr lang="zh-CN" altLang="en-US" sz="3200" b="1" dirty="0" smtClean="0">
                <a:solidFill>
                  <a:srgbClr val="0033CC"/>
                </a:solidFill>
                <a:latin typeface="黑体" panose="02010609060101010101" pitchFamily="49" charset="-122"/>
                <a:ea typeface="黑体" panose="02010609060101010101" pitchFamily="49" charset="-122"/>
              </a:rPr>
              <a:t>条、</a:t>
            </a:r>
            <a:r>
              <a:rPr lang="zh-CN" altLang="en-US" sz="3200" b="1" dirty="0">
                <a:solidFill>
                  <a:srgbClr val="0033CC"/>
                </a:solidFill>
                <a:latin typeface="黑体" panose="02010609060101010101" pitchFamily="49" charset="-122"/>
                <a:ea typeface="黑体" panose="02010609060101010101" pitchFamily="49" charset="-122"/>
              </a:rPr>
              <a:t>第六十三</a:t>
            </a:r>
            <a:r>
              <a:rPr lang="zh-CN" altLang="en-US" sz="3200" b="1" dirty="0" smtClean="0">
                <a:solidFill>
                  <a:srgbClr val="0033CC"/>
                </a:solidFill>
                <a:latin typeface="黑体" panose="02010609060101010101" pitchFamily="49" charset="-122"/>
                <a:ea typeface="黑体" panose="02010609060101010101" pitchFamily="49" charset="-122"/>
              </a:rPr>
              <a:t>条</a:t>
            </a:r>
            <a:r>
              <a:rPr lang="zh-CN" altLang="en-US" sz="3200" b="1" dirty="0">
                <a:solidFill>
                  <a:srgbClr val="0033CC"/>
                </a:solidFill>
                <a:latin typeface="黑体" panose="02010609060101010101" pitchFamily="49" charset="-122"/>
                <a:ea typeface="黑体" panose="02010609060101010101" pitchFamily="49" charset="-122"/>
              </a:rPr>
              <a:t>要求的</a:t>
            </a:r>
            <a:r>
              <a:rPr lang="zh-CN" altLang="en-US" sz="3200" b="1" dirty="0">
                <a:solidFill>
                  <a:srgbClr val="00B050"/>
                </a:solidFill>
                <a:latin typeface="黑体" panose="02010609060101010101" pitchFamily="49" charset="-122"/>
                <a:ea typeface="黑体" panose="02010609060101010101" pitchFamily="49" charset="-122"/>
              </a:rPr>
              <a:t>（保护效果</a:t>
            </a:r>
            <a:r>
              <a:rPr lang="zh-CN" altLang="en-US" sz="3200" b="1" dirty="0" smtClean="0">
                <a:solidFill>
                  <a:srgbClr val="00B050"/>
                </a:solidFill>
                <a:latin typeface="黑体" panose="02010609060101010101" pitchFamily="49" charset="-122"/>
                <a:ea typeface="黑体" panose="02010609060101010101" pitchFamily="49" charset="-122"/>
              </a:rPr>
              <a:t>和范围</a:t>
            </a:r>
            <a:r>
              <a:rPr lang="zh-CN" altLang="en-US" sz="3200" b="1" dirty="0">
                <a:solidFill>
                  <a:srgbClr val="00B050"/>
                </a:solidFill>
                <a:latin typeface="黑体" panose="02010609060101010101" pitchFamily="49" charset="-122"/>
                <a:ea typeface="黑体" panose="02010609060101010101" pitchFamily="49" charset="-122"/>
              </a:rPr>
              <a:t>考察结果未报企业技术负责人批准后执行的，或者确定保护范围过大，或者超出有效保护范围的区域未消突采掘，或者对不具备保护层开采条件的突出厚煤层，利用上分层或者相邻区段开采后形成的卸压作用保护下分层或者相邻区段煤层时，未依据实际考察结果确定其有效保护范围的）</a:t>
            </a:r>
            <a:r>
              <a:rPr lang="zh-CN" altLang="en-US" sz="3200" b="1" dirty="0" smtClean="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453951" y="214168"/>
            <a:ext cx="8287738"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723481" y="1156086"/>
            <a:ext cx="10659147" cy="544919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zh-CN" altLang="en-US" sz="3200" b="1" dirty="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）未按规定采取预抽煤层瓦斯区域措施，存在下列情形之一的：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a</a:t>
            </a:r>
            <a:r>
              <a:rPr lang="zh-CN" altLang="en-US" sz="3200" b="1" dirty="0">
                <a:solidFill>
                  <a:srgbClr val="0033CC"/>
                </a:solidFill>
                <a:latin typeface="黑体" panose="02010609060101010101" pitchFamily="49" charset="-122"/>
                <a:ea typeface="黑体" panose="02010609060101010101" pitchFamily="49" charset="-122"/>
              </a:rPr>
              <a:t>）预抽煤层瓦斯区段、回采区域、煤巷条带及揭煤区域煤层钻孔控制范围不符合</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第六十四条有关</a:t>
            </a:r>
            <a:r>
              <a:rPr lang="zh-CN" altLang="en-US" sz="3200" b="1" dirty="0" smtClean="0">
                <a:solidFill>
                  <a:srgbClr val="0033CC"/>
                </a:solidFill>
                <a:latin typeface="黑体" panose="02010609060101010101" pitchFamily="49" charset="-122"/>
                <a:ea typeface="黑体" panose="02010609060101010101" pitchFamily="49" charset="-122"/>
              </a:rPr>
              <a:t>要求</a:t>
            </a:r>
            <a:r>
              <a:rPr lang="zh-CN" altLang="en-US" sz="3200" b="1" dirty="0">
                <a:solidFill>
                  <a:srgbClr val="0033CC"/>
                </a:solidFill>
                <a:latin typeface="黑体" panose="02010609060101010101" pitchFamily="49" charset="-122"/>
                <a:ea typeface="黑体" panose="02010609060101010101" pitchFamily="49" charset="-122"/>
              </a:rPr>
              <a:t>，或者钻孔布置不均匀，存在瓦斯治理盲区、空白区，直接影响区域措施效果的。 </a:t>
            </a: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a:t>
            </a:r>
            <a:r>
              <a:rPr lang="en-US" altLang="zh-CN" sz="3200" b="1" dirty="0" smtClean="0">
                <a:solidFill>
                  <a:srgbClr val="0033CC"/>
                </a:solidFill>
                <a:latin typeface="黑体" panose="02010609060101010101" pitchFamily="49" charset="-122"/>
                <a:ea typeface="黑体" panose="02010609060101010101" pitchFamily="49" charset="-122"/>
              </a:rPr>
              <a:t>b</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采掘工作面距相邻突出煤层突出危险区法向距离</a:t>
            </a:r>
            <a:r>
              <a:rPr lang="en-US" altLang="zh-CN" sz="3200" b="1" dirty="0">
                <a:solidFill>
                  <a:srgbClr val="0033CC"/>
                </a:solidFill>
                <a:latin typeface="黑体" panose="02010609060101010101" pitchFamily="49" charset="-122"/>
                <a:ea typeface="黑体" panose="02010609060101010101" pitchFamily="49" charset="-122"/>
              </a:rPr>
              <a:t>5m</a:t>
            </a:r>
            <a:r>
              <a:rPr lang="zh-CN" altLang="en-US" sz="3200" b="1" dirty="0">
                <a:solidFill>
                  <a:srgbClr val="0033CC"/>
                </a:solidFill>
                <a:latin typeface="黑体" panose="02010609060101010101" pitchFamily="49" charset="-122"/>
                <a:ea typeface="黑体" panose="02010609060101010101" pitchFamily="49" charset="-122"/>
              </a:rPr>
              <a:t>以内，没有对突出煤层采取防突措施的。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a:t>
            </a:r>
            <a:r>
              <a:rPr lang="en-US" altLang="zh-CN" sz="3200" b="1" dirty="0" smtClean="0">
                <a:solidFill>
                  <a:srgbClr val="0033CC"/>
                </a:solidFill>
                <a:latin typeface="黑体" panose="02010609060101010101" pitchFamily="49" charset="-122"/>
                <a:ea typeface="黑体" panose="02010609060101010101" pitchFamily="49" charset="-122"/>
              </a:rPr>
              <a:t>c</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采取</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第六十五</a:t>
            </a:r>
            <a:r>
              <a:rPr lang="zh-CN" altLang="en-US" sz="3200" b="1" dirty="0" smtClean="0">
                <a:solidFill>
                  <a:srgbClr val="00B050"/>
                </a:solidFill>
                <a:latin typeface="黑体" panose="02010609060101010101" pitchFamily="49" charset="-122"/>
                <a:ea typeface="黑体" panose="02010609060101010101" pitchFamily="49" charset="-122"/>
              </a:rPr>
              <a:t>条（顺</a:t>
            </a:r>
            <a:r>
              <a:rPr lang="zh-CN" altLang="en-US" sz="3200" b="1" dirty="0">
                <a:solidFill>
                  <a:srgbClr val="00B050"/>
                </a:solidFill>
                <a:latin typeface="黑体" panose="02010609060101010101" pitchFamily="49" charset="-122"/>
                <a:ea typeface="黑体" panose="02010609060101010101" pitchFamily="49" charset="-122"/>
              </a:rPr>
              <a:t>层钻孔预抽煤巷条带）</a:t>
            </a:r>
            <a:r>
              <a:rPr lang="zh-CN" altLang="en-US" sz="3200" b="1" dirty="0" smtClean="0">
                <a:solidFill>
                  <a:srgbClr val="C00000"/>
                </a:solidFill>
                <a:latin typeface="黑体" panose="02010609060101010101" pitchFamily="49" charset="-122"/>
                <a:ea typeface="黑体" panose="02010609060101010101" pitchFamily="49" charset="-122"/>
              </a:rPr>
              <a:t>限制</a:t>
            </a:r>
            <a:r>
              <a:rPr lang="zh-CN" altLang="en-US" sz="3200" b="1" dirty="0">
                <a:solidFill>
                  <a:srgbClr val="0033CC"/>
                </a:solidFill>
                <a:latin typeface="黑体" panose="02010609060101010101" pitchFamily="49" charset="-122"/>
                <a:ea typeface="黑体" panose="02010609060101010101" pitchFamily="49" charset="-122"/>
              </a:rPr>
              <a:t>使用</a:t>
            </a:r>
            <a:r>
              <a:rPr lang="zh-CN" altLang="en-US" sz="3200" b="1" dirty="0" smtClean="0">
                <a:solidFill>
                  <a:srgbClr val="0033CC"/>
                </a:solidFill>
                <a:latin typeface="黑体" panose="02010609060101010101" pitchFamily="49" charset="-122"/>
                <a:ea typeface="黑体" panose="02010609060101010101" pitchFamily="49" charset="-122"/>
              </a:rPr>
              <a:t>或者</a:t>
            </a:r>
            <a:r>
              <a:rPr lang="zh-CN" altLang="en-US" sz="3200" b="1" dirty="0" smtClean="0">
                <a:solidFill>
                  <a:srgbClr val="C00000"/>
                </a:solidFill>
                <a:latin typeface="黑体" panose="02010609060101010101" pitchFamily="49" charset="-122"/>
                <a:ea typeface="黑体" panose="02010609060101010101" pitchFamily="49" charset="-122"/>
              </a:rPr>
              <a:t>禁用</a:t>
            </a:r>
            <a:r>
              <a:rPr lang="zh-CN" altLang="en-US" sz="3200" b="1" dirty="0">
                <a:solidFill>
                  <a:srgbClr val="0033CC"/>
                </a:solidFill>
                <a:latin typeface="黑体" panose="02010609060101010101" pitchFamily="49" charset="-122"/>
                <a:ea typeface="黑体" panose="02010609060101010101" pitchFamily="49" charset="-122"/>
              </a:rPr>
              <a:t>的区域防突措施</a:t>
            </a:r>
            <a:r>
              <a:rPr lang="zh-CN" altLang="en-US" sz="3200" b="1" dirty="0" smtClean="0">
                <a:solidFill>
                  <a:srgbClr val="0033CC"/>
                </a:solidFill>
                <a:latin typeface="黑体" panose="02010609060101010101" pitchFamily="49" charset="-122"/>
                <a:ea typeface="黑体" panose="02010609060101010101" pitchFamily="49" charset="-122"/>
              </a:rPr>
              <a:t>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2397967" y="224217"/>
            <a:ext cx="8414058"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56086"/>
            <a:ext cx="10734381" cy="5449196"/>
          </a:xfrm>
        </p:spPr>
        <p:txBody>
          <a:bodyPr>
            <a:noAutofit/>
          </a:bodyPr>
          <a:lstStyle/>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d</a:t>
            </a:r>
            <a:r>
              <a:rPr lang="zh-CN" altLang="en-US" sz="3200" b="1" dirty="0">
                <a:solidFill>
                  <a:srgbClr val="0033CC"/>
                </a:solidFill>
                <a:latin typeface="黑体" panose="02010609060101010101" pitchFamily="49" charset="-122"/>
                <a:ea typeface="黑体" panose="02010609060101010101" pitchFamily="49" charset="-122"/>
              </a:rPr>
              <a:t>）在采掘生产和综合防突措施实施过程中，发现有喷孔、顶钻等明显突出预兆或者发生突出的区域，没有采取或者继续执行区域防突措施的。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3</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未按照国家规定采取局部防突措施，是指经</a:t>
            </a:r>
            <a:r>
              <a:rPr lang="zh-CN" altLang="en-US" sz="3200" b="1" dirty="0">
                <a:solidFill>
                  <a:srgbClr val="00B050"/>
                </a:solidFill>
                <a:latin typeface="黑体" panose="02010609060101010101" pitchFamily="49" charset="-122"/>
                <a:ea typeface="黑体" panose="02010609060101010101" pitchFamily="49" charset="-122"/>
              </a:rPr>
              <a:t>区域验证或者</a:t>
            </a:r>
            <a:r>
              <a:rPr lang="zh-CN" altLang="en-US" sz="3200" b="1" dirty="0">
                <a:solidFill>
                  <a:srgbClr val="0033CC"/>
                </a:solidFill>
                <a:latin typeface="黑体" panose="02010609060101010101" pitchFamily="49" charset="-122"/>
                <a:ea typeface="黑体" panose="02010609060101010101" pitchFamily="49" charset="-122"/>
              </a:rPr>
              <a:t>工作面预测有突出危险的工作面存在下列情形之一的：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a</a:t>
            </a:r>
            <a:r>
              <a:rPr lang="zh-CN" altLang="en-US" sz="3200" b="1" dirty="0">
                <a:solidFill>
                  <a:srgbClr val="0033CC"/>
                </a:solidFill>
                <a:latin typeface="黑体" panose="02010609060101010101" pitchFamily="49" charset="-122"/>
                <a:ea typeface="黑体" panose="02010609060101010101" pitchFamily="49" charset="-122"/>
              </a:rPr>
              <a:t>）未采取工作面防突措施的，或者揭煤作业程序和措施不符合规定</a:t>
            </a:r>
            <a:r>
              <a:rPr lang="zh-CN" altLang="en-US" sz="3200" b="1" dirty="0">
                <a:solidFill>
                  <a:srgbClr val="00B050"/>
                </a:solidFill>
                <a:latin typeface="黑体" panose="02010609060101010101" pitchFamily="49" charset="-122"/>
                <a:ea typeface="黑体" panose="02010609060101010101" pitchFamily="49" charset="-122"/>
              </a:rPr>
              <a:t>（</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煤矿安全规程</a:t>
            </a:r>
            <a:r>
              <a:rPr lang="en-US" altLang="zh-CN" sz="3200" b="1" dirty="0" smtClean="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第二百一十四</a:t>
            </a:r>
            <a:r>
              <a:rPr lang="zh-CN" altLang="en-US" sz="3200" b="1" dirty="0">
                <a:solidFill>
                  <a:srgbClr val="00B050"/>
                </a:solidFill>
                <a:latin typeface="黑体" panose="02010609060101010101" pitchFamily="49" charset="-122"/>
                <a:ea typeface="黑体" panose="02010609060101010101" pitchFamily="49" charset="-122"/>
              </a:rPr>
              <a:t>条有关规定，在工作面距煤层法向</a:t>
            </a:r>
            <a:r>
              <a:rPr lang="zh-CN" altLang="en-US" sz="3200" b="1" dirty="0" smtClean="0">
                <a:solidFill>
                  <a:srgbClr val="00B050"/>
                </a:solidFill>
                <a:latin typeface="黑体" panose="02010609060101010101" pitchFamily="49" charset="-122"/>
                <a:ea typeface="黑体" panose="02010609060101010101" pitchFamily="49" charset="-122"/>
              </a:rPr>
              <a:t>距离</a:t>
            </a:r>
            <a:r>
              <a:rPr lang="en-US" altLang="zh-CN" sz="3200" b="1" dirty="0" smtClean="0">
                <a:solidFill>
                  <a:srgbClr val="00B050"/>
                </a:solidFill>
                <a:latin typeface="黑体" panose="02010609060101010101" pitchFamily="49" charset="-122"/>
                <a:ea typeface="黑体" panose="02010609060101010101" pitchFamily="49" charset="-122"/>
              </a:rPr>
              <a:t>10m(</a:t>
            </a:r>
            <a:r>
              <a:rPr lang="zh-CN" altLang="en-US" sz="3200" b="1" dirty="0">
                <a:solidFill>
                  <a:srgbClr val="00B050"/>
                </a:solidFill>
                <a:latin typeface="黑体" panose="02010609060101010101" pitchFamily="49" charset="-122"/>
                <a:ea typeface="黑体" panose="02010609060101010101" pitchFamily="49" charset="-122"/>
              </a:rPr>
              <a:t>地质构造复杂、岩石</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破碎的</a:t>
            </a:r>
            <a:r>
              <a:rPr lang="zh-CN" altLang="en-US" sz="3200" b="1" dirty="0" smtClean="0">
                <a:solidFill>
                  <a:srgbClr val="00B050"/>
                </a:solidFill>
                <a:latin typeface="黑体" panose="02010609060101010101" pitchFamily="49" charset="-122"/>
                <a:ea typeface="黑体" panose="02010609060101010101" pitchFamily="49" charset="-122"/>
              </a:rPr>
              <a:t>区域</a:t>
            </a:r>
            <a:r>
              <a:rPr lang="en-US" altLang="zh-CN" sz="3200" b="1" dirty="0" smtClean="0">
                <a:solidFill>
                  <a:srgbClr val="00B050"/>
                </a:solidFill>
                <a:latin typeface="黑体" panose="02010609060101010101" pitchFamily="49" charset="-122"/>
                <a:ea typeface="黑体" panose="02010609060101010101" pitchFamily="49" charset="-122"/>
              </a:rPr>
              <a:t>20m</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之外，至少施工</a:t>
            </a:r>
            <a:r>
              <a:rPr lang="en-US" altLang="zh-CN" sz="3200" b="1" dirty="0" smtClean="0">
                <a:solidFill>
                  <a:srgbClr val="00B050"/>
                </a:solidFill>
                <a:latin typeface="黑体" panose="02010609060101010101" pitchFamily="49" charset="-122"/>
                <a:ea typeface="黑体" panose="02010609060101010101" pitchFamily="49" charset="-122"/>
              </a:rPr>
              <a:t>2</a:t>
            </a:r>
            <a:r>
              <a:rPr lang="zh-CN" altLang="en-US" sz="3200" b="1" dirty="0" smtClean="0">
                <a:solidFill>
                  <a:srgbClr val="00B050"/>
                </a:solidFill>
                <a:latin typeface="黑体" panose="02010609060101010101" pitchFamily="49" charset="-122"/>
                <a:ea typeface="黑体" panose="02010609060101010101" pitchFamily="49" charset="-122"/>
              </a:rPr>
              <a:t>个</a:t>
            </a:r>
            <a:r>
              <a:rPr lang="zh-CN" altLang="en-US" sz="3200" b="1" dirty="0">
                <a:solidFill>
                  <a:srgbClr val="00B050"/>
                </a:solidFill>
                <a:latin typeface="黑体" panose="02010609060101010101" pitchFamily="49" charset="-122"/>
                <a:ea typeface="黑体" panose="02010609060101010101" pitchFamily="49" charset="-122"/>
              </a:rPr>
              <a:t>前探</a:t>
            </a:r>
            <a:r>
              <a:rPr lang="zh-CN" altLang="en-US" sz="3200" b="1" dirty="0" smtClean="0">
                <a:solidFill>
                  <a:srgbClr val="00B050"/>
                </a:solidFill>
                <a:latin typeface="黑体" panose="02010609060101010101" pitchFamily="49" charset="-122"/>
                <a:ea typeface="黑体" panose="02010609060101010101" pitchFamily="49" charset="-122"/>
              </a:rPr>
              <a:t>钻孔，从</a:t>
            </a:r>
            <a:r>
              <a:rPr lang="zh-CN" altLang="en-US" sz="3200" b="1" dirty="0">
                <a:solidFill>
                  <a:srgbClr val="00B050"/>
                </a:solidFill>
                <a:latin typeface="黑体" panose="02010609060101010101" pitchFamily="49" charset="-122"/>
                <a:ea typeface="黑体" panose="02010609060101010101" pitchFamily="49" charset="-122"/>
              </a:rPr>
              <a:t>工作面距煤层法向距离</a:t>
            </a:r>
            <a:r>
              <a:rPr lang="zh-CN" altLang="en-US" sz="3200" b="1" dirty="0" smtClean="0">
                <a:solidFill>
                  <a:srgbClr val="00B050"/>
                </a:solidFill>
                <a:latin typeface="黑体" panose="02010609060101010101" pitchFamily="49" charset="-122"/>
                <a:ea typeface="黑体" panose="02010609060101010101" pitchFamily="49" charset="-122"/>
              </a:rPr>
              <a:t>大于</a:t>
            </a:r>
            <a:r>
              <a:rPr lang="en-US" altLang="zh-CN" sz="3200" b="1" dirty="0" smtClean="0">
                <a:solidFill>
                  <a:srgbClr val="00B050"/>
                </a:solidFill>
                <a:latin typeface="黑体" panose="02010609060101010101" pitchFamily="49" charset="-122"/>
                <a:ea typeface="黑体" panose="02010609060101010101" pitchFamily="49" charset="-122"/>
              </a:rPr>
              <a:t>5m</a:t>
            </a:r>
            <a:r>
              <a:rPr lang="zh-CN" altLang="en-US" sz="3200" b="1" dirty="0" smtClean="0">
                <a:solidFill>
                  <a:srgbClr val="00B050"/>
                </a:solidFill>
                <a:latin typeface="黑体" panose="02010609060101010101" pitchFamily="49" charset="-122"/>
                <a:ea typeface="黑体" panose="02010609060101010101" pitchFamily="49" charset="-122"/>
              </a:rPr>
              <a:t>处开始采取局部措施）</a:t>
            </a:r>
            <a:r>
              <a:rPr lang="zh-CN" altLang="en-US" sz="3200" b="1" dirty="0" smtClean="0">
                <a:solidFill>
                  <a:srgbClr val="0033CC"/>
                </a:solidFill>
                <a:latin typeface="黑体" panose="02010609060101010101" pitchFamily="49" charset="-122"/>
                <a:ea typeface="黑体" panose="02010609060101010101" pitchFamily="49" charset="-122"/>
              </a:rPr>
              <a:t>要求</a:t>
            </a:r>
            <a:r>
              <a:rPr lang="zh-CN" altLang="en-US" sz="3200" b="1" dirty="0">
                <a:solidFill>
                  <a:srgbClr val="0033CC"/>
                </a:solidFill>
                <a:latin typeface="黑体" panose="02010609060101010101" pitchFamily="49" charset="-122"/>
                <a:ea typeface="黑体" panose="02010609060101010101" pitchFamily="49" charset="-122"/>
              </a:rPr>
              <a:t>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b</a:t>
            </a:r>
            <a:r>
              <a:rPr lang="zh-CN" altLang="en-US" sz="3200" b="1" dirty="0">
                <a:solidFill>
                  <a:srgbClr val="0033CC"/>
                </a:solidFill>
                <a:latin typeface="黑体" panose="02010609060101010101" pitchFamily="49" charset="-122"/>
                <a:ea typeface="黑体" panose="02010609060101010101" pitchFamily="49" charset="-122"/>
              </a:rPr>
              <a:t>）采掘作业进入最小防突措施超前距以内的。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endParaRPr lang="en-US" altLang="zh-CN" sz="3200" b="1" dirty="0" smtClean="0">
              <a:solidFill>
                <a:srgbClr val="00B050"/>
              </a:solidFill>
            </a:endParaRPr>
          </a:p>
        </p:txBody>
      </p:sp>
      <p:sp>
        <p:nvSpPr>
          <p:cNvPr id="11" name="文本框 10"/>
          <p:cNvSpPr txBox="1"/>
          <p:nvPr/>
        </p:nvSpPr>
        <p:spPr>
          <a:xfrm>
            <a:off x="2369975" y="224216"/>
            <a:ext cx="8472195"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4.9 </a:t>
            </a:r>
            <a:r>
              <a:rPr lang="zh-CN" altLang="en-US" sz="3200" b="1" dirty="0" smtClean="0">
                <a:solidFill>
                  <a:srgbClr val="7030A0"/>
                </a:solidFill>
                <a:latin typeface="黑体" panose="02010609060101010101" pitchFamily="49" charset="-122"/>
                <a:ea typeface="黑体" panose="02010609060101010101" pitchFamily="49" charset="-122"/>
              </a:rPr>
              <a:t>第六</a:t>
            </a:r>
            <a:r>
              <a:rPr lang="zh-CN" altLang="en-US" sz="3200" b="1" dirty="0">
                <a:solidFill>
                  <a:srgbClr val="7030A0"/>
                </a:solidFill>
                <a:latin typeface="黑体" panose="02010609060101010101" pitchFamily="49" charset="-122"/>
                <a:ea typeface="黑体" panose="02010609060101010101" pitchFamily="49" charset="-122"/>
              </a:rPr>
              <a:t>条（五）未</a:t>
            </a:r>
            <a:r>
              <a:rPr lang="zh-CN" altLang="en-US" sz="3200" b="1" dirty="0">
                <a:solidFill>
                  <a:srgbClr val="C00000"/>
                </a:solidFill>
                <a:latin typeface="黑体" panose="02010609060101010101" pitchFamily="49" charset="-122"/>
                <a:ea typeface="黑体" panose="02010609060101010101" pitchFamily="49" charset="-122"/>
              </a:rPr>
              <a:t>按照国家规定</a:t>
            </a:r>
            <a:r>
              <a:rPr lang="zh-CN" altLang="en-US" sz="3200" b="1" dirty="0">
                <a:solidFill>
                  <a:srgbClr val="7030A0"/>
                </a:solidFill>
                <a:latin typeface="黑体" panose="02010609060101010101" pitchFamily="49" charset="-122"/>
                <a:ea typeface="黑体" panose="02010609060101010101" pitchFamily="49" charset="-122"/>
              </a:rPr>
              <a:t>进行防突措施效果检验</a:t>
            </a:r>
            <a:r>
              <a:rPr lang="zh-CN" altLang="en-US" sz="3200" b="1" dirty="0">
                <a:solidFill>
                  <a:srgbClr val="C00000"/>
                </a:solidFill>
                <a:latin typeface="黑体" panose="02010609060101010101" pitchFamily="49" charset="-122"/>
                <a:ea typeface="黑体" panose="02010609060101010101" pitchFamily="49" charset="-122"/>
              </a:rPr>
              <a:t>和验证</a:t>
            </a:r>
            <a:r>
              <a:rPr lang="zh-CN" altLang="en-US" sz="3200" b="1" dirty="0">
                <a:solidFill>
                  <a:srgbClr val="7030A0"/>
                </a:solidFill>
                <a:latin typeface="黑体" panose="02010609060101010101" pitchFamily="49" charset="-122"/>
                <a:ea typeface="黑体" panose="02010609060101010101" pitchFamily="49" charset="-122"/>
              </a:rPr>
              <a:t>，或者防突措施效果检验</a:t>
            </a:r>
            <a:r>
              <a:rPr lang="zh-CN" altLang="en-US" sz="3200" b="1" dirty="0">
                <a:solidFill>
                  <a:srgbClr val="C00000"/>
                </a:solidFill>
                <a:latin typeface="黑体" panose="02010609060101010101" pitchFamily="49" charset="-122"/>
                <a:ea typeface="黑体" panose="02010609060101010101" pitchFamily="49" charset="-122"/>
              </a:rPr>
              <a:t>和验证</a:t>
            </a:r>
            <a:r>
              <a:rPr lang="zh-CN" altLang="en-US" sz="3200" b="1" dirty="0">
                <a:solidFill>
                  <a:srgbClr val="7030A0"/>
                </a:solidFill>
                <a:latin typeface="黑体" panose="02010609060101010101" pitchFamily="49" charset="-122"/>
                <a:ea typeface="黑体" panose="02010609060101010101" pitchFamily="49" charset="-122"/>
              </a:rPr>
              <a:t>不达标仍然组织生产建设，</a:t>
            </a:r>
            <a:r>
              <a:rPr lang="zh-CN" altLang="en-US" sz="3200" b="1" dirty="0">
                <a:solidFill>
                  <a:srgbClr val="C00000"/>
                </a:solidFill>
                <a:latin typeface="黑体" panose="02010609060101010101" pitchFamily="49" charset="-122"/>
                <a:ea typeface="黑体" panose="02010609060101010101" pitchFamily="49" charset="-122"/>
              </a:rPr>
              <a:t>或者防突措施效果检验和验证数据造假</a:t>
            </a:r>
            <a:r>
              <a:rPr lang="zh-CN" altLang="en-US" sz="3200" b="1" dirty="0" smtClean="0">
                <a:solidFill>
                  <a:srgbClr val="C00000"/>
                </a:solidFill>
                <a:latin typeface="黑体" panose="02010609060101010101" pitchFamily="49" charset="-122"/>
                <a:ea typeface="黑体" panose="02010609060101010101" pitchFamily="49" charset="-122"/>
              </a:rPr>
              <a:t>的</a:t>
            </a:r>
            <a:endParaRPr lang="zh-CN" altLang="en-US" sz="3200" b="1" dirty="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本条中“未按照国家规定进行防突措施效果检验和验证”，是指存在下列情形之一的：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）实施防突措施以后，在突出煤层内或者在距突出煤层突出危险区法向距离小于</a:t>
            </a:r>
            <a:r>
              <a:rPr lang="en-US" altLang="zh-CN" sz="3200" b="1" dirty="0">
                <a:solidFill>
                  <a:srgbClr val="0033CC"/>
                </a:solidFill>
                <a:latin typeface="黑体" panose="02010609060101010101" pitchFamily="49" charset="-122"/>
                <a:ea typeface="黑体" panose="02010609060101010101" pitchFamily="49" charset="-122"/>
              </a:rPr>
              <a:t>5m</a:t>
            </a:r>
            <a:r>
              <a:rPr lang="zh-CN" altLang="en-US" sz="3200" b="1" dirty="0">
                <a:solidFill>
                  <a:srgbClr val="0033CC"/>
                </a:solidFill>
                <a:latin typeface="黑体" panose="02010609060101010101" pitchFamily="49" charset="-122"/>
                <a:ea typeface="黑体" panose="02010609060101010101" pitchFamily="49" charset="-122"/>
              </a:rPr>
              <a:t>的邻近煤、岩层内进行采掘作业前，未对突出煤层相应区域或者工作面进行区域（局部</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措施</a:t>
            </a:r>
            <a:r>
              <a:rPr lang="zh-CN" altLang="en-US" sz="3200" b="1" dirty="0">
                <a:solidFill>
                  <a:srgbClr val="0033CC"/>
                </a:solidFill>
                <a:latin typeface="黑体" panose="02010609060101010101" pitchFamily="49" charset="-122"/>
                <a:ea typeface="黑体" panose="02010609060101010101" pitchFamily="49" charset="-122"/>
              </a:rPr>
              <a:t>效果检验的，或者效果检验的方法不符合</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规定要求，直接影响检验结果的。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2276669" y="224216"/>
            <a:ext cx="8555454"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）在区域预测为无突出危险区或者采取区域措施后判定为无突出危险区内进行采掘作业前，未对突出煤层相应区域进行区域验证的（直接采用局部综合防突措施的除外），或者验证的方法不符合</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规定要求，直接影响验证结果的。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3</a:t>
            </a:r>
            <a:r>
              <a:rPr lang="zh-CN" altLang="en-US" sz="3200" b="1" dirty="0">
                <a:solidFill>
                  <a:srgbClr val="0033CC"/>
                </a:solidFill>
                <a:latin typeface="黑体" panose="02010609060101010101" pitchFamily="49" charset="-122"/>
                <a:ea typeface="黑体" panose="02010609060101010101" pitchFamily="49" charset="-122"/>
              </a:rPr>
              <a:t>）保护层开采</a:t>
            </a:r>
            <a:r>
              <a:rPr lang="zh-CN" altLang="en-US" sz="3200" b="1" dirty="0" smtClean="0">
                <a:solidFill>
                  <a:srgbClr val="0033CC"/>
                </a:solidFill>
                <a:latin typeface="黑体" panose="02010609060101010101" pitchFamily="49" charset="-122"/>
                <a:ea typeface="黑体" panose="02010609060101010101" pitchFamily="49" charset="-122"/>
              </a:rPr>
              <a:t>存在下列</a:t>
            </a:r>
            <a:r>
              <a:rPr lang="zh-CN" altLang="en-US" sz="3200" b="1" dirty="0" smtClean="0">
                <a:solidFill>
                  <a:srgbClr val="00B050"/>
                </a:solidFill>
                <a:latin typeface="黑体" panose="02010609060101010101" pitchFamily="49" charset="-122"/>
                <a:ea typeface="黑体" panose="02010609060101010101" pitchFamily="49" charset="-122"/>
              </a:rPr>
              <a:t>情形之一</a:t>
            </a:r>
            <a:r>
              <a:rPr lang="zh-CN" altLang="en-US" sz="3200" b="1" dirty="0">
                <a:solidFill>
                  <a:srgbClr val="00B050"/>
                </a:solidFill>
                <a:latin typeface="黑体" panose="02010609060101010101" pitchFamily="49" charset="-122"/>
                <a:ea typeface="黑体" panose="02010609060101010101" pitchFamily="49" charset="-122"/>
              </a:rPr>
              <a:t>的，且未对每个被保护层工作面的保护效果进行检验的</a:t>
            </a:r>
            <a:r>
              <a:rPr lang="zh-CN" altLang="en-US" sz="3200" b="1" dirty="0">
                <a:solidFill>
                  <a:srgbClr val="0033CC"/>
                </a:solidFill>
                <a:latin typeface="黑体" panose="02010609060101010101" pitchFamily="49" charset="-122"/>
                <a:ea typeface="黑体" panose="02010609060101010101" pitchFamily="49" charset="-122"/>
              </a:rPr>
              <a:t>：①未实际考察保护效果和</a:t>
            </a:r>
            <a:r>
              <a:rPr lang="zh-CN" altLang="en-US" sz="3200" b="1" dirty="0" smtClean="0">
                <a:solidFill>
                  <a:srgbClr val="0033CC"/>
                </a:solidFill>
                <a:latin typeface="黑体" panose="02010609060101010101" pitchFamily="49" charset="-122"/>
                <a:ea typeface="黑体" panose="02010609060101010101" pitchFamily="49" charset="-122"/>
              </a:rPr>
              <a:t>保护范围；</a:t>
            </a:r>
            <a:r>
              <a:rPr lang="zh-CN" altLang="en-US" sz="3200" b="1" dirty="0">
                <a:solidFill>
                  <a:srgbClr val="0033CC"/>
                </a:solidFill>
                <a:latin typeface="黑体" panose="02010609060101010101" pitchFamily="49" charset="-122"/>
                <a:ea typeface="黑体" panose="02010609060101010101" pitchFamily="49" charset="-122"/>
              </a:rPr>
              <a:t>②最大膨胀变形量未超过</a:t>
            </a:r>
            <a:r>
              <a:rPr lang="en-US" altLang="zh-CN" sz="3200" b="1" dirty="0">
                <a:solidFill>
                  <a:srgbClr val="0033CC"/>
                </a:solidFill>
                <a:latin typeface="黑体" panose="02010609060101010101" pitchFamily="49" charset="-122"/>
                <a:ea typeface="黑体" panose="02010609060101010101" pitchFamily="49" charset="-122"/>
              </a:rPr>
              <a:t>3</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③保护层的开采厚度小于或者等于</a:t>
            </a:r>
            <a:r>
              <a:rPr lang="en-US" altLang="zh-CN" sz="3200" b="1" dirty="0" smtClean="0">
                <a:solidFill>
                  <a:srgbClr val="0033CC"/>
                </a:solidFill>
                <a:latin typeface="黑体" panose="02010609060101010101" pitchFamily="49" charset="-122"/>
                <a:ea typeface="黑体" panose="02010609060101010101" pitchFamily="49" charset="-122"/>
              </a:rPr>
              <a:t>0.5m</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④上保护层与被保护突出煤层间距</a:t>
            </a:r>
            <a:r>
              <a:rPr lang="zh-CN" altLang="en-US" sz="3200" b="1" dirty="0" smtClean="0">
                <a:solidFill>
                  <a:srgbClr val="0033CC"/>
                </a:solidFill>
                <a:latin typeface="黑体" panose="02010609060101010101" pitchFamily="49" charset="-122"/>
                <a:ea typeface="黑体" panose="02010609060101010101" pitchFamily="49" charset="-122"/>
              </a:rPr>
              <a:t>大于</a:t>
            </a:r>
            <a:r>
              <a:rPr lang="en-US" altLang="zh-CN" sz="3200" b="1" dirty="0">
                <a:solidFill>
                  <a:srgbClr val="0033CC"/>
                </a:solidFill>
                <a:latin typeface="黑体" panose="02010609060101010101" pitchFamily="49" charset="-122"/>
                <a:ea typeface="黑体" panose="02010609060101010101" pitchFamily="49" charset="-122"/>
              </a:rPr>
              <a:t>50m</a:t>
            </a:r>
            <a:r>
              <a:rPr lang="zh-CN" altLang="en-US" sz="3200" b="1" dirty="0">
                <a:solidFill>
                  <a:srgbClr val="0033CC"/>
                </a:solidFill>
                <a:latin typeface="黑体" panose="02010609060101010101" pitchFamily="49" charset="-122"/>
                <a:ea typeface="黑体" panose="02010609060101010101" pitchFamily="49" charset="-122"/>
              </a:rPr>
              <a:t>或者下保护层与被保护突出煤层间距大于</a:t>
            </a:r>
            <a:r>
              <a:rPr lang="en-US" altLang="zh-CN" sz="3200" b="1" dirty="0" smtClean="0">
                <a:solidFill>
                  <a:srgbClr val="0033CC"/>
                </a:solidFill>
                <a:latin typeface="黑体" panose="02010609060101010101" pitchFamily="49" charset="-122"/>
                <a:ea typeface="黑体" panose="02010609060101010101" pitchFamily="49" charset="-122"/>
              </a:rPr>
              <a:t>80m</a:t>
            </a:r>
            <a:r>
              <a:rPr lang="zh-CN" altLang="en-US" sz="3200" b="1" dirty="0" smtClean="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B050"/>
              </a:solidFill>
            </a:endParaRPr>
          </a:p>
        </p:txBody>
      </p:sp>
      <p:sp>
        <p:nvSpPr>
          <p:cNvPr id="11" name="文本框 10"/>
          <p:cNvSpPr txBox="1"/>
          <p:nvPr/>
        </p:nvSpPr>
        <p:spPr>
          <a:xfrm>
            <a:off x="2323322" y="244314"/>
            <a:ext cx="8498754"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35990"/>
            <a:ext cx="10734381" cy="5154279"/>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4.10 </a:t>
            </a:r>
            <a:r>
              <a:rPr lang="zh-CN" altLang="en-US" sz="3200" b="1" dirty="0" smtClean="0">
                <a:solidFill>
                  <a:srgbClr val="7030A0"/>
                </a:solidFill>
                <a:latin typeface="黑体" panose="02010609060101010101" pitchFamily="49" charset="-122"/>
                <a:ea typeface="黑体" panose="02010609060101010101" pitchFamily="49" charset="-122"/>
              </a:rPr>
              <a:t>第六</a:t>
            </a:r>
            <a:r>
              <a:rPr lang="zh-CN" altLang="en-US" sz="3200" b="1" dirty="0">
                <a:solidFill>
                  <a:srgbClr val="7030A0"/>
                </a:solidFill>
                <a:latin typeface="黑体" panose="02010609060101010101" pitchFamily="49" charset="-122"/>
                <a:ea typeface="黑体" panose="02010609060101010101" pitchFamily="49" charset="-122"/>
              </a:rPr>
              <a:t>条（六）未</a:t>
            </a:r>
            <a:r>
              <a:rPr lang="zh-CN" altLang="en-US" sz="3200" b="1" dirty="0">
                <a:solidFill>
                  <a:srgbClr val="C00000"/>
                </a:solidFill>
                <a:latin typeface="黑体" panose="02010609060101010101" pitchFamily="49" charset="-122"/>
                <a:ea typeface="黑体" panose="02010609060101010101" pitchFamily="49" charset="-122"/>
              </a:rPr>
              <a:t>按照国家规定</a:t>
            </a:r>
            <a:r>
              <a:rPr lang="zh-CN" altLang="en-US" sz="3200" b="1" dirty="0">
                <a:solidFill>
                  <a:srgbClr val="7030A0"/>
                </a:solidFill>
                <a:latin typeface="黑体" panose="02010609060101010101" pitchFamily="49" charset="-122"/>
                <a:ea typeface="黑体" panose="02010609060101010101" pitchFamily="49" charset="-122"/>
              </a:rPr>
              <a:t>采取安全防护措施的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a:solidFill>
                  <a:srgbClr val="0033CC"/>
                </a:solidFill>
                <a:latin typeface="黑体" panose="02010609060101010101" pitchFamily="49" charset="-122"/>
                <a:ea typeface="黑体" panose="02010609060101010101" pitchFamily="49" charset="-122"/>
              </a:rPr>
              <a:t>本条是指违反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第二百二十条有关规定，井巷揭穿突出煤层和在突出煤层中进行采掘作业时，未</a:t>
            </a:r>
            <a:r>
              <a:rPr lang="zh-CN" altLang="en-US" sz="3200" b="1" dirty="0">
                <a:solidFill>
                  <a:srgbClr val="C00000"/>
                </a:solidFill>
                <a:latin typeface="黑体" panose="02010609060101010101" pitchFamily="49" charset="-122"/>
                <a:ea typeface="黑体" panose="02010609060101010101" pitchFamily="49" charset="-122"/>
              </a:rPr>
              <a:t>采取</a:t>
            </a:r>
            <a:r>
              <a:rPr lang="zh-CN" altLang="en-US" sz="3200" b="1" dirty="0">
                <a:solidFill>
                  <a:srgbClr val="0033CC"/>
                </a:solidFill>
                <a:latin typeface="黑体" panose="02010609060101010101" pitchFamily="49" charset="-122"/>
                <a:ea typeface="黑体" panose="02010609060101010101" pitchFamily="49" charset="-122"/>
              </a:rPr>
              <a:t>避难硐室、反向风门、压风自救装置、隔离式自救器、远距离爆破等安全防护措施的。</a:t>
            </a: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4.11 </a:t>
            </a:r>
            <a:r>
              <a:rPr lang="zh-CN" altLang="en-US" sz="3200" b="1" dirty="0">
                <a:solidFill>
                  <a:srgbClr val="7030A0"/>
                </a:solidFill>
                <a:latin typeface="黑体" panose="02010609060101010101" pitchFamily="49" charset="-122"/>
                <a:ea typeface="黑体" panose="02010609060101010101" pitchFamily="49" charset="-122"/>
              </a:rPr>
              <a:t>第七</a:t>
            </a:r>
            <a:r>
              <a:rPr lang="zh-CN" altLang="en-US" sz="3200" b="1" dirty="0" smtClean="0">
                <a:solidFill>
                  <a:srgbClr val="7030A0"/>
                </a:solidFill>
                <a:latin typeface="黑体" panose="02010609060101010101" pitchFamily="49" charset="-122"/>
                <a:ea typeface="黑体" panose="02010609060101010101" pitchFamily="49" charset="-122"/>
              </a:rPr>
              <a:t>条（</a:t>
            </a:r>
            <a:r>
              <a:rPr lang="zh-CN" altLang="en-US" sz="3200" b="1" dirty="0">
                <a:solidFill>
                  <a:srgbClr val="7030A0"/>
                </a:solidFill>
                <a:latin typeface="黑体" panose="02010609060101010101" pitchFamily="49" charset="-122"/>
                <a:ea typeface="黑体" panose="02010609060101010101" pitchFamily="49" charset="-122"/>
              </a:rPr>
              <a:t>一</a:t>
            </a:r>
            <a:r>
              <a:rPr lang="zh-CN" altLang="en-US" sz="3200" b="1" dirty="0" smtClean="0">
                <a:solidFill>
                  <a:srgbClr val="7030A0"/>
                </a:solidFill>
                <a:latin typeface="黑体" panose="02010609060101010101" pitchFamily="49" charset="-122"/>
                <a:ea typeface="黑体" panose="02010609060101010101" pitchFamily="49" charset="-122"/>
              </a:rPr>
              <a:t>）及第</a:t>
            </a:r>
            <a:r>
              <a:rPr lang="zh-CN" altLang="en-US" sz="3200" b="1" dirty="0">
                <a:solidFill>
                  <a:srgbClr val="7030A0"/>
                </a:solidFill>
                <a:latin typeface="黑体" panose="02010609060101010101" pitchFamily="49" charset="-122"/>
                <a:ea typeface="黑体" panose="02010609060101010101" pitchFamily="49" charset="-122"/>
              </a:rPr>
              <a:t>六条（二</a:t>
            </a:r>
            <a:r>
              <a:rPr lang="zh-CN" altLang="en-US" sz="3200" b="1" dirty="0" smtClean="0">
                <a:solidFill>
                  <a:srgbClr val="7030A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高瓦斯、突出矿井，</a:t>
            </a:r>
            <a:r>
              <a:rPr lang="zh-CN" altLang="en-US" sz="3200" b="1" dirty="0" smtClean="0">
                <a:solidFill>
                  <a:srgbClr val="7030A0"/>
                </a:solidFill>
                <a:latin typeface="黑体" panose="02010609060101010101" pitchFamily="49" charset="-122"/>
                <a:ea typeface="黑体" panose="02010609060101010101" pitchFamily="49" charset="-122"/>
              </a:rPr>
              <a:t>按照</a:t>
            </a:r>
            <a:r>
              <a:rPr lang="en-US" altLang="zh-CN" sz="3200" b="1" dirty="0">
                <a:solidFill>
                  <a:srgbClr val="7030A0"/>
                </a:solidFill>
                <a:latin typeface="黑体" panose="02010609060101010101" pitchFamily="49" charset="-122"/>
                <a:ea typeface="黑体" panose="02010609060101010101" pitchFamily="49" charset="-122"/>
              </a:rPr>
              <a:t>《</a:t>
            </a:r>
            <a:r>
              <a:rPr lang="zh-CN" altLang="en-US" sz="3200" b="1" dirty="0">
                <a:solidFill>
                  <a:srgbClr val="7030A0"/>
                </a:solidFill>
                <a:latin typeface="黑体" panose="02010609060101010101" pitchFamily="49" charset="-122"/>
                <a:ea typeface="黑体" panose="02010609060101010101" pitchFamily="49" charset="-122"/>
              </a:rPr>
              <a:t>煤矿安全规程</a:t>
            </a:r>
            <a:r>
              <a:rPr lang="en-US" altLang="zh-CN" sz="3200" b="1" dirty="0">
                <a:solidFill>
                  <a:srgbClr val="7030A0"/>
                </a:solidFill>
                <a:latin typeface="黑体" panose="02010609060101010101" pitchFamily="49" charset="-122"/>
                <a:ea typeface="黑体" panose="02010609060101010101" pitchFamily="49" charset="-122"/>
              </a:rPr>
              <a:t>》</a:t>
            </a:r>
            <a:r>
              <a:rPr lang="zh-CN" altLang="en-US" sz="3200" b="1" dirty="0">
                <a:solidFill>
                  <a:srgbClr val="7030A0"/>
                </a:solidFill>
                <a:latin typeface="黑体" panose="02010609060101010101" pitchFamily="49" charset="-122"/>
                <a:ea typeface="黑体" panose="02010609060101010101" pitchFamily="49" charset="-122"/>
              </a:rPr>
              <a:t>规定应当建立而未建立瓦斯抽采系统或者系统不正常使用的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本条中“按照</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规定应当建立而未建立瓦斯抽采系统”，是指违反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第一百八</a:t>
            </a: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304661" y="224217"/>
            <a:ext cx="8215962"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38199" y="1167532"/>
            <a:ext cx="10816922" cy="5151407"/>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00B050"/>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 </a:t>
            </a:r>
            <a:endParaRPr lang="en-US" altLang="zh-CN" sz="3200" b="1" dirty="0" smtClean="0">
              <a:solidFill>
                <a:srgbClr val="00B050"/>
              </a:solidFill>
            </a:endParaRPr>
          </a:p>
        </p:txBody>
      </p:sp>
      <p:sp>
        <p:nvSpPr>
          <p:cNvPr id="11" name="文本框 10"/>
          <p:cNvSpPr txBox="1"/>
          <p:nvPr/>
        </p:nvSpPr>
        <p:spPr>
          <a:xfrm>
            <a:off x="2954764" y="222755"/>
            <a:ext cx="7761085"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一  重大事故隐患调查</a:t>
            </a:r>
            <a:r>
              <a:rPr lang="zh-CN" altLang="en-US" sz="3600" b="1" dirty="0" smtClean="0">
                <a:solidFill>
                  <a:srgbClr val="0033CC"/>
                </a:solidFill>
                <a:latin typeface="黑体" panose="02010609060101010101" pitchFamily="49" charset="-122"/>
                <a:ea typeface="黑体" panose="02010609060101010101" pitchFamily="49" charset="-122"/>
              </a:rPr>
              <a:t>处理</a:t>
            </a:r>
            <a:endParaRPr lang="en-US" altLang="zh-CN" sz="3600" b="1" dirty="0">
              <a:solidFill>
                <a:srgbClr val="0033CC"/>
              </a:solidFill>
              <a:latin typeface="黑体" panose="02010609060101010101" pitchFamily="49" charset="-122"/>
              <a:ea typeface="黑体" panose="02010609060101010101" pitchFamily="49" charset="-122"/>
            </a:endParaRPr>
          </a:p>
        </p:txBody>
      </p:sp>
      <p:sp>
        <p:nvSpPr>
          <p:cNvPr id="2" name="矩形 1"/>
          <p:cNvSpPr/>
          <p:nvPr/>
        </p:nvSpPr>
        <p:spPr>
          <a:xfrm>
            <a:off x="648247" y="1216938"/>
            <a:ext cx="10806874" cy="5293757"/>
          </a:xfrm>
          <a:prstGeom prst="rect">
            <a:avLst/>
          </a:prstGeom>
        </p:spPr>
        <p:txBody>
          <a:bodyPr wrap="square">
            <a:spAutoFit/>
          </a:bodyPr>
          <a:lstStyle/>
          <a:p>
            <a:pPr lvl="0" defTabSz="914400" fontAlgn="base">
              <a:spcBef>
                <a:spcPct val="0"/>
              </a:spcBef>
              <a:spcAft>
                <a:spcPct val="0"/>
              </a:spcAft>
            </a:pPr>
            <a:r>
              <a:rPr lang="zh-CN" altLang="en-US" sz="3200" b="1" dirty="0" smtClean="0">
                <a:solidFill>
                  <a:srgbClr val="0033CC"/>
                </a:solidFill>
                <a:latin typeface="黑体" panose="02010609060101010101" pitchFamily="49" charset="-122"/>
                <a:ea typeface="黑体" panose="02010609060101010101" pitchFamily="49" charset="-122"/>
              </a:rPr>
              <a:t>  对</a:t>
            </a:r>
            <a:r>
              <a:rPr lang="zh-CN" altLang="en-US" sz="3200" b="1" dirty="0">
                <a:solidFill>
                  <a:srgbClr val="0033CC"/>
                </a:solidFill>
                <a:latin typeface="黑体" panose="02010609060101010101" pitchFamily="49" charset="-122"/>
                <a:ea typeface="黑体" panose="02010609060101010101" pitchFamily="49" charset="-122"/>
              </a:rPr>
              <a:t>未按</a:t>
            </a:r>
            <a:r>
              <a:rPr lang="zh-CN" altLang="en-US" sz="3200" b="1" dirty="0" smtClean="0">
                <a:solidFill>
                  <a:srgbClr val="0033CC"/>
                </a:solidFill>
                <a:latin typeface="黑体" panose="02010609060101010101" pitchFamily="49" charset="-122"/>
                <a:ea typeface="黑体" panose="02010609060101010101" pitchFamily="49" charset="-122"/>
              </a:rPr>
              <a:t>要求</a:t>
            </a:r>
            <a:r>
              <a:rPr lang="zh-CN" altLang="en-US" sz="3200" b="1" dirty="0" smtClean="0">
                <a:solidFill>
                  <a:srgbClr val="C00000"/>
                </a:solidFill>
                <a:latin typeface="黑体" panose="02010609060101010101" pitchFamily="49" charset="-122"/>
                <a:ea typeface="黑体" panose="02010609060101010101" pitchFamily="49" charset="-122"/>
              </a:rPr>
              <a:t>完成重大隐患整改</a:t>
            </a:r>
            <a:r>
              <a:rPr lang="zh-CN" altLang="en-US" sz="3200" b="1" dirty="0">
                <a:solidFill>
                  <a:srgbClr val="0033CC"/>
                </a:solidFill>
                <a:latin typeface="黑体" panose="02010609060101010101" pitchFamily="49" charset="-122"/>
                <a:ea typeface="黑体" panose="02010609060101010101" pitchFamily="49" charset="-122"/>
              </a:rPr>
              <a:t>的矿山企业，依照有关规定进行</a:t>
            </a:r>
            <a:r>
              <a:rPr lang="zh-CN" altLang="en-US" sz="3200" b="1" dirty="0">
                <a:solidFill>
                  <a:srgbClr val="C00000"/>
                </a:solidFill>
                <a:latin typeface="黑体" panose="02010609060101010101" pitchFamily="49" charset="-122"/>
                <a:ea typeface="黑体" panose="02010609060101010101" pitchFamily="49" charset="-122"/>
              </a:rPr>
              <a:t>约谈</a:t>
            </a:r>
            <a:r>
              <a:rPr lang="zh-CN" altLang="en-US" sz="3200" b="1" dirty="0" smtClean="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zh-CN" altLang="en-US" sz="3200" b="1" dirty="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 对</a:t>
            </a:r>
            <a:r>
              <a:rPr lang="zh-CN" altLang="en-US" sz="3200" b="1" dirty="0">
                <a:solidFill>
                  <a:srgbClr val="0033CC"/>
                </a:solidFill>
                <a:latin typeface="黑体" panose="02010609060101010101" pitchFamily="49" charset="-122"/>
                <a:ea typeface="黑体" panose="02010609060101010101" pitchFamily="49" charset="-122"/>
              </a:rPr>
              <a:t>发现重大隐患不及时整改、仍组织从业人员冒险作业</a:t>
            </a:r>
            <a:r>
              <a:rPr lang="zh-CN" altLang="en-US" sz="3200" b="1" dirty="0" smtClean="0">
                <a:solidFill>
                  <a:srgbClr val="0033CC"/>
                </a:solidFill>
                <a:latin typeface="黑体" panose="02010609060101010101" pitchFamily="49" charset="-122"/>
                <a:ea typeface="黑体" panose="02010609060101010101" pitchFamily="49" charset="-122"/>
              </a:rPr>
              <a:t>的</a:t>
            </a:r>
            <a:r>
              <a:rPr lang="zh-CN" altLang="en-US" sz="3200" b="1" dirty="0">
                <a:solidFill>
                  <a:srgbClr val="0033CC"/>
                </a:solidFill>
                <a:latin typeface="黑体" panose="02010609060101010101" pitchFamily="49" charset="-122"/>
                <a:ea typeface="黑体" panose="02010609060101010101" pitchFamily="49" charset="-122"/>
              </a:rPr>
              <a:t>矿山，要依法实施</a:t>
            </a:r>
            <a:r>
              <a:rPr lang="zh-CN" altLang="en-US" sz="3200" b="1" dirty="0">
                <a:solidFill>
                  <a:srgbClr val="C00000"/>
                </a:solidFill>
                <a:latin typeface="黑体" panose="02010609060101010101" pitchFamily="49" charset="-122"/>
                <a:ea typeface="黑体" panose="02010609060101010101" pitchFamily="49" charset="-122"/>
              </a:rPr>
              <a:t>联合惩戒</a:t>
            </a:r>
            <a:r>
              <a:rPr lang="zh-CN" altLang="en-US" sz="3200" b="1" dirty="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zh-CN" altLang="en-US" sz="3200" b="1" dirty="0">
                <a:solidFill>
                  <a:srgbClr val="0033CC"/>
                </a:solidFill>
                <a:latin typeface="黑体" panose="02010609060101010101" pitchFamily="49" charset="-122"/>
                <a:ea typeface="黑体" panose="02010609060101010101" pitchFamily="49" charset="-122"/>
              </a:rPr>
              <a:t>  对存在重大隐患仍然进行生产建设的，要依法责令停产整顿，并移送相关部门依法暂扣证照；对</a:t>
            </a:r>
            <a:r>
              <a:rPr lang="en-US" altLang="zh-CN" sz="3200" b="1" dirty="0">
                <a:solidFill>
                  <a:srgbClr val="C00000"/>
                </a:solidFill>
                <a:latin typeface="黑体" panose="02010609060101010101" pitchFamily="49" charset="-122"/>
                <a:ea typeface="黑体" panose="02010609060101010101" pitchFamily="49" charset="-122"/>
              </a:rPr>
              <a:t>3</a:t>
            </a:r>
            <a:r>
              <a:rPr lang="zh-CN" altLang="en-US" sz="3200" b="1" dirty="0">
                <a:solidFill>
                  <a:srgbClr val="C00000"/>
                </a:solidFill>
                <a:latin typeface="黑体" panose="02010609060101010101" pitchFamily="49" charset="-122"/>
                <a:ea typeface="黑体" panose="02010609060101010101" pitchFamily="49" charset="-122"/>
              </a:rPr>
              <a:t>个月内</a:t>
            </a:r>
            <a:r>
              <a:rPr lang="en-US" altLang="zh-CN" sz="3200" b="1" dirty="0">
                <a:solidFill>
                  <a:srgbClr val="C00000"/>
                </a:solidFill>
                <a:latin typeface="黑体" panose="02010609060101010101" pitchFamily="49" charset="-122"/>
                <a:ea typeface="黑体" panose="02010609060101010101" pitchFamily="49" charset="-122"/>
              </a:rPr>
              <a:t>2</a:t>
            </a:r>
            <a:r>
              <a:rPr lang="zh-CN" altLang="en-US" sz="3200" b="1" dirty="0">
                <a:solidFill>
                  <a:srgbClr val="C00000"/>
                </a:solidFill>
                <a:latin typeface="黑体" panose="02010609060101010101" pitchFamily="49" charset="-122"/>
                <a:ea typeface="黑体" panose="02010609060101010101" pitchFamily="49" charset="-122"/>
              </a:rPr>
              <a:t>次或者</a:t>
            </a:r>
            <a:r>
              <a:rPr lang="en-US" altLang="zh-CN" sz="3200" b="1" dirty="0">
                <a:solidFill>
                  <a:srgbClr val="C00000"/>
                </a:solidFill>
                <a:latin typeface="黑体" panose="02010609060101010101" pitchFamily="49" charset="-122"/>
                <a:ea typeface="黑体" panose="02010609060101010101" pitchFamily="49" charset="-122"/>
              </a:rPr>
              <a:t>2</a:t>
            </a:r>
            <a:r>
              <a:rPr lang="zh-CN" altLang="en-US" sz="3200" b="1" dirty="0">
                <a:solidFill>
                  <a:srgbClr val="C00000"/>
                </a:solidFill>
                <a:latin typeface="黑体" panose="02010609060101010101" pitchFamily="49" charset="-122"/>
                <a:ea typeface="黑体" panose="02010609060101010101" pitchFamily="49" charset="-122"/>
              </a:rPr>
              <a:t>次以上发现有重大隐患</a:t>
            </a:r>
            <a:r>
              <a:rPr lang="zh-CN" altLang="en-US" sz="3200" b="1" dirty="0">
                <a:solidFill>
                  <a:srgbClr val="0033CC"/>
                </a:solidFill>
                <a:latin typeface="黑体" panose="02010609060101010101" pitchFamily="49" charset="-122"/>
                <a:ea typeface="黑体" panose="02010609060101010101" pitchFamily="49" charset="-122"/>
              </a:rPr>
              <a:t>，仍然进行生产，</a:t>
            </a:r>
            <a:r>
              <a:rPr lang="zh-CN" altLang="en-US" sz="3200" b="1" dirty="0">
                <a:solidFill>
                  <a:srgbClr val="C00000"/>
                </a:solidFill>
                <a:latin typeface="黑体" panose="02010609060101010101" pitchFamily="49" charset="-122"/>
                <a:ea typeface="黑体" panose="02010609060101010101" pitchFamily="49" charset="-122"/>
              </a:rPr>
              <a:t>依法</a:t>
            </a:r>
            <a:r>
              <a:rPr lang="zh-CN" altLang="en-US" sz="3200" b="1" dirty="0">
                <a:solidFill>
                  <a:srgbClr val="0033CC"/>
                </a:solidFill>
                <a:latin typeface="黑体" panose="02010609060101010101" pitchFamily="49" charset="-122"/>
                <a:ea typeface="黑体" panose="02010609060101010101" pitchFamily="49" charset="-122"/>
              </a:rPr>
              <a:t>应当关闭的，要提请有关地方人民政府予以关闭。</a:t>
            </a:r>
            <a:endParaRPr lang="zh-CN" altLang="en-US" sz="3200" b="1" dirty="0">
              <a:solidFill>
                <a:srgbClr val="0033CC"/>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zh-CN" altLang="en-US" sz="3200" b="1" dirty="0">
                <a:solidFill>
                  <a:srgbClr val="0033CC"/>
                </a:solidFill>
                <a:latin typeface="黑体" panose="02010609060101010101" pitchFamily="49" charset="-122"/>
                <a:ea typeface="黑体" panose="02010609060101010101" pitchFamily="49" charset="-122"/>
              </a:rPr>
              <a:t>  对经停产停业整顿仍不具备安全生产条件的矿山，要提请有关地方人民政府予以关闭。 </a:t>
            </a:r>
            <a:endParaRPr lang="en-US" altLang="zh-CN" sz="3200" b="1" dirty="0">
              <a:solidFill>
                <a:srgbClr val="0033CC"/>
              </a:solidFill>
              <a:latin typeface="黑体" panose="02010609060101010101" pitchFamily="49" charset="-122"/>
              <a:ea typeface="黑体" panose="02010609060101010101" pitchFamily="49" charset="-122"/>
            </a:endParaRPr>
          </a:p>
          <a:p>
            <a:pPr lvl="0" defTabSz="914400" fontAlgn="base">
              <a:spcBef>
                <a:spcPct val="0"/>
              </a:spcBef>
              <a:spcAft>
                <a:spcPct val="0"/>
              </a:spcAft>
            </a:pPr>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46038"/>
            <a:ext cx="10734381" cy="462171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十一</a:t>
            </a:r>
            <a:r>
              <a:rPr lang="zh-CN" altLang="en-US" sz="3200" b="1" dirty="0">
                <a:solidFill>
                  <a:srgbClr val="0033CC"/>
                </a:solidFill>
                <a:latin typeface="黑体" panose="02010609060101010101" pitchFamily="49" charset="-122"/>
                <a:ea typeface="黑体" panose="02010609060101010101" pitchFamily="49" charset="-122"/>
              </a:rPr>
              <a:t>条规定，有下列情况之一的矿井，未建立地面</a:t>
            </a:r>
            <a:r>
              <a:rPr lang="zh-CN" altLang="en-US" sz="3200" b="1" dirty="0" smtClean="0">
                <a:solidFill>
                  <a:srgbClr val="0033CC"/>
                </a:solidFill>
                <a:latin typeface="黑体" panose="02010609060101010101" pitchFamily="49" charset="-122"/>
                <a:ea typeface="黑体" panose="02010609060101010101" pitchFamily="49" charset="-122"/>
              </a:rPr>
              <a:t>永久</a:t>
            </a:r>
            <a:r>
              <a:rPr lang="zh-CN" altLang="en-US" sz="3200" b="1" dirty="0">
                <a:solidFill>
                  <a:srgbClr val="0033CC"/>
                </a:solidFill>
                <a:latin typeface="黑体" panose="02010609060101010101" pitchFamily="49" charset="-122"/>
                <a:ea typeface="黑体" panose="02010609060101010101" pitchFamily="49" charset="-122"/>
              </a:rPr>
              <a:t>抽采瓦斯系统或者井下临时抽采瓦斯系统的：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）任一采煤工作面的瓦斯涌出量大于</a:t>
            </a:r>
            <a:r>
              <a:rPr lang="en-US" altLang="zh-CN" sz="3200" b="1" dirty="0">
                <a:solidFill>
                  <a:srgbClr val="0033CC"/>
                </a:solidFill>
                <a:latin typeface="黑体" panose="02010609060101010101" pitchFamily="49" charset="-122"/>
                <a:ea typeface="黑体" panose="02010609060101010101" pitchFamily="49" charset="-122"/>
              </a:rPr>
              <a:t>5m</a:t>
            </a:r>
            <a:r>
              <a:rPr lang="en-US" altLang="zh-CN" sz="3200" b="1" baseline="30000" dirty="0">
                <a:solidFill>
                  <a:srgbClr val="0033CC"/>
                </a:solidFill>
                <a:latin typeface="黑体" panose="02010609060101010101" pitchFamily="49" charset="-122"/>
                <a:ea typeface="黑体" panose="02010609060101010101" pitchFamily="49" charset="-122"/>
              </a:rPr>
              <a:t>3</a:t>
            </a:r>
            <a:r>
              <a:rPr lang="en-US" altLang="zh-CN" sz="3200" b="1" dirty="0">
                <a:solidFill>
                  <a:srgbClr val="0033CC"/>
                </a:solidFill>
                <a:latin typeface="黑体" panose="02010609060101010101" pitchFamily="49" charset="-122"/>
                <a:ea typeface="黑体" panose="02010609060101010101" pitchFamily="49" charset="-122"/>
              </a:rPr>
              <a:t>/min </a:t>
            </a:r>
            <a:r>
              <a:rPr lang="zh-CN" altLang="en-US" sz="3200" b="1" dirty="0">
                <a:solidFill>
                  <a:srgbClr val="0033CC"/>
                </a:solidFill>
                <a:latin typeface="黑体" panose="02010609060101010101" pitchFamily="49" charset="-122"/>
                <a:ea typeface="黑体" panose="02010609060101010101" pitchFamily="49" charset="-122"/>
              </a:rPr>
              <a:t>或者任一掘进工作面瓦斯涌出量大于</a:t>
            </a:r>
            <a:r>
              <a:rPr lang="en-US" altLang="zh-CN" sz="3200" b="1" dirty="0">
                <a:solidFill>
                  <a:srgbClr val="0033CC"/>
                </a:solidFill>
                <a:latin typeface="黑体" panose="02010609060101010101" pitchFamily="49" charset="-122"/>
                <a:ea typeface="黑体" panose="02010609060101010101" pitchFamily="49" charset="-122"/>
              </a:rPr>
              <a:t>3m</a:t>
            </a:r>
            <a:r>
              <a:rPr lang="en-US" altLang="zh-CN" sz="3200" b="1" baseline="30000" dirty="0">
                <a:solidFill>
                  <a:srgbClr val="0033CC"/>
                </a:solidFill>
                <a:latin typeface="黑体" panose="02010609060101010101" pitchFamily="49" charset="-122"/>
                <a:ea typeface="黑体" panose="02010609060101010101" pitchFamily="49" charset="-122"/>
              </a:rPr>
              <a:t>3</a:t>
            </a:r>
            <a:r>
              <a:rPr lang="en-US" altLang="zh-CN" sz="3200" b="1" dirty="0">
                <a:solidFill>
                  <a:srgbClr val="0033CC"/>
                </a:solidFill>
                <a:latin typeface="黑体" panose="02010609060101010101" pitchFamily="49" charset="-122"/>
                <a:ea typeface="黑体" panose="02010609060101010101" pitchFamily="49" charset="-122"/>
              </a:rPr>
              <a:t>/min</a:t>
            </a:r>
            <a:r>
              <a:rPr lang="zh-CN" altLang="en-US"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C00000"/>
                </a:solidFill>
                <a:latin typeface="黑体" panose="02010609060101010101" pitchFamily="49" charset="-122"/>
                <a:ea typeface="黑体" panose="02010609060101010101" pitchFamily="49" charset="-122"/>
              </a:rPr>
              <a:t>用通风方法解决瓦斯问题不合理的</a:t>
            </a:r>
            <a:r>
              <a:rPr lang="zh-CN" altLang="en-US" sz="3200" b="1" dirty="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）矿井绝对瓦斯涌出量达到下列条件的：大于</a:t>
            </a:r>
            <a:r>
              <a:rPr lang="zh-CN" altLang="en-US" sz="3200" b="1" dirty="0">
                <a:solidFill>
                  <a:srgbClr val="C00000"/>
                </a:solidFill>
                <a:latin typeface="黑体" panose="02010609060101010101" pitchFamily="49" charset="-122"/>
                <a:ea typeface="黑体" panose="02010609060101010101" pitchFamily="49" charset="-122"/>
              </a:rPr>
              <a:t>或者等于</a:t>
            </a:r>
            <a:r>
              <a:rPr lang="en-US" altLang="zh-CN" sz="3200" b="1" dirty="0">
                <a:solidFill>
                  <a:srgbClr val="C00000"/>
                </a:solidFill>
                <a:latin typeface="黑体" panose="02010609060101010101" pitchFamily="49" charset="-122"/>
                <a:ea typeface="黑体" panose="02010609060101010101" pitchFamily="49" charset="-122"/>
              </a:rPr>
              <a:t>40m</a:t>
            </a:r>
            <a:r>
              <a:rPr lang="en-US" altLang="zh-CN" sz="3200" b="1" baseline="30000" dirty="0">
                <a:solidFill>
                  <a:srgbClr val="C00000"/>
                </a:solidFill>
                <a:latin typeface="黑体" panose="02010609060101010101" pitchFamily="49" charset="-122"/>
                <a:ea typeface="黑体" panose="02010609060101010101" pitchFamily="49" charset="-122"/>
              </a:rPr>
              <a:t>3</a:t>
            </a:r>
            <a:r>
              <a:rPr lang="en-US" altLang="zh-CN" sz="3200" b="1" dirty="0">
                <a:solidFill>
                  <a:srgbClr val="C00000"/>
                </a:solidFill>
                <a:latin typeface="黑体" panose="02010609060101010101" pitchFamily="49" charset="-122"/>
                <a:ea typeface="黑体" panose="02010609060101010101" pitchFamily="49" charset="-122"/>
              </a:rPr>
              <a:t>/min</a:t>
            </a:r>
            <a:r>
              <a:rPr lang="zh-CN" altLang="en-US" sz="3200" b="1" dirty="0">
                <a:solidFill>
                  <a:srgbClr val="C00000"/>
                </a:solidFill>
                <a:latin typeface="黑体" panose="02010609060101010101" pitchFamily="49" charset="-122"/>
                <a:ea typeface="黑体" panose="02010609060101010101" pitchFamily="49" charset="-122"/>
              </a:rPr>
              <a:t>；年产量</a:t>
            </a:r>
            <a:r>
              <a:rPr lang="en-US" altLang="zh-CN" sz="3200" b="1" dirty="0">
                <a:solidFill>
                  <a:srgbClr val="C00000"/>
                </a:solidFill>
                <a:latin typeface="黑体" panose="02010609060101010101" pitchFamily="49" charset="-122"/>
                <a:ea typeface="黑体" panose="02010609060101010101" pitchFamily="49" charset="-122"/>
              </a:rPr>
              <a:t>1.0</a:t>
            </a:r>
            <a:r>
              <a:rPr lang="zh-CN" altLang="en-US" sz="3200" b="1" dirty="0">
                <a:solidFill>
                  <a:srgbClr val="C00000"/>
                </a:solidFill>
                <a:latin typeface="黑体" panose="02010609060101010101" pitchFamily="49" charset="-122"/>
                <a:ea typeface="黑体" panose="02010609060101010101" pitchFamily="49" charset="-122"/>
              </a:rPr>
              <a:t>～</a:t>
            </a:r>
            <a:r>
              <a:rPr lang="en-US" altLang="zh-CN" sz="3200" b="1" dirty="0">
                <a:solidFill>
                  <a:srgbClr val="C00000"/>
                </a:solidFill>
                <a:latin typeface="黑体" panose="02010609060101010101" pitchFamily="49" charset="-122"/>
                <a:ea typeface="黑体" panose="02010609060101010101" pitchFamily="49" charset="-122"/>
              </a:rPr>
              <a:t>1.5Mt</a:t>
            </a:r>
            <a:r>
              <a:rPr lang="zh-CN" altLang="en-US" sz="3200" b="1" dirty="0">
                <a:solidFill>
                  <a:srgbClr val="C00000"/>
                </a:solidFill>
                <a:latin typeface="黑体" panose="02010609060101010101" pitchFamily="49" charset="-122"/>
                <a:ea typeface="黑体" panose="02010609060101010101" pitchFamily="49" charset="-122"/>
              </a:rPr>
              <a:t>的矿井，大于</a:t>
            </a:r>
            <a:r>
              <a:rPr lang="en-US" altLang="zh-CN" sz="3200" b="1" dirty="0">
                <a:solidFill>
                  <a:srgbClr val="C00000"/>
                </a:solidFill>
                <a:latin typeface="黑体" panose="02010609060101010101" pitchFamily="49" charset="-122"/>
                <a:ea typeface="黑体" panose="02010609060101010101" pitchFamily="49" charset="-122"/>
              </a:rPr>
              <a:t>30m</a:t>
            </a:r>
            <a:r>
              <a:rPr lang="en-US" altLang="zh-CN" sz="3200" b="1" baseline="30000" dirty="0">
                <a:solidFill>
                  <a:srgbClr val="C00000"/>
                </a:solidFill>
                <a:latin typeface="黑体" panose="02010609060101010101" pitchFamily="49" charset="-122"/>
                <a:ea typeface="黑体" panose="02010609060101010101" pitchFamily="49" charset="-122"/>
              </a:rPr>
              <a:t>3</a:t>
            </a:r>
            <a:r>
              <a:rPr lang="en-US" altLang="zh-CN" sz="3200" b="1" dirty="0">
                <a:solidFill>
                  <a:srgbClr val="C00000"/>
                </a:solidFill>
                <a:latin typeface="黑体" panose="02010609060101010101" pitchFamily="49" charset="-122"/>
                <a:ea typeface="黑体" panose="02010609060101010101" pitchFamily="49" charset="-122"/>
              </a:rPr>
              <a:t>/min</a:t>
            </a:r>
            <a:r>
              <a:rPr lang="zh-CN" altLang="en-US" sz="3200" b="1" dirty="0">
                <a:solidFill>
                  <a:srgbClr val="C00000"/>
                </a:solidFill>
                <a:latin typeface="黑体" panose="02010609060101010101" pitchFamily="49" charset="-122"/>
                <a:ea typeface="黑体" panose="02010609060101010101" pitchFamily="49" charset="-122"/>
              </a:rPr>
              <a:t>；年产量</a:t>
            </a:r>
            <a:r>
              <a:rPr lang="en-US" altLang="zh-CN" sz="3200" b="1" dirty="0">
                <a:solidFill>
                  <a:srgbClr val="C00000"/>
                </a:solidFill>
                <a:latin typeface="黑体" panose="02010609060101010101" pitchFamily="49" charset="-122"/>
                <a:ea typeface="黑体" panose="02010609060101010101" pitchFamily="49" charset="-122"/>
              </a:rPr>
              <a:t>0.6</a:t>
            </a:r>
            <a:r>
              <a:rPr lang="zh-CN" altLang="en-US" sz="3200" b="1" dirty="0">
                <a:solidFill>
                  <a:srgbClr val="C00000"/>
                </a:solidFill>
                <a:latin typeface="黑体" panose="02010609060101010101" pitchFamily="49" charset="-122"/>
                <a:ea typeface="黑体" panose="02010609060101010101" pitchFamily="49" charset="-122"/>
              </a:rPr>
              <a:t>～</a:t>
            </a:r>
            <a:r>
              <a:rPr lang="en-US" altLang="zh-CN" sz="3200" b="1" dirty="0">
                <a:solidFill>
                  <a:srgbClr val="C00000"/>
                </a:solidFill>
                <a:latin typeface="黑体" panose="02010609060101010101" pitchFamily="49" charset="-122"/>
                <a:ea typeface="黑体" panose="02010609060101010101" pitchFamily="49" charset="-122"/>
              </a:rPr>
              <a:t>1.0Mt </a:t>
            </a:r>
            <a:r>
              <a:rPr lang="zh-CN" altLang="en-US" sz="3200" b="1" dirty="0">
                <a:solidFill>
                  <a:srgbClr val="C00000"/>
                </a:solidFill>
                <a:latin typeface="黑体" panose="02010609060101010101" pitchFamily="49" charset="-122"/>
                <a:ea typeface="黑体" panose="02010609060101010101" pitchFamily="49" charset="-122"/>
              </a:rPr>
              <a:t>的矿井，大于</a:t>
            </a:r>
            <a:r>
              <a:rPr lang="en-US" altLang="zh-CN" sz="3200" b="1" dirty="0">
                <a:solidFill>
                  <a:srgbClr val="C00000"/>
                </a:solidFill>
                <a:latin typeface="黑体" panose="02010609060101010101" pitchFamily="49" charset="-122"/>
                <a:ea typeface="黑体" panose="02010609060101010101" pitchFamily="49" charset="-122"/>
              </a:rPr>
              <a:t>25m</a:t>
            </a:r>
            <a:r>
              <a:rPr lang="en-US" altLang="zh-CN" sz="3200" b="1" baseline="30000" dirty="0">
                <a:solidFill>
                  <a:srgbClr val="C00000"/>
                </a:solidFill>
                <a:latin typeface="黑体" panose="02010609060101010101" pitchFamily="49" charset="-122"/>
                <a:ea typeface="黑体" panose="02010609060101010101" pitchFamily="49" charset="-122"/>
              </a:rPr>
              <a:t>3</a:t>
            </a:r>
            <a:r>
              <a:rPr lang="en-US" altLang="zh-CN" sz="3200" b="1" dirty="0">
                <a:solidFill>
                  <a:srgbClr val="C00000"/>
                </a:solidFill>
                <a:latin typeface="黑体" panose="02010609060101010101" pitchFamily="49" charset="-122"/>
                <a:ea typeface="黑体" panose="02010609060101010101" pitchFamily="49" charset="-122"/>
              </a:rPr>
              <a:t>/min</a:t>
            </a:r>
            <a:r>
              <a:rPr lang="zh-CN" altLang="en-US" sz="3200" b="1" dirty="0">
                <a:solidFill>
                  <a:srgbClr val="C00000"/>
                </a:solidFill>
                <a:latin typeface="黑体" panose="02010609060101010101" pitchFamily="49" charset="-122"/>
                <a:ea typeface="黑体" panose="02010609060101010101" pitchFamily="49" charset="-122"/>
              </a:rPr>
              <a:t>；年产量</a:t>
            </a:r>
            <a:r>
              <a:rPr lang="en-US" altLang="zh-CN" sz="3200" b="1" dirty="0">
                <a:solidFill>
                  <a:srgbClr val="C00000"/>
                </a:solidFill>
                <a:latin typeface="黑体" panose="02010609060101010101" pitchFamily="49" charset="-122"/>
                <a:ea typeface="黑体" panose="02010609060101010101" pitchFamily="49" charset="-122"/>
              </a:rPr>
              <a:t>0.4</a:t>
            </a:r>
            <a:r>
              <a:rPr lang="zh-CN" altLang="en-US" sz="3200" b="1" dirty="0">
                <a:solidFill>
                  <a:srgbClr val="C00000"/>
                </a:solidFill>
                <a:latin typeface="黑体" panose="02010609060101010101" pitchFamily="49" charset="-122"/>
                <a:ea typeface="黑体" panose="02010609060101010101" pitchFamily="49" charset="-122"/>
              </a:rPr>
              <a:t>～</a:t>
            </a:r>
            <a:r>
              <a:rPr lang="en-US" altLang="zh-CN" sz="3200" b="1" dirty="0">
                <a:solidFill>
                  <a:srgbClr val="C00000"/>
                </a:solidFill>
                <a:latin typeface="黑体" panose="02010609060101010101" pitchFamily="49" charset="-122"/>
                <a:ea typeface="黑体" panose="02010609060101010101" pitchFamily="49" charset="-122"/>
              </a:rPr>
              <a:t>0.6Mt</a:t>
            </a:r>
            <a:r>
              <a:rPr lang="zh-CN" altLang="en-US" sz="3200" b="1" dirty="0">
                <a:solidFill>
                  <a:srgbClr val="C00000"/>
                </a:solidFill>
                <a:latin typeface="黑体" panose="02010609060101010101" pitchFamily="49" charset="-122"/>
                <a:ea typeface="黑体" panose="02010609060101010101" pitchFamily="49" charset="-122"/>
              </a:rPr>
              <a:t>的矿井，大于</a:t>
            </a:r>
            <a:r>
              <a:rPr lang="en-US" altLang="zh-CN" sz="3200" b="1" dirty="0">
                <a:solidFill>
                  <a:srgbClr val="C00000"/>
                </a:solidFill>
                <a:latin typeface="黑体" panose="02010609060101010101" pitchFamily="49" charset="-122"/>
                <a:ea typeface="黑体" panose="02010609060101010101" pitchFamily="49" charset="-122"/>
              </a:rPr>
              <a:t>20m</a:t>
            </a:r>
            <a:r>
              <a:rPr lang="en-US" altLang="zh-CN" sz="3200" b="1" baseline="30000" dirty="0">
                <a:solidFill>
                  <a:srgbClr val="C00000"/>
                </a:solidFill>
                <a:latin typeface="黑体" panose="02010609060101010101" pitchFamily="49" charset="-122"/>
                <a:ea typeface="黑体" panose="02010609060101010101" pitchFamily="49" charset="-122"/>
              </a:rPr>
              <a:t>3</a:t>
            </a:r>
            <a:r>
              <a:rPr lang="en-US" altLang="zh-CN" sz="3200" b="1" dirty="0">
                <a:solidFill>
                  <a:srgbClr val="C00000"/>
                </a:solidFill>
                <a:latin typeface="黑体" panose="02010609060101010101" pitchFamily="49" charset="-122"/>
                <a:ea typeface="黑体" panose="02010609060101010101" pitchFamily="49" charset="-122"/>
              </a:rPr>
              <a:t>/min</a:t>
            </a:r>
            <a:r>
              <a:rPr lang="zh-CN" altLang="en-US" sz="3200" b="1" dirty="0">
                <a:solidFill>
                  <a:srgbClr val="C00000"/>
                </a:solidFill>
                <a:latin typeface="黑体" panose="02010609060101010101" pitchFamily="49" charset="-122"/>
                <a:ea typeface="黑体" panose="02010609060101010101" pitchFamily="49" charset="-122"/>
              </a:rPr>
              <a:t>；年产量小于或者等于</a:t>
            </a:r>
            <a:r>
              <a:rPr lang="en-US" altLang="zh-CN" sz="3200" b="1" dirty="0">
                <a:solidFill>
                  <a:srgbClr val="C00000"/>
                </a:solidFill>
                <a:latin typeface="黑体" panose="02010609060101010101" pitchFamily="49" charset="-122"/>
                <a:ea typeface="黑体" panose="02010609060101010101" pitchFamily="49" charset="-122"/>
              </a:rPr>
              <a:t>0.4Mt</a:t>
            </a:r>
            <a:r>
              <a:rPr lang="zh-CN" altLang="en-US" sz="3200" b="1" dirty="0">
                <a:solidFill>
                  <a:srgbClr val="C00000"/>
                </a:solidFill>
                <a:latin typeface="黑体" panose="02010609060101010101" pitchFamily="49" charset="-122"/>
                <a:ea typeface="黑体" panose="02010609060101010101" pitchFamily="49" charset="-122"/>
              </a:rPr>
              <a:t>的矿井，大于</a:t>
            </a:r>
            <a:r>
              <a:rPr lang="en-US" altLang="zh-CN" sz="3200" b="1" dirty="0">
                <a:solidFill>
                  <a:srgbClr val="C00000"/>
                </a:solidFill>
                <a:latin typeface="黑体" panose="02010609060101010101" pitchFamily="49" charset="-122"/>
                <a:ea typeface="黑体" panose="02010609060101010101" pitchFamily="49" charset="-122"/>
              </a:rPr>
              <a:t>15m</a:t>
            </a:r>
            <a:r>
              <a:rPr lang="en-US" altLang="zh-CN" sz="3200" b="1" baseline="30000" dirty="0">
                <a:solidFill>
                  <a:srgbClr val="C00000"/>
                </a:solidFill>
                <a:latin typeface="黑体" panose="02010609060101010101" pitchFamily="49" charset="-122"/>
                <a:ea typeface="黑体" panose="02010609060101010101" pitchFamily="49" charset="-122"/>
              </a:rPr>
              <a:t>3</a:t>
            </a:r>
            <a:r>
              <a:rPr lang="en-US" altLang="zh-CN" sz="3200" b="1" dirty="0">
                <a:solidFill>
                  <a:srgbClr val="C00000"/>
                </a:solidFill>
                <a:latin typeface="黑体" panose="02010609060101010101" pitchFamily="49" charset="-122"/>
                <a:ea typeface="黑体" panose="02010609060101010101" pitchFamily="49" charset="-122"/>
              </a:rPr>
              <a:t>/min</a:t>
            </a:r>
            <a:r>
              <a:rPr lang="zh-CN" altLang="en-US" sz="3200" b="1" dirty="0" smtClean="0">
                <a:solidFill>
                  <a:srgbClr val="C00000"/>
                </a:solidFill>
                <a:latin typeface="黑体" panose="02010609060101010101" pitchFamily="49" charset="-122"/>
                <a:ea typeface="黑体" panose="02010609060101010101" pitchFamily="49" charset="-122"/>
              </a:rPr>
              <a:t>。</a:t>
            </a:r>
            <a:endParaRPr lang="zh-CN" altLang="en-US" sz="3200" b="1" dirty="0">
              <a:solidFill>
                <a:srgbClr val="C00000"/>
              </a:solidFill>
              <a:latin typeface="黑体" panose="02010609060101010101" pitchFamily="49" charset="-122"/>
              <a:ea typeface="黑体" panose="02010609060101010101" pitchFamily="49" charset="-122"/>
            </a:endParaRPr>
          </a:p>
        </p:txBody>
      </p:sp>
      <p:sp>
        <p:nvSpPr>
          <p:cNvPr id="11" name="文本框 10"/>
          <p:cNvSpPr txBox="1"/>
          <p:nvPr/>
        </p:nvSpPr>
        <p:spPr>
          <a:xfrm>
            <a:off x="2295330" y="224216"/>
            <a:ext cx="8536793"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56086"/>
            <a:ext cx="10734381" cy="5449196"/>
          </a:xfrm>
        </p:spPr>
        <p:txBody>
          <a:bodyPr>
            <a:noAutofit/>
          </a:bodyPr>
          <a:lstStyle/>
          <a:p>
            <a:pPr marL="0" lvl="0" indent="0" fontAlgn="base">
              <a:lnSpc>
                <a:spcPct val="100000"/>
              </a:lnSpc>
              <a:spcBef>
                <a:spcPct val="0"/>
              </a:spcBef>
              <a:spcAft>
                <a:spcPct val="0"/>
              </a:spcAft>
              <a:buNone/>
            </a:pPr>
            <a:r>
              <a:rPr lang="zh-CN" altLang="en-US" sz="3200" b="1" dirty="0">
                <a:solidFill>
                  <a:srgbClr val="C00000"/>
                </a:solidFill>
                <a:latin typeface="黑体" panose="02010609060101010101" pitchFamily="49" charset="-122"/>
                <a:ea typeface="黑体" panose="02010609060101010101" pitchFamily="49" charset="-122"/>
              </a:rPr>
              <a:t> </a:t>
            </a:r>
            <a:r>
              <a:rPr lang="zh-CN" altLang="en-US" sz="3200" b="1" dirty="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3</a:t>
            </a:r>
            <a:r>
              <a:rPr lang="zh-CN" altLang="en-US" sz="3200" b="1" dirty="0">
                <a:solidFill>
                  <a:srgbClr val="0033CC"/>
                </a:solidFill>
                <a:latin typeface="黑体" panose="02010609060101010101" pitchFamily="49" charset="-122"/>
                <a:ea typeface="黑体" panose="02010609060101010101" pitchFamily="49" charset="-122"/>
              </a:rPr>
              <a:t>）突出矿井未建立地面永久瓦斯抽采系统</a:t>
            </a:r>
            <a:r>
              <a:rPr lang="zh-CN" altLang="en-US" sz="3200" b="1" dirty="0" smtClean="0">
                <a:solidFill>
                  <a:srgbClr val="00B050"/>
                </a:solidFill>
                <a:latin typeface="黑体" panose="02010609060101010101" pitchFamily="49" charset="-122"/>
                <a:ea typeface="黑体" panose="02010609060101010101" pitchFamily="49" charset="-122"/>
              </a:rPr>
              <a:t>（第六条（二）要求），或者地面</a:t>
            </a:r>
            <a:r>
              <a:rPr lang="zh-CN" altLang="en-US" sz="3200" b="1" dirty="0">
                <a:solidFill>
                  <a:srgbClr val="00B050"/>
                </a:solidFill>
                <a:latin typeface="黑体" panose="02010609060101010101" pitchFamily="49" charset="-122"/>
                <a:ea typeface="黑体" panose="02010609060101010101" pitchFamily="49" charset="-122"/>
              </a:rPr>
              <a:t>抽采系统不能满足预抽煤层瓦斯的。</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本条中“系统不能正常运行”，是指存在下列情形之一的：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）瓦斯抽采系统故障不能运转且未及时修复。</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）应使用瓦斯抽采系统抽采而未使用的。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a:t>
            </a:r>
            <a:endParaRPr lang="en-US" altLang="zh-CN" sz="3200" b="1" dirty="0" smtClean="0">
              <a:solidFill>
                <a:srgbClr val="00B050"/>
              </a:solidFill>
            </a:endParaRPr>
          </a:p>
        </p:txBody>
      </p:sp>
      <p:sp>
        <p:nvSpPr>
          <p:cNvPr id="11" name="文本框 10"/>
          <p:cNvSpPr txBox="1"/>
          <p:nvPr/>
        </p:nvSpPr>
        <p:spPr>
          <a:xfrm>
            <a:off x="2323322" y="214168"/>
            <a:ext cx="8428413"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739381" y="1138932"/>
            <a:ext cx="10643247" cy="5480529"/>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4.12 </a:t>
            </a:r>
            <a:r>
              <a:rPr lang="zh-CN" altLang="en-US" sz="3200" b="1" dirty="0" smtClean="0">
                <a:solidFill>
                  <a:srgbClr val="7030A0"/>
                </a:solidFill>
                <a:latin typeface="黑体" panose="02010609060101010101" pitchFamily="49" charset="-122"/>
                <a:ea typeface="黑体" panose="02010609060101010101" pitchFamily="49" charset="-122"/>
              </a:rPr>
              <a:t>第四</a:t>
            </a:r>
            <a:r>
              <a:rPr lang="zh-CN" altLang="en-US" sz="3200" b="1" dirty="0">
                <a:solidFill>
                  <a:srgbClr val="7030A0"/>
                </a:solidFill>
                <a:latin typeface="黑体" panose="02010609060101010101" pitchFamily="49" charset="-122"/>
                <a:ea typeface="黑体" panose="02010609060101010101" pitchFamily="49" charset="-122"/>
              </a:rPr>
              <a:t>条（五）</a:t>
            </a:r>
            <a:r>
              <a:rPr lang="zh-CN" altLang="en-US" sz="3200" b="1" dirty="0">
                <a:solidFill>
                  <a:srgbClr val="C00000"/>
                </a:solidFill>
                <a:latin typeface="黑体" panose="02010609060101010101" pitchFamily="49" charset="-122"/>
                <a:ea typeface="黑体" panose="02010609060101010101" pitchFamily="49" charset="-122"/>
              </a:rPr>
              <a:t>瓦</a:t>
            </a:r>
            <a:r>
              <a:rPr lang="zh-CN" altLang="en-US" sz="3200" b="1" dirty="0">
                <a:solidFill>
                  <a:srgbClr val="7030A0"/>
                </a:solidFill>
                <a:latin typeface="黑体" panose="02010609060101010101" pitchFamily="49" charset="-122"/>
                <a:ea typeface="黑体" panose="02010609060101010101" pitchFamily="49" charset="-122"/>
              </a:rPr>
              <a:t>斯抽采不达标组织生产</a:t>
            </a:r>
            <a:r>
              <a:rPr lang="zh-CN" altLang="en-US" sz="3200" b="1" dirty="0" smtClean="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7030A0"/>
                </a:solidFill>
                <a:latin typeface="黑体" panose="02010609060101010101" pitchFamily="49" charset="-122"/>
                <a:ea typeface="黑体" panose="02010609060101010101" pitchFamily="49" charset="-122"/>
              </a:rPr>
              <a:t>  </a:t>
            </a:r>
            <a:r>
              <a:rPr lang="en-US" altLang="zh-CN" sz="3200" b="1" dirty="0">
                <a:solidFill>
                  <a:srgbClr val="F4B183"/>
                </a:solidFill>
                <a:latin typeface="Calibri" panose="020F0502020204030204" pitchFamily="34" charset="0"/>
                <a:ea typeface="等线" pitchFamily="2" charset="-122"/>
              </a:rPr>
              <a:t>——</a:t>
            </a:r>
            <a:r>
              <a:rPr lang="zh-CN" altLang="en-US" sz="3200" b="1" dirty="0">
                <a:solidFill>
                  <a:srgbClr val="0033CC"/>
                </a:solidFill>
                <a:latin typeface="黑体" panose="02010609060101010101" pitchFamily="49" charset="-122"/>
                <a:ea typeface="黑体" panose="02010609060101010101" pitchFamily="49" charset="-122"/>
              </a:rPr>
              <a:t>本条是指</a:t>
            </a:r>
            <a:r>
              <a:rPr lang="zh-CN" altLang="en-US" sz="3200" b="1" dirty="0">
                <a:solidFill>
                  <a:srgbClr val="00B050"/>
                </a:solidFill>
                <a:latin typeface="黑体" panose="02010609060101010101" pitchFamily="49" charset="-122"/>
                <a:ea typeface="黑体" panose="02010609060101010101" pitchFamily="49" charset="-122"/>
              </a:rPr>
              <a:t>预</a:t>
            </a:r>
            <a:r>
              <a:rPr lang="zh-CN" altLang="en-US" sz="3200" b="1" dirty="0" smtClean="0">
                <a:solidFill>
                  <a:srgbClr val="00B050"/>
                </a:solidFill>
                <a:latin typeface="黑体" panose="02010609060101010101" pitchFamily="49" charset="-122"/>
                <a:ea typeface="黑体" panose="02010609060101010101" pitchFamily="49" charset="-122"/>
              </a:rPr>
              <a:t>抽本煤层</a:t>
            </a:r>
            <a:r>
              <a:rPr lang="zh-CN" altLang="en-US" sz="3200" b="1" dirty="0">
                <a:solidFill>
                  <a:srgbClr val="00B050"/>
                </a:solidFill>
                <a:latin typeface="黑体" panose="02010609060101010101" pitchFamily="49" charset="-122"/>
                <a:ea typeface="黑体" panose="02010609060101010101" pitchFamily="49" charset="-122"/>
              </a:rPr>
              <a:t>瓦斯的</a:t>
            </a:r>
            <a:r>
              <a:rPr lang="zh-CN" altLang="en-US" sz="3200" b="1" dirty="0" smtClean="0">
                <a:solidFill>
                  <a:srgbClr val="00B050"/>
                </a:solidFill>
                <a:latin typeface="黑体" panose="02010609060101010101" pitchFamily="49" charset="-122"/>
                <a:ea typeface="黑体" panose="02010609060101010101" pitchFamily="49" charset="-122"/>
              </a:rPr>
              <a:t>采掘工作面</a:t>
            </a:r>
            <a:r>
              <a:rPr lang="zh-CN" altLang="en-US" sz="3200" b="1" dirty="0">
                <a:solidFill>
                  <a:srgbClr val="0033CC"/>
                </a:solidFill>
                <a:latin typeface="黑体" panose="02010609060101010101" pitchFamily="49" charset="-122"/>
                <a:ea typeface="黑体" panose="02010609060101010101" pitchFamily="49" charset="-122"/>
              </a:rPr>
              <a:t>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煤矿瓦斯抽采达标暂行规定</a:t>
            </a:r>
            <a:r>
              <a:rPr lang="en-US" altLang="zh-CN" sz="3200" b="1" dirty="0">
                <a:solidFill>
                  <a:srgbClr val="0033CC"/>
                </a:solidFill>
                <a:latin typeface="黑体" panose="02010609060101010101" pitchFamily="49" charset="-122"/>
                <a:ea typeface="黑体" panose="02010609060101010101" pitchFamily="49" charset="-122"/>
              </a:rPr>
              <a:t>》</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煤矿瓦斯抽采基本指标</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a:t>
            </a:r>
            <a:r>
              <a:rPr lang="en-US" altLang="zh-CN" sz="3200" b="1" dirty="0">
                <a:solidFill>
                  <a:srgbClr val="00B050"/>
                </a:solidFill>
                <a:latin typeface="黑体" panose="02010609060101010101" pitchFamily="49" charset="-122"/>
                <a:ea typeface="黑体" panose="02010609060101010101" pitchFamily="49" charset="-122"/>
              </a:rPr>
              <a:t>GB41022-2021</a:t>
            </a:r>
            <a:r>
              <a:rPr lang="zh-CN" altLang="en-US"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有关规定，存在下列情形之一的，</a:t>
            </a:r>
            <a:r>
              <a:rPr lang="zh-CN" altLang="en-US" sz="3200" b="1" dirty="0">
                <a:solidFill>
                  <a:srgbClr val="00B050"/>
                </a:solidFill>
                <a:latin typeface="黑体" panose="02010609060101010101" pitchFamily="49" charset="-122"/>
                <a:ea typeface="黑体" panose="02010609060101010101" pitchFamily="49" charset="-122"/>
              </a:rPr>
              <a:t>仍然组织生产的</a:t>
            </a:r>
            <a:r>
              <a:rPr lang="zh-CN" altLang="en-US" sz="3200" b="1" dirty="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）瓦斯涌出量主要来自于开采层的</a:t>
            </a:r>
            <a:r>
              <a:rPr lang="zh-CN" altLang="en-US" sz="3200" b="1" dirty="0" smtClean="0">
                <a:solidFill>
                  <a:srgbClr val="0033CC"/>
                </a:solidFill>
                <a:latin typeface="黑体" panose="02010609060101010101" pitchFamily="49" charset="-122"/>
                <a:ea typeface="黑体" panose="02010609060101010101" pitchFamily="49" charset="-122"/>
              </a:rPr>
              <a:t>采煤</a:t>
            </a:r>
            <a:r>
              <a:rPr lang="zh-CN" altLang="en-US" sz="3200" b="1" dirty="0">
                <a:solidFill>
                  <a:srgbClr val="0033CC"/>
                </a:solidFill>
                <a:latin typeface="黑体" panose="02010609060101010101" pitchFamily="49" charset="-122"/>
                <a:ea typeface="黑体" panose="02010609060101010101" pitchFamily="49" charset="-122"/>
              </a:rPr>
              <a:t>工作面，评价范围内煤的</a:t>
            </a:r>
            <a:r>
              <a:rPr lang="zh-CN" altLang="en-US" sz="3200" b="1" dirty="0">
                <a:solidFill>
                  <a:srgbClr val="C00000"/>
                </a:solidFill>
                <a:latin typeface="黑体" panose="02010609060101010101" pitchFamily="49" charset="-122"/>
                <a:ea typeface="黑体" panose="02010609060101010101" pitchFamily="49" charset="-122"/>
              </a:rPr>
              <a:t>可解吸瓦斯</a:t>
            </a:r>
            <a:r>
              <a:rPr lang="zh-CN" altLang="en-US" sz="3200" b="1" dirty="0" smtClean="0">
                <a:solidFill>
                  <a:srgbClr val="C00000"/>
                </a:solidFill>
                <a:latin typeface="黑体" panose="02010609060101010101" pitchFamily="49" charset="-122"/>
                <a:ea typeface="黑体" panose="02010609060101010101" pitchFamily="49" charset="-122"/>
              </a:rPr>
              <a:t>量</a:t>
            </a:r>
            <a:r>
              <a:rPr lang="zh-CN" altLang="en-US" sz="3200" b="1" dirty="0">
                <a:solidFill>
                  <a:srgbClr val="00B050"/>
                </a:solidFill>
                <a:latin typeface="黑体" panose="02010609060101010101" pitchFamily="49" charset="-122"/>
                <a:ea typeface="黑体" panose="02010609060101010101" pitchFamily="49" charset="-122"/>
              </a:rPr>
              <a:t>（实测点布置符合</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煤矿瓦斯抽采达标评价指标测定方法</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a:t>
            </a:r>
            <a:r>
              <a:rPr lang="en-US" altLang="zh-CN" sz="3200" b="1" dirty="0">
                <a:solidFill>
                  <a:srgbClr val="00B050"/>
                </a:solidFill>
                <a:latin typeface="黑体" panose="02010609060101010101" pitchFamily="49" charset="-122"/>
                <a:ea typeface="黑体" panose="02010609060101010101" pitchFamily="49" charset="-122"/>
              </a:rPr>
              <a:t>NB/T10363-2019</a:t>
            </a:r>
            <a:r>
              <a:rPr lang="zh-CN" altLang="en-US" sz="3200" b="1" dirty="0">
                <a:solidFill>
                  <a:srgbClr val="00B050"/>
                </a:solidFill>
                <a:latin typeface="黑体" panose="02010609060101010101" pitchFamily="49" charset="-122"/>
                <a:ea typeface="黑体" panose="02010609060101010101" pitchFamily="49" charset="-122"/>
              </a:rPr>
              <a:t>）</a:t>
            </a:r>
            <a:r>
              <a:rPr lang="en-US" altLang="zh-CN" sz="3200" b="1" dirty="0">
                <a:solidFill>
                  <a:srgbClr val="00B050"/>
                </a:solidFill>
                <a:latin typeface="黑体" panose="02010609060101010101" pitchFamily="49" charset="-122"/>
                <a:ea typeface="黑体" panose="02010609060101010101" pitchFamily="49" charset="-122"/>
              </a:rPr>
              <a:t>5.3</a:t>
            </a:r>
            <a:r>
              <a:rPr lang="zh-CN" altLang="en-US" sz="3200" b="1" dirty="0">
                <a:solidFill>
                  <a:srgbClr val="00B050"/>
                </a:solidFill>
                <a:latin typeface="黑体" panose="02010609060101010101" pitchFamily="49" charset="-122"/>
                <a:ea typeface="黑体" panose="02010609060101010101" pitchFamily="49" charset="-122"/>
              </a:rPr>
              <a:t>要求，应在评价单元内距巷道</a:t>
            </a:r>
            <a:r>
              <a:rPr lang="en-US" altLang="zh-CN" sz="3200" b="1" dirty="0">
                <a:solidFill>
                  <a:srgbClr val="00B050"/>
                </a:solidFill>
                <a:latin typeface="黑体" panose="02010609060101010101" pitchFamily="49" charset="-122"/>
                <a:ea typeface="黑体" panose="02010609060101010101" pitchFamily="49" charset="-122"/>
              </a:rPr>
              <a:t>20</a:t>
            </a:r>
            <a:r>
              <a:rPr lang="zh-CN" altLang="en-US" sz="3200" b="1" dirty="0">
                <a:solidFill>
                  <a:srgbClr val="00B050"/>
                </a:solidFill>
                <a:latin typeface="黑体" panose="02010609060101010101" pitchFamily="49" charset="-122"/>
                <a:ea typeface="黑体" panose="02010609060101010101" pitchFamily="49" charset="-122"/>
              </a:rPr>
              <a:t>ｍ以上的煤层内布置</a:t>
            </a:r>
            <a:r>
              <a:rPr lang="en-US" altLang="zh-CN" sz="3200" b="1" dirty="0">
                <a:solidFill>
                  <a:srgbClr val="00B050"/>
                </a:solidFill>
                <a:latin typeface="黑体" panose="02010609060101010101" pitchFamily="49" charset="-122"/>
                <a:ea typeface="黑体" panose="02010609060101010101" pitchFamily="49" charset="-122"/>
              </a:rPr>
              <a:t>3</a:t>
            </a:r>
            <a:r>
              <a:rPr lang="zh-CN" altLang="en-US" sz="3200" b="1" dirty="0">
                <a:solidFill>
                  <a:srgbClr val="00B050"/>
                </a:solidFill>
                <a:latin typeface="黑体" panose="02010609060101010101" pitchFamily="49" charset="-122"/>
                <a:ea typeface="黑体" panose="02010609060101010101" pitchFamily="49" charset="-122"/>
              </a:rPr>
              <a:t>个</a:t>
            </a:r>
            <a:r>
              <a:rPr lang="zh-CN" altLang="en-US" sz="3200" b="1" dirty="0" smtClean="0">
                <a:solidFill>
                  <a:srgbClr val="00B050"/>
                </a:solidFill>
                <a:latin typeface="黑体" panose="02010609060101010101" pitchFamily="49" charset="-122"/>
                <a:ea typeface="黑体" panose="02010609060101010101" pitchFamily="49" charset="-122"/>
              </a:rPr>
              <a:t>测点，</a:t>
            </a:r>
            <a:r>
              <a:rPr lang="zh-CN" altLang="en-US" sz="3200" b="1" dirty="0">
                <a:solidFill>
                  <a:srgbClr val="00B050"/>
                </a:solidFill>
                <a:latin typeface="黑体" panose="02010609060101010101" pitchFamily="49" charset="-122"/>
                <a:ea typeface="黑体" panose="02010609060101010101" pitchFamily="49" charset="-122"/>
              </a:rPr>
              <a:t>且取最大值）</a:t>
            </a:r>
            <a:r>
              <a:rPr lang="zh-CN" altLang="en-US" sz="3200" b="1" dirty="0">
                <a:solidFill>
                  <a:srgbClr val="0033CC"/>
                </a:solidFill>
                <a:latin typeface="黑体" panose="02010609060101010101" pitchFamily="49" charset="-122"/>
                <a:ea typeface="黑体" panose="02010609060101010101" pitchFamily="49" charset="-122"/>
              </a:rPr>
              <a:t>不能满足表</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规定。</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2407298" y="214168"/>
            <a:ext cx="8334389"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969665" y="999715"/>
            <a:ext cx="10412963" cy="5084458"/>
          </a:xfrm>
        </p:spPr>
        <p:txBody>
          <a:bodyPr>
            <a:noAutofit/>
          </a:bodyPr>
          <a:lstStyle/>
          <a:p>
            <a:pPr marL="0" lvl="0" indent="0" fontAlgn="base">
              <a:lnSpc>
                <a:spcPct val="100000"/>
              </a:lnSpc>
              <a:spcBef>
                <a:spcPct val="0"/>
              </a:spcBef>
              <a:spcAft>
                <a:spcPct val="0"/>
              </a:spcAft>
              <a:buNone/>
            </a:pPr>
            <a:r>
              <a:rPr lang="zh-CN" altLang="en-US" sz="2400" b="1" dirty="0" smtClean="0">
                <a:solidFill>
                  <a:srgbClr val="0033CC"/>
                </a:solidFill>
                <a:latin typeface="黑体" panose="02010609060101010101" pitchFamily="49" charset="-122"/>
                <a:ea typeface="黑体" panose="02010609060101010101" pitchFamily="49" charset="-122"/>
              </a:rPr>
              <a:t>       </a:t>
            </a:r>
            <a:endParaRPr lang="en-US" altLang="zh-CN" sz="24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2400" b="1" dirty="0" smtClean="0">
                <a:solidFill>
                  <a:srgbClr val="0033CC"/>
                </a:solidFill>
                <a:latin typeface="黑体" panose="02010609060101010101" pitchFamily="49" charset="-122"/>
                <a:ea typeface="黑体" panose="02010609060101010101" pitchFamily="49" charset="-122"/>
              </a:rPr>
              <a:t>       </a:t>
            </a:r>
            <a:r>
              <a:rPr lang="zh-CN" altLang="en-US" sz="2400" b="1" dirty="0" smtClean="0">
                <a:solidFill>
                  <a:srgbClr val="0033CC"/>
                </a:solidFill>
                <a:latin typeface="黑体" panose="02010609060101010101" pitchFamily="49" charset="-122"/>
                <a:ea typeface="黑体" panose="02010609060101010101" pitchFamily="49" charset="-122"/>
              </a:rPr>
              <a:t>表</a:t>
            </a:r>
            <a:r>
              <a:rPr lang="en-US" altLang="zh-CN" sz="2400" b="1" dirty="0">
                <a:solidFill>
                  <a:srgbClr val="0033CC"/>
                </a:solidFill>
                <a:latin typeface="黑体" panose="02010609060101010101" pitchFamily="49" charset="-122"/>
                <a:ea typeface="黑体" panose="02010609060101010101" pitchFamily="49" charset="-122"/>
              </a:rPr>
              <a:t>1  </a:t>
            </a:r>
            <a:r>
              <a:rPr lang="zh-CN" altLang="en-US" sz="2400" b="1" dirty="0">
                <a:solidFill>
                  <a:srgbClr val="0033CC"/>
                </a:solidFill>
                <a:latin typeface="黑体" panose="02010609060101010101" pitchFamily="49" charset="-122"/>
                <a:ea typeface="黑体" panose="02010609060101010101" pitchFamily="49" charset="-122"/>
              </a:rPr>
              <a:t>采煤工作面回采前煤的可解吸瓦斯量应达到的指标</a:t>
            </a:r>
            <a:endParaRPr lang="en-US" altLang="zh-CN" sz="24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）对瓦斯涌出量主要来自于邻近层或者围岩的采煤工作面，计算的</a:t>
            </a:r>
            <a:r>
              <a:rPr lang="zh-CN" altLang="en-US" sz="3200" b="1" dirty="0">
                <a:solidFill>
                  <a:srgbClr val="C00000"/>
                </a:solidFill>
                <a:latin typeface="黑体" panose="02010609060101010101" pitchFamily="49" charset="-122"/>
                <a:ea typeface="黑体" panose="02010609060101010101" pitchFamily="49" charset="-122"/>
              </a:rPr>
              <a:t>瓦斯抽采率</a:t>
            </a:r>
            <a:r>
              <a:rPr lang="zh-CN" altLang="en-US" sz="3200" b="1" dirty="0">
                <a:solidFill>
                  <a:srgbClr val="00B050"/>
                </a:solidFill>
                <a:latin typeface="黑体" panose="02010609060101010101" pitchFamily="49" charset="-122"/>
                <a:ea typeface="黑体" panose="02010609060101010101" pitchFamily="49" charset="-122"/>
              </a:rPr>
              <a:t>（工作面月均瓦斯抽采量及月均风排瓦斯量计算）</a:t>
            </a:r>
            <a:r>
              <a:rPr lang="zh-CN" altLang="en-US" sz="3200" b="1" dirty="0">
                <a:solidFill>
                  <a:srgbClr val="0033CC"/>
                </a:solidFill>
                <a:latin typeface="黑体" panose="02010609060101010101" pitchFamily="49" charset="-122"/>
                <a:ea typeface="黑体" panose="02010609060101010101" pitchFamily="49" charset="-122"/>
              </a:rPr>
              <a:t>不能满足表</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规定。</a:t>
            </a:r>
            <a:endParaRPr lang="en-US" altLang="zh-CN" sz="20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2400" b="1" dirty="0">
                <a:solidFill>
                  <a:srgbClr val="0033CC"/>
                </a:solidFill>
                <a:latin typeface="黑体" panose="02010609060101010101" pitchFamily="49" charset="-122"/>
                <a:ea typeface="黑体" panose="02010609060101010101" pitchFamily="49" charset="-122"/>
              </a:rPr>
              <a:t>       </a:t>
            </a:r>
            <a:endParaRPr lang="zh-CN" altLang="en-US" sz="24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2258008" y="214168"/>
            <a:ext cx="8533923"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14315" y="1781666"/>
            <a:ext cx="8108181" cy="3138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zh-CN" altLang="en-US" sz="2400" b="1" dirty="0" smtClean="0">
                <a:solidFill>
                  <a:srgbClr val="0033CC"/>
                </a:solidFill>
                <a:latin typeface="黑体" panose="02010609060101010101" pitchFamily="49" charset="-122"/>
                <a:ea typeface="黑体" panose="02010609060101010101" pitchFamily="49" charset="-122"/>
              </a:rPr>
              <a:t>             表</a:t>
            </a:r>
            <a:r>
              <a:rPr lang="en-US" altLang="zh-CN" sz="2400" b="1" dirty="0">
                <a:solidFill>
                  <a:srgbClr val="0033CC"/>
                </a:solidFill>
                <a:latin typeface="黑体" panose="02010609060101010101" pitchFamily="49" charset="-122"/>
                <a:ea typeface="黑体" panose="02010609060101010101" pitchFamily="49" charset="-122"/>
              </a:rPr>
              <a:t>2  </a:t>
            </a:r>
            <a:r>
              <a:rPr lang="zh-CN" altLang="en-US" sz="2400" b="1" dirty="0">
                <a:solidFill>
                  <a:srgbClr val="0033CC"/>
                </a:solidFill>
                <a:latin typeface="黑体" panose="02010609060101010101" pitchFamily="49" charset="-122"/>
                <a:ea typeface="黑体" panose="02010609060101010101" pitchFamily="49" charset="-122"/>
              </a:rPr>
              <a:t>采煤工作面瓦斯抽采率应达到的指标</a:t>
            </a: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a:t>
            </a: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3</a:t>
            </a:r>
            <a:r>
              <a:rPr lang="zh-CN" altLang="en-US" sz="3200" b="1" dirty="0">
                <a:solidFill>
                  <a:srgbClr val="0033CC"/>
                </a:solidFill>
                <a:latin typeface="黑体" panose="02010609060101010101" pitchFamily="49" charset="-122"/>
                <a:ea typeface="黑体" panose="02010609060101010101" pitchFamily="49" charset="-122"/>
              </a:rPr>
              <a:t>）采掘工作面在满足风速不超过</a:t>
            </a:r>
            <a:r>
              <a:rPr lang="en-US" altLang="zh-CN" sz="3200" b="1" dirty="0">
                <a:solidFill>
                  <a:srgbClr val="0033CC"/>
                </a:solidFill>
                <a:latin typeface="黑体" panose="02010609060101010101" pitchFamily="49" charset="-122"/>
                <a:ea typeface="黑体" panose="02010609060101010101" pitchFamily="49" charset="-122"/>
              </a:rPr>
              <a:t>4m/s</a:t>
            </a:r>
            <a:r>
              <a:rPr lang="zh-CN" altLang="en-US" sz="3200" b="1" dirty="0">
                <a:solidFill>
                  <a:srgbClr val="0033CC"/>
                </a:solidFill>
                <a:latin typeface="黑体" panose="02010609060101010101" pitchFamily="49" charset="-122"/>
                <a:ea typeface="黑体" panose="02010609060101010101" pitchFamily="49" charset="-122"/>
              </a:rPr>
              <a:t>的条件下，回风流中</a:t>
            </a:r>
            <a:r>
              <a:rPr lang="zh-CN" altLang="en-US" sz="3200" b="1" dirty="0">
                <a:solidFill>
                  <a:srgbClr val="C00000"/>
                </a:solidFill>
                <a:latin typeface="黑体" panose="02010609060101010101" pitchFamily="49" charset="-122"/>
                <a:ea typeface="黑体" panose="02010609060101010101" pitchFamily="49" charset="-122"/>
              </a:rPr>
              <a:t>瓦斯浓度</a:t>
            </a:r>
            <a:r>
              <a:rPr lang="zh-CN" altLang="en-US" sz="3200" b="1" dirty="0">
                <a:solidFill>
                  <a:srgbClr val="00B050"/>
                </a:solidFill>
                <a:latin typeface="黑体" panose="02010609060101010101" pitchFamily="49" charset="-122"/>
                <a:ea typeface="黑体" panose="02010609060101010101" pitchFamily="49" charset="-122"/>
              </a:rPr>
              <a:t>（取人工日常检测值和</a:t>
            </a:r>
            <a:r>
              <a:rPr lang="zh-CN" altLang="en-US" sz="3200" b="1" dirty="0" smtClean="0">
                <a:solidFill>
                  <a:srgbClr val="00B050"/>
                </a:solidFill>
                <a:latin typeface="黑体" panose="02010609060101010101" pitchFamily="49" charset="-122"/>
                <a:ea typeface="黑体" panose="02010609060101010101" pitchFamily="49" charset="-122"/>
              </a:rPr>
              <a:t>甲烷传感器正常监测的实际最大</a:t>
            </a:r>
            <a:r>
              <a:rPr lang="zh-CN" altLang="en-US" sz="3200" b="1" dirty="0">
                <a:solidFill>
                  <a:srgbClr val="00B050"/>
                </a:solidFill>
                <a:latin typeface="黑体" panose="02010609060101010101" pitchFamily="49" charset="-122"/>
                <a:ea typeface="黑体" panose="02010609060101010101" pitchFamily="49" charset="-122"/>
              </a:rPr>
              <a:t>值）</a:t>
            </a:r>
            <a:r>
              <a:rPr lang="zh-CN" altLang="en-US" sz="3200" b="1" dirty="0">
                <a:solidFill>
                  <a:srgbClr val="0033CC"/>
                </a:solidFill>
                <a:latin typeface="黑体" panose="02010609060101010101" pitchFamily="49" charset="-122"/>
                <a:ea typeface="黑体" panose="02010609060101010101" pitchFamily="49" charset="-122"/>
              </a:rPr>
              <a:t>超过</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2267339" y="224217"/>
            <a:ext cx="8524592"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52137" y="1616466"/>
            <a:ext cx="6486525" cy="316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zh-CN" altLang="en-US" sz="2400" b="1" dirty="0" smtClean="0">
                <a:solidFill>
                  <a:srgbClr val="0033CC"/>
                </a:solidFill>
                <a:latin typeface="黑体" panose="02010609060101010101" pitchFamily="49" charset="-122"/>
                <a:ea typeface="黑体" panose="02010609060101010101" pitchFamily="49" charset="-122"/>
              </a:rPr>
              <a:t> </a:t>
            </a:r>
            <a:r>
              <a:rPr lang="zh-CN" altLang="en-US" sz="3200" b="1" dirty="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4</a:t>
            </a:r>
            <a:r>
              <a:rPr lang="zh-CN" altLang="en-US"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C00000"/>
                </a:solidFill>
                <a:latin typeface="黑体" panose="02010609060101010101" pitchFamily="49" charset="-122"/>
                <a:ea typeface="黑体" panose="02010609060101010101" pitchFamily="49" charset="-122"/>
              </a:rPr>
              <a:t>矿井瓦斯抽采率</a:t>
            </a:r>
            <a:r>
              <a:rPr lang="zh-CN" altLang="en-US" sz="3200" b="1" dirty="0">
                <a:solidFill>
                  <a:srgbClr val="00B050"/>
                </a:solidFill>
                <a:latin typeface="黑体" panose="02010609060101010101" pitchFamily="49" charset="-122"/>
                <a:ea typeface="黑体" panose="02010609060101010101" pitchFamily="49" charset="-122"/>
              </a:rPr>
              <a:t>（取矿井月均瓦斯抽采量及月均风排瓦斯量计算）</a:t>
            </a:r>
            <a:r>
              <a:rPr lang="zh-CN" altLang="en-US" sz="3200" b="1" dirty="0">
                <a:solidFill>
                  <a:srgbClr val="0033CC"/>
                </a:solidFill>
                <a:latin typeface="黑体" panose="02010609060101010101" pitchFamily="49" charset="-122"/>
                <a:ea typeface="黑体" panose="02010609060101010101" pitchFamily="49" charset="-122"/>
              </a:rPr>
              <a:t>不能满足表</a:t>
            </a:r>
            <a:r>
              <a:rPr lang="en-US" altLang="zh-CN" sz="3200" b="1" dirty="0">
                <a:solidFill>
                  <a:srgbClr val="0033CC"/>
                </a:solidFill>
                <a:latin typeface="黑体" panose="02010609060101010101" pitchFamily="49" charset="-122"/>
                <a:ea typeface="黑体" panose="02010609060101010101" pitchFamily="49" charset="-122"/>
              </a:rPr>
              <a:t>3</a:t>
            </a:r>
            <a:r>
              <a:rPr lang="zh-CN" altLang="en-US" sz="3200" b="1" dirty="0">
                <a:solidFill>
                  <a:srgbClr val="0033CC"/>
                </a:solidFill>
                <a:latin typeface="黑体" panose="02010609060101010101" pitchFamily="49" charset="-122"/>
                <a:ea typeface="黑体" panose="02010609060101010101" pitchFamily="49" charset="-122"/>
              </a:rPr>
              <a:t>规定的。</a:t>
            </a:r>
            <a:r>
              <a:rPr lang="zh-CN" altLang="en-US" sz="2400" b="1" dirty="0" smtClean="0">
                <a:solidFill>
                  <a:srgbClr val="0033CC"/>
                </a:solidFill>
                <a:latin typeface="黑体" panose="02010609060101010101" pitchFamily="49" charset="-122"/>
                <a:ea typeface="黑体" panose="02010609060101010101" pitchFamily="49" charset="-122"/>
              </a:rPr>
              <a:t>            </a:t>
            </a: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2400" b="1" dirty="0" smtClean="0">
                <a:solidFill>
                  <a:srgbClr val="0033CC"/>
                </a:solidFill>
                <a:latin typeface="黑体" panose="02010609060101010101" pitchFamily="49" charset="-122"/>
                <a:ea typeface="黑体" panose="02010609060101010101" pitchFamily="49" charset="-122"/>
              </a:rPr>
              <a:t>            表</a:t>
            </a:r>
            <a:r>
              <a:rPr lang="en-US" altLang="zh-CN" sz="2400" b="1" dirty="0">
                <a:solidFill>
                  <a:srgbClr val="0033CC"/>
                </a:solidFill>
                <a:latin typeface="黑体" panose="02010609060101010101" pitchFamily="49" charset="-122"/>
                <a:ea typeface="黑体" panose="02010609060101010101" pitchFamily="49" charset="-122"/>
              </a:rPr>
              <a:t>3  </a:t>
            </a:r>
            <a:r>
              <a:rPr lang="zh-CN" altLang="en-US" sz="2400" b="1" dirty="0">
                <a:solidFill>
                  <a:srgbClr val="0033CC"/>
                </a:solidFill>
                <a:latin typeface="黑体" panose="02010609060101010101" pitchFamily="49" charset="-122"/>
                <a:ea typeface="黑体" panose="02010609060101010101" pitchFamily="49" charset="-122"/>
              </a:rPr>
              <a:t>矿井瓦斯抽采率应达到的指标</a:t>
            </a:r>
            <a:endParaRPr lang="zh-CN" altLang="en-US" sz="24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5</a:t>
            </a:r>
            <a:r>
              <a:rPr lang="zh-CN" altLang="en-US" sz="3200" b="1" dirty="0">
                <a:solidFill>
                  <a:srgbClr val="0033CC"/>
                </a:solidFill>
                <a:latin typeface="黑体" panose="02010609060101010101" pitchFamily="49" charset="-122"/>
                <a:ea typeface="黑体" panose="02010609060101010101" pitchFamily="49" charset="-122"/>
              </a:rPr>
              <a:t>）对突出煤层实施预抽煤层瓦斯区域防突措施的，煤层残余瓦斯压力</a:t>
            </a:r>
            <a:r>
              <a:rPr lang="en-US" altLang="zh-CN" sz="3200" b="1" dirty="0">
                <a:solidFill>
                  <a:srgbClr val="0033CC"/>
                </a:solidFill>
                <a:latin typeface="黑体" panose="02010609060101010101" pitchFamily="49" charset="-122"/>
                <a:ea typeface="黑体" panose="02010609060101010101" pitchFamily="49" charset="-122"/>
              </a:rPr>
              <a:t>P≥0.74MPa</a:t>
            </a:r>
            <a:r>
              <a:rPr lang="zh-CN" altLang="en-US" sz="3200" b="1" dirty="0">
                <a:solidFill>
                  <a:srgbClr val="0033CC"/>
                </a:solidFill>
                <a:latin typeface="黑体" panose="02010609060101010101" pitchFamily="49" charset="-122"/>
                <a:ea typeface="黑体" panose="02010609060101010101" pitchFamily="49" charset="-122"/>
              </a:rPr>
              <a:t>或者残余瓦斯含量</a:t>
            </a:r>
            <a:r>
              <a:rPr lang="en-US" altLang="zh-CN" sz="3200" b="1" dirty="0">
                <a:solidFill>
                  <a:srgbClr val="0033CC"/>
                </a:solidFill>
                <a:latin typeface="黑体" panose="02010609060101010101" pitchFamily="49" charset="-122"/>
                <a:ea typeface="黑体" panose="02010609060101010101" pitchFamily="49" charset="-122"/>
              </a:rPr>
              <a:t>W≥8m</a:t>
            </a:r>
            <a:r>
              <a:rPr lang="en-US" altLang="zh-CN" sz="3200" b="1" baseline="30000" dirty="0">
                <a:solidFill>
                  <a:srgbClr val="0033CC"/>
                </a:solidFill>
                <a:latin typeface="黑体" panose="02010609060101010101" pitchFamily="49" charset="-122"/>
                <a:ea typeface="黑体" panose="02010609060101010101" pitchFamily="49" charset="-122"/>
              </a:rPr>
              <a:t>3</a:t>
            </a:r>
            <a:r>
              <a:rPr lang="en-US" altLang="zh-CN" sz="3200" b="1" dirty="0">
                <a:solidFill>
                  <a:srgbClr val="0033CC"/>
                </a:solidFill>
                <a:latin typeface="黑体" panose="02010609060101010101" pitchFamily="49" charset="-122"/>
                <a:ea typeface="黑体" panose="02010609060101010101" pitchFamily="49" charset="-122"/>
              </a:rPr>
              <a:t>/t</a:t>
            </a:r>
            <a:r>
              <a:rPr lang="zh-CN" altLang="en-US" sz="3200" b="1" dirty="0">
                <a:solidFill>
                  <a:srgbClr val="0033CC"/>
                </a:solidFill>
                <a:latin typeface="黑体" panose="02010609060101010101" pitchFamily="49" charset="-122"/>
                <a:ea typeface="黑体" panose="02010609060101010101" pitchFamily="49" charset="-122"/>
              </a:rPr>
              <a:t>（构造带</a:t>
            </a:r>
            <a:r>
              <a:rPr lang="en-US" altLang="zh-CN" sz="3200" b="1" dirty="0">
                <a:solidFill>
                  <a:srgbClr val="0033CC"/>
                </a:solidFill>
                <a:latin typeface="黑体" panose="02010609060101010101" pitchFamily="49" charset="-122"/>
                <a:ea typeface="黑体" panose="02010609060101010101" pitchFamily="49" charset="-122"/>
              </a:rPr>
              <a:t>W≥6m</a:t>
            </a:r>
            <a:r>
              <a:rPr lang="en-US" altLang="zh-CN" sz="3200" b="1" baseline="30000" dirty="0">
                <a:solidFill>
                  <a:srgbClr val="0033CC"/>
                </a:solidFill>
                <a:latin typeface="黑体" panose="02010609060101010101" pitchFamily="49" charset="-122"/>
                <a:ea typeface="黑体" panose="02010609060101010101" pitchFamily="49" charset="-122"/>
              </a:rPr>
              <a:t>3</a:t>
            </a:r>
            <a:r>
              <a:rPr lang="en-US" altLang="zh-CN" sz="3200" b="1" dirty="0">
                <a:solidFill>
                  <a:srgbClr val="0033CC"/>
                </a:solidFill>
                <a:latin typeface="黑体" panose="02010609060101010101" pitchFamily="49" charset="-122"/>
                <a:ea typeface="黑体" panose="02010609060101010101" pitchFamily="49" charset="-122"/>
              </a:rPr>
              <a:t>/t</a:t>
            </a:r>
            <a:r>
              <a:rPr lang="zh-CN" altLang="en-US"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（所有测点实测值）</a:t>
            </a:r>
            <a:r>
              <a:rPr lang="zh-CN" altLang="en-US" sz="3200" b="1" dirty="0">
                <a:solidFill>
                  <a:srgbClr val="0033CC"/>
                </a:solidFill>
                <a:latin typeface="黑体" panose="02010609060101010101" pitchFamily="49" charset="-122"/>
                <a:ea typeface="黑体" panose="02010609060101010101" pitchFamily="49" charset="-122"/>
              </a:rPr>
              <a:t>时。</a:t>
            </a: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2360645" y="224217"/>
            <a:ext cx="8461430"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四  瓦斯管理、突出防治及瓦斯抽</a:t>
            </a:r>
            <a:r>
              <a:rPr lang="zh-CN" altLang="en-US" sz="3600" b="1" dirty="0" smtClean="0">
                <a:solidFill>
                  <a:srgbClr val="0033CC"/>
                </a:solidFill>
                <a:latin typeface="黑体" panose="02010609060101010101" pitchFamily="49" charset="-122"/>
                <a:ea typeface="黑体" panose="02010609060101010101" pitchFamily="49" charset="-122"/>
              </a:rPr>
              <a:t>采</a:t>
            </a:r>
            <a:endParaRPr lang="zh-CN" altLang="en-US" sz="3600" b="1" dirty="0">
              <a:solidFill>
                <a:srgbClr val="0033CC"/>
              </a:solidFill>
              <a:latin typeface="黑体" panose="02010609060101010101" pitchFamily="49" charset="-122"/>
              <a:ea typeface="黑体" panose="02010609060101010101" pitchFamily="49" charset="-122"/>
            </a:endParaRPr>
          </a:p>
        </p:txBody>
      </p:sp>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0269" y="2649118"/>
            <a:ext cx="6999288" cy="2255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4553339" y="264410"/>
            <a:ext cx="5273949"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五  安全</a:t>
            </a:r>
            <a:r>
              <a:rPr lang="zh-CN" altLang="en-US" sz="3600" b="1" dirty="0" smtClean="0">
                <a:solidFill>
                  <a:srgbClr val="0033CC"/>
                </a:solidFill>
                <a:latin typeface="黑体" panose="02010609060101010101" pitchFamily="49" charset="-122"/>
                <a:ea typeface="黑体" panose="02010609060101010101" pitchFamily="49" charset="-122"/>
              </a:rPr>
              <a:t>监控</a:t>
            </a:r>
            <a:endParaRPr lang="zh-CN" altLang="en-US" sz="3600" b="1" dirty="0">
              <a:solidFill>
                <a:srgbClr val="0033CC"/>
              </a:solidFill>
              <a:latin typeface="黑体" panose="02010609060101010101" pitchFamily="49" charset="-122"/>
              <a:ea typeface="黑体" panose="02010609060101010101" pitchFamily="49" charset="-122"/>
            </a:endParaRPr>
          </a:p>
        </p:txBody>
      </p:sp>
      <p:sp>
        <p:nvSpPr>
          <p:cNvPr id="3" name="矩形 2"/>
          <p:cNvSpPr/>
          <p:nvPr/>
        </p:nvSpPr>
        <p:spPr>
          <a:xfrm>
            <a:off x="793102" y="1226987"/>
            <a:ext cx="10459615" cy="4524315"/>
          </a:xfrm>
          <a:prstGeom prst="rect">
            <a:avLst/>
          </a:prstGeom>
        </p:spPr>
        <p:txBody>
          <a:bodyPr wrap="square">
            <a:spAutoFit/>
          </a:bodyPr>
          <a:lstStyle/>
          <a:p>
            <a:pPr lvl="0" defTabSz="914400" fontAlgn="base">
              <a:spcBef>
                <a:spcPct val="0"/>
              </a:spcBef>
              <a:spcAft>
                <a:spcPct val="0"/>
              </a:spcAft>
            </a:pPr>
            <a:r>
              <a:rPr lang="en-US" altLang="zh-CN" sz="3200" b="1" dirty="0" smtClean="0">
                <a:solidFill>
                  <a:srgbClr val="7030A0"/>
                </a:solidFill>
                <a:latin typeface="黑体" panose="02010609060101010101" pitchFamily="49" charset="-122"/>
                <a:ea typeface="黑体" panose="02010609060101010101" pitchFamily="49" charset="-122"/>
              </a:rPr>
              <a:t>  5.1 </a:t>
            </a:r>
            <a:r>
              <a:rPr lang="zh-CN" altLang="en-US" sz="3200" b="1" dirty="0" smtClean="0">
                <a:solidFill>
                  <a:srgbClr val="7030A0"/>
                </a:solidFill>
                <a:latin typeface="黑体" panose="02010609060101010101" pitchFamily="49" charset="-122"/>
                <a:ea typeface="黑体" panose="02010609060101010101" pitchFamily="49" charset="-122"/>
              </a:rPr>
              <a:t>第十八</a:t>
            </a:r>
            <a:r>
              <a:rPr lang="zh-CN" altLang="en-US" sz="3200" b="1" dirty="0">
                <a:solidFill>
                  <a:srgbClr val="7030A0"/>
                </a:solidFill>
                <a:latin typeface="黑体" panose="02010609060101010101" pitchFamily="49" charset="-122"/>
                <a:ea typeface="黑体" panose="02010609060101010101" pitchFamily="49" charset="-122"/>
              </a:rPr>
              <a:t>条（六）矿</a:t>
            </a:r>
            <a:r>
              <a:rPr lang="zh-CN" altLang="en-US" sz="3200" b="1" dirty="0">
                <a:solidFill>
                  <a:srgbClr val="C00000"/>
                </a:solidFill>
                <a:latin typeface="黑体" panose="02010609060101010101" pitchFamily="49" charset="-122"/>
                <a:ea typeface="黑体" panose="02010609060101010101" pitchFamily="49" charset="-122"/>
              </a:rPr>
              <a:t>井未安装安全监控系统或者系统不能正常运行，</a:t>
            </a:r>
            <a:r>
              <a:rPr lang="zh-CN" altLang="en-US" sz="3200" b="1" dirty="0">
                <a:solidFill>
                  <a:srgbClr val="7030A0"/>
                </a:solidFill>
                <a:latin typeface="黑体" panose="02010609060101010101" pitchFamily="49" charset="-122"/>
                <a:ea typeface="黑体" panose="02010609060101010101" pitchFamily="49" charset="-122"/>
              </a:rPr>
              <a:t>以及</a:t>
            </a:r>
            <a:r>
              <a:rPr lang="zh-CN" altLang="en-US" sz="3200" b="1" dirty="0">
                <a:solidFill>
                  <a:srgbClr val="C00000"/>
                </a:solidFill>
                <a:latin typeface="黑体" panose="02010609060101010101" pitchFamily="49" charset="-122"/>
                <a:ea typeface="黑体" panose="02010609060101010101" pitchFamily="49" charset="-122"/>
              </a:rPr>
              <a:t>对系统数据进行修改、删除及</a:t>
            </a:r>
            <a:r>
              <a:rPr lang="zh-CN" altLang="en-US" sz="3200" b="1" dirty="0" smtClean="0">
                <a:solidFill>
                  <a:srgbClr val="C00000"/>
                </a:solidFill>
                <a:latin typeface="黑体" panose="02010609060101010101" pitchFamily="49" charset="-122"/>
                <a:ea typeface="黑体" panose="02010609060101010101" pitchFamily="49" charset="-122"/>
              </a:rPr>
              <a:t>屏蔽</a:t>
            </a:r>
            <a:endParaRPr lang="zh-CN" altLang="en-US" sz="3200" b="1" dirty="0">
              <a:solidFill>
                <a:srgbClr val="C00000"/>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本条中“系统不能正常运行”，是指安全监控系统因故障不能发挥应有监控、监测作用，未及</a:t>
            </a:r>
            <a:r>
              <a:rPr lang="zh-CN" altLang="en-US" sz="3200" b="1" dirty="0" smtClean="0">
                <a:solidFill>
                  <a:srgbClr val="0033CC"/>
                </a:solidFill>
                <a:latin typeface="黑体" panose="02010609060101010101" pitchFamily="49" charset="-122"/>
                <a:ea typeface="黑体" panose="02010609060101010101" pitchFamily="49" charset="-122"/>
              </a:rPr>
              <a:t>时</a:t>
            </a:r>
            <a:r>
              <a:rPr lang="zh-CN" altLang="en-US" sz="3200" b="1" dirty="0" smtClean="0">
                <a:solidFill>
                  <a:srgbClr val="00B050"/>
                </a:solidFill>
                <a:latin typeface="黑体" panose="02010609060101010101" pitchFamily="49" charset="-122"/>
                <a:ea typeface="黑体" panose="02010609060101010101" pitchFamily="49" charset="-122"/>
              </a:rPr>
              <a:t>（</a:t>
            </a:r>
            <a:r>
              <a:rPr lang="en-US" altLang="zh-CN" sz="3200" b="1" dirty="0" smtClean="0">
                <a:solidFill>
                  <a:srgbClr val="00B050"/>
                </a:solidFill>
                <a:latin typeface="黑体" panose="02010609060101010101" pitchFamily="49" charset="-122"/>
                <a:ea typeface="黑体" panose="02010609060101010101" pitchFamily="49" charset="-122"/>
              </a:rPr>
              <a:t>8h</a:t>
            </a:r>
            <a:r>
              <a:rPr lang="zh-CN" altLang="en-US" sz="3200" b="1" dirty="0" smtClean="0">
                <a:solidFill>
                  <a:srgbClr val="00B050"/>
                </a:solidFill>
                <a:latin typeface="黑体" panose="02010609060101010101" pitchFamily="49" charset="-122"/>
                <a:ea typeface="黑体" panose="02010609060101010101" pitchFamily="49" charset="-122"/>
              </a:rPr>
              <a:t>之内）</a:t>
            </a:r>
            <a:r>
              <a:rPr lang="zh-CN" altLang="en-US" sz="3200" b="1" dirty="0" smtClean="0">
                <a:solidFill>
                  <a:srgbClr val="0033CC"/>
                </a:solidFill>
                <a:latin typeface="黑体" panose="02010609060101010101" pitchFamily="49" charset="-122"/>
                <a:ea typeface="黑体" panose="02010609060101010101" pitchFamily="49" charset="-122"/>
              </a:rPr>
              <a:t>处理</a:t>
            </a:r>
            <a:r>
              <a:rPr lang="zh-CN" altLang="en-US" sz="3200" b="1" dirty="0">
                <a:solidFill>
                  <a:srgbClr val="0033CC"/>
                </a:solidFill>
                <a:latin typeface="黑体" panose="02010609060101010101" pitchFamily="49" charset="-122"/>
                <a:ea typeface="黑体" panose="02010609060101010101" pitchFamily="49" charset="-122"/>
              </a:rPr>
              <a:t>故障，且未按照</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第四百九十二条第三款</a:t>
            </a:r>
            <a:r>
              <a:rPr lang="zh-CN" altLang="en-US" sz="3200" b="1" dirty="0" smtClean="0">
                <a:solidFill>
                  <a:srgbClr val="0033CC"/>
                </a:solidFill>
                <a:latin typeface="黑体" panose="02010609060101010101" pitchFamily="49" charset="-122"/>
                <a:ea typeface="黑体" panose="02010609060101010101" pitchFamily="49" charset="-122"/>
              </a:rPr>
              <a:t>要求</a:t>
            </a:r>
            <a:r>
              <a:rPr lang="zh-CN" altLang="en-US" sz="3200" b="1" dirty="0" smtClean="0">
                <a:solidFill>
                  <a:srgbClr val="C00000"/>
                </a:solidFill>
                <a:latin typeface="黑体" panose="02010609060101010101" pitchFamily="49" charset="-122"/>
                <a:ea typeface="黑体" panose="02010609060101010101" pitchFamily="49" charset="-122"/>
              </a:rPr>
              <a:t>采用人工监测等</a:t>
            </a:r>
            <a:r>
              <a:rPr lang="zh-CN" altLang="en-US" sz="3200" b="1" dirty="0">
                <a:solidFill>
                  <a:srgbClr val="C00000"/>
                </a:solidFill>
                <a:latin typeface="黑体" panose="02010609060101010101" pitchFamily="49" charset="-122"/>
                <a:ea typeface="黑体" panose="02010609060101010101" pitchFamily="49" charset="-122"/>
              </a:rPr>
              <a:t>补救</a:t>
            </a:r>
            <a:r>
              <a:rPr lang="zh-CN" altLang="en-US" sz="3200" b="1" dirty="0" smtClean="0">
                <a:solidFill>
                  <a:srgbClr val="C00000"/>
                </a:solidFill>
                <a:latin typeface="黑体" panose="02010609060101010101" pitchFamily="49" charset="-122"/>
                <a:ea typeface="黑体" panose="02010609060101010101" pitchFamily="49" charset="-122"/>
              </a:rPr>
              <a:t>安全措施</a:t>
            </a:r>
            <a:r>
              <a:rPr lang="zh-CN" altLang="en-US" sz="3200" b="1" dirty="0" smtClean="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甲烷传感器故障处理</a:t>
            </a:r>
            <a:r>
              <a:rPr lang="zh-CN" altLang="en-US" sz="3200" b="1" dirty="0" smtClean="0">
                <a:solidFill>
                  <a:srgbClr val="00B050"/>
                </a:solidFill>
                <a:latin typeface="黑体" panose="02010609060101010101" pitchFamily="49" charset="-122"/>
                <a:ea typeface="黑体" panose="02010609060101010101" pitchFamily="49" charset="-122"/>
              </a:rPr>
              <a:t>期间无人工</a:t>
            </a:r>
            <a:r>
              <a:rPr lang="zh-CN" altLang="en-US" sz="3200" b="1" dirty="0">
                <a:solidFill>
                  <a:srgbClr val="00B050"/>
                </a:solidFill>
                <a:latin typeface="黑体" panose="02010609060101010101" pitchFamily="49" charset="-122"/>
                <a:ea typeface="黑体" panose="02010609060101010101" pitchFamily="49" charset="-122"/>
              </a:rPr>
              <a:t>监测甲烷</a:t>
            </a:r>
            <a:r>
              <a:rPr lang="zh-CN" altLang="en-US" sz="3200" b="1" dirty="0" smtClean="0">
                <a:solidFill>
                  <a:srgbClr val="00B050"/>
                </a:solidFill>
                <a:latin typeface="黑体" panose="02010609060101010101" pitchFamily="49" charset="-122"/>
                <a:ea typeface="黑体" panose="02010609060101010101" pitchFamily="49" charset="-122"/>
              </a:rPr>
              <a:t>浓度等）</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并填写故障记录的。  </a:t>
            </a:r>
            <a:endParaRPr lang="zh-CN" altLang="en-US" sz="3200" b="1" dirty="0">
              <a:solidFill>
                <a:srgbClr val="0033CC"/>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B050"/>
                </a:solidFill>
                <a:latin typeface="黑体" panose="02010609060101010101" pitchFamily="49" charset="-122"/>
                <a:ea typeface="黑体" panose="02010609060101010101" pitchFamily="49" charset="-122"/>
              </a:rPr>
              <a:t>人为对系统记录</a:t>
            </a:r>
            <a:r>
              <a:rPr lang="zh-CN" altLang="en-US" sz="3200" b="1" dirty="0" smtClean="0">
                <a:solidFill>
                  <a:srgbClr val="00B050"/>
                </a:solidFill>
                <a:latin typeface="黑体" panose="02010609060101010101" pitchFamily="49" charset="-122"/>
                <a:ea typeface="黑体" panose="02010609060101010101" pitchFamily="49" charset="-122"/>
              </a:rPr>
              <a:t>的甲烷超</a:t>
            </a:r>
            <a:r>
              <a:rPr lang="zh-CN" altLang="en-US" sz="3200" b="1" dirty="0">
                <a:solidFill>
                  <a:srgbClr val="00B050"/>
                </a:solidFill>
                <a:latin typeface="黑体" panose="02010609060101010101" pitchFamily="49" charset="-122"/>
                <a:ea typeface="黑体" panose="02010609060101010101" pitchFamily="49" charset="-122"/>
              </a:rPr>
              <a:t>限数据进行修改、删除、屏蔽的。</a:t>
            </a:r>
            <a:endParaRPr lang="zh-CN" altLang="en-US" sz="3200" b="1" dirty="0">
              <a:solidFill>
                <a:srgbClr val="00B05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4581330" y="214169"/>
            <a:ext cx="5105281"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五  安全</a:t>
            </a:r>
            <a:r>
              <a:rPr lang="zh-CN" altLang="en-US" sz="3600" b="1" dirty="0" smtClean="0">
                <a:solidFill>
                  <a:srgbClr val="0033CC"/>
                </a:solidFill>
                <a:latin typeface="黑体" panose="02010609060101010101" pitchFamily="49" charset="-122"/>
                <a:ea typeface="黑体" panose="02010609060101010101" pitchFamily="49" charset="-122"/>
              </a:rPr>
              <a:t>监控</a:t>
            </a:r>
            <a:endParaRPr lang="zh-CN" altLang="en-US" sz="3600" b="1" dirty="0">
              <a:solidFill>
                <a:srgbClr val="0033CC"/>
              </a:solidFill>
              <a:latin typeface="黑体" panose="02010609060101010101" pitchFamily="49" charset="-122"/>
              <a:ea typeface="黑体" panose="02010609060101010101" pitchFamily="49" charset="-122"/>
            </a:endParaRPr>
          </a:p>
        </p:txBody>
      </p:sp>
      <p:sp>
        <p:nvSpPr>
          <p:cNvPr id="3" name="矩形 2"/>
          <p:cNvSpPr/>
          <p:nvPr/>
        </p:nvSpPr>
        <p:spPr>
          <a:xfrm>
            <a:off x="793102" y="1226987"/>
            <a:ext cx="10459615" cy="5016758"/>
          </a:xfrm>
          <a:prstGeom prst="rect">
            <a:avLst/>
          </a:prstGeom>
        </p:spPr>
        <p:txBody>
          <a:bodyPr wrap="square">
            <a:spAutoFit/>
          </a:bodyPr>
          <a:lstStyle/>
          <a:p>
            <a:pPr lvl="0" defTabSz="914400" fontAlgn="base">
              <a:spcBef>
                <a:spcPct val="0"/>
              </a:spcBef>
              <a:spcAft>
                <a:spcPct val="0"/>
              </a:spcAft>
            </a:pPr>
            <a:r>
              <a:rPr lang="en-US" altLang="zh-CN" sz="3200" b="1" dirty="0" smtClean="0">
                <a:solidFill>
                  <a:srgbClr val="7030A0"/>
                </a:solidFill>
                <a:latin typeface="黑体" panose="02010609060101010101" pitchFamily="49" charset="-122"/>
                <a:ea typeface="黑体" panose="02010609060101010101" pitchFamily="49" charset="-122"/>
              </a:rPr>
              <a:t>  5.2 </a:t>
            </a:r>
            <a:r>
              <a:rPr lang="zh-CN" altLang="en-US" sz="3200" b="1" dirty="0" smtClean="0">
                <a:solidFill>
                  <a:srgbClr val="7030A0"/>
                </a:solidFill>
                <a:latin typeface="黑体" panose="02010609060101010101" pitchFamily="49" charset="-122"/>
                <a:ea typeface="黑体" panose="02010609060101010101" pitchFamily="49" charset="-122"/>
              </a:rPr>
              <a:t>第八</a:t>
            </a:r>
            <a:r>
              <a:rPr lang="zh-CN" altLang="en-US" sz="3200" b="1" dirty="0">
                <a:solidFill>
                  <a:srgbClr val="7030A0"/>
                </a:solidFill>
                <a:latin typeface="黑体" panose="02010609060101010101" pitchFamily="49" charset="-122"/>
                <a:ea typeface="黑体" panose="02010609060101010101" pitchFamily="49" charset="-122"/>
              </a:rPr>
              <a:t>条（八）煤巷、半煤岩巷和有瓦斯涌出的岩巷</a:t>
            </a:r>
            <a:r>
              <a:rPr lang="zh-CN" altLang="en-US" sz="3200" b="1" dirty="0">
                <a:solidFill>
                  <a:srgbClr val="C00000"/>
                </a:solidFill>
                <a:latin typeface="黑体" panose="02010609060101010101" pitchFamily="49" charset="-122"/>
                <a:ea typeface="黑体" panose="02010609060101010101" pitchFamily="49" charset="-122"/>
              </a:rPr>
              <a:t>掘进</a:t>
            </a:r>
            <a:r>
              <a:rPr lang="zh-CN" altLang="en-US" sz="3200" b="1" dirty="0">
                <a:solidFill>
                  <a:srgbClr val="7030A0"/>
                </a:solidFill>
                <a:latin typeface="黑体" panose="02010609060101010101" pitchFamily="49" charset="-122"/>
                <a:ea typeface="黑体" panose="02010609060101010101" pitchFamily="49" charset="-122"/>
              </a:rPr>
              <a:t>未按照国家规定装备甲烷电、风电闭锁装置或者有关装置不能正常使用的</a:t>
            </a:r>
            <a:endParaRPr lang="zh-CN" altLang="en-US" sz="3200" b="1" dirty="0">
              <a:solidFill>
                <a:srgbClr val="7030A0"/>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F4B183"/>
                </a:solidFill>
                <a:latin typeface="Calibri" panose="020F0502020204030204" pitchFamily="34" charset="0"/>
                <a:ea typeface="等线" pitchFamily="2" charset="-122"/>
              </a:rPr>
              <a:t>——</a:t>
            </a:r>
            <a:r>
              <a:rPr lang="zh-CN" altLang="en-US" sz="3200" b="1" dirty="0">
                <a:solidFill>
                  <a:srgbClr val="0033CC"/>
                </a:solidFill>
                <a:latin typeface="黑体" panose="02010609060101010101" pitchFamily="49" charset="-122"/>
                <a:ea typeface="黑体" panose="02010609060101010101" pitchFamily="49" charset="-122"/>
              </a:rPr>
              <a:t>本条中“煤巷、半煤岩巷和有瓦斯涌出的岩巷掘进未按照国家规定装备甲烷电、风电闭锁装置”，是指存在以下情形之一的：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第一百六十四条有关规定，</a:t>
            </a:r>
            <a:r>
              <a:rPr lang="zh-CN" altLang="en-US" sz="3200" b="1" dirty="0">
                <a:solidFill>
                  <a:srgbClr val="C00000"/>
                </a:solidFill>
                <a:latin typeface="黑体" panose="02010609060101010101" pitchFamily="49" charset="-122"/>
                <a:ea typeface="黑体" panose="02010609060101010101" pitchFamily="49" charset="-122"/>
              </a:rPr>
              <a:t>局部通风机</a:t>
            </a:r>
            <a:r>
              <a:rPr lang="zh-CN" altLang="en-US" sz="3200" b="1" dirty="0">
                <a:solidFill>
                  <a:srgbClr val="0033CC"/>
                </a:solidFill>
                <a:latin typeface="黑体" panose="02010609060101010101" pitchFamily="49" charset="-122"/>
                <a:ea typeface="黑体" panose="02010609060101010101" pitchFamily="49" charset="-122"/>
              </a:rPr>
              <a:t>未实行风电闭锁和甲烷电闭锁，停风后不能切断电源的，或者使用</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台局部通风机同时供风，未同时</a:t>
            </a:r>
            <a:r>
              <a:rPr lang="zh-CN" altLang="en-US" sz="3200" b="1" dirty="0" smtClean="0">
                <a:solidFill>
                  <a:srgbClr val="0033CC"/>
                </a:solidFill>
                <a:latin typeface="黑体" panose="02010609060101010101" pitchFamily="49" charset="-122"/>
                <a:ea typeface="黑体" panose="02010609060101010101" pitchFamily="49" charset="-122"/>
              </a:rPr>
              <a:t>实现风</a:t>
            </a:r>
            <a:r>
              <a:rPr lang="zh-CN" altLang="en-US" sz="3200" b="1" dirty="0">
                <a:solidFill>
                  <a:srgbClr val="0033CC"/>
                </a:solidFill>
                <a:latin typeface="黑体" panose="02010609060101010101" pitchFamily="49" charset="-122"/>
                <a:ea typeface="黑体" panose="02010609060101010101" pitchFamily="49" charset="-122"/>
              </a:rPr>
              <a:t>电闭锁和甲烷电闭锁的</a:t>
            </a:r>
            <a:r>
              <a:rPr lang="zh-CN" altLang="en-US" sz="3200" b="1" dirty="0" smtClean="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4572000" y="244313"/>
            <a:ext cx="5044274"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五  安全</a:t>
            </a:r>
            <a:r>
              <a:rPr lang="zh-CN" altLang="en-US" sz="3600" b="1" dirty="0" smtClean="0">
                <a:solidFill>
                  <a:srgbClr val="0033CC"/>
                </a:solidFill>
                <a:latin typeface="黑体" panose="02010609060101010101" pitchFamily="49" charset="-122"/>
                <a:ea typeface="黑体" panose="02010609060101010101" pitchFamily="49" charset="-122"/>
              </a:rPr>
              <a:t>监控</a:t>
            </a:r>
            <a:endParaRPr lang="zh-CN" altLang="en-US" sz="3600" b="1" dirty="0">
              <a:solidFill>
                <a:srgbClr val="0033CC"/>
              </a:solidFill>
              <a:latin typeface="黑体" panose="02010609060101010101" pitchFamily="49" charset="-122"/>
              <a:ea typeface="黑体" panose="02010609060101010101" pitchFamily="49" charset="-122"/>
            </a:endParaRPr>
          </a:p>
        </p:txBody>
      </p:sp>
      <p:sp>
        <p:nvSpPr>
          <p:cNvPr id="3" name="矩形 2"/>
          <p:cNvSpPr/>
          <p:nvPr/>
        </p:nvSpPr>
        <p:spPr>
          <a:xfrm>
            <a:off x="793102" y="1226987"/>
            <a:ext cx="10459615" cy="4031873"/>
          </a:xfrm>
          <a:prstGeom prst="rect">
            <a:avLst/>
          </a:prstGeom>
        </p:spPr>
        <p:txBody>
          <a:bodyPr wrap="square">
            <a:spAutoFit/>
          </a:bodyPr>
          <a:lstStyle/>
          <a:p>
            <a:pPr lvl="0" defTabSz="914400" fontAlgn="base">
              <a:spcBef>
                <a:spcPct val="0"/>
              </a:spcBef>
              <a:spcAft>
                <a:spcPct val="0"/>
              </a:spcAft>
            </a:pPr>
            <a:r>
              <a:rPr lang="zh-CN" altLang="en-US" sz="3200" b="1" dirty="0">
                <a:solidFill>
                  <a:srgbClr val="0033CC"/>
                </a:solidFill>
                <a:latin typeface="黑体" panose="02010609060101010101" pitchFamily="49" charset="-122"/>
                <a:ea typeface="黑体" panose="02010609060101010101" pitchFamily="49" charset="-122"/>
              </a:rPr>
              <a:t>（</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第四百九十九条有关规定，煤巷、半煤岩巷和有瓦斯涌出的岩巷掘进工作面及其回风流中，未安装</a:t>
            </a:r>
            <a:r>
              <a:rPr lang="zh-CN" altLang="en-US" sz="3200" b="1" dirty="0">
                <a:solidFill>
                  <a:srgbClr val="C00000"/>
                </a:solidFill>
                <a:latin typeface="黑体" panose="02010609060101010101" pitchFamily="49" charset="-122"/>
                <a:ea typeface="黑体" panose="02010609060101010101" pitchFamily="49" charset="-122"/>
              </a:rPr>
              <a:t>甲烷传感器</a:t>
            </a:r>
            <a:r>
              <a:rPr lang="zh-CN" altLang="en-US" sz="3200" b="1" dirty="0">
                <a:solidFill>
                  <a:srgbClr val="0033CC"/>
                </a:solidFill>
                <a:latin typeface="黑体" panose="02010609060101010101" pitchFamily="49" charset="-122"/>
                <a:ea typeface="黑体" panose="02010609060101010101" pitchFamily="49" charset="-122"/>
              </a:rPr>
              <a:t>或者未实现甲烷电闭锁功能的。</a:t>
            </a:r>
            <a:endParaRPr lang="zh-CN" altLang="en-US" sz="3200" b="1" dirty="0">
              <a:solidFill>
                <a:srgbClr val="0033CC"/>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有关装置不能正常使用”，是指传感器或者闭锁装置不能正常运行或者不起作用，如甲烷浓度达到断电值，或者正常工作的局部通风机停止运转停风后，不能立即自动切断电源并闭锁的，或者在切断电源期间，断电范围内电气设备仍能</a:t>
            </a:r>
            <a:r>
              <a:rPr lang="zh-CN" altLang="en-US" sz="3200" b="1" dirty="0">
                <a:solidFill>
                  <a:srgbClr val="C00000"/>
                </a:solidFill>
                <a:latin typeface="黑体" panose="02010609060101010101" pitchFamily="49" charset="-122"/>
                <a:ea typeface="黑体" panose="02010609060101010101" pitchFamily="49" charset="-122"/>
              </a:rPr>
              <a:t>人工送上电</a:t>
            </a:r>
            <a:r>
              <a:rPr lang="zh-CN" altLang="en-US" sz="3200" b="1" dirty="0">
                <a:solidFill>
                  <a:srgbClr val="0033CC"/>
                </a:solidFill>
                <a:latin typeface="黑体" panose="02010609060101010101" pitchFamily="49" charset="-122"/>
                <a:ea typeface="黑体" panose="02010609060101010101" pitchFamily="49" charset="-122"/>
              </a:rPr>
              <a:t>的。</a:t>
            </a:r>
            <a:endParaRPr lang="zh-CN" altLang="en-US" sz="32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914400" y="1156086"/>
            <a:ext cx="10259367"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5.3 </a:t>
            </a:r>
            <a:r>
              <a:rPr lang="zh-CN" altLang="en-US" sz="3200" b="1" dirty="0" smtClean="0">
                <a:solidFill>
                  <a:srgbClr val="7030A0"/>
                </a:solidFill>
                <a:latin typeface="黑体" panose="02010609060101010101" pitchFamily="49" charset="-122"/>
                <a:ea typeface="黑体" panose="02010609060101010101" pitchFamily="49" charset="-122"/>
              </a:rPr>
              <a:t>第七</a:t>
            </a:r>
            <a:r>
              <a:rPr lang="zh-CN" altLang="en-US" sz="3200" b="1" dirty="0">
                <a:solidFill>
                  <a:srgbClr val="7030A0"/>
                </a:solidFill>
                <a:latin typeface="黑体" panose="02010609060101010101" pitchFamily="49" charset="-122"/>
                <a:ea typeface="黑体" panose="02010609060101010101" pitchFamily="49" charset="-122"/>
              </a:rPr>
              <a:t>条（二）</a:t>
            </a:r>
            <a:r>
              <a:rPr lang="zh-CN" altLang="en-US" sz="3200" b="1" dirty="0">
                <a:solidFill>
                  <a:srgbClr val="FFC000"/>
                </a:solidFill>
                <a:latin typeface="黑体" panose="02010609060101010101" pitchFamily="49" charset="-122"/>
                <a:ea typeface="黑体" panose="02010609060101010101" pitchFamily="49" charset="-122"/>
              </a:rPr>
              <a:t>和第十八条（六）</a:t>
            </a:r>
            <a:r>
              <a:rPr lang="zh-CN" altLang="en-US" sz="3200" b="1" dirty="0">
                <a:solidFill>
                  <a:srgbClr val="C00000"/>
                </a:solidFill>
                <a:latin typeface="黑体" panose="02010609060101010101" pitchFamily="49" charset="-122"/>
                <a:ea typeface="黑体" panose="02010609060101010101" pitchFamily="49" charset="-122"/>
              </a:rPr>
              <a:t>高瓦斯、</a:t>
            </a:r>
            <a:r>
              <a:rPr lang="zh-CN" altLang="en-US" sz="3200" b="1" dirty="0">
                <a:solidFill>
                  <a:srgbClr val="00B050"/>
                </a:solidFill>
                <a:latin typeface="黑体" panose="02010609060101010101" pitchFamily="49" charset="-122"/>
                <a:ea typeface="黑体" panose="02010609060101010101" pitchFamily="49" charset="-122"/>
              </a:rPr>
              <a:t>突出矿井</a:t>
            </a:r>
            <a:r>
              <a:rPr lang="zh-CN" altLang="en-US" sz="3200" b="1" dirty="0">
                <a:solidFill>
                  <a:srgbClr val="7030A0"/>
                </a:solidFill>
                <a:latin typeface="黑体" panose="02010609060101010101" pitchFamily="49" charset="-122"/>
                <a:ea typeface="黑体" panose="02010609060101010101" pitchFamily="49" charset="-122"/>
              </a:rPr>
              <a:t>未按照国家规定安设、调校甲烷传感器，人为造成甲烷传感器失效，或者瓦斯超限后不能</a:t>
            </a:r>
            <a:r>
              <a:rPr lang="zh-CN" altLang="en-US" sz="3200" b="1" dirty="0">
                <a:solidFill>
                  <a:srgbClr val="C00000"/>
                </a:solidFill>
                <a:latin typeface="黑体" panose="02010609060101010101" pitchFamily="49" charset="-122"/>
                <a:ea typeface="黑体" panose="02010609060101010101" pitchFamily="49" charset="-122"/>
              </a:rPr>
              <a:t>报警、</a:t>
            </a:r>
            <a:r>
              <a:rPr lang="zh-CN" altLang="en-US" sz="3200" b="1" dirty="0">
                <a:solidFill>
                  <a:srgbClr val="7030A0"/>
                </a:solidFill>
                <a:latin typeface="黑体" panose="02010609060101010101" pitchFamily="49" charset="-122"/>
                <a:ea typeface="黑体" panose="02010609060101010101" pitchFamily="49" charset="-122"/>
              </a:rPr>
              <a:t>断电或者断电范围</a:t>
            </a:r>
            <a:r>
              <a:rPr lang="zh-CN" altLang="en-US" sz="3200" b="1" dirty="0" smtClean="0">
                <a:solidFill>
                  <a:srgbClr val="7030A0"/>
                </a:solidFill>
                <a:latin typeface="黑体" panose="02010609060101010101" pitchFamily="49" charset="-122"/>
                <a:ea typeface="黑体" panose="02010609060101010101" pitchFamily="49" charset="-122"/>
              </a:rPr>
              <a:t>不</a:t>
            </a:r>
            <a:r>
              <a:rPr lang="zh-CN" altLang="en-US" sz="3200" b="1" dirty="0">
                <a:solidFill>
                  <a:srgbClr val="7030A0"/>
                </a:solidFill>
                <a:latin typeface="黑体" panose="02010609060101010101" pitchFamily="49" charset="-122"/>
                <a:ea typeface="黑体" panose="02010609060101010101" pitchFamily="49" charset="-122"/>
              </a:rPr>
              <a:t>符合国家规定</a:t>
            </a:r>
            <a:r>
              <a:rPr lang="zh-CN" altLang="en-US" sz="3200" b="1" dirty="0" smtClean="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en-US" altLang="zh-CN" sz="3200" b="1" dirty="0" smtClean="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本条中“未按照国家规定安设甲烷传感器”，是指存在下列情形之一的：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第四百九十九</a:t>
            </a:r>
            <a:r>
              <a:rPr lang="zh-CN" altLang="en-US" sz="3200" b="1" dirty="0" smtClean="0">
                <a:solidFill>
                  <a:srgbClr val="0033CC"/>
                </a:solidFill>
                <a:latin typeface="黑体" panose="02010609060101010101" pitchFamily="49" charset="-122"/>
                <a:ea typeface="黑体" panose="02010609060101010101" pitchFamily="49" charset="-122"/>
              </a:rPr>
              <a:t>条、</a:t>
            </a:r>
            <a:r>
              <a:rPr lang="zh-CN" altLang="en-US" sz="3200" b="1" dirty="0">
                <a:solidFill>
                  <a:srgbClr val="FFC000"/>
                </a:solidFill>
                <a:latin typeface="黑体" panose="02010609060101010101" pitchFamily="49" charset="-122"/>
                <a:ea typeface="黑体" panose="02010609060101010101" pitchFamily="49" charset="-122"/>
              </a:rPr>
              <a:t>第五百条</a:t>
            </a:r>
            <a:r>
              <a:rPr lang="zh-CN" altLang="en-US" sz="3200" b="1" dirty="0">
                <a:solidFill>
                  <a:srgbClr val="0033CC"/>
                </a:solidFill>
                <a:latin typeface="黑体" panose="02010609060101010101" pitchFamily="49" charset="-122"/>
                <a:ea typeface="黑体" panose="02010609060101010101" pitchFamily="49" charset="-122"/>
              </a:rPr>
              <a:t>有关规定</a:t>
            </a:r>
            <a:r>
              <a:rPr lang="zh-CN" altLang="en-US" sz="3200" b="1" dirty="0" smtClean="0">
                <a:solidFill>
                  <a:srgbClr val="0033CC"/>
                </a:solidFill>
                <a:latin typeface="黑体" panose="02010609060101010101" pitchFamily="49" charset="-122"/>
                <a:ea typeface="黑体" panose="02010609060101010101" pitchFamily="49" charset="-122"/>
              </a:rPr>
              <a:t>，下列</a:t>
            </a:r>
            <a:r>
              <a:rPr lang="zh-CN" altLang="en-US" sz="3200" b="1" dirty="0">
                <a:solidFill>
                  <a:srgbClr val="0033CC"/>
                </a:solidFill>
                <a:latin typeface="黑体" panose="02010609060101010101" pitchFamily="49" charset="-122"/>
                <a:ea typeface="黑体" panose="02010609060101010101" pitchFamily="49" charset="-122"/>
              </a:rPr>
              <a:t>地点</a:t>
            </a:r>
            <a:r>
              <a:rPr lang="zh-CN" altLang="en-US" sz="3200" b="1" dirty="0">
                <a:solidFill>
                  <a:srgbClr val="C00000"/>
                </a:solidFill>
                <a:latin typeface="黑体" panose="02010609060101010101" pitchFamily="49" charset="-122"/>
                <a:ea typeface="黑体" panose="02010609060101010101" pitchFamily="49" charset="-122"/>
              </a:rPr>
              <a:t>未设置</a:t>
            </a:r>
            <a:r>
              <a:rPr lang="zh-CN" altLang="en-US" sz="3200" b="1" dirty="0">
                <a:solidFill>
                  <a:srgbClr val="0033CC"/>
                </a:solidFill>
                <a:latin typeface="黑体" panose="02010609060101010101" pitchFamily="49" charset="-122"/>
                <a:ea typeface="黑体" panose="02010609060101010101" pitchFamily="49" charset="-122"/>
              </a:rPr>
              <a:t>甲烷传感器的：①</a:t>
            </a:r>
            <a:r>
              <a:rPr lang="zh-CN" altLang="en-US" sz="3200" b="1" u="sng" dirty="0">
                <a:solidFill>
                  <a:srgbClr val="C00000"/>
                </a:solidFill>
                <a:latin typeface="黑体" panose="02010609060101010101" pitchFamily="49" charset="-122"/>
                <a:ea typeface="黑体" panose="02010609060101010101" pitchFamily="49" charset="-122"/>
              </a:rPr>
              <a:t>采煤</a:t>
            </a:r>
            <a:r>
              <a:rPr lang="zh-CN" altLang="en-US" sz="3200" b="1" u="sng" dirty="0" smtClean="0">
                <a:solidFill>
                  <a:srgbClr val="C00000"/>
                </a:solidFill>
                <a:latin typeface="黑体" panose="02010609060101010101" pitchFamily="49" charset="-122"/>
                <a:ea typeface="黑体" panose="02010609060101010101" pitchFamily="49" charset="-122"/>
              </a:rPr>
              <a:t>工作面</a:t>
            </a:r>
            <a:r>
              <a:rPr lang="zh-CN" altLang="en-US" sz="3200" b="1" dirty="0">
                <a:solidFill>
                  <a:srgbClr val="00B050"/>
                </a:solidFill>
                <a:latin typeface="黑体" panose="02010609060101010101" pitchFamily="49" charset="-122"/>
                <a:ea typeface="黑体" panose="02010609060101010101" pitchFamily="49" charset="-122"/>
              </a:rPr>
              <a:t>（打横线地点为突出矿井未设置全量程或者</a:t>
            </a:r>
            <a:r>
              <a:rPr lang="zh-CN" altLang="en-US" sz="3200" b="1" dirty="0" smtClean="0">
                <a:solidFill>
                  <a:srgbClr val="00B050"/>
                </a:solidFill>
                <a:latin typeface="黑体" panose="02010609060101010101" pitchFamily="49" charset="-122"/>
                <a:ea typeface="黑体" panose="02010609060101010101" pitchFamily="49" charset="-122"/>
              </a:rPr>
              <a:t>高低浓度</a:t>
            </a:r>
            <a:r>
              <a:rPr lang="zh-CN" altLang="en-US" sz="3200" b="1" dirty="0">
                <a:solidFill>
                  <a:srgbClr val="00B050"/>
                </a:solidFill>
                <a:latin typeface="黑体" panose="02010609060101010101" pitchFamily="49" charset="-122"/>
                <a:ea typeface="黑体" panose="02010609060101010101" pitchFamily="49" charset="-122"/>
              </a:rPr>
              <a:t>甲烷传感器的，以下同）</a:t>
            </a:r>
            <a:r>
              <a:rPr lang="zh-CN" altLang="en-US" sz="3200" b="1" dirty="0" smtClean="0">
                <a:solidFill>
                  <a:srgbClr val="0033CC"/>
                </a:solidFill>
                <a:latin typeface="黑体" panose="02010609060101010101" pitchFamily="49" charset="-122"/>
                <a:ea typeface="黑体" panose="02010609060101010101" pitchFamily="49" charset="-122"/>
              </a:rPr>
              <a:t>及其</a:t>
            </a:r>
            <a:r>
              <a:rPr lang="zh-CN" altLang="en-US" sz="3200" b="1" u="sng" dirty="0">
                <a:solidFill>
                  <a:srgbClr val="C00000"/>
                </a:solidFill>
                <a:latin typeface="黑体" panose="02010609060101010101" pitchFamily="49" charset="-122"/>
                <a:ea typeface="黑体" panose="02010609060101010101" pitchFamily="49" charset="-122"/>
              </a:rPr>
              <a:t>回风巷</a:t>
            </a:r>
            <a:r>
              <a:rPr lang="zh-CN" altLang="en-US" sz="3200" b="1" dirty="0">
                <a:solidFill>
                  <a:srgbClr val="0033CC"/>
                </a:solidFill>
                <a:latin typeface="黑体" panose="02010609060101010101" pitchFamily="49" charset="-122"/>
                <a:ea typeface="黑体" panose="02010609060101010101" pitchFamily="49" charset="-122"/>
              </a:rPr>
              <a:t>和回风隅角</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回</a:t>
            </a:r>
            <a:endParaRPr lang="en-US" altLang="zh-CN" sz="3200" b="1" u="sng" dirty="0" smtClean="0">
              <a:solidFill>
                <a:srgbClr val="00B050"/>
              </a:solidFill>
            </a:endParaRPr>
          </a:p>
        </p:txBody>
      </p:sp>
      <p:sp>
        <p:nvSpPr>
          <p:cNvPr id="11" name="文本框 10"/>
          <p:cNvSpPr txBox="1"/>
          <p:nvPr/>
        </p:nvSpPr>
        <p:spPr>
          <a:xfrm>
            <a:off x="4599992" y="194072"/>
            <a:ext cx="5367974"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五  安全</a:t>
            </a:r>
            <a:r>
              <a:rPr lang="zh-CN" altLang="en-US" sz="3600" b="1" dirty="0" smtClean="0">
                <a:solidFill>
                  <a:srgbClr val="0033CC"/>
                </a:solidFill>
                <a:latin typeface="黑体" panose="02010609060101010101" pitchFamily="49" charset="-122"/>
                <a:ea typeface="黑体" panose="02010609060101010101" pitchFamily="49" charset="-122"/>
              </a:rPr>
              <a:t>监控</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80491"/>
            <a:ext cx="10826971" cy="5109778"/>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2.《</a:t>
            </a:r>
            <a:r>
              <a:rPr lang="zh-CN" altLang="en-US" sz="3200" b="1" dirty="0" smtClean="0">
                <a:solidFill>
                  <a:srgbClr val="7030A0"/>
                </a:solidFill>
                <a:latin typeface="黑体" panose="02010609060101010101" pitchFamily="49" charset="-122"/>
                <a:ea typeface="黑体" panose="02010609060101010101" pitchFamily="49" charset="-122"/>
              </a:rPr>
              <a:t>国务院关于预防煤矿生产安全事故的特别规定</a:t>
            </a:r>
            <a:r>
              <a:rPr lang="en-US" altLang="zh-CN" sz="3200" b="1" dirty="0" smtClean="0">
                <a:solidFill>
                  <a:srgbClr val="7030A0"/>
                </a:solidFill>
                <a:latin typeface="黑体" panose="02010609060101010101" pitchFamily="49" charset="-122"/>
                <a:ea typeface="黑体" panose="02010609060101010101" pitchFamily="49" charset="-122"/>
              </a:rPr>
              <a:t>》</a:t>
            </a:r>
            <a:r>
              <a:rPr lang="zh-CN" altLang="en-US" sz="3200" b="1" dirty="0" smtClean="0">
                <a:solidFill>
                  <a:srgbClr val="7030A0"/>
                </a:solidFill>
                <a:latin typeface="黑体" panose="02010609060101010101" pitchFamily="49" charset="-122"/>
                <a:ea typeface="黑体" panose="02010609060101010101" pitchFamily="49" charset="-122"/>
              </a:rPr>
              <a:t>（国务院令第</a:t>
            </a:r>
            <a:r>
              <a:rPr lang="en-US" altLang="zh-CN" sz="3200" b="1" dirty="0" smtClean="0">
                <a:solidFill>
                  <a:srgbClr val="7030A0"/>
                </a:solidFill>
                <a:latin typeface="黑体" panose="02010609060101010101" pitchFamily="49" charset="-122"/>
                <a:ea typeface="黑体" panose="02010609060101010101" pitchFamily="49" charset="-122"/>
              </a:rPr>
              <a:t>446</a:t>
            </a:r>
            <a:r>
              <a:rPr lang="zh-CN" altLang="en-US" sz="3200" b="1" dirty="0" smtClean="0">
                <a:solidFill>
                  <a:srgbClr val="7030A0"/>
                </a:solidFill>
                <a:latin typeface="黑体" panose="02010609060101010101" pitchFamily="49" charset="-122"/>
                <a:ea typeface="黑体" panose="02010609060101010101" pitchFamily="49" charset="-122"/>
              </a:rPr>
              <a:t>号）（</a:t>
            </a:r>
            <a:r>
              <a:rPr lang="en-US" altLang="zh-CN" sz="3200" b="1" dirty="0" smtClean="0">
                <a:solidFill>
                  <a:srgbClr val="7030A0"/>
                </a:solidFill>
                <a:latin typeface="黑体" panose="02010609060101010101" pitchFamily="49" charset="-122"/>
                <a:ea typeface="黑体" panose="02010609060101010101" pitchFamily="49" charset="-122"/>
              </a:rPr>
              <a:t>2005</a:t>
            </a:r>
            <a:r>
              <a:rPr lang="zh-CN" altLang="en-US" sz="3200" b="1" dirty="0" smtClean="0">
                <a:solidFill>
                  <a:srgbClr val="7030A0"/>
                </a:solidFill>
                <a:latin typeface="黑体" panose="02010609060101010101" pitchFamily="49" charset="-122"/>
                <a:ea typeface="黑体" panose="02010609060101010101" pitchFamily="49" charset="-122"/>
              </a:rPr>
              <a:t>）</a:t>
            </a: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第十条 煤矿存在重大事故隐患</a:t>
            </a:r>
            <a:r>
              <a:rPr lang="zh-CN" altLang="en-US" sz="3200" b="1" dirty="0" smtClean="0">
                <a:solidFill>
                  <a:srgbClr val="C00000"/>
                </a:solidFill>
                <a:latin typeface="黑体" panose="02010609060101010101" pitchFamily="49" charset="-122"/>
                <a:ea typeface="黑体" panose="02010609060101010101" pitchFamily="49" charset="-122"/>
              </a:rPr>
              <a:t>情形之一，仍然进行生产的</a:t>
            </a:r>
            <a:r>
              <a:rPr lang="zh-CN" altLang="en-US" sz="3200" b="1" dirty="0" smtClean="0">
                <a:solidFill>
                  <a:srgbClr val="0033CC"/>
                </a:solidFill>
                <a:latin typeface="黑体" panose="02010609060101010101" pitchFamily="49" charset="-122"/>
                <a:ea typeface="黑体" panose="02010609060101010101" pitchFamily="49" charset="-122"/>
              </a:rPr>
              <a:t>，由安全监管监察部门责令停产整顿，提出整顿的内容、时间等要求，</a:t>
            </a:r>
            <a:r>
              <a:rPr lang="zh-CN" altLang="en-US" sz="3200" b="1" dirty="0" smtClean="0">
                <a:solidFill>
                  <a:srgbClr val="C00000"/>
                </a:solidFill>
                <a:latin typeface="黑体" panose="02010609060101010101" pitchFamily="49" charset="-122"/>
                <a:ea typeface="黑体" panose="02010609060101010101" pitchFamily="49" charset="-122"/>
              </a:rPr>
              <a:t>处</a:t>
            </a:r>
            <a:r>
              <a:rPr lang="en-US" altLang="zh-CN" sz="3200" b="1" dirty="0" smtClean="0">
                <a:solidFill>
                  <a:srgbClr val="C00000"/>
                </a:solidFill>
                <a:latin typeface="黑体" panose="02010609060101010101" pitchFamily="49" charset="-122"/>
                <a:ea typeface="黑体" panose="02010609060101010101" pitchFamily="49" charset="-122"/>
              </a:rPr>
              <a:t>50</a:t>
            </a:r>
            <a:r>
              <a:rPr lang="zh-CN" altLang="en-US" sz="3200" b="1" dirty="0" smtClean="0">
                <a:solidFill>
                  <a:srgbClr val="C00000"/>
                </a:solidFill>
                <a:latin typeface="宋体" panose="02010600030101010101" pitchFamily="2" charset="-122"/>
                <a:ea typeface="宋体" panose="02010600030101010101" pitchFamily="2" charset="-122"/>
              </a:rPr>
              <a:t>～</a:t>
            </a:r>
            <a:r>
              <a:rPr lang="en-US" altLang="zh-CN" sz="3200" b="1" dirty="0" smtClean="0">
                <a:solidFill>
                  <a:srgbClr val="C00000"/>
                </a:solidFill>
                <a:latin typeface="黑体" panose="02010609060101010101" pitchFamily="49" charset="-122"/>
                <a:ea typeface="黑体" panose="02010609060101010101" pitchFamily="49" charset="-122"/>
              </a:rPr>
              <a:t>200</a:t>
            </a:r>
            <a:r>
              <a:rPr lang="zh-CN" altLang="en-US" sz="3200" b="1" dirty="0" smtClean="0">
                <a:solidFill>
                  <a:srgbClr val="C00000"/>
                </a:solidFill>
                <a:latin typeface="黑体" panose="02010609060101010101" pitchFamily="49" charset="-122"/>
                <a:ea typeface="黑体" panose="02010609060101010101" pitchFamily="49" charset="-122"/>
              </a:rPr>
              <a:t>万元的罚款；对煤矿负责人处</a:t>
            </a:r>
            <a:r>
              <a:rPr lang="en-US" altLang="zh-CN" sz="3200" b="1" dirty="0" smtClean="0">
                <a:solidFill>
                  <a:srgbClr val="C00000"/>
                </a:solidFill>
                <a:latin typeface="黑体" panose="02010609060101010101" pitchFamily="49" charset="-122"/>
                <a:ea typeface="黑体" panose="02010609060101010101" pitchFamily="49" charset="-122"/>
              </a:rPr>
              <a:t>3</a:t>
            </a:r>
            <a:r>
              <a:rPr lang="zh-CN" altLang="en-US" sz="3200" b="1" dirty="0" smtClean="0">
                <a:solidFill>
                  <a:srgbClr val="C00000"/>
                </a:solidFill>
                <a:latin typeface="宋体" panose="02010600030101010101" pitchFamily="2" charset="-122"/>
                <a:ea typeface="宋体" panose="02010600030101010101" pitchFamily="2" charset="-122"/>
              </a:rPr>
              <a:t>～</a:t>
            </a:r>
            <a:r>
              <a:rPr lang="en-US" altLang="zh-CN" sz="3200" b="1" dirty="0" smtClean="0">
                <a:solidFill>
                  <a:srgbClr val="C00000"/>
                </a:solidFill>
                <a:latin typeface="黑体" panose="02010609060101010101" pitchFamily="49" charset="-122"/>
                <a:ea typeface="黑体" panose="02010609060101010101" pitchFamily="49" charset="-122"/>
              </a:rPr>
              <a:t>15</a:t>
            </a:r>
            <a:r>
              <a:rPr lang="zh-CN" altLang="en-US" sz="3200" b="1" dirty="0" smtClean="0">
                <a:solidFill>
                  <a:srgbClr val="C00000"/>
                </a:solidFill>
                <a:latin typeface="黑体" panose="02010609060101010101" pitchFamily="49" charset="-122"/>
                <a:ea typeface="黑体" panose="02010609060101010101" pitchFamily="49" charset="-122"/>
              </a:rPr>
              <a:t>万元的罚款</a:t>
            </a:r>
            <a:r>
              <a:rPr lang="zh-CN" altLang="en-US" sz="3200" b="1" dirty="0" smtClean="0">
                <a:solidFill>
                  <a:srgbClr val="0033CC"/>
                </a:solidFill>
                <a:latin typeface="黑体" panose="02010609060101010101" pitchFamily="49" charset="-122"/>
                <a:ea typeface="黑体" panose="02010609060101010101" pitchFamily="49" charset="-122"/>
              </a:rPr>
              <a:t>。对</a:t>
            </a:r>
            <a:r>
              <a:rPr lang="en-US" altLang="zh-CN" sz="3200" b="1" dirty="0" smtClean="0">
                <a:solidFill>
                  <a:srgbClr val="C00000"/>
                </a:solidFill>
                <a:latin typeface="黑体" panose="02010609060101010101" pitchFamily="49" charset="-122"/>
                <a:ea typeface="黑体" panose="02010609060101010101" pitchFamily="49" charset="-122"/>
              </a:rPr>
              <a:t>3</a:t>
            </a:r>
            <a:r>
              <a:rPr lang="zh-CN" altLang="en-US" sz="3200" b="1" dirty="0" smtClean="0">
                <a:solidFill>
                  <a:srgbClr val="C00000"/>
                </a:solidFill>
                <a:latin typeface="黑体" panose="02010609060101010101" pitchFamily="49" charset="-122"/>
                <a:ea typeface="黑体" panose="02010609060101010101" pitchFamily="49" charset="-122"/>
              </a:rPr>
              <a:t>个月内</a:t>
            </a:r>
            <a:r>
              <a:rPr lang="en-US" altLang="zh-CN" sz="3200" b="1" dirty="0" smtClean="0">
                <a:solidFill>
                  <a:srgbClr val="C00000"/>
                </a:solidFill>
                <a:latin typeface="黑体" panose="02010609060101010101" pitchFamily="49" charset="-122"/>
                <a:ea typeface="黑体" panose="02010609060101010101" pitchFamily="49" charset="-122"/>
              </a:rPr>
              <a:t>2</a:t>
            </a:r>
            <a:r>
              <a:rPr lang="zh-CN" altLang="en-US" sz="3200" b="1" dirty="0" smtClean="0">
                <a:solidFill>
                  <a:srgbClr val="C00000"/>
                </a:solidFill>
                <a:latin typeface="黑体" panose="02010609060101010101" pitchFamily="49" charset="-122"/>
                <a:ea typeface="黑体" panose="02010609060101010101" pitchFamily="49" charset="-122"/>
              </a:rPr>
              <a:t>次及以上发现</a:t>
            </a:r>
            <a:r>
              <a:rPr lang="zh-CN" altLang="en-US" sz="3200" b="1" dirty="0" smtClean="0">
                <a:solidFill>
                  <a:srgbClr val="0033CC"/>
                </a:solidFill>
                <a:latin typeface="黑体" panose="02010609060101010101" pitchFamily="49" charset="-122"/>
                <a:ea typeface="黑体" panose="02010609060101010101" pitchFamily="49" charset="-122"/>
              </a:rPr>
              <a:t>有重大事故隐患，仍然进行生产的煤矿，安全监管监察部门应当提请有关地方人民政府</a:t>
            </a:r>
            <a:r>
              <a:rPr lang="zh-CN" altLang="en-US" sz="3200" b="1" dirty="0" smtClean="0">
                <a:solidFill>
                  <a:srgbClr val="C00000"/>
                </a:solidFill>
                <a:latin typeface="黑体" panose="02010609060101010101" pitchFamily="49" charset="-122"/>
                <a:ea typeface="黑体" panose="02010609060101010101" pitchFamily="49" charset="-122"/>
              </a:rPr>
              <a:t>关闭该煤矿</a:t>
            </a:r>
            <a:r>
              <a:rPr lang="zh-CN" altLang="en-US" sz="3200" b="1" dirty="0" smtClean="0">
                <a:solidFill>
                  <a:srgbClr val="0033CC"/>
                </a:solidFill>
                <a:latin typeface="黑体" panose="02010609060101010101" pitchFamily="49" charset="-122"/>
                <a:ea typeface="黑体" panose="02010609060101010101" pitchFamily="49" charset="-122"/>
              </a:rPr>
              <a:t>，并由颁发证照的部门立即吊销矿长资格证和安全资格证，该</a:t>
            </a:r>
            <a:r>
              <a:rPr lang="zh-CN" altLang="en-US" sz="3200" b="1" dirty="0" smtClean="0">
                <a:solidFill>
                  <a:srgbClr val="C00000"/>
                </a:solidFill>
                <a:latin typeface="黑体" panose="02010609060101010101" pitchFamily="49" charset="-122"/>
                <a:ea typeface="黑体" panose="02010609060101010101" pitchFamily="49" charset="-122"/>
              </a:rPr>
              <a:t>煤矿的法定代表人和矿长</a:t>
            </a:r>
            <a:r>
              <a:rPr lang="en-US" altLang="zh-CN" sz="3200" b="1" dirty="0" smtClean="0">
                <a:solidFill>
                  <a:srgbClr val="C00000"/>
                </a:solidFill>
                <a:latin typeface="黑体" panose="02010609060101010101" pitchFamily="49" charset="-122"/>
                <a:ea typeface="黑体" panose="02010609060101010101" pitchFamily="49" charset="-122"/>
              </a:rPr>
              <a:t>5</a:t>
            </a:r>
            <a:r>
              <a:rPr lang="zh-CN" altLang="en-US" sz="3200" b="1" dirty="0" smtClean="0">
                <a:solidFill>
                  <a:srgbClr val="C00000"/>
                </a:solidFill>
                <a:latin typeface="黑体" panose="02010609060101010101" pitchFamily="49" charset="-122"/>
                <a:ea typeface="黑体" panose="02010609060101010101" pitchFamily="49" charset="-122"/>
              </a:rPr>
              <a:t>年内不得再担任任何煤矿的法定代表人或者矿长</a:t>
            </a:r>
            <a:r>
              <a:rPr lang="zh-CN" altLang="en-US" sz="3200" b="1" dirty="0" smtClean="0">
                <a:solidFill>
                  <a:srgbClr val="0033CC"/>
                </a:solidFill>
                <a:latin typeface="黑体" panose="02010609060101010101" pitchFamily="49" charset="-122"/>
                <a:ea typeface="黑体" panose="02010609060101010101" pitchFamily="49" charset="-122"/>
              </a:rPr>
              <a:t>。 </a:t>
            </a: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smtClean="0">
              <a:solidFill>
                <a:srgbClr val="00B050"/>
              </a:solidFill>
            </a:endParaRPr>
          </a:p>
        </p:txBody>
      </p:sp>
      <p:sp>
        <p:nvSpPr>
          <p:cNvPr id="11" name="文本框 10"/>
          <p:cNvSpPr txBox="1"/>
          <p:nvPr/>
        </p:nvSpPr>
        <p:spPr>
          <a:xfrm>
            <a:off x="2994958" y="244314"/>
            <a:ext cx="7761085"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一  重大事故隐患调查</a:t>
            </a:r>
            <a:r>
              <a:rPr lang="zh-CN" altLang="en-US" sz="3600" b="1" dirty="0" smtClean="0">
                <a:solidFill>
                  <a:srgbClr val="0033CC"/>
                </a:solidFill>
                <a:latin typeface="黑体" panose="02010609060101010101" pitchFamily="49" charset="-122"/>
                <a:ea typeface="黑体" panose="02010609060101010101" pitchFamily="49" charset="-122"/>
              </a:rPr>
              <a:t>处理</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306811"/>
            <a:ext cx="10412963" cy="4611668"/>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风</a:t>
            </a:r>
            <a:r>
              <a:rPr lang="zh-CN" altLang="en-US" sz="3200" b="1" dirty="0">
                <a:solidFill>
                  <a:srgbClr val="0033CC"/>
                </a:solidFill>
                <a:latin typeface="黑体" panose="02010609060101010101" pitchFamily="49" charset="-122"/>
                <a:ea typeface="黑体" panose="02010609060101010101" pitchFamily="49" charset="-122"/>
              </a:rPr>
              <a:t>巷长度大于</a:t>
            </a:r>
            <a:r>
              <a:rPr lang="en-US" altLang="zh-CN" sz="3200" b="1" dirty="0">
                <a:solidFill>
                  <a:srgbClr val="0033CC"/>
                </a:solidFill>
                <a:latin typeface="黑体" panose="02010609060101010101" pitchFamily="49" charset="-122"/>
                <a:ea typeface="黑体" panose="02010609060101010101" pitchFamily="49" charset="-122"/>
              </a:rPr>
              <a:t>1000m</a:t>
            </a:r>
            <a:r>
              <a:rPr lang="zh-CN" altLang="en-US" sz="3200" b="1" dirty="0" smtClean="0">
                <a:solidFill>
                  <a:srgbClr val="0033CC"/>
                </a:solidFill>
                <a:latin typeface="黑体" panose="02010609060101010101" pitchFamily="49" charset="-122"/>
                <a:ea typeface="黑体" panose="02010609060101010101" pitchFamily="49" charset="-122"/>
              </a:rPr>
              <a:t>时</a:t>
            </a:r>
            <a:r>
              <a:rPr lang="zh-CN" altLang="en-US" sz="3200" b="1" u="sng" dirty="0" smtClean="0">
                <a:solidFill>
                  <a:srgbClr val="C00000"/>
                </a:solidFill>
                <a:latin typeface="黑体" panose="02010609060101010101" pitchFamily="49" charset="-122"/>
                <a:ea typeface="黑体" panose="02010609060101010101" pitchFamily="49" charset="-122"/>
              </a:rPr>
              <a:t>回风</a:t>
            </a:r>
            <a:r>
              <a:rPr lang="zh-CN" altLang="en-US" sz="3200" b="1" u="sng" dirty="0">
                <a:solidFill>
                  <a:srgbClr val="C00000"/>
                </a:solidFill>
                <a:latin typeface="黑体" panose="02010609060101010101" pitchFamily="49" charset="-122"/>
                <a:ea typeface="黑体" panose="02010609060101010101" pitchFamily="49" charset="-122"/>
              </a:rPr>
              <a:t>巷</a:t>
            </a:r>
            <a:r>
              <a:rPr lang="zh-CN" altLang="en-US" sz="3200" b="1" u="sng" dirty="0" smtClean="0">
                <a:solidFill>
                  <a:srgbClr val="C00000"/>
                </a:solidFill>
                <a:latin typeface="黑体" panose="02010609060101010101" pitchFamily="49" charset="-122"/>
                <a:ea typeface="黑体" panose="02010609060101010101" pitchFamily="49" charset="-122"/>
              </a:rPr>
              <a:t>中部</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②</a:t>
            </a:r>
            <a:r>
              <a:rPr lang="zh-CN" altLang="en-US" sz="3200" b="1" u="sng" dirty="0">
                <a:solidFill>
                  <a:srgbClr val="C00000"/>
                </a:solidFill>
                <a:latin typeface="黑体" panose="02010609060101010101" pitchFamily="49" charset="-122"/>
                <a:ea typeface="黑体" panose="02010609060101010101" pitchFamily="49" charset="-122"/>
              </a:rPr>
              <a:t>煤巷、半煤岩巷和有瓦斯涌出</a:t>
            </a:r>
            <a:r>
              <a:rPr lang="zh-CN" altLang="en-US" sz="3200" b="1" u="sng" dirty="0" smtClean="0">
                <a:solidFill>
                  <a:srgbClr val="C00000"/>
                </a:solidFill>
                <a:latin typeface="黑体" panose="02010609060101010101" pitchFamily="49" charset="-122"/>
                <a:ea typeface="黑体" panose="02010609060101010101" pitchFamily="49" charset="-122"/>
              </a:rPr>
              <a:t>的岩</a:t>
            </a:r>
            <a:r>
              <a:rPr lang="zh-CN" altLang="en-US" sz="3200" b="1" u="sng" dirty="0">
                <a:solidFill>
                  <a:srgbClr val="C00000"/>
                </a:solidFill>
                <a:latin typeface="黑体" panose="02010609060101010101" pitchFamily="49" charset="-122"/>
                <a:ea typeface="黑体" panose="02010609060101010101" pitchFamily="49" charset="-122"/>
              </a:rPr>
              <a:t>巷掘进</a:t>
            </a:r>
            <a:r>
              <a:rPr lang="zh-CN" altLang="en-US" sz="3200" b="1" dirty="0">
                <a:solidFill>
                  <a:srgbClr val="0033CC"/>
                </a:solidFill>
                <a:latin typeface="黑体" panose="02010609060101010101" pitchFamily="49" charset="-122"/>
                <a:ea typeface="黑体" panose="02010609060101010101" pitchFamily="49" charset="-122"/>
              </a:rPr>
              <a:t>工作面及其</a:t>
            </a:r>
            <a:r>
              <a:rPr lang="zh-CN" altLang="en-US" sz="3200" b="1" u="sng" dirty="0">
                <a:solidFill>
                  <a:srgbClr val="C00000"/>
                </a:solidFill>
                <a:latin typeface="黑体" panose="02010609060101010101" pitchFamily="49" charset="-122"/>
                <a:ea typeface="黑体" panose="02010609060101010101" pitchFamily="49" charset="-122"/>
              </a:rPr>
              <a:t>回风流中</a:t>
            </a:r>
            <a:r>
              <a:rPr lang="zh-CN" altLang="en-US" sz="3200" b="1" dirty="0" smtClean="0">
                <a:solidFill>
                  <a:srgbClr val="0033CC"/>
                </a:solidFill>
                <a:latin typeface="黑体" panose="02010609060101010101" pitchFamily="49" charset="-122"/>
                <a:ea typeface="黑体" panose="02010609060101010101" pitchFamily="49" charset="-122"/>
              </a:rPr>
              <a:t>，掘进</a:t>
            </a:r>
            <a:r>
              <a:rPr lang="zh-CN" altLang="en-US" sz="3200" b="1" dirty="0">
                <a:solidFill>
                  <a:srgbClr val="0033CC"/>
                </a:solidFill>
                <a:latin typeface="黑体" panose="02010609060101010101" pitchFamily="49" charset="-122"/>
                <a:ea typeface="黑体" panose="02010609060101010101" pitchFamily="49" charset="-122"/>
              </a:rPr>
              <a:t>巷道长度大于</a:t>
            </a:r>
            <a:r>
              <a:rPr lang="en-US" altLang="zh-CN" sz="3200" b="1" dirty="0">
                <a:solidFill>
                  <a:srgbClr val="0033CC"/>
                </a:solidFill>
                <a:latin typeface="黑体" panose="02010609060101010101" pitchFamily="49" charset="-122"/>
                <a:ea typeface="黑体" panose="02010609060101010101" pitchFamily="49" charset="-122"/>
              </a:rPr>
              <a:t>1000m</a:t>
            </a:r>
            <a:r>
              <a:rPr lang="zh-CN" altLang="en-US" sz="3200" b="1" dirty="0">
                <a:solidFill>
                  <a:srgbClr val="0033CC"/>
                </a:solidFill>
                <a:latin typeface="黑体" panose="02010609060101010101" pitchFamily="49" charset="-122"/>
                <a:ea typeface="黑体" panose="02010609060101010101" pitchFamily="49" charset="-122"/>
              </a:rPr>
              <a:t>时</a:t>
            </a:r>
            <a:r>
              <a:rPr lang="zh-CN" altLang="en-US" sz="3200" b="1" u="sng" dirty="0">
                <a:solidFill>
                  <a:srgbClr val="C00000"/>
                </a:solidFill>
                <a:latin typeface="黑体" panose="02010609060101010101" pitchFamily="49" charset="-122"/>
                <a:ea typeface="黑体" panose="02010609060101010101" pitchFamily="49" charset="-122"/>
              </a:rPr>
              <a:t>掘进巷道中部</a:t>
            </a:r>
            <a:r>
              <a:rPr lang="zh-CN" altLang="en-US" sz="3200" b="1" dirty="0">
                <a:solidFill>
                  <a:srgbClr val="0033CC"/>
                </a:solidFill>
                <a:latin typeface="黑体" panose="02010609060101010101" pitchFamily="49" charset="-122"/>
                <a:ea typeface="黑体" panose="02010609060101010101" pitchFamily="49" charset="-122"/>
              </a:rPr>
              <a:t>；③突出矿井</a:t>
            </a:r>
            <a:r>
              <a:rPr lang="zh-CN" altLang="en-US" sz="3200" b="1" dirty="0" smtClean="0">
                <a:solidFill>
                  <a:srgbClr val="0033CC"/>
                </a:solidFill>
                <a:latin typeface="黑体" panose="02010609060101010101" pitchFamily="49" charset="-122"/>
                <a:ea typeface="黑体" panose="02010609060101010101" pitchFamily="49" charset="-122"/>
              </a:rPr>
              <a:t>采煤</a:t>
            </a:r>
            <a:r>
              <a:rPr lang="zh-CN" altLang="en-US" sz="3200" b="1" dirty="0">
                <a:solidFill>
                  <a:srgbClr val="0033CC"/>
                </a:solidFill>
                <a:latin typeface="黑体" panose="02010609060101010101" pitchFamily="49" charset="-122"/>
                <a:ea typeface="黑体" panose="02010609060101010101" pitchFamily="49" charset="-122"/>
              </a:rPr>
              <a:t>工作面</a:t>
            </a:r>
            <a:r>
              <a:rPr lang="zh-CN" altLang="en-US" sz="3200" b="1" u="sng" dirty="0">
                <a:solidFill>
                  <a:srgbClr val="C00000"/>
                </a:solidFill>
                <a:latin typeface="黑体" panose="02010609060101010101" pitchFamily="49" charset="-122"/>
                <a:ea typeface="黑体" panose="02010609060101010101" pitchFamily="49" charset="-122"/>
              </a:rPr>
              <a:t>进风巷</a:t>
            </a:r>
            <a:r>
              <a:rPr lang="zh-CN" altLang="en-US" sz="3200" b="1" dirty="0">
                <a:solidFill>
                  <a:srgbClr val="0033CC"/>
                </a:solidFill>
                <a:latin typeface="黑体" panose="02010609060101010101" pitchFamily="49" charset="-122"/>
                <a:ea typeface="黑体" panose="02010609060101010101" pitchFamily="49" charset="-122"/>
              </a:rPr>
              <a:t>；④采用串联通风时，被串采煤工作面的进风巷，被串掘进工作面的局部通风机前；⑤</a:t>
            </a:r>
            <a:r>
              <a:rPr lang="zh-CN" altLang="en-US" sz="3200" b="1" u="sng" dirty="0">
                <a:solidFill>
                  <a:srgbClr val="C00000"/>
                </a:solidFill>
                <a:latin typeface="黑体" panose="02010609060101010101" pitchFamily="49" charset="-122"/>
                <a:ea typeface="黑体" panose="02010609060101010101" pitchFamily="49" charset="-122"/>
              </a:rPr>
              <a:t>采区回风巷</a:t>
            </a:r>
            <a:r>
              <a:rPr lang="zh-CN" altLang="en-US" sz="3200" b="1" dirty="0">
                <a:solidFill>
                  <a:srgbClr val="0033CC"/>
                </a:solidFill>
                <a:latin typeface="黑体" panose="02010609060101010101" pitchFamily="49" charset="-122"/>
                <a:ea typeface="黑体" panose="02010609060101010101" pitchFamily="49" charset="-122"/>
              </a:rPr>
              <a:t>、一翼回风巷、</a:t>
            </a:r>
            <a:r>
              <a:rPr lang="zh-CN" altLang="en-US" sz="3200" b="1" u="sng" dirty="0">
                <a:solidFill>
                  <a:srgbClr val="C00000"/>
                </a:solidFill>
                <a:latin typeface="黑体" panose="02010609060101010101" pitchFamily="49" charset="-122"/>
                <a:ea typeface="黑体" panose="02010609060101010101" pitchFamily="49" charset="-122"/>
              </a:rPr>
              <a:t>总回风巷</a:t>
            </a:r>
            <a:r>
              <a:rPr lang="zh-CN" altLang="en-US" sz="3200" b="1" dirty="0">
                <a:solidFill>
                  <a:srgbClr val="0033CC"/>
                </a:solidFill>
                <a:latin typeface="黑体" panose="02010609060101010101" pitchFamily="49" charset="-122"/>
                <a:ea typeface="黑体" panose="02010609060101010101" pitchFamily="49" charset="-122"/>
              </a:rPr>
              <a:t>；⑥使用架线电机车的主要运输巷道内装煤点处；⑦煤仓上方、封闭的带式输送机地面走廊；⑧地面瓦斯抽采泵房内；⑨井下临时瓦斯抽采泵站下风侧栅栏外</a:t>
            </a:r>
            <a:r>
              <a:rPr lang="zh-CN" altLang="en-US" sz="3200" b="1" dirty="0" smtClean="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4618652" y="184024"/>
            <a:ext cx="5389507"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五  安全</a:t>
            </a:r>
            <a:r>
              <a:rPr lang="zh-CN" altLang="en-US" sz="3600" b="1" dirty="0" smtClean="0">
                <a:solidFill>
                  <a:srgbClr val="0033CC"/>
                </a:solidFill>
                <a:latin typeface="黑体" panose="02010609060101010101" pitchFamily="49" charset="-122"/>
                <a:ea typeface="黑体" panose="02010609060101010101" pitchFamily="49" charset="-122"/>
              </a:rPr>
              <a:t>监控</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30343"/>
            <a:ext cx="10412963" cy="544919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2</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防治煤与瓦斯突出细则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第三十二</a:t>
            </a:r>
            <a:r>
              <a:rPr lang="zh-CN" altLang="en-US" sz="3200" b="1" dirty="0" smtClean="0">
                <a:solidFill>
                  <a:srgbClr val="0033CC"/>
                </a:solidFill>
                <a:latin typeface="黑体" panose="02010609060101010101" pitchFamily="49" charset="-122"/>
                <a:ea typeface="黑体" panose="02010609060101010101" pitchFamily="49" charset="-122"/>
              </a:rPr>
              <a:t>条及</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防治煤矿冲击地压细则</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第三十九条有关</a:t>
            </a:r>
            <a:r>
              <a:rPr lang="zh-CN" altLang="en-US" sz="3200" b="1" dirty="0" smtClean="0">
                <a:solidFill>
                  <a:srgbClr val="0033CC"/>
                </a:solidFill>
                <a:latin typeface="黑体" panose="02010609060101010101" pitchFamily="49" charset="-122"/>
                <a:ea typeface="黑体" panose="02010609060101010101" pitchFamily="49" charset="-122"/>
              </a:rPr>
              <a:t>规定，</a:t>
            </a:r>
            <a:r>
              <a:rPr lang="zh-CN" altLang="en-US" sz="3200" b="1" dirty="0">
                <a:solidFill>
                  <a:srgbClr val="0033CC"/>
                </a:solidFill>
                <a:latin typeface="黑体" panose="02010609060101010101" pitchFamily="49" charset="-122"/>
                <a:ea typeface="黑体" panose="02010609060101010101" pitchFamily="49" charset="-122"/>
              </a:rPr>
              <a:t>实施</a:t>
            </a:r>
            <a:r>
              <a:rPr lang="zh-CN" altLang="en-US" sz="3200" b="1" dirty="0">
                <a:solidFill>
                  <a:srgbClr val="C00000"/>
                </a:solidFill>
                <a:latin typeface="黑体" panose="02010609060101010101" pitchFamily="49" charset="-122"/>
                <a:ea typeface="黑体" panose="02010609060101010101" pitchFamily="49" charset="-122"/>
              </a:rPr>
              <a:t>防突措施钻孔</a:t>
            </a:r>
            <a:r>
              <a:rPr lang="zh-CN" altLang="en-US" sz="3200" b="1" dirty="0">
                <a:solidFill>
                  <a:srgbClr val="0033CC"/>
                </a:solidFill>
                <a:latin typeface="黑体" panose="02010609060101010101" pitchFamily="49" charset="-122"/>
                <a:ea typeface="黑体" panose="02010609060101010101" pitchFamily="49" charset="-122"/>
              </a:rPr>
              <a:t>时，在钻机回风侧</a:t>
            </a:r>
            <a:r>
              <a:rPr lang="en-US" altLang="zh-CN" sz="3200" b="1" dirty="0">
                <a:solidFill>
                  <a:srgbClr val="0033CC"/>
                </a:solidFill>
                <a:latin typeface="黑体" panose="02010609060101010101" pitchFamily="49" charset="-122"/>
                <a:ea typeface="黑体" panose="02010609060101010101" pitchFamily="49" charset="-122"/>
              </a:rPr>
              <a:t>10m</a:t>
            </a:r>
            <a:r>
              <a:rPr lang="zh-CN" altLang="en-US" sz="3200" b="1" dirty="0">
                <a:solidFill>
                  <a:srgbClr val="0033CC"/>
                </a:solidFill>
                <a:latin typeface="黑体" panose="02010609060101010101" pitchFamily="49" charset="-122"/>
                <a:ea typeface="黑体" panose="02010609060101010101" pitchFamily="49" charset="-122"/>
              </a:rPr>
              <a:t>范围</a:t>
            </a:r>
            <a:r>
              <a:rPr lang="zh-CN" altLang="en-US" sz="3200" b="1" dirty="0" smtClean="0">
                <a:solidFill>
                  <a:srgbClr val="0033CC"/>
                </a:solidFill>
                <a:latin typeface="黑体" panose="02010609060101010101" pitchFamily="49" charset="-122"/>
                <a:ea typeface="黑体" panose="02010609060101010101" pitchFamily="49" charset="-122"/>
              </a:rPr>
              <a:t>内及</a:t>
            </a:r>
            <a:r>
              <a:rPr lang="zh-CN" altLang="en-US" sz="3200" b="1" dirty="0" smtClean="0">
                <a:solidFill>
                  <a:srgbClr val="C00000"/>
                </a:solidFill>
                <a:latin typeface="黑体" panose="02010609060101010101" pitchFamily="49" charset="-122"/>
                <a:ea typeface="黑体" panose="02010609060101010101" pitchFamily="49" charset="-122"/>
              </a:rPr>
              <a:t>具有</a:t>
            </a:r>
            <a:r>
              <a:rPr lang="zh-CN" altLang="en-US" sz="3200" b="1" dirty="0">
                <a:solidFill>
                  <a:srgbClr val="C00000"/>
                </a:solidFill>
                <a:latin typeface="黑体" panose="02010609060101010101" pitchFamily="49" charset="-122"/>
                <a:ea typeface="黑体" panose="02010609060101010101" pitchFamily="49" charset="-122"/>
              </a:rPr>
              <a:t>冲击地压危险的高瓦斯矿井，</a:t>
            </a:r>
            <a:r>
              <a:rPr lang="zh-CN" altLang="en-US" sz="3200" b="1" dirty="0">
                <a:solidFill>
                  <a:srgbClr val="0033CC"/>
                </a:solidFill>
                <a:latin typeface="黑体" panose="02010609060101010101" pitchFamily="49" charset="-122"/>
                <a:ea typeface="黑体" panose="02010609060101010101" pitchFamily="49" charset="-122"/>
              </a:rPr>
              <a:t>采煤工作面进风巷（距工作面不大于</a:t>
            </a:r>
            <a:r>
              <a:rPr lang="en-US" altLang="zh-CN" sz="3200" b="1" dirty="0">
                <a:solidFill>
                  <a:srgbClr val="0033CC"/>
                </a:solidFill>
                <a:latin typeface="黑体" panose="02010609060101010101" pitchFamily="49" charset="-122"/>
                <a:ea typeface="黑体" panose="02010609060101010101" pitchFamily="49" charset="-122"/>
              </a:rPr>
              <a:t>10m</a:t>
            </a:r>
            <a:r>
              <a:rPr lang="zh-CN" altLang="en-US" sz="3200" b="1" dirty="0">
                <a:solidFill>
                  <a:srgbClr val="0033CC"/>
                </a:solidFill>
                <a:latin typeface="黑体" panose="02010609060101010101" pitchFamily="49" charset="-122"/>
                <a:ea typeface="黑体" panose="02010609060101010101" pitchFamily="49" charset="-122"/>
              </a:rPr>
              <a:t>处）未设置具备超限</a:t>
            </a:r>
            <a:r>
              <a:rPr lang="zh-CN" altLang="en-US" sz="3200" b="1" dirty="0">
                <a:solidFill>
                  <a:srgbClr val="C00000"/>
                </a:solidFill>
                <a:latin typeface="黑体" panose="02010609060101010101" pitchFamily="49" charset="-122"/>
                <a:ea typeface="黑体" panose="02010609060101010101" pitchFamily="49" charset="-122"/>
              </a:rPr>
              <a:t>报警断电功能</a:t>
            </a:r>
            <a:r>
              <a:rPr lang="zh-CN" altLang="en-US" sz="3200" b="1" dirty="0">
                <a:solidFill>
                  <a:srgbClr val="0033CC"/>
                </a:solidFill>
                <a:latin typeface="黑体" panose="02010609060101010101" pitchFamily="49" charset="-122"/>
                <a:ea typeface="黑体" panose="02010609060101010101" pitchFamily="49" charset="-122"/>
              </a:rPr>
              <a:t>的甲烷传感器的。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a:solidFill>
                  <a:srgbClr val="0033CC"/>
                </a:solidFill>
                <a:latin typeface="黑体" panose="02010609060101010101" pitchFamily="49" charset="-122"/>
                <a:ea typeface="黑体" panose="02010609060101010101" pitchFamily="49" charset="-122"/>
              </a:rPr>
              <a:t>本条中“未按照国家规定调校甲烷传感器”，是指</a:t>
            </a:r>
            <a:r>
              <a:rPr lang="zh-CN" altLang="en-US" sz="3200" b="1" dirty="0">
                <a:solidFill>
                  <a:srgbClr val="00B050"/>
                </a:solidFill>
                <a:latin typeface="黑体" panose="02010609060101010101" pitchFamily="49" charset="-122"/>
                <a:ea typeface="黑体" panose="02010609060101010101" pitchFamily="49" charset="-122"/>
              </a:rPr>
              <a:t>上述地点安装的</a:t>
            </a:r>
            <a:r>
              <a:rPr lang="zh-CN" altLang="en-US" sz="3200" b="1" dirty="0">
                <a:solidFill>
                  <a:srgbClr val="0033CC"/>
                </a:solidFill>
                <a:latin typeface="黑体" panose="02010609060101010101" pitchFamily="49" charset="-122"/>
                <a:ea typeface="黑体" panose="02010609060101010101" pitchFamily="49" charset="-122"/>
              </a:rPr>
              <a:t>甲烷传感器未调校</a:t>
            </a:r>
            <a:r>
              <a:rPr lang="zh-CN" altLang="en-US" sz="3200" b="1" dirty="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新装传感器</a:t>
            </a:r>
            <a:r>
              <a:rPr lang="zh-CN" altLang="en-US" sz="3200" b="1" dirty="0">
                <a:solidFill>
                  <a:srgbClr val="00B050"/>
                </a:solidFill>
                <a:latin typeface="黑体" panose="02010609060101010101" pitchFamily="49" charset="-122"/>
                <a:ea typeface="黑体" panose="02010609060101010101" pitchFamily="49" charset="-122"/>
              </a:rPr>
              <a:t>预热稳定运行后</a:t>
            </a:r>
            <a:r>
              <a:rPr lang="en-US" altLang="zh-CN" sz="3200" b="1" dirty="0">
                <a:solidFill>
                  <a:srgbClr val="00B050"/>
                </a:solidFill>
                <a:latin typeface="黑体" panose="02010609060101010101" pitchFamily="49" charset="-122"/>
                <a:ea typeface="黑体" panose="02010609060101010101" pitchFamily="49" charset="-122"/>
              </a:rPr>
              <a:t>30min</a:t>
            </a:r>
            <a:r>
              <a:rPr lang="zh-CN" altLang="en-US" sz="3200" b="1" dirty="0">
                <a:solidFill>
                  <a:srgbClr val="00B050"/>
                </a:solidFill>
                <a:latin typeface="黑体" panose="02010609060101010101" pitchFamily="49" charset="-122"/>
                <a:ea typeface="黑体" panose="02010609060101010101" pitchFamily="49" charset="-122"/>
              </a:rPr>
              <a:t>内或者</a:t>
            </a:r>
            <a:r>
              <a:rPr lang="en-US" altLang="zh-CN" sz="3200" b="1" dirty="0">
                <a:solidFill>
                  <a:srgbClr val="00B050"/>
                </a:solidFill>
                <a:latin typeface="黑体" panose="02010609060101010101" pitchFamily="49" charset="-122"/>
                <a:ea typeface="黑体" panose="02010609060101010101" pitchFamily="49" charset="-122"/>
              </a:rPr>
              <a:t>4%</a:t>
            </a:r>
            <a:r>
              <a:rPr lang="zh-CN" altLang="en-US" sz="3200" b="1" dirty="0">
                <a:solidFill>
                  <a:srgbClr val="00B050"/>
                </a:solidFill>
                <a:latin typeface="黑体" panose="02010609060101010101" pitchFamily="49" charset="-122"/>
                <a:ea typeface="黑体" panose="02010609060101010101" pitchFamily="49" charset="-122"/>
              </a:rPr>
              <a:t>以上浓度冲击后</a:t>
            </a:r>
            <a:r>
              <a:rPr lang="en-US" altLang="zh-CN" sz="3200" b="1" dirty="0">
                <a:solidFill>
                  <a:srgbClr val="00B050"/>
                </a:solidFill>
                <a:latin typeface="黑体" panose="02010609060101010101" pitchFamily="49" charset="-122"/>
                <a:ea typeface="黑体" panose="02010609060101010101" pitchFamily="49" charset="-122"/>
              </a:rPr>
              <a:t>8h</a:t>
            </a:r>
            <a:r>
              <a:rPr lang="zh-CN" altLang="en-US" sz="3200" b="1" dirty="0">
                <a:solidFill>
                  <a:srgbClr val="00B050"/>
                </a:solidFill>
                <a:latin typeface="黑体" panose="02010609060101010101" pitchFamily="49" charset="-122"/>
                <a:ea typeface="黑体" panose="02010609060101010101" pitchFamily="49" charset="-122"/>
              </a:rPr>
              <a:t>内未初次在现场调校的）</a:t>
            </a:r>
            <a:r>
              <a:rPr lang="zh-CN" altLang="en-US" sz="3200" b="1" dirty="0">
                <a:solidFill>
                  <a:srgbClr val="0033CC"/>
                </a:solidFill>
                <a:latin typeface="黑体" panose="02010609060101010101" pitchFamily="49" charset="-122"/>
                <a:ea typeface="黑体" panose="02010609060101010101" pitchFamily="49" charset="-122"/>
              </a:rPr>
              <a:t>或者未按规定周期</a:t>
            </a:r>
            <a:r>
              <a:rPr lang="zh-CN" altLang="en-US" sz="3200" b="1" dirty="0">
                <a:solidFill>
                  <a:srgbClr val="00B050"/>
                </a:solidFill>
                <a:latin typeface="黑体" panose="02010609060101010101" pitchFamily="49" charset="-122"/>
                <a:ea typeface="黑体" panose="02010609060101010101" pitchFamily="49" charset="-122"/>
              </a:rPr>
              <a:t>（催化</a:t>
            </a:r>
            <a:r>
              <a:rPr lang="en-US" altLang="zh-CN" sz="3200" b="1" dirty="0">
                <a:solidFill>
                  <a:srgbClr val="00B050"/>
                </a:solidFill>
                <a:latin typeface="黑体" panose="02010609060101010101" pitchFamily="49" charset="-122"/>
                <a:ea typeface="黑体" panose="02010609060101010101" pitchFamily="49" charset="-122"/>
              </a:rPr>
              <a:t>15</a:t>
            </a:r>
            <a:r>
              <a:rPr lang="zh-CN" altLang="en-US" sz="3200" b="1" dirty="0">
                <a:solidFill>
                  <a:srgbClr val="00B050"/>
                </a:solidFill>
                <a:latin typeface="黑体" panose="02010609060101010101" pitchFamily="49" charset="-122"/>
                <a:ea typeface="黑体" panose="02010609060101010101" pitchFamily="49" charset="-122"/>
              </a:rPr>
              <a:t>天、</a:t>
            </a:r>
            <a:r>
              <a:rPr lang="zh-CN" altLang="en-US" sz="3200" b="1" dirty="0" smtClean="0">
                <a:solidFill>
                  <a:srgbClr val="00B050"/>
                </a:solidFill>
                <a:latin typeface="黑体" panose="02010609060101010101" pitchFamily="49" charset="-122"/>
                <a:ea typeface="黑体" panose="02010609060101010101" pitchFamily="49" charset="-122"/>
              </a:rPr>
              <a:t>激光</a:t>
            </a:r>
            <a:r>
              <a:rPr lang="en-US" altLang="zh-CN" sz="3200" b="1" dirty="0" smtClean="0">
                <a:solidFill>
                  <a:srgbClr val="00B050"/>
                </a:solidFill>
                <a:latin typeface="黑体" panose="02010609060101010101" pitchFamily="49" charset="-122"/>
                <a:ea typeface="黑体" panose="02010609060101010101" pitchFamily="49" charset="-122"/>
              </a:rPr>
              <a:t>6</a:t>
            </a:r>
            <a:r>
              <a:rPr lang="zh-CN" altLang="en-US" sz="3200" b="1" dirty="0">
                <a:solidFill>
                  <a:srgbClr val="00B050"/>
                </a:solidFill>
                <a:latin typeface="黑体" panose="02010609060101010101" pitchFamily="49" charset="-122"/>
                <a:ea typeface="黑体" panose="02010609060101010101" pitchFamily="49" charset="-122"/>
              </a:rPr>
              <a:t>个月至少</a:t>
            </a:r>
            <a:r>
              <a:rPr lang="en-US" altLang="zh-CN" sz="3200" b="1" dirty="0">
                <a:solidFill>
                  <a:srgbClr val="00B050"/>
                </a:solidFill>
                <a:latin typeface="黑体" panose="02010609060101010101" pitchFamily="49" charset="-122"/>
                <a:ea typeface="黑体" panose="02010609060101010101" pitchFamily="49" charset="-122"/>
              </a:rPr>
              <a:t>1</a:t>
            </a:r>
            <a:r>
              <a:rPr lang="zh-CN" altLang="en-US" sz="3200" b="1" dirty="0">
                <a:solidFill>
                  <a:srgbClr val="00B050"/>
                </a:solidFill>
                <a:latin typeface="黑体" panose="02010609060101010101" pitchFamily="49" charset="-122"/>
                <a:ea typeface="黑体" panose="02010609060101010101" pitchFamily="49" charset="-122"/>
              </a:rPr>
              <a:t>次）</a:t>
            </a:r>
            <a:r>
              <a:rPr lang="zh-CN" altLang="en-US" sz="3200" b="1" dirty="0">
                <a:solidFill>
                  <a:srgbClr val="0033CC"/>
                </a:solidFill>
                <a:latin typeface="黑体" panose="02010609060101010101" pitchFamily="49" charset="-122"/>
                <a:ea typeface="黑体" panose="02010609060101010101" pitchFamily="49" charset="-122"/>
              </a:rPr>
              <a:t>调校的。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a:solidFill>
                <a:srgbClr val="00B050"/>
              </a:solidFill>
            </a:endParaRPr>
          </a:p>
          <a:p>
            <a:pPr marL="0" lvl="0" indent="0" fontAlgn="base">
              <a:lnSpc>
                <a:spcPct val="100000"/>
              </a:lnSpc>
              <a:spcBef>
                <a:spcPct val="0"/>
              </a:spcBef>
              <a:spcAft>
                <a:spcPct val="0"/>
              </a:spcAft>
              <a:buNone/>
            </a:pPr>
            <a:endParaRPr lang="en-US" altLang="zh-CN" sz="3200" b="1" dirty="0" smtClean="0">
              <a:solidFill>
                <a:srgbClr val="00B050"/>
              </a:solidFill>
            </a:endParaRPr>
          </a:p>
        </p:txBody>
      </p:sp>
      <p:sp>
        <p:nvSpPr>
          <p:cNvPr id="11" name="文本框 10"/>
          <p:cNvSpPr txBox="1"/>
          <p:nvPr/>
        </p:nvSpPr>
        <p:spPr>
          <a:xfrm>
            <a:off x="4618653" y="214168"/>
            <a:ext cx="5178490"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五  安全</a:t>
            </a:r>
            <a:r>
              <a:rPr lang="zh-CN" altLang="en-US" sz="3600" b="1" dirty="0" smtClean="0">
                <a:solidFill>
                  <a:srgbClr val="0033CC"/>
                </a:solidFill>
                <a:latin typeface="黑体" panose="02010609060101010101" pitchFamily="49" charset="-122"/>
                <a:ea typeface="黑体" panose="02010609060101010101" pitchFamily="49" charset="-122"/>
              </a:rPr>
              <a:t>监控</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09579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F4B183"/>
                </a:solidFill>
                <a:latin typeface="Calibri" panose="020F0502020204030204" pitchFamily="34" charset="0"/>
                <a:ea typeface="等线" pitchFamily="2" charset="-122"/>
              </a:rPr>
              <a:t>   </a:t>
            </a:r>
            <a:endParaRPr lang="en-US" altLang="zh-CN" sz="3200" b="1" dirty="0" smtClean="0">
              <a:solidFill>
                <a:srgbClr val="F4B183"/>
              </a:solidFill>
              <a:latin typeface="Calibri" panose="020F0502020204030204" pitchFamily="34" charset="0"/>
              <a:ea typeface="等线" pitchFamily="2"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en-US" altLang="zh-CN" sz="3200" b="1" dirty="0" smtClean="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本条中“人为造成甲烷传感器失效”，是指采取堵塞、包裹或者风</a:t>
            </a:r>
            <a:r>
              <a:rPr lang="zh-CN" altLang="en-US" sz="3200" b="1" dirty="0" smtClean="0">
                <a:solidFill>
                  <a:srgbClr val="0033CC"/>
                </a:solidFill>
                <a:latin typeface="黑体" panose="02010609060101010101" pitchFamily="49" charset="-122"/>
                <a:ea typeface="黑体" panose="02010609060101010101" pitchFamily="49" charset="-122"/>
              </a:rPr>
              <a:t>吹</a:t>
            </a:r>
            <a:r>
              <a:rPr lang="zh-CN" altLang="en-US" sz="3200" b="1" dirty="0">
                <a:solidFill>
                  <a:srgbClr val="00B050"/>
                </a:solidFill>
                <a:latin typeface="黑体" panose="02010609060101010101" pitchFamily="49" charset="-122"/>
                <a:ea typeface="黑体" panose="02010609060101010101" pitchFamily="49" charset="-122"/>
              </a:rPr>
              <a:t>上述设置的</a:t>
            </a:r>
            <a:r>
              <a:rPr lang="zh-CN" altLang="en-US" sz="3200" b="1" dirty="0" smtClean="0">
                <a:solidFill>
                  <a:srgbClr val="0033CC"/>
                </a:solidFill>
                <a:latin typeface="黑体" panose="02010609060101010101" pitchFamily="49" charset="-122"/>
                <a:ea typeface="黑体" panose="02010609060101010101" pitchFamily="49" charset="-122"/>
              </a:rPr>
              <a:t>甲烷传感器</a:t>
            </a:r>
            <a:r>
              <a:rPr lang="zh-CN" altLang="en-US" sz="3200" b="1" dirty="0">
                <a:solidFill>
                  <a:srgbClr val="0033CC"/>
                </a:solidFill>
                <a:latin typeface="黑体" panose="02010609060101010101" pitchFamily="49" charset="-122"/>
                <a:ea typeface="黑体" panose="02010609060101010101" pitchFamily="49" charset="-122"/>
              </a:rPr>
              <a:t>进气口，或者</a:t>
            </a:r>
            <a:r>
              <a:rPr lang="zh-CN" altLang="en-US" sz="3200" b="1" dirty="0">
                <a:solidFill>
                  <a:srgbClr val="C00000"/>
                </a:solidFill>
                <a:latin typeface="黑体" panose="02010609060101010101" pitchFamily="49" charset="-122"/>
                <a:ea typeface="黑体" panose="02010609060101010101" pitchFamily="49" charset="-122"/>
              </a:rPr>
              <a:t>故意</a:t>
            </a:r>
            <a:r>
              <a:rPr lang="zh-CN" altLang="en-US" sz="3200" b="1" dirty="0">
                <a:solidFill>
                  <a:srgbClr val="0033CC"/>
                </a:solidFill>
                <a:latin typeface="黑体" panose="02010609060101010101" pitchFamily="49" charset="-122"/>
                <a:ea typeface="黑体" panose="02010609060101010101" pitchFamily="49" charset="-122"/>
              </a:rPr>
              <a:t>不按规定位置悬挂甲烷传感器等方式，造成甲烷传感器失效的</a:t>
            </a:r>
            <a:r>
              <a:rPr lang="zh-CN" altLang="en-US" sz="3200" b="1" dirty="0">
                <a:solidFill>
                  <a:srgbClr val="00B050"/>
                </a:solidFill>
                <a:latin typeface="黑体" panose="02010609060101010101" pitchFamily="49" charset="-122"/>
                <a:ea typeface="黑体" panose="02010609060101010101" pitchFamily="49" charset="-122"/>
              </a:rPr>
              <a:t>（未按规定位置悬挂点的浓度小于正常位置浓度</a:t>
            </a:r>
            <a:r>
              <a:rPr lang="en-US" altLang="zh-CN" sz="3200" b="1" dirty="0">
                <a:solidFill>
                  <a:srgbClr val="00B050"/>
                </a:solidFill>
                <a:latin typeface="黑体" panose="02010609060101010101" pitchFamily="49" charset="-122"/>
                <a:ea typeface="黑体" panose="02010609060101010101" pitchFamily="49" charset="-122"/>
              </a:rPr>
              <a:t>0.2%</a:t>
            </a:r>
            <a:r>
              <a:rPr lang="zh-CN" altLang="en-US" sz="3200" b="1" dirty="0">
                <a:solidFill>
                  <a:srgbClr val="00B050"/>
                </a:solidFill>
                <a:latin typeface="黑体" panose="02010609060101010101" pitchFamily="49" charset="-122"/>
                <a:ea typeface="黑体" panose="02010609060101010101" pitchFamily="49" charset="-122"/>
              </a:rPr>
              <a:t>的）</a:t>
            </a:r>
            <a:r>
              <a:rPr lang="zh-CN" altLang="en-US" sz="3200" b="1" dirty="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F4B183"/>
                </a:solidFill>
                <a:latin typeface="Calibri" panose="020F0502020204030204" pitchFamily="34" charset="0"/>
                <a:ea typeface="等线" pitchFamily="2" charset="-122"/>
              </a:rPr>
              <a:t>——</a:t>
            </a:r>
            <a:r>
              <a:rPr lang="zh-CN" altLang="en-US" sz="3200" b="1" dirty="0">
                <a:solidFill>
                  <a:srgbClr val="0033CC"/>
                </a:solidFill>
                <a:latin typeface="黑体" panose="02010609060101010101" pitchFamily="49" charset="-122"/>
                <a:ea typeface="黑体" panose="02010609060101010101" pitchFamily="49" charset="-122"/>
              </a:rPr>
              <a:t>本条中“瓦斯超限后不能报警、断电或者断电范围不符合国家规定”，是</a:t>
            </a:r>
            <a:r>
              <a:rPr lang="zh-CN" altLang="en-US" sz="3200" b="1" dirty="0" smtClean="0">
                <a:solidFill>
                  <a:srgbClr val="0033CC"/>
                </a:solidFill>
                <a:latin typeface="黑体" panose="02010609060101010101" pitchFamily="49" charset="-122"/>
                <a:ea typeface="黑体" panose="02010609060101010101" pitchFamily="49" charset="-122"/>
              </a:rPr>
              <a:t>指不符合</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第四百九十八条</a:t>
            </a:r>
            <a:r>
              <a:rPr lang="zh-CN" altLang="en-US" sz="3200" b="1" dirty="0">
                <a:solidFill>
                  <a:srgbClr val="C00000"/>
                </a:solidFill>
                <a:latin typeface="黑体" panose="02010609060101010101" pitchFamily="49" charset="-122"/>
                <a:ea typeface="黑体" panose="02010609060101010101" pitchFamily="49" charset="-122"/>
              </a:rPr>
              <a:t>有关</a:t>
            </a:r>
            <a:r>
              <a:rPr lang="zh-CN" altLang="en-US" sz="3200" b="1" dirty="0">
                <a:solidFill>
                  <a:srgbClr val="0033CC"/>
                </a:solidFill>
                <a:latin typeface="黑体" panose="02010609060101010101" pitchFamily="49" charset="-122"/>
                <a:ea typeface="黑体" panose="02010609060101010101" pitchFamily="49" charset="-122"/>
              </a:rPr>
              <a:t>规定，即甲烷传感器的设置地点、报警浓度、断电浓度和断电范围不符合表</a:t>
            </a:r>
            <a:r>
              <a:rPr lang="en-US" altLang="zh-CN" sz="3200" b="1" dirty="0">
                <a:solidFill>
                  <a:srgbClr val="0033CC"/>
                </a:solidFill>
                <a:latin typeface="黑体" panose="02010609060101010101" pitchFamily="49" charset="-122"/>
                <a:ea typeface="黑体" panose="02010609060101010101" pitchFamily="49" charset="-122"/>
              </a:rPr>
              <a:t>4</a:t>
            </a:r>
            <a:r>
              <a:rPr lang="zh-CN" altLang="en-US" sz="3200" b="1" dirty="0">
                <a:solidFill>
                  <a:srgbClr val="0033CC"/>
                </a:solidFill>
                <a:latin typeface="黑体" panose="02010609060101010101" pitchFamily="49" charset="-122"/>
                <a:ea typeface="黑体" panose="02010609060101010101" pitchFamily="49" charset="-122"/>
              </a:rPr>
              <a:t>要求的。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24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endParaRPr lang="en-US" altLang="zh-CN" sz="3200" b="1" dirty="0" smtClean="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4100276" y="194072"/>
            <a:ext cx="5526045"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五  安全</a:t>
            </a:r>
            <a:r>
              <a:rPr lang="zh-CN" altLang="en-US" sz="3600" b="1" dirty="0" smtClean="0">
                <a:solidFill>
                  <a:srgbClr val="0033CC"/>
                </a:solidFill>
                <a:latin typeface="黑体" panose="02010609060101010101" pitchFamily="49" charset="-122"/>
                <a:ea typeface="黑体" panose="02010609060101010101" pitchFamily="49" charset="-122"/>
              </a:rPr>
              <a:t>监控</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246521"/>
            <a:ext cx="10412963" cy="5449196"/>
          </a:xfrm>
        </p:spPr>
        <p:txBody>
          <a:bodyPr>
            <a:noAutofit/>
          </a:bodyPr>
          <a:lstStyle/>
          <a:p>
            <a:pPr marL="0" lvl="0" indent="0" fontAlgn="base">
              <a:lnSpc>
                <a:spcPct val="100000"/>
              </a:lnSpc>
              <a:spcBef>
                <a:spcPct val="0"/>
              </a:spcBef>
              <a:spcAft>
                <a:spcPct val="0"/>
              </a:spcAft>
              <a:buNone/>
            </a:pPr>
            <a:r>
              <a:rPr lang="zh-CN" altLang="en-US" sz="2400" b="1" dirty="0" smtClean="0">
                <a:solidFill>
                  <a:srgbClr val="0033CC"/>
                </a:solidFill>
                <a:latin typeface="黑体" panose="02010609060101010101" pitchFamily="49" charset="-122"/>
                <a:ea typeface="黑体" panose="02010609060101010101" pitchFamily="49" charset="-122"/>
              </a:rPr>
              <a:t>       表</a:t>
            </a:r>
            <a:r>
              <a:rPr lang="en-US" altLang="zh-CN" sz="2400" b="1" dirty="0">
                <a:solidFill>
                  <a:srgbClr val="0033CC"/>
                </a:solidFill>
                <a:latin typeface="黑体" panose="02010609060101010101" pitchFamily="49" charset="-122"/>
                <a:ea typeface="黑体" panose="02010609060101010101" pitchFamily="49" charset="-122"/>
              </a:rPr>
              <a:t>4 </a:t>
            </a:r>
            <a:r>
              <a:rPr lang="zh-CN" altLang="en-US" sz="2400" b="1" dirty="0">
                <a:solidFill>
                  <a:srgbClr val="0033CC"/>
                </a:solidFill>
                <a:latin typeface="黑体" panose="02010609060101010101" pitchFamily="49" charset="-122"/>
                <a:ea typeface="黑体" panose="02010609060101010101" pitchFamily="49" charset="-122"/>
              </a:rPr>
              <a:t>甲烷传感器的设置地点，报警、断电浓度和断电范围</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algn="just">
              <a:lnSpc>
                <a:spcPts val="4000"/>
              </a:lnSpc>
              <a:spcBef>
                <a:spcPts val="0"/>
              </a:spcBef>
              <a:buNone/>
            </a:pPr>
            <a:endParaRPr lang="en-US" altLang="zh-CN" sz="3200" b="1" dirty="0" smtClean="0">
              <a:solidFill>
                <a:srgbClr val="00B050"/>
              </a:solidFill>
            </a:endParaRPr>
          </a:p>
        </p:txBody>
      </p:sp>
      <p:sp>
        <p:nvSpPr>
          <p:cNvPr id="11" name="文本框 10"/>
          <p:cNvSpPr txBox="1"/>
          <p:nvPr/>
        </p:nvSpPr>
        <p:spPr>
          <a:xfrm>
            <a:off x="4702629" y="204120"/>
            <a:ext cx="5285432"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五  安全</a:t>
            </a:r>
            <a:r>
              <a:rPr lang="zh-CN" altLang="en-US" sz="3600" b="1" dirty="0" smtClean="0">
                <a:solidFill>
                  <a:srgbClr val="0033CC"/>
                </a:solidFill>
                <a:latin typeface="黑体" panose="02010609060101010101" pitchFamily="49" charset="-122"/>
                <a:ea typeface="黑体" panose="02010609060101010101" pitchFamily="49" charset="-122"/>
              </a:rPr>
              <a:t>监控</a:t>
            </a:r>
            <a:endParaRPr lang="zh-CN" altLang="en-US" sz="3600" b="1" dirty="0">
              <a:solidFill>
                <a:srgbClr val="0033CC"/>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nvGraphicFramePr>
        <p:xfrm>
          <a:off x="648246" y="1872992"/>
          <a:ext cx="10652544" cy="4267200"/>
        </p:xfrm>
        <a:graphic>
          <a:graphicData uri="http://schemas.openxmlformats.org/drawingml/2006/table">
            <a:tbl>
              <a:tblPr firstRow="1" bandRow="1">
                <a:tableStyleId>{5C22544A-7EE6-4342-B048-85BDC9FD1C3A}</a:tableStyleId>
              </a:tblPr>
              <a:tblGrid>
                <a:gridCol w="3794545"/>
                <a:gridCol w="1143000"/>
                <a:gridCol w="1123122"/>
                <a:gridCol w="4591877"/>
              </a:tblGrid>
              <a:tr h="37084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设置地点</a:t>
                      </a:r>
                      <a:endParaRPr kumimoji="0" 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报警浓度</a:t>
                      </a:r>
                      <a:r>
                        <a:rPr kumimoji="0" lang="en-US" alt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a:t>
                      </a:r>
                      <a:endParaRPr kumimoji="0" lang="zh-CN" alt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断电浓度</a:t>
                      </a:r>
                      <a:r>
                        <a:rPr kumimoji="0" lang="en-US" alt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a:t>
                      </a:r>
                      <a:endParaRPr kumimoji="0" lang="zh-CN" altLang="en-US"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断电范围</a:t>
                      </a:r>
                      <a:endParaRPr kumimoji="0" 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37084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采煤工作面</a:t>
                      </a:r>
                      <a:r>
                        <a:rPr lang="zh-CN" altLang="en-US" sz="2000" b="1" kern="1200" dirty="0" smtClean="0">
                          <a:solidFill>
                            <a:srgbClr val="FFC000"/>
                          </a:solidFill>
                          <a:latin typeface="黑体" panose="02010609060101010101" pitchFamily="49" charset="-122"/>
                          <a:ea typeface="黑体" panose="02010609060101010101" pitchFamily="49" charset="-122"/>
                          <a:cs typeface="+mn-cs"/>
                        </a:rPr>
                        <a:t>及</a:t>
                      </a: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回风隅角</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1.5</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工作面及其回风巷内全部非本质安全型电气设备</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采煤工作面回风巷</a:t>
                      </a:r>
                      <a:r>
                        <a:rPr lang="zh-CN" altLang="en-US" sz="2000" b="1" kern="1200" dirty="0" smtClean="0">
                          <a:solidFill>
                            <a:srgbClr val="FFC000"/>
                          </a:solidFill>
                          <a:latin typeface="黑体" panose="02010609060101010101" pitchFamily="49" charset="-122"/>
                          <a:ea typeface="黑体" panose="02010609060101010101" pitchFamily="49" charset="-122"/>
                          <a:cs typeface="+mn-cs"/>
                        </a:rPr>
                        <a:t>及中部</a:t>
                      </a:r>
                      <a:endParaRPr lang="zh-CN" sz="2000" b="1" kern="1200" dirty="0" smtClean="0">
                        <a:solidFill>
                          <a:srgbClr val="FFC000"/>
                        </a:solidFill>
                        <a:latin typeface="黑体" panose="02010609060101010101" pitchFamily="49" charset="-122"/>
                        <a:ea typeface="黑体" panose="02010609060101010101" pitchFamily="49" charset="-122"/>
                        <a:cs typeface="+mn-cs"/>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工作面及其回风巷内全部非本质安全型电气设备</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37084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突出矿井采煤工作面进风巷</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0.5</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0.5</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工作面及其进、回风巷内全部非本质安全型电气设备</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37084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采用串联通风的被串采煤工作面进风巷</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0.5</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0.5</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被串采煤工作面及其进、回风巷内全部非本质安全型电气设备</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37084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煤巷、半煤岩巷和有瓦斯涌出岩巷的掘进工作面</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1.5</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掘进巷道内全部非本质安全型电气设备</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37084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煤巷、半煤岩巷和有瓦斯涌出岩巷的掘进工作面回风流中</a:t>
                      </a:r>
                      <a:r>
                        <a:rPr lang="zh-CN" altLang="en-US" sz="2000" b="1" kern="1200" dirty="0" smtClean="0">
                          <a:solidFill>
                            <a:srgbClr val="FFC000"/>
                          </a:solidFill>
                          <a:latin typeface="黑体" panose="02010609060101010101" pitchFamily="49" charset="-122"/>
                          <a:ea typeface="黑体" panose="02010609060101010101" pitchFamily="49" charset="-122"/>
                          <a:cs typeface="+mn-cs"/>
                        </a:rPr>
                        <a:t>及中部</a:t>
                      </a:r>
                      <a:endParaRPr lang="zh-CN" sz="2000" b="1" kern="1200" dirty="0" smtClean="0">
                        <a:solidFill>
                          <a:srgbClr val="FFC000"/>
                        </a:solidFill>
                        <a:latin typeface="黑体" panose="02010609060101010101" pitchFamily="49" charset="-122"/>
                        <a:ea typeface="黑体" panose="02010609060101010101" pitchFamily="49" charset="-122"/>
                        <a:cs typeface="+mn-cs"/>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掘进巷道内全部非本质安全型电气设备</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bl>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1" name="文本框 10"/>
          <p:cNvSpPr txBox="1"/>
          <p:nvPr/>
        </p:nvSpPr>
        <p:spPr>
          <a:xfrm>
            <a:off x="4702629" y="214168"/>
            <a:ext cx="5215094"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五  安全</a:t>
            </a:r>
            <a:r>
              <a:rPr lang="zh-CN" altLang="en-US" sz="3600" b="1" dirty="0" smtClean="0">
                <a:solidFill>
                  <a:srgbClr val="0033CC"/>
                </a:solidFill>
                <a:latin typeface="黑体" panose="02010609060101010101" pitchFamily="49" charset="-122"/>
                <a:ea typeface="黑体" panose="02010609060101010101" pitchFamily="49" charset="-122"/>
              </a:rPr>
              <a:t>监控</a:t>
            </a:r>
            <a:endParaRPr lang="zh-CN" altLang="en-US" sz="3600" b="1" dirty="0">
              <a:solidFill>
                <a:srgbClr val="0033CC"/>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nvGraphicFramePr>
        <p:xfrm>
          <a:off x="648246" y="1252330"/>
          <a:ext cx="10734381" cy="5188226"/>
        </p:xfrm>
        <a:graphic>
          <a:graphicData uri="http://schemas.openxmlformats.org/drawingml/2006/table">
            <a:tbl>
              <a:tblPr firstRow="1" bandRow="1">
                <a:tableStyleId>{5C22544A-7EE6-4342-B048-85BDC9FD1C3A}</a:tableStyleId>
              </a:tblPr>
              <a:tblGrid>
                <a:gridCol w="4539980"/>
                <a:gridCol w="944217"/>
                <a:gridCol w="785192"/>
                <a:gridCol w="4464992"/>
              </a:tblGrid>
              <a:tr h="62321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突出矿井的煤巷、半煤岩巷和有瓦斯涌出岩巷的掘进工作面的进风分风口处</a:t>
                      </a:r>
                      <a:endParaRPr kumimoji="0" 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ts val="1350"/>
                        </a:lnSpc>
                        <a:spcBef>
                          <a:spcPct val="0"/>
                        </a:spcBef>
                        <a:spcAft>
                          <a:spcPct val="0"/>
                        </a:spcAft>
                        <a:buClrTx/>
                        <a:buSzTx/>
                        <a:buFontTx/>
                        <a:buNone/>
                      </a:pPr>
                      <a:r>
                        <a:rPr kumimoji="0" lang="zh-CN" alt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0.5</a:t>
                      </a:r>
                      <a:endParaRPr kumimoji="0" lang="zh-CN" alt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ts val="1350"/>
                        </a:lnSpc>
                        <a:spcBef>
                          <a:spcPct val="0"/>
                        </a:spcBef>
                        <a:spcAft>
                          <a:spcPct val="0"/>
                        </a:spcAft>
                        <a:buClrTx/>
                        <a:buSzTx/>
                        <a:buFontTx/>
                        <a:buNone/>
                      </a:pPr>
                      <a:r>
                        <a:rPr kumimoji="0" lang="zh-CN" alt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0.5</a:t>
                      </a:r>
                      <a:endParaRPr kumimoji="0" lang="zh-CN" alt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rPr>
                        <a:t>掘进巷道内全部非本质安全型电气设备</a:t>
                      </a:r>
                      <a:endParaRPr kumimoji="0" lang="zh-CN" sz="2000" b="1" i="0" u="none" strike="noStrike" kern="1200" cap="none" normalizeH="0" baseline="0" dirty="0" smtClean="0">
                        <a:ln>
                          <a:noFill/>
                        </a:ln>
                        <a:solidFill>
                          <a:srgbClr val="FFC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62321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双巷掘进工作面混合回风流处</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除全风压供风的进风巷外，双掘进巷道内全部非本质安全型电气设备</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62321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采区回风巷</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采区回风巷内全部非本质安全型电气设备</a:t>
                      </a:r>
                      <a:endParaRPr kumimoji="0" lang="zh-CN" sz="2000" b="1" i="0" u="none" strike="noStrike" kern="1200" cap="none" normalizeH="0" baseline="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37912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一翼回风巷及总回风巷</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0.75</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 </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934816">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使用架线电机车的主要运输巷道内装煤点处</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0.5</a:t>
                      </a:r>
                      <a:endParaRPr kumimoji="0" lang="zh-CN" altLang="zh-CN" sz="2000" b="1" i="0" u="none" strike="noStrike" kern="1200" cap="none" normalizeH="0" baseline="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0.5</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装煤点处上风流</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100m</a:t>
                      </a: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内及其下风流的架空线电源和全部非本质安全型电气设备</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62321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井下煤仓 </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1.5</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1.5</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煤仓附近的各类运输设备及其他非本质安全型电气设备</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62321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封闭的带式输送机地面走廊内</a:t>
                      </a:r>
                      <a:r>
                        <a:rPr kumimoji="0" lang="en-US"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a:t>
                      </a:r>
                      <a:r>
                        <a:rPr kumimoji="0" 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带式输送机滚筒上方</a:t>
                      </a:r>
                      <a:endParaRPr kumimoji="0" 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1.5</a:t>
                      </a:r>
                      <a:endParaRPr kumimoji="0" lang="zh-CN"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1.5</a:t>
                      </a:r>
                      <a:endParaRPr kumimoji="0" lang="zh-CN"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带式输送机地面走廊内全部非本质安全型电气设备</a:t>
                      </a:r>
                      <a:endParaRPr kumimoji="0" 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37912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地面瓦斯抽采泵房内</a:t>
                      </a:r>
                      <a:endParaRPr kumimoji="0" 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0.5</a:t>
                      </a:r>
                      <a:endParaRPr kumimoji="0" lang="zh-CN" altLang="zh-CN" sz="2000" b="1" i="0" u="none" strike="noStrike" kern="1200" cap="none" normalizeH="0" baseline="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 </a:t>
                      </a:r>
                      <a:endParaRPr kumimoji="0" lang="zh-CN"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rPr>
                        <a:t> </a:t>
                      </a:r>
                      <a:endParaRPr kumimoji="0" lang="zh-CN" altLang="zh-CN" sz="2000" b="1" i="0" u="none" strike="noStrike" kern="1200" cap="none" normalizeH="0" baseline="0" dirty="0" smtClean="0">
                        <a:ln>
                          <a:noFill/>
                        </a:ln>
                        <a:solidFill>
                          <a:srgbClr val="C00000"/>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r h="379120">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井下临时瓦斯抽采泵站下风侧栅栏外</a:t>
                      </a:r>
                      <a:endParaRPr kumimoji="0" lang="zh-CN" sz="2000" b="1" i="0" u="none" strike="noStrike" kern="1200" cap="none" normalizeH="0" baseline="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a:t>
                      </a:r>
                      <a:r>
                        <a:rPr kumimoji="0" lang="en-US"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1.0</a:t>
                      </a:r>
                      <a:endParaRPr kumimoji="0" lang="zh-CN" alt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c>
                  <a:txBody>
                    <a:bodyPr/>
                    <a:lstStyle>
                      <a:lvl1pPr marL="0" algn="l" defTabSz="914400" rtl="0" eaLnBrk="1" latinLnBrk="0" hangingPunct="1">
                        <a:defRPr sz="1800" kern="1200">
                          <a:solidFill>
                            <a:schemeClr val="tx1"/>
                          </a:solidFill>
                          <a:latin typeface="Arial" panose="020B0604020202020204"/>
                          <a:ea typeface="宋体" panose="02010600030101010101" pitchFamily="2" charset="-122"/>
                        </a:defRPr>
                      </a:lvl1pPr>
                      <a:lvl2pPr marL="457200" algn="l" defTabSz="914400" rtl="0" eaLnBrk="1" latinLnBrk="0" hangingPunct="1">
                        <a:defRPr sz="1800" kern="1200">
                          <a:solidFill>
                            <a:schemeClr val="tx1"/>
                          </a:solidFill>
                          <a:latin typeface="Arial" panose="020B0604020202020204"/>
                          <a:ea typeface="宋体" panose="02010600030101010101" pitchFamily="2" charset="-122"/>
                        </a:defRPr>
                      </a:lvl2pPr>
                      <a:lvl3pPr marL="914400" algn="l" defTabSz="914400" rtl="0" eaLnBrk="1" latinLnBrk="0" hangingPunct="1">
                        <a:defRPr sz="1800" kern="1200">
                          <a:solidFill>
                            <a:schemeClr val="tx1"/>
                          </a:solidFill>
                          <a:latin typeface="Arial" panose="020B0604020202020204"/>
                          <a:ea typeface="宋体" panose="02010600030101010101" pitchFamily="2" charset="-122"/>
                        </a:defRPr>
                      </a:lvl3pPr>
                      <a:lvl4pPr marL="1371600" algn="l" defTabSz="914400" rtl="0" eaLnBrk="1" latinLnBrk="0" hangingPunct="1">
                        <a:defRPr sz="1800" kern="1200">
                          <a:solidFill>
                            <a:schemeClr val="tx1"/>
                          </a:solidFill>
                          <a:latin typeface="Arial" panose="020B0604020202020204"/>
                          <a:ea typeface="宋体" panose="02010600030101010101" pitchFamily="2" charset="-122"/>
                        </a:defRPr>
                      </a:lvl4pPr>
                      <a:lvl5pPr marL="1828800" algn="l" defTabSz="914400" rtl="0" eaLnBrk="1" latinLnBrk="0" hangingPunct="1">
                        <a:defRPr sz="1800" kern="1200">
                          <a:solidFill>
                            <a:schemeClr val="tx1"/>
                          </a:solidFill>
                          <a:latin typeface="Arial" panose="020B0604020202020204"/>
                          <a:ea typeface="宋体" panose="02010600030101010101" pitchFamily="2" charset="-122"/>
                        </a:defRPr>
                      </a:lvl5pPr>
                      <a:lvl6pPr marL="2286000" algn="l" defTabSz="914400" rtl="0" eaLnBrk="1" latinLnBrk="0" hangingPunct="1">
                        <a:defRPr sz="1800" kern="1200">
                          <a:solidFill>
                            <a:schemeClr val="tx1"/>
                          </a:solidFill>
                          <a:latin typeface="Arial" panose="020B0604020202020204"/>
                          <a:ea typeface="宋体" panose="02010600030101010101" pitchFamily="2" charset="-122"/>
                        </a:defRPr>
                      </a:lvl6pPr>
                      <a:lvl7pPr marL="2743200" algn="l" defTabSz="914400" rtl="0" eaLnBrk="1" latinLnBrk="0" hangingPunct="1">
                        <a:defRPr sz="1800" kern="1200">
                          <a:solidFill>
                            <a:schemeClr val="tx1"/>
                          </a:solidFill>
                          <a:latin typeface="Arial" panose="020B0604020202020204"/>
                          <a:ea typeface="宋体" panose="02010600030101010101" pitchFamily="2" charset="-122"/>
                        </a:defRPr>
                      </a:lvl7pPr>
                      <a:lvl8pPr marL="3200400" algn="l" defTabSz="914400" rtl="0" eaLnBrk="1" latinLnBrk="0" hangingPunct="1">
                        <a:defRPr sz="1800" kern="1200">
                          <a:solidFill>
                            <a:schemeClr val="tx1"/>
                          </a:solidFill>
                          <a:latin typeface="Arial" panose="020B0604020202020204"/>
                          <a:ea typeface="宋体" panose="02010600030101010101" pitchFamily="2" charset="-122"/>
                        </a:defRPr>
                      </a:lvl8pPr>
                      <a:lvl9pPr marL="3657600" algn="l" defTabSz="9144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rPr>
                        <a:t>瓦斯抽采泵站电源</a:t>
                      </a:r>
                      <a:endParaRPr kumimoji="0" lang="zh-CN" sz="2000" b="1" i="0" u="none" strike="noStrike" kern="1200" cap="none" normalizeH="0" baseline="0" dirty="0" smtClean="0">
                        <a:ln>
                          <a:noFill/>
                        </a:ln>
                        <a:solidFill>
                          <a:srgbClr val="0033CC"/>
                        </a:solidFill>
                        <a:effectLst/>
                        <a:latin typeface="黑体" panose="02010609060101010101" pitchFamily="49" charset="-122"/>
                        <a:ea typeface="黑体" panose="02010609060101010101" pitchFamily="49" charset="-122"/>
                        <a:cs typeface="Arial Unicode MS" pitchFamily="34" charset="-122"/>
                      </a:endParaRPr>
                    </a:p>
                  </a:txBody>
                  <a:tcPr marL="68580" marR="68580" marT="0" marB="0" anchor="ctr" horzOverflow="overflow"/>
                </a:tc>
              </a:tr>
            </a:tbl>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577908"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085748"/>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6.1 </a:t>
            </a:r>
            <a:r>
              <a:rPr lang="zh-CN" altLang="en-US" sz="3200" b="1" dirty="0" smtClean="0">
                <a:solidFill>
                  <a:srgbClr val="7030A0"/>
                </a:solidFill>
                <a:latin typeface="黑体" panose="02010609060101010101" pitchFamily="49" charset="-122"/>
                <a:ea typeface="黑体" panose="02010609060101010101" pitchFamily="49" charset="-122"/>
              </a:rPr>
              <a:t>第十二</a:t>
            </a:r>
            <a:r>
              <a:rPr lang="zh-CN" altLang="en-US" sz="3200" b="1" dirty="0">
                <a:solidFill>
                  <a:srgbClr val="7030A0"/>
                </a:solidFill>
                <a:latin typeface="黑体" panose="02010609060101010101" pitchFamily="49" charset="-122"/>
                <a:ea typeface="黑体" panose="02010609060101010101" pitchFamily="49" charset="-122"/>
              </a:rPr>
              <a:t>条（一）开采容易自燃和自燃煤层的矿井，未编制防灭火专项设计或者未</a:t>
            </a:r>
            <a:r>
              <a:rPr lang="zh-CN" altLang="en-US" sz="3200" b="1" dirty="0">
                <a:solidFill>
                  <a:srgbClr val="C00000"/>
                </a:solidFill>
                <a:latin typeface="黑体" panose="02010609060101010101" pitchFamily="49" charset="-122"/>
                <a:ea typeface="黑体" panose="02010609060101010101" pitchFamily="49" charset="-122"/>
              </a:rPr>
              <a:t>采取综合防灭火措施</a:t>
            </a:r>
            <a:r>
              <a:rPr lang="zh-CN" altLang="en-US" sz="3200" b="1" dirty="0" smtClean="0">
                <a:solidFill>
                  <a:srgbClr val="7030A0"/>
                </a:solidFill>
                <a:latin typeface="黑体" panose="02010609060101010101" pitchFamily="49" charset="-122"/>
                <a:ea typeface="黑体" panose="02010609060101010101" pitchFamily="49" charset="-122"/>
              </a:rPr>
              <a:t>的</a:t>
            </a:r>
            <a:endParaRPr lang="en-US" altLang="zh-CN" sz="3200" b="1" dirty="0">
              <a:solidFill>
                <a:srgbClr val="7030A0"/>
              </a:solidFill>
              <a:latin typeface="Calibri" panose="020F0502020204030204" pitchFamily="34" charset="0"/>
              <a:ea typeface="等线" pitchFamily="2"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B050"/>
                </a:solidFill>
                <a:latin typeface="黑体" panose="02010609060101010101" pitchFamily="49" charset="-122"/>
                <a:ea typeface="黑体" panose="02010609060101010101" pitchFamily="49" charset="-122"/>
              </a:rPr>
              <a:t>本条是指开采容易自燃和自燃煤层的矿井，有下列情形之一的：</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B050"/>
                </a:solidFill>
                <a:latin typeface="黑体" panose="02010609060101010101" pitchFamily="49" charset="-122"/>
                <a:ea typeface="黑体" panose="02010609060101010101" pitchFamily="49" charset="-122"/>
              </a:rPr>
              <a:t> </a:t>
            </a:r>
            <a:r>
              <a:rPr lang="zh-CN" altLang="en-US" sz="3200" b="1" dirty="0">
                <a:solidFill>
                  <a:srgbClr val="00B050"/>
                </a:solidFill>
                <a:latin typeface="黑体" panose="02010609060101010101" pitchFamily="49" charset="-122"/>
                <a:ea typeface="黑体" panose="02010609060101010101" pitchFamily="49" charset="-122"/>
              </a:rPr>
              <a:t>（</a:t>
            </a:r>
            <a:r>
              <a:rPr lang="en-US" altLang="zh-CN" sz="3200" b="1" dirty="0">
                <a:solidFill>
                  <a:srgbClr val="00B050"/>
                </a:solidFill>
                <a:latin typeface="黑体" panose="02010609060101010101" pitchFamily="49" charset="-122"/>
                <a:ea typeface="黑体" panose="02010609060101010101" pitchFamily="49" charset="-122"/>
              </a:rPr>
              <a:t>1</a:t>
            </a:r>
            <a:r>
              <a:rPr lang="zh-CN" altLang="en-US" sz="3200" b="1" dirty="0">
                <a:solidFill>
                  <a:srgbClr val="00B050"/>
                </a:solidFill>
                <a:latin typeface="黑体" panose="02010609060101010101" pitchFamily="49" charset="-122"/>
                <a:ea typeface="黑体" panose="02010609060101010101" pitchFamily="49" charset="-122"/>
              </a:rPr>
              <a:t>）未编制矿井防灭火专项设计，或者设计</a:t>
            </a:r>
            <a:r>
              <a:rPr lang="zh-CN" altLang="en-US" sz="3200" b="1" dirty="0" smtClean="0">
                <a:solidFill>
                  <a:srgbClr val="00B050"/>
                </a:solidFill>
                <a:latin typeface="黑体" panose="02010609060101010101" pitchFamily="49" charset="-122"/>
                <a:ea typeface="黑体" panose="02010609060101010101" pitchFamily="49" charset="-122"/>
              </a:rPr>
              <a:t>的专项防</a:t>
            </a:r>
            <a:r>
              <a:rPr lang="zh-CN" altLang="en-US" sz="3200" b="1" dirty="0">
                <a:solidFill>
                  <a:srgbClr val="00B050"/>
                </a:solidFill>
                <a:latin typeface="黑体" panose="02010609060101010101" pitchFamily="49" charset="-122"/>
                <a:ea typeface="黑体" panose="02010609060101010101" pitchFamily="49" charset="-122"/>
              </a:rPr>
              <a:t>灭火系统与</a:t>
            </a:r>
            <a:r>
              <a:rPr lang="en-US" altLang="zh-CN" sz="3200" b="1" dirty="0" smtClean="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煤矿防灭火细则</a:t>
            </a:r>
            <a:r>
              <a:rPr lang="en-US" altLang="zh-CN" sz="3200" b="1" dirty="0" smtClean="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要求</a:t>
            </a:r>
            <a:r>
              <a:rPr lang="zh-CN" altLang="en-US" sz="3200" b="1" dirty="0">
                <a:solidFill>
                  <a:srgbClr val="00B050"/>
                </a:solidFill>
                <a:latin typeface="黑体" panose="02010609060101010101" pitchFamily="49" charset="-122"/>
                <a:ea typeface="黑体" panose="02010609060101010101" pitchFamily="49" charset="-122"/>
              </a:rPr>
              <a:t>不符的。</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B050"/>
                </a:solidFill>
                <a:latin typeface="黑体" panose="02010609060101010101" pitchFamily="49" charset="-122"/>
                <a:ea typeface="黑体" panose="02010609060101010101" pitchFamily="49" charset="-122"/>
              </a:rPr>
              <a:t> </a:t>
            </a:r>
            <a:r>
              <a:rPr lang="zh-CN" altLang="en-US" sz="3200" b="1" dirty="0">
                <a:solidFill>
                  <a:srgbClr val="00B050"/>
                </a:solidFill>
                <a:latin typeface="黑体" panose="02010609060101010101" pitchFamily="49" charset="-122"/>
                <a:ea typeface="黑体" panose="02010609060101010101" pitchFamily="49" charset="-122"/>
              </a:rPr>
              <a:t>（</a:t>
            </a:r>
            <a:r>
              <a:rPr lang="en-US" altLang="zh-CN" sz="3200" b="1" dirty="0">
                <a:solidFill>
                  <a:srgbClr val="00B050"/>
                </a:solidFill>
                <a:latin typeface="黑体" panose="02010609060101010101" pitchFamily="49" charset="-122"/>
                <a:ea typeface="黑体" panose="02010609060101010101" pitchFamily="49" charset="-122"/>
              </a:rPr>
              <a:t>2</a:t>
            </a:r>
            <a:r>
              <a:rPr lang="zh-CN" altLang="en-US" sz="3200" b="1" dirty="0">
                <a:solidFill>
                  <a:srgbClr val="00B050"/>
                </a:solidFill>
                <a:latin typeface="黑体" panose="02010609060101010101" pitchFamily="49" charset="-122"/>
                <a:ea typeface="黑体" panose="02010609060101010101" pitchFamily="49" charset="-122"/>
              </a:rPr>
              <a:t>）采煤工作面采空区未采取注浆、惰性气体、均压、密闭、喷施阻化剂等两项防灭火措施的，或者防火量未达到措施要求</a:t>
            </a:r>
            <a:r>
              <a:rPr lang="zh-CN" altLang="en-US" sz="3200" b="1" dirty="0" smtClean="0">
                <a:solidFill>
                  <a:srgbClr val="00B050"/>
                </a:solidFill>
                <a:latin typeface="黑体" panose="02010609060101010101" pitchFamily="49" charset="-122"/>
                <a:ea typeface="黑体" panose="02010609060101010101" pitchFamily="49" charset="-122"/>
              </a:rPr>
              <a:t>的。</a:t>
            </a: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6.2</a:t>
            </a:r>
            <a:r>
              <a:rPr lang="en-US" altLang="zh-CN" sz="3200" b="1" dirty="0" smtClean="0">
                <a:solidFill>
                  <a:srgbClr val="00B050"/>
                </a:solidFill>
                <a:latin typeface="黑体" panose="02010609060101010101" pitchFamily="49" charset="-122"/>
                <a:ea typeface="黑体" panose="02010609060101010101" pitchFamily="49" charset="-122"/>
              </a:rPr>
              <a:t> </a:t>
            </a:r>
            <a:r>
              <a:rPr lang="zh-CN" altLang="en-US" sz="3200" b="1" dirty="0" smtClean="0">
                <a:solidFill>
                  <a:srgbClr val="7030A0"/>
                </a:solidFill>
                <a:latin typeface="黑体" panose="02010609060101010101" pitchFamily="49" charset="-122"/>
                <a:ea typeface="黑体" panose="02010609060101010101" pitchFamily="49" charset="-122"/>
              </a:rPr>
              <a:t>第十二</a:t>
            </a:r>
            <a:r>
              <a:rPr lang="zh-CN" altLang="en-US" sz="3200" b="1" dirty="0">
                <a:solidFill>
                  <a:srgbClr val="7030A0"/>
                </a:solidFill>
                <a:latin typeface="黑体" panose="02010609060101010101" pitchFamily="49" charset="-122"/>
                <a:ea typeface="黑体" panose="02010609060101010101" pitchFamily="49" charset="-122"/>
              </a:rPr>
              <a:t>条（二）高瓦斯矿井采用放顶煤采煤法不能有效防治煤层自然发火</a:t>
            </a:r>
            <a:r>
              <a:rPr lang="zh-CN" altLang="en-US" sz="3200" b="1" dirty="0" smtClean="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endParaRPr lang="en-US" altLang="zh-CN" sz="3200" b="1" dirty="0" smtClean="0">
              <a:solidFill>
                <a:srgbClr val="00B050"/>
              </a:solidFill>
            </a:endParaRPr>
          </a:p>
        </p:txBody>
      </p:sp>
      <p:sp>
        <p:nvSpPr>
          <p:cNvPr id="11" name="文本框 10"/>
          <p:cNvSpPr txBox="1"/>
          <p:nvPr/>
        </p:nvSpPr>
        <p:spPr>
          <a:xfrm>
            <a:off x="3592285" y="214168"/>
            <a:ext cx="6667081"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六  防灭火及粉尘</a:t>
            </a:r>
            <a:r>
              <a:rPr lang="zh-CN" altLang="en-US" sz="3600" b="1" dirty="0" smtClean="0">
                <a:solidFill>
                  <a:srgbClr val="0033CC"/>
                </a:solidFill>
                <a:latin typeface="黑体" panose="02010609060101010101" pitchFamily="49" charset="-122"/>
                <a:ea typeface="黑体" panose="02010609060101010101" pitchFamily="49" charset="-122"/>
              </a:rPr>
              <a:t>防治</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96280"/>
            <a:ext cx="10646100"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本条中“不能有效防治煤层自然发火的”，是指违反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第一百一十五条有关规定，存在下列情形之一的：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）高瓦斯矿井的容易自燃煤层，采取综合抽采瓦斯措施和综合防灭火措施后，本煤层瓦斯含量大于</a:t>
            </a:r>
            <a:r>
              <a:rPr lang="en-US" altLang="zh-CN" sz="3200" b="1" dirty="0">
                <a:solidFill>
                  <a:srgbClr val="0033CC"/>
                </a:solidFill>
                <a:latin typeface="黑体" panose="02010609060101010101" pitchFamily="49" charset="-122"/>
                <a:ea typeface="黑体" panose="02010609060101010101" pitchFamily="49" charset="-122"/>
              </a:rPr>
              <a:t>6m</a:t>
            </a:r>
            <a:r>
              <a:rPr lang="en-US" altLang="zh-CN" sz="3200" b="1" baseline="30000" dirty="0">
                <a:solidFill>
                  <a:srgbClr val="0033CC"/>
                </a:solidFill>
                <a:latin typeface="黑体" panose="02010609060101010101" pitchFamily="49" charset="-122"/>
                <a:ea typeface="黑体" panose="02010609060101010101" pitchFamily="49" charset="-122"/>
              </a:rPr>
              <a:t>3</a:t>
            </a:r>
            <a:r>
              <a:rPr lang="en-US" altLang="zh-CN" sz="3200" b="1" dirty="0">
                <a:solidFill>
                  <a:srgbClr val="0033CC"/>
                </a:solidFill>
                <a:latin typeface="黑体" panose="02010609060101010101" pitchFamily="49" charset="-122"/>
                <a:ea typeface="黑体" panose="02010609060101010101" pitchFamily="49" charset="-122"/>
              </a:rPr>
              <a:t>/t</a:t>
            </a:r>
            <a:r>
              <a:rPr lang="zh-CN" altLang="en-US" sz="3200" b="1" dirty="0">
                <a:solidFill>
                  <a:srgbClr val="0033CC"/>
                </a:solidFill>
                <a:latin typeface="黑体" panose="02010609060101010101" pitchFamily="49" charset="-122"/>
                <a:ea typeface="黑体" panose="02010609060101010101" pitchFamily="49" charset="-122"/>
              </a:rPr>
              <a:t>，或者不能</a:t>
            </a:r>
            <a:r>
              <a:rPr lang="zh-CN" altLang="en-US" sz="3200" b="1" dirty="0">
                <a:solidFill>
                  <a:srgbClr val="C00000"/>
                </a:solidFill>
                <a:latin typeface="黑体" panose="02010609060101010101" pitchFamily="49" charset="-122"/>
                <a:ea typeface="黑体" panose="02010609060101010101" pitchFamily="49" charset="-122"/>
              </a:rPr>
              <a:t>有效防范</a:t>
            </a:r>
            <a:r>
              <a:rPr lang="zh-CN" altLang="en-US" sz="3200" b="1" dirty="0">
                <a:solidFill>
                  <a:srgbClr val="0033CC"/>
                </a:solidFill>
                <a:latin typeface="黑体" panose="02010609060101010101" pitchFamily="49" charset="-122"/>
                <a:ea typeface="黑体" panose="02010609060101010101" pitchFamily="49" charset="-122"/>
              </a:rPr>
              <a:t>煤层自然发火的。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）放顶煤开采后有可能沟通火区的。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6.3 </a:t>
            </a:r>
            <a:r>
              <a:rPr lang="zh-CN" altLang="en-US" sz="3200" b="1" dirty="0" smtClean="0">
                <a:solidFill>
                  <a:srgbClr val="7030A0"/>
                </a:solidFill>
                <a:latin typeface="黑体" panose="02010609060101010101" pitchFamily="49" charset="-122"/>
                <a:ea typeface="黑体" panose="02010609060101010101" pitchFamily="49" charset="-122"/>
              </a:rPr>
              <a:t>第十二</a:t>
            </a:r>
            <a:r>
              <a:rPr lang="zh-CN" altLang="en-US" sz="3200" b="1" dirty="0">
                <a:solidFill>
                  <a:srgbClr val="7030A0"/>
                </a:solidFill>
                <a:latin typeface="黑体" panose="02010609060101010101" pitchFamily="49" charset="-122"/>
                <a:ea typeface="黑体" panose="02010609060101010101" pitchFamily="49" charset="-122"/>
              </a:rPr>
              <a:t>条（三）有自然发火征兆</a:t>
            </a:r>
            <a:r>
              <a:rPr lang="zh-CN" altLang="en-US" sz="3200" b="1" dirty="0" smtClean="0">
                <a:solidFill>
                  <a:srgbClr val="7030A0"/>
                </a:solidFill>
                <a:latin typeface="黑体" panose="02010609060101010101" pitchFamily="49" charset="-122"/>
                <a:ea typeface="黑体" panose="02010609060101010101" pitchFamily="49" charset="-122"/>
              </a:rPr>
              <a:t>没有采取</a:t>
            </a:r>
            <a:r>
              <a:rPr lang="zh-CN" altLang="en-US" sz="3200" b="1" dirty="0">
                <a:solidFill>
                  <a:srgbClr val="7030A0"/>
                </a:solidFill>
                <a:latin typeface="黑体" panose="02010609060101010101" pitchFamily="49" charset="-122"/>
                <a:ea typeface="黑体" panose="02010609060101010101" pitchFamily="49" charset="-122"/>
              </a:rPr>
              <a:t>相应的安全防范措施继续生产</a:t>
            </a:r>
            <a:r>
              <a:rPr lang="zh-CN" altLang="en-US" sz="3200" b="1" dirty="0" smtClean="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B050"/>
                </a:solidFill>
                <a:latin typeface="黑体" panose="02010609060101010101" pitchFamily="49" charset="-122"/>
                <a:ea typeface="黑体" panose="02010609060101010101" pitchFamily="49" charset="-122"/>
              </a:rPr>
              <a:t>本条是指存在下列情形之一的：</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 </a:t>
            </a:r>
            <a:endParaRPr lang="en-US" altLang="zh-CN" sz="3200" b="1" dirty="0" smtClean="0">
              <a:solidFill>
                <a:srgbClr val="00B050"/>
              </a:solidFill>
            </a:endParaRPr>
          </a:p>
        </p:txBody>
      </p:sp>
      <p:sp>
        <p:nvSpPr>
          <p:cNvPr id="11" name="文本框 10"/>
          <p:cNvSpPr txBox="1"/>
          <p:nvPr/>
        </p:nvSpPr>
        <p:spPr>
          <a:xfrm>
            <a:off x="3685591" y="204120"/>
            <a:ext cx="6272325"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六  防灭火及粉尘</a:t>
            </a:r>
            <a:r>
              <a:rPr lang="zh-CN" altLang="en-US" sz="3600" b="1" dirty="0" smtClean="0">
                <a:solidFill>
                  <a:srgbClr val="0033CC"/>
                </a:solidFill>
                <a:latin typeface="黑体" panose="02010609060101010101" pitchFamily="49" charset="-122"/>
                <a:ea typeface="黑体" panose="02010609060101010101" pitchFamily="49" charset="-122"/>
              </a:rPr>
              <a:t>防治</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B050"/>
                </a:solidFill>
                <a:latin typeface="黑体" panose="02010609060101010101" pitchFamily="49" charset="-122"/>
                <a:ea typeface="黑体" panose="02010609060101010101" pitchFamily="49" charset="-122"/>
              </a:rPr>
              <a:t> （</a:t>
            </a:r>
            <a:r>
              <a:rPr lang="en-US" altLang="zh-CN" sz="3200" b="1" dirty="0">
                <a:solidFill>
                  <a:srgbClr val="00B050"/>
                </a:solidFill>
                <a:latin typeface="黑体" panose="02010609060101010101" pitchFamily="49" charset="-122"/>
                <a:ea typeface="黑体" panose="02010609060101010101" pitchFamily="49" charset="-122"/>
              </a:rPr>
              <a:t>1</a:t>
            </a:r>
            <a:r>
              <a:rPr lang="zh-CN" altLang="en-US" sz="3200" b="1" dirty="0">
                <a:solidFill>
                  <a:srgbClr val="00B050"/>
                </a:solidFill>
                <a:latin typeface="黑体" panose="02010609060101010101" pitchFamily="49" charset="-122"/>
                <a:ea typeface="黑体" panose="02010609060101010101" pitchFamily="49" charset="-122"/>
              </a:rPr>
              <a:t>）当井下发现自然发火征兆的地点以及影响区域，没</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B050"/>
                </a:solidFill>
                <a:latin typeface="黑体" panose="02010609060101010101" pitchFamily="49" charset="-122"/>
                <a:ea typeface="黑体" panose="02010609060101010101" pitchFamily="49" charset="-122"/>
              </a:rPr>
              <a:t>有</a:t>
            </a:r>
            <a:r>
              <a:rPr lang="zh-CN" altLang="en-US" sz="3200" b="1" dirty="0">
                <a:solidFill>
                  <a:srgbClr val="00B050"/>
                </a:solidFill>
                <a:latin typeface="黑体" panose="02010609060101010101" pitchFamily="49" charset="-122"/>
                <a:ea typeface="黑体" panose="02010609060101010101" pitchFamily="49" charset="-122"/>
              </a:rPr>
              <a:t>停止作业，未立即采取有效措施处理。</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 （</a:t>
            </a:r>
            <a:r>
              <a:rPr lang="en-US" altLang="zh-CN" sz="3200" b="1" dirty="0">
                <a:solidFill>
                  <a:srgbClr val="00B050"/>
                </a:solidFill>
                <a:latin typeface="黑体" panose="02010609060101010101" pitchFamily="49" charset="-122"/>
                <a:ea typeface="黑体" panose="02010609060101010101" pitchFamily="49" charset="-122"/>
              </a:rPr>
              <a:t>2</a:t>
            </a:r>
            <a:r>
              <a:rPr lang="zh-CN" altLang="en-US" sz="3200" b="1" dirty="0">
                <a:solidFill>
                  <a:srgbClr val="00B050"/>
                </a:solidFill>
                <a:latin typeface="黑体" panose="02010609060101010101" pitchFamily="49" charset="-122"/>
                <a:ea typeface="黑体" panose="02010609060101010101" pitchFamily="49" charset="-122"/>
              </a:rPr>
              <a:t>）在发火征兆不能得到有效控制时，未能及时撤出人员，并封闭危险区域的，或者进行封闭施工作业时，其他区域所有人员没有全部撤出的。</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6.4 </a:t>
            </a:r>
            <a:r>
              <a:rPr lang="zh-CN" altLang="en-US" sz="3200" b="1" dirty="0" smtClean="0">
                <a:solidFill>
                  <a:srgbClr val="7030A0"/>
                </a:solidFill>
                <a:latin typeface="黑体" panose="02010609060101010101" pitchFamily="49" charset="-122"/>
                <a:ea typeface="黑体" panose="02010609060101010101" pitchFamily="49" charset="-122"/>
              </a:rPr>
              <a:t>第十二</a:t>
            </a:r>
            <a:r>
              <a:rPr lang="zh-CN" altLang="en-US" sz="3200" b="1" dirty="0">
                <a:solidFill>
                  <a:srgbClr val="7030A0"/>
                </a:solidFill>
                <a:latin typeface="黑体" panose="02010609060101010101" pitchFamily="49" charset="-122"/>
                <a:ea typeface="黑体" panose="02010609060101010101" pitchFamily="49" charset="-122"/>
              </a:rPr>
              <a:t>条（四）</a:t>
            </a:r>
            <a:r>
              <a:rPr lang="zh-CN" altLang="en-US" sz="3200" b="1" dirty="0">
                <a:solidFill>
                  <a:srgbClr val="C00000"/>
                </a:solidFill>
                <a:latin typeface="黑体" panose="02010609060101010101" pitchFamily="49" charset="-122"/>
                <a:ea typeface="黑体" panose="02010609060101010101" pitchFamily="49" charset="-122"/>
              </a:rPr>
              <a:t>违反</a:t>
            </a:r>
            <a:r>
              <a:rPr lang="en-US" altLang="zh-CN" sz="3200" b="1" dirty="0">
                <a:solidFill>
                  <a:srgbClr val="C00000"/>
                </a:solidFill>
                <a:latin typeface="黑体" panose="02010609060101010101" pitchFamily="49" charset="-122"/>
                <a:ea typeface="黑体" panose="02010609060101010101" pitchFamily="49" charset="-122"/>
              </a:rPr>
              <a:t>《</a:t>
            </a:r>
            <a:r>
              <a:rPr lang="zh-CN" altLang="en-US" sz="3200" b="1" dirty="0">
                <a:solidFill>
                  <a:srgbClr val="C00000"/>
                </a:solidFill>
                <a:latin typeface="黑体" panose="02010609060101010101" pitchFamily="49" charset="-122"/>
                <a:ea typeface="黑体" panose="02010609060101010101" pitchFamily="49" charset="-122"/>
              </a:rPr>
              <a:t>煤矿安全规程</a:t>
            </a:r>
            <a:r>
              <a:rPr lang="en-US" altLang="zh-CN" sz="3200" b="1" dirty="0">
                <a:solidFill>
                  <a:srgbClr val="C00000"/>
                </a:solidFill>
                <a:latin typeface="黑体" panose="02010609060101010101" pitchFamily="49" charset="-122"/>
                <a:ea typeface="黑体" panose="02010609060101010101" pitchFamily="49" charset="-122"/>
              </a:rPr>
              <a:t>》</a:t>
            </a:r>
            <a:r>
              <a:rPr lang="zh-CN" altLang="en-US" sz="3200" b="1" dirty="0">
                <a:solidFill>
                  <a:srgbClr val="C00000"/>
                </a:solidFill>
                <a:latin typeface="黑体" panose="02010609060101010101" pitchFamily="49" charset="-122"/>
                <a:ea typeface="黑体" panose="02010609060101010101" pitchFamily="49" charset="-122"/>
              </a:rPr>
              <a:t>规定启封火区</a:t>
            </a:r>
            <a:r>
              <a:rPr lang="zh-CN" altLang="en-US" sz="3200" b="1" dirty="0" smtClean="0">
                <a:solidFill>
                  <a:srgbClr val="C00000"/>
                </a:solidFill>
                <a:latin typeface="黑体" panose="02010609060101010101" pitchFamily="49" charset="-122"/>
                <a:ea typeface="黑体" panose="02010609060101010101" pitchFamily="49" charset="-122"/>
              </a:rPr>
              <a:t>的</a:t>
            </a:r>
            <a:endParaRPr lang="zh-CN" altLang="en-US" sz="3200" b="1" dirty="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本条是指存在下列情形之一的：</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第二百七十九条有关规定，未经取样化验证实火区同时具备下列条件，确认火已</a:t>
            </a:r>
            <a:r>
              <a:rPr lang="zh-CN" altLang="en-US" sz="3200" b="1" dirty="0" smtClean="0">
                <a:solidFill>
                  <a:srgbClr val="0033CC"/>
                </a:solidFill>
                <a:latin typeface="黑体" panose="02010609060101010101" pitchFamily="49" charset="-122"/>
                <a:ea typeface="黑体" panose="02010609060101010101" pitchFamily="49" charset="-122"/>
              </a:rPr>
              <a:t>熄灭</a:t>
            </a:r>
            <a:endParaRPr lang="en-US" altLang="zh-CN" sz="3200" b="1" dirty="0" smtClean="0">
              <a:solidFill>
                <a:srgbClr val="00B050"/>
              </a:solidFill>
            </a:endParaRPr>
          </a:p>
        </p:txBody>
      </p:sp>
      <p:sp>
        <p:nvSpPr>
          <p:cNvPr id="11" name="文本框 10"/>
          <p:cNvSpPr txBox="1"/>
          <p:nvPr/>
        </p:nvSpPr>
        <p:spPr>
          <a:xfrm>
            <a:off x="3753852" y="214169"/>
            <a:ext cx="5983001"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六  防灭火及粉尘</a:t>
            </a:r>
            <a:r>
              <a:rPr lang="zh-CN" altLang="en-US" sz="3600" b="1" dirty="0" smtClean="0">
                <a:solidFill>
                  <a:srgbClr val="0033CC"/>
                </a:solidFill>
                <a:latin typeface="黑体" panose="02010609060101010101" pitchFamily="49" charset="-122"/>
                <a:ea typeface="黑体" panose="02010609060101010101" pitchFamily="49" charset="-122"/>
              </a:rPr>
              <a:t>防治</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266618"/>
            <a:ext cx="10837019" cy="4752345"/>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前</a:t>
            </a:r>
            <a:r>
              <a:rPr lang="zh-CN" altLang="en-US" sz="3200" b="1" dirty="0">
                <a:solidFill>
                  <a:srgbClr val="0033CC"/>
                </a:solidFill>
                <a:latin typeface="黑体" panose="02010609060101010101" pitchFamily="49" charset="-122"/>
                <a:ea typeface="黑体" panose="02010609060101010101" pitchFamily="49" charset="-122"/>
              </a:rPr>
              <a:t>启封或者注销封闭火区的：①火区内的空气温度下降到</a:t>
            </a:r>
            <a:r>
              <a:rPr lang="en-US" altLang="zh-CN" sz="3200" b="1" dirty="0">
                <a:solidFill>
                  <a:srgbClr val="0033CC"/>
                </a:solidFill>
                <a:latin typeface="黑体" panose="02010609060101010101" pitchFamily="49" charset="-122"/>
                <a:ea typeface="黑体" panose="02010609060101010101" pitchFamily="49" charset="-122"/>
              </a:rPr>
              <a:t>30℃</a:t>
            </a:r>
            <a:r>
              <a:rPr lang="zh-CN" altLang="en-US" sz="3200" b="1" dirty="0">
                <a:solidFill>
                  <a:srgbClr val="0033CC"/>
                </a:solidFill>
                <a:latin typeface="黑体" panose="02010609060101010101" pitchFamily="49" charset="-122"/>
                <a:ea typeface="黑体" panose="02010609060101010101" pitchFamily="49" charset="-122"/>
              </a:rPr>
              <a:t>以下，或者与火灾发生前该区的日常空气温度相同；</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②</a:t>
            </a:r>
            <a:r>
              <a:rPr lang="zh-CN" altLang="en-US" sz="3200" b="1" dirty="0">
                <a:solidFill>
                  <a:srgbClr val="0033CC"/>
                </a:solidFill>
                <a:latin typeface="黑体" panose="02010609060101010101" pitchFamily="49" charset="-122"/>
                <a:ea typeface="黑体" panose="02010609060101010101" pitchFamily="49" charset="-122"/>
              </a:rPr>
              <a:t>火区内空气中的氧气浓度降到</a:t>
            </a:r>
            <a:r>
              <a:rPr lang="en-US" altLang="zh-CN" sz="3200" b="1" dirty="0" smtClean="0">
                <a:solidFill>
                  <a:srgbClr val="0033CC"/>
                </a:solidFill>
                <a:latin typeface="黑体" panose="02010609060101010101" pitchFamily="49" charset="-122"/>
                <a:ea typeface="黑体" panose="02010609060101010101" pitchFamily="49" charset="-122"/>
              </a:rPr>
              <a:t>5</a:t>
            </a:r>
            <a:r>
              <a:rPr lang="en-US" altLang="zh-CN" sz="3200" b="1" dirty="0">
                <a:solidFill>
                  <a:srgbClr val="0033CC"/>
                </a:solidFill>
                <a:latin typeface="黑体" panose="02010609060101010101" pitchFamily="49" charset="-122"/>
                <a:ea typeface="黑体" panose="02010609060101010101" pitchFamily="49" charset="-122"/>
              </a:rPr>
              <a:t>.</a:t>
            </a:r>
            <a:r>
              <a:rPr lang="en-US" altLang="zh-CN" sz="3200" b="1" dirty="0" smtClean="0">
                <a:solidFill>
                  <a:srgbClr val="0033CC"/>
                </a:solidFill>
                <a:latin typeface="黑体" panose="02010609060101010101" pitchFamily="49" charset="-122"/>
                <a:ea typeface="黑体" panose="02010609060101010101" pitchFamily="49" charset="-122"/>
              </a:rPr>
              <a:t>0</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以下；③火区内空气中不含有乙烯</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乙炔，一氧化碳浓度在封闭期间内逐渐下降，并稳定在</a:t>
            </a:r>
            <a:r>
              <a:rPr lang="en-US" altLang="zh-CN" sz="3200" b="1" dirty="0">
                <a:solidFill>
                  <a:srgbClr val="0033CC"/>
                </a:solidFill>
                <a:latin typeface="黑体" panose="02010609060101010101" pitchFamily="49" charset="-122"/>
                <a:ea typeface="黑体" panose="02010609060101010101" pitchFamily="49" charset="-122"/>
              </a:rPr>
              <a:t>0.001%</a:t>
            </a:r>
            <a:r>
              <a:rPr lang="zh-CN" altLang="en-US" sz="3200" b="1" dirty="0">
                <a:solidFill>
                  <a:srgbClr val="0033CC"/>
                </a:solidFill>
                <a:latin typeface="黑体" panose="02010609060101010101" pitchFamily="49" charset="-122"/>
                <a:ea typeface="黑体" panose="02010609060101010101" pitchFamily="49" charset="-122"/>
              </a:rPr>
              <a:t>以下；④火区的出水温度低于</a:t>
            </a:r>
            <a:r>
              <a:rPr lang="en-US" altLang="zh-CN" sz="3200" b="1" dirty="0">
                <a:solidFill>
                  <a:srgbClr val="0033CC"/>
                </a:solidFill>
                <a:latin typeface="黑体" panose="02010609060101010101" pitchFamily="49" charset="-122"/>
                <a:ea typeface="黑体" panose="02010609060101010101" pitchFamily="49" charset="-122"/>
              </a:rPr>
              <a:t>25℃</a:t>
            </a:r>
            <a:r>
              <a:rPr lang="zh-CN" altLang="en-US" sz="3200" b="1" dirty="0">
                <a:solidFill>
                  <a:srgbClr val="0033CC"/>
                </a:solidFill>
                <a:latin typeface="黑体" panose="02010609060101010101" pitchFamily="49" charset="-122"/>
                <a:ea typeface="黑体" panose="02010609060101010101" pitchFamily="49" charset="-122"/>
              </a:rPr>
              <a:t>，或者与火灾发生前该区的日常出水温度相同；⑤上述</a:t>
            </a:r>
            <a:r>
              <a:rPr lang="en-US" altLang="zh-CN" sz="3200" b="1" dirty="0">
                <a:solidFill>
                  <a:srgbClr val="0033CC"/>
                </a:solidFill>
                <a:latin typeface="黑体" panose="02010609060101010101" pitchFamily="49" charset="-122"/>
                <a:ea typeface="黑体" panose="02010609060101010101" pitchFamily="49" charset="-122"/>
              </a:rPr>
              <a:t>4</a:t>
            </a:r>
            <a:r>
              <a:rPr lang="zh-CN" altLang="en-US" sz="3200" b="1" dirty="0">
                <a:solidFill>
                  <a:srgbClr val="0033CC"/>
                </a:solidFill>
                <a:latin typeface="黑体" panose="02010609060101010101" pitchFamily="49" charset="-122"/>
                <a:ea typeface="黑体" panose="02010609060101010101" pitchFamily="49" charset="-122"/>
              </a:rPr>
              <a:t>项指标持续稳定</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个月以上。</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0033CC"/>
                </a:solidFill>
                <a:latin typeface="黑体" panose="02010609060101010101" pitchFamily="49" charset="-122"/>
                <a:ea typeface="黑体" panose="02010609060101010101" pitchFamily="49" charset="-122"/>
              </a:rPr>
              <a:t>2</a:t>
            </a:r>
            <a:r>
              <a:rPr lang="zh-CN" altLang="en-US" sz="3200" b="1" dirty="0">
                <a:solidFill>
                  <a:srgbClr val="0033CC"/>
                </a:solidFill>
                <a:latin typeface="黑体" panose="02010609060101010101" pitchFamily="49" charset="-122"/>
                <a:ea typeface="黑体" panose="02010609060101010101" pitchFamily="49" charset="-122"/>
              </a:rPr>
              <a:t>）违反</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煤矿安全规程</a:t>
            </a:r>
            <a:r>
              <a:rPr lang="en-US" altLang="zh-CN" sz="3200" b="1" dirty="0">
                <a:solidFill>
                  <a:srgbClr val="0033CC"/>
                </a:solidFill>
                <a:latin typeface="黑体" panose="02010609060101010101" pitchFamily="49" charset="-122"/>
                <a:ea typeface="黑体" panose="02010609060101010101" pitchFamily="49" charset="-122"/>
              </a:rPr>
              <a:t>》</a:t>
            </a:r>
            <a:r>
              <a:rPr lang="zh-CN" altLang="en-US" sz="3200" b="1" dirty="0">
                <a:solidFill>
                  <a:srgbClr val="0033CC"/>
                </a:solidFill>
                <a:latin typeface="黑体" panose="02010609060101010101" pitchFamily="49" charset="-122"/>
                <a:ea typeface="黑体" panose="02010609060101010101" pitchFamily="49" charset="-122"/>
              </a:rPr>
              <a:t>第二百八十条有关规定，存在以下情形的：①启封已熄灭的火区前，未制定安全措施的</a:t>
            </a:r>
            <a:r>
              <a:rPr lang="zh-CN" altLang="en-US" sz="3200" b="1" dirty="0" smtClean="0">
                <a:solidFill>
                  <a:srgbClr val="0033CC"/>
                </a:solidFill>
                <a:latin typeface="黑体" panose="02010609060101010101" pitchFamily="49" charset="-122"/>
                <a:ea typeface="黑体" panose="02010609060101010101" pitchFamily="49" charset="-122"/>
              </a:rPr>
              <a:t>；</a:t>
            </a: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3685592" y="214168"/>
            <a:ext cx="7251321"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六  防灭火及粉尘</a:t>
            </a:r>
            <a:r>
              <a:rPr lang="zh-CN" altLang="en-US" sz="3600" b="1" dirty="0" smtClean="0">
                <a:solidFill>
                  <a:srgbClr val="0033CC"/>
                </a:solidFill>
                <a:latin typeface="黑体" panose="02010609060101010101" pitchFamily="49" charset="-122"/>
                <a:ea typeface="黑体" panose="02010609060101010101" pitchFamily="49" charset="-122"/>
              </a:rPr>
              <a:t>防治</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56086"/>
            <a:ext cx="10837019" cy="5449196"/>
          </a:xfrm>
        </p:spPr>
        <p:txBody>
          <a:bodyPr>
            <a:noAutofit/>
          </a:bodyPr>
          <a:lstStyle/>
          <a:p>
            <a:pPr marL="0" lvl="0" indent="0" fontAlgn="base">
              <a:lnSpc>
                <a:spcPct val="100000"/>
              </a:lnSpc>
              <a:spcBef>
                <a:spcPct val="0"/>
              </a:spcBef>
              <a:spcAft>
                <a:spcPct val="0"/>
              </a:spcAft>
              <a:buNone/>
            </a:pPr>
            <a:r>
              <a:rPr lang="zh-CN" altLang="en-US" sz="3200" b="1" dirty="0">
                <a:solidFill>
                  <a:srgbClr val="0033CC"/>
                </a:solidFill>
                <a:latin typeface="黑体" panose="02010609060101010101" pitchFamily="49" charset="-122"/>
                <a:ea typeface="黑体" panose="02010609060101010101" pitchFamily="49" charset="-122"/>
              </a:rPr>
              <a:t>②启封火区时，未做到逐段恢复通风，未同时测定回风流中一氧化碳、甲烷浓度和风流温度的，或者发现复燃征兆时，未立即停止向火区送风，并重新封闭火区的；③启封火区和恢复火区初期通风时，未全部撤出火区</a:t>
            </a:r>
            <a:r>
              <a:rPr lang="zh-CN" altLang="en-US" sz="3200" b="1" dirty="0" smtClean="0">
                <a:solidFill>
                  <a:srgbClr val="0033CC"/>
                </a:solidFill>
                <a:latin typeface="黑体" panose="02010609060101010101" pitchFamily="49" charset="-122"/>
                <a:ea typeface="黑体" panose="02010609060101010101" pitchFamily="49" charset="-122"/>
              </a:rPr>
              <a:t>回风风流</a:t>
            </a:r>
            <a:r>
              <a:rPr lang="zh-CN" altLang="en-US" sz="3200" b="1" dirty="0">
                <a:solidFill>
                  <a:srgbClr val="0033CC"/>
                </a:solidFill>
                <a:latin typeface="黑体" panose="02010609060101010101" pitchFamily="49" charset="-122"/>
                <a:ea typeface="黑体" panose="02010609060101010101" pitchFamily="49" charset="-122"/>
              </a:rPr>
              <a:t>所经过巷道中的人员的</a:t>
            </a:r>
            <a:r>
              <a:rPr lang="zh-CN" altLang="en-US" sz="3200" b="1" dirty="0" smtClean="0">
                <a:solidFill>
                  <a:srgbClr val="0033CC"/>
                </a:solidFill>
                <a:latin typeface="黑体" panose="02010609060101010101" pitchFamily="49" charset="-122"/>
                <a:ea typeface="黑体" panose="02010609060101010101" pitchFamily="49" charset="-122"/>
              </a:rPr>
              <a:t>。</a:t>
            </a: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6.5 </a:t>
            </a:r>
            <a:r>
              <a:rPr lang="zh-CN" altLang="en-US" sz="3200" b="1" dirty="0">
                <a:solidFill>
                  <a:srgbClr val="7030A0"/>
                </a:solidFill>
                <a:latin typeface="黑体" panose="02010609060101010101" pitchFamily="49" charset="-122"/>
                <a:ea typeface="黑体" panose="02010609060101010101" pitchFamily="49" charset="-122"/>
              </a:rPr>
              <a:t>第十八条（九</a:t>
            </a:r>
            <a:r>
              <a:rPr lang="zh-CN" altLang="en-US" sz="3200" b="1" dirty="0" smtClean="0">
                <a:solidFill>
                  <a:srgbClr val="7030A0"/>
                </a:solidFill>
                <a:latin typeface="黑体" panose="02010609060101010101" pitchFamily="49" charset="-122"/>
                <a:ea typeface="黑体" panose="02010609060101010101" pitchFamily="49" charset="-122"/>
              </a:rPr>
              <a:t>）</a:t>
            </a:r>
            <a:r>
              <a:rPr lang="zh-CN" altLang="en-US" sz="3200" b="1" dirty="0" smtClean="0">
                <a:solidFill>
                  <a:srgbClr val="C00000"/>
                </a:solidFill>
                <a:latin typeface="黑体" panose="02010609060101010101" pitchFamily="49" charset="-122"/>
                <a:ea typeface="黑体" panose="02010609060101010101" pitchFamily="49" charset="-122"/>
              </a:rPr>
              <a:t>采掘</a:t>
            </a:r>
            <a:r>
              <a:rPr lang="zh-CN" altLang="en-US" sz="3200" b="1" dirty="0">
                <a:solidFill>
                  <a:srgbClr val="C00000"/>
                </a:solidFill>
                <a:latin typeface="黑体" panose="02010609060101010101" pitchFamily="49" charset="-122"/>
                <a:ea typeface="黑体" panose="02010609060101010101" pitchFamily="49" charset="-122"/>
              </a:rPr>
              <a:t>工作面未按照国家规定安设供水</a:t>
            </a:r>
            <a:r>
              <a:rPr lang="zh-CN" altLang="en-US" sz="3200" b="1" dirty="0" smtClean="0">
                <a:solidFill>
                  <a:srgbClr val="C00000"/>
                </a:solidFill>
                <a:latin typeface="黑体" panose="02010609060101010101" pitchFamily="49" charset="-122"/>
                <a:ea typeface="黑体" panose="02010609060101010101" pitchFamily="49" charset="-122"/>
              </a:rPr>
              <a:t>线路</a:t>
            </a:r>
            <a:r>
              <a:rPr lang="zh-CN" altLang="en-US" sz="3200" b="1" dirty="0">
                <a:solidFill>
                  <a:srgbClr val="C00000"/>
                </a:solidFill>
                <a:latin typeface="黑体" panose="02010609060101010101" pitchFamily="49" charset="-122"/>
                <a:ea typeface="黑体" panose="02010609060101010101" pitchFamily="49" charset="-122"/>
              </a:rPr>
              <a:t>及装置</a:t>
            </a:r>
            <a:r>
              <a:rPr lang="zh-CN" altLang="en-US" sz="3200" b="1" dirty="0" smtClean="0">
                <a:solidFill>
                  <a:srgbClr val="C00000"/>
                </a:solidFill>
                <a:latin typeface="黑体" panose="02010609060101010101" pitchFamily="49" charset="-122"/>
                <a:ea typeface="黑体" panose="02010609060101010101" pitchFamily="49" charset="-122"/>
              </a:rPr>
              <a:t>的</a:t>
            </a:r>
            <a:endParaRPr lang="en-US" altLang="zh-CN" sz="3200" b="1" dirty="0" smtClean="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F4B183"/>
                </a:solidFill>
                <a:latin typeface="Calibri" panose="020F0502020204030204" pitchFamily="34" charset="0"/>
                <a:ea typeface="等线" pitchFamily="2" charset="-122"/>
              </a:rPr>
              <a:t>    ——</a:t>
            </a:r>
            <a:r>
              <a:rPr lang="zh-CN" altLang="en-US" sz="3200" b="1" dirty="0">
                <a:solidFill>
                  <a:srgbClr val="0033CC"/>
                </a:solidFill>
                <a:latin typeface="黑体" panose="02010609060101010101" pitchFamily="49" charset="-122"/>
                <a:ea typeface="黑体" panose="02010609060101010101" pitchFamily="49" charset="-122"/>
              </a:rPr>
              <a:t>本条是指采掘工作面未安装供水管路的，</a:t>
            </a:r>
            <a:r>
              <a:rPr lang="zh-CN" altLang="en-US" sz="3200" b="1" dirty="0">
                <a:solidFill>
                  <a:srgbClr val="00B050"/>
                </a:solidFill>
                <a:latin typeface="黑体" panose="02010609060101010101" pitchFamily="49" charset="-122"/>
                <a:ea typeface="黑体" panose="02010609060101010101" pitchFamily="49" charset="-122"/>
              </a:rPr>
              <a:t>即采煤</a:t>
            </a:r>
            <a:r>
              <a:rPr lang="zh-CN" altLang="en-US" sz="3200" b="1" dirty="0" smtClean="0">
                <a:solidFill>
                  <a:srgbClr val="00B050"/>
                </a:solidFill>
                <a:latin typeface="黑体" panose="02010609060101010101" pitchFamily="49" charset="-122"/>
                <a:ea typeface="黑体" panose="02010609060101010101" pitchFamily="49" charset="-122"/>
              </a:rPr>
              <a:t>工作面</a:t>
            </a:r>
            <a:r>
              <a:rPr lang="zh-CN" altLang="en-US" sz="3200" b="1" dirty="0">
                <a:solidFill>
                  <a:srgbClr val="00B050"/>
                </a:solidFill>
                <a:latin typeface="黑体" panose="02010609060101010101" pitchFamily="49" charset="-122"/>
                <a:ea typeface="黑体" panose="02010609060101010101" pitchFamily="49" charset="-122"/>
              </a:rPr>
              <a:t>进</a:t>
            </a:r>
            <a:r>
              <a:rPr lang="zh-CN" altLang="en-US" sz="3200" b="1" dirty="0" smtClean="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回风巷及掘进巷道等地点没有敷设供水管路，或者</a:t>
            </a:r>
            <a:r>
              <a:rPr lang="zh-CN" altLang="en-US" sz="3200" b="1" dirty="0" smtClean="0">
                <a:solidFill>
                  <a:srgbClr val="00B050"/>
                </a:solidFill>
                <a:latin typeface="黑体" panose="02010609060101010101" pitchFamily="49" charset="-122"/>
                <a:ea typeface="黑体" panose="02010609060101010101" pitchFamily="49" charset="-122"/>
              </a:rPr>
              <a:t>供水管路（不含连接的胶管）端</a:t>
            </a:r>
            <a:r>
              <a:rPr lang="zh-CN" altLang="en-US" sz="3200" b="1" dirty="0">
                <a:solidFill>
                  <a:srgbClr val="00B050"/>
                </a:solidFill>
                <a:latin typeface="黑体" panose="02010609060101010101" pitchFamily="49" charset="-122"/>
                <a:ea typeface="黑体" panose="02010609060101010101" pitchFamily="49" charset="-122"/>
              </a:rPr>
              <a:t>头距工作面</a:t>
            </a:r>
            <a:r>
              <a:rPr lang="zh-CN" altLang="en-US" sz="3200" b="1" dirty="0" smtClean="0">
                <a:solidFill>
                  <a:srgbClr val="00B050"/>
                </a:solidFill>
                <a:latin typeface="黑体" panose="02010609060101010101" pitchFamily="49" charset="-122"/>
                <a:ea typeface="黑体" panose="02010609060101010101" pitchFamily="49" charset="-122"/>
              </a:rPr>
              <a:t>超过</a:t>
            </a:r>
            <a:r>
              <a:rPr lang="en-US" altLang="zh-CN" sz="3200" b="1" dirty="0" smtClean="0">
                <a:solidFill>
                  <a:srgbClr val="00B050"/>
                </a:solidFill>
                <a:latin typeface="黑体" panose="02010609060101010101" pitchFamily="49" charset="-122"/>
                <a:ea typeface="黑体" panose="02010609060101010101" pitchFamily="49" charset="-122"/>
              </a:rPr>
              <a:t>100m</a:t>
            </a:r>
            <a:r>
              <a:rPr lang="zh-CN" altLang="en-US" sz="3200" b="1" dirty="0">
                <a:solidFill>
                  <a:srgbClr val="00B050"/>
                </a:solidFill>
                <a:latin typeface="黑体" panose="02010609060101010101" pitchFamily="49" charset="-122"/>
                <a:ea typeface="黑体" panose="02010609060101010101" pitchFamily="49" charset="-122"/>
              </a:rPr>
              <a:t>的。</a:t>
            </a:r>
            <a:endParaRPr lang="zh-CN" altLang="en-US"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3470988" y="214168"/>
            <a:ext cx="7465925"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六  防灭火及粉尘</a:t>
            </a:r>
            <a:r>
              <a:rPr lang="zh-CN" altLang="en-US" sz="3600" b="1" dirty="0" smtClean="0">
                <a:solidFill>
                  <a:srgbClr val="0033CC"/>
                </a:solidFill>
                <a:latin typeface="黑体" panose="02010609060101010101" pitchFamily="49" charset="-122"/>
                <a:ea typeface="黑体" panose="02010609060101010101" pitchFamily="49" charset="-122"/>
              </a:rPr>
              <a:t>防治</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01951" y="1140297"/>
            <a:ext cx="10826971" cy="5501663"/>
          </a:xfrm>
        </p:spPr>
        <p:txBody>
          <a:bodyPr>
            <a:noAutofit/>
          </a:bodyPr>
          <a:lstStyle/>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3.《</a:t>
            </a:r>
            <a:r>
              <a:rPr lang="zh-CN" altLang="en-US" sz="3200" b="1" dirty="0">
                <a:solidFill>
                  <a:srgbClr val="7030A0"/>
                </a:solidFill>
                <a:latin typeface="黑体" panose="02010609060101010101" pitchFamily="49" charset="-122"/>
                <a:ea typeface="黑体" panose="02010609060101010101" pitchFamily="49" charset="-122"/>
              </a:rPr>
              <a:t>中华人民共和国安全生产</a:t>
            </a:r>
            <a:r>
              <a:rPr lang="zh-CN" altLang="en-US" sz="3200" b="1" dirty="0" smtClean="0">
                <a:solidFill>
                  <a:srgbClr val="7030A0"/>
                </a:solidFill>
                <a:latin typeface="黑体" panose="02010609060101010101" pitchFamily="49" charset="-122"/>
                <a:ea typeface="黑体" panose="02010609060101010101" pitchFamily="49" charset="-122"/>
              </a:rPr>
              <a:t>法</a:t>
            </a:r>
            <a:r>
              <a:rPr lang="en-US" altLang="zh-CN" sz="3200" b="1" dirty="0" smtClean="0">
                <a:solidFill>
                  <a:srgbClr val="7030A0"/>
                </a:solidFill>
                <a:latin typeface="黑体" panose="02010609060101010101" pitchFamily="49" charset="-122"/>
                <a:ea typeface="黑体" panose="02010609060101010101" pitchFamily="49" charset="-122"/>
              </a:rPr>
              <a:t>》</a:t>
            </a:r>
            <a:r>
              <a:rPr lang="zh-CN" altLang="en-US" sz="3200" b="1" dirty="0" smtClean="0">
                <a:solidFill>
                  <a:srgbClr val="7030A0"/>
                </a:solidFill>
                <a:latin typeface="黑体" panose="02010609060101010101" pitchFamily="49" charset="-122"/>
                <a:ea typeface="黑体" panose="02010609060101010101" pitchFamily="49" charset="-122"/>
              </a:rPr>
              <a:t>（</a:t>
            </a:r>
            <a:r>
              <a:rPr lang="en-US" altLang="zh-CN" sz="3200" b="1" dirty="0" smtClean="0">
                <a:solidFill>
                  <a:srgbClr val="7030A0"/>
                </a:solidFill>
                <a:latin typeface="黑体" panose="02010609060101010101" pitchFamily="49" charset="-122"/>
                <a:ea typeface="黑体" panose="02010609060101010101" pitchFamily="49" charset="-122"/>
              </a:rPr>
              <a:t>2021</a:t>
            </a:r>
            <a:r>
              <a:rPr lang="zh-CN" altLang="en-US" sz="3200" b="1" dirty="0" smtClean="0">
                <a:solidFill>
                  <a:srgbClr val="7030A0"/>
                </a:solidFill>
                <a:latin typeface="黑体" panose="02010609060101010101" pitchFamily="49" charset="-122"/>
                <a:ea typeface="黑体" panose="02010609060101010101" pitchFamily="49" charset="-122"/>
              </a:rPr>
              <a:t>版）</a:t>
            </a: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第九十条，负有</a:t>
            </a:r>
            <a:r>
              <a:rPr lang="zh-CN" altLang="en-US" sz="3200" b="1" dirty="0">
                <a:solidFill>
                  <a:srgbClr val="0033CC"/>
                </a:solidFill>
                <a:latin typeface="黑体" panose="02010609060101010101" pitchFamily="49" charset="-122"/>
                <a:ea typeface="黑体" panose="02010609060101010101" pitchFamily="49" charset="-122"/>
              </a:rPr>
              <a:t>安全生产</a:t>
            </a:r>
            <a:r>
              <a:rPr lang="zh-CN" altLang="en-US" sz="3200" b="1" dirty="0">
                <a:solidFill>
                  <a:srgbClr val="C00000"/>
                </a:solidFill>
                <a:latin typeface="黑体" panose="02010609060101010101" pitchFamily="49" charset="-122"/>
                <a:ea typeface="黑体" panose="02010609060101010101" pitchFamily="49" charset="-122"/>
              </a:rPr>
              <a:t>监督管理职责的部门的工作人员</a:t>
            </a:r>
            <a:r>
              <a:rPr lang="zh-CN" altLang="en-US" sz="3200" b="1" dirty="0" smtClean="0">
                <a:solidFill>
                  <a:srgbClr val="0033CC"/>
                </a:solidFill>
                <a:latin typeface="黑体" panose="02010609060101010101" pitchFamily="49" charset="-122"/>
                <a:ea typeface="黑体" panose="02010609060101010101" pitchFamily="49" charset="-122"/>
              </a:rPr>
              <a:t>，</a:t>
            </a:r>
            <a:r>
              <a:rPr lang="zh-CN" altLang="en-US" sz="3200" b="1" dirty="0">
                <a:solidFill>
                  <a:srgbClr val="C00000"/>
                </a:solidFill>
                <a:latin typeface="黑体" panose="02010609060101010101" pitchFamily="49" charset="-122"/>
                <a:ea typeface="黑体" panose="02010609060101010101" pitchFamily="49" charset="-122"/>
              </a:rPr>
              <a:t>在监督检查中发现重大事故隐患，不依法及时处理的，</a:t>
            </a:r>
            <a:r>
              <a:rPr lang="zh-CN" altLang="en-US" sz="3200" b="1" dirty="0">
                <a:solidFill>
                  <a:srgbClr val="0033CC"/>
                </a:solidFill>
                <a:latin typeface="黑体" panose="02010609060101010101" pitchFamily="49" charset="-122"/>
                <a:ea typeface="黑体" panose="02010609060101010101" pitchFamily="49" charset="-122"/>
              </a:rPr>
              <a:t>给予降级或者撤职</a:t>
            </a:r>
            <a:r>
              <a:rPr lang="zh-CN" altLang="en-US" sz="3200" b="1" dirty="0" smtClean="0">
                <a:solidFill>
                  <a:srgbClr val="0033CC"/>
                </a:solidFill>
                <a:latin typeface="黑体" panose="02010609060101010101" pitchFamily="49" charset="-122"/>
                <a:ea typeface="黑体" panose="02010609060101010101" pitchFamily="49" charset="-122"/>
              </a:rPr>
              <a:t>的</a:t>
            </a:r>
            <a:r>
              <a:rPr lang="zh-CN" altLang="en-US" sz="3200" b="1" dirty="0">
                <a:solidFill>
                  <a:srgbClr val="0033CC"/>
                </a:solidFill>
                <a:latin typeface="黑体" panose="02010609060101010101" pitchFamily="49" charset="-122"/>
                <a:ea typeface="黑体" panose="02010609060101010101" pitchFamily="49" charset="-122"/>
              </a:rPr>
              <a:t>处分；构成犯罪的，依照刑法有关规定追究刑事责任。</a:t>
            </a: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B050"/>
                </a:solidFill>
              </a:rPr>
              <a:t>    </a:t>
            </a:r>
            <a:r>
              <a:rPr lang="zh-CN" altLang="en-US" sz="3200" b="1" dirty="0" smtClean="0">
                <a:solidFill>
                  <a:srgbClr val="0033CC"/>
                </a:solidFill>
                <a:latin typeface="黑体" panose="02010609060101010101" pitchFamily="49" charset="-122"/>
                <a:ea typeface="黑体" panose="02010609060101010101" pitchFamily="49" charset="-122"/>
              </a:rPr>
              <a:t>第一百零一</a:t>
            </a:r>
            <a:r>
              <a:rPr lang="zh-CN" altLang="en-US" sz="3200" b="1" dirty="0">
                <a:solidFill>
                  <a:srgbClr val="0033CC"/>
                </a:solidFill>
                <a:latin typeface="黑体" panose="02010609060101010101" pitchFamily="49" charset="-122"/>
                <a:ea typeface="黑体" panose="02010609060101010101" pitchFamily="49" charset="-122"/>
              </a:rPr>
              <a:t>条 生产经营单位</a:t>
            </a:r>
            <a:r>
              <a:rPr lang="zh-CN" altLang="en-US" sz="3200" b="1" dirty="0">
                <a:solidFill>
                  <a:srgbClr val="C00000"/>
                </a:solidFill>
                <a:latin typeface="黑体" panose="02010609060101010101" pitchFamily="49" charset="-122"/>
                <a:ea typeface="黑体" panose="02010609060101010101" pitchFamily="49" charset="-122"/>
              </a:rPr>
              <a:t>未按照规定报告重大事故隐患排查治理情况的，</a:t>
            </a:r>
            <a:r>
              <a:rPr lang="zh-CN" altLang="en-US" sz="3200" b="1" dirty="0">
                <a:solidFill>
                  <a:srgbClr val="0033CC"/>
                </a:solidFill>
                <a:latin typeface="黑体" panose="02010609060101010101" pitchFamily="49" charset="-122"/>
                <a:ea typeface="黑体" panose="02010609060101010101" pitchFamily="49" charset="-122"/>
              </a:rPr>
              <a:t>责令限期改正，处十万元以下的罚款；逾期未改正的，责令停产停业整顿，并处十万元以上二十万元以下的罚款，对其</a:t>
            </a:r>
            <a:r>
              <a:rPr lang="zh-CN" altLang="en-US" sz="3200" b="1" dirty="0">
                <a:solidFill>
                  <a:srgbClr val="C00000"/>
                </a:solidFill>
                <a:latin typeface="黑体" panose="02010609060101010101" pitchFamily="49" charset="-122"/>
                <a:ea typeface="黑体" panose="02010609060101010101" pitchFamily="49" charset="-122"/>
              </a:rPr>
              <a:t>直接负责的主管人员和其他直接责任人员处二万元以上五万元以下的罚款</a:t>
            </a:r>
            <a:r>
              <a:rPr lang="zh-CN" altLang="en-US" sz="3200" b="1" dirty="0">
                <a:solidFill>
                  <a:srgbClr val="0033CC"/>
                </a:solidFill>
                <a:latin typeface="黑体" panose="02010609060101010101" pitchFamily="49" charset="-122"/>
                <a:ea typeface="黑体" panose="02010609060101010101" pitchFamily="49" charset="-122"/>
              </a:rPr>
              <a:t>；构成犯罪的，依照刑法有关规定追究刑事责任。</a:t>
            </a:r>
            <a:endParaRPr lang="en-US" altLang="zh-CN" sz="3200" b="1" dirty="0">
              <a:solidFill>
                <a:srgbClr val="00B050"/>
              </a:solidFill>
            </a:endParaRPr>
          </a:p>
          <a:p>
            <a:pPr marL="0" lvl="0" indent="0" fontAlgn="base">
              <a:lnSpc>
                <a:spcPct val="100000"/>
              </a:lnSpc>
              <a:spcBef>
                <a:spcPct val="0"/>
              </a:spcBef>
              <a:spcAft>
                <a:spcPct val="0"/>
              </a:spcAft>
              <a:buNone/>
            </a:pPr>
            <a:endParaRPr lang="en-US" altLang="zh-CN"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en-US" altLang="zh-CN" sz="3200" b="1" dirty="0">
              <a:solidFill>
                <a:srgbClr val="0033CC"/>
              </a:solidFill>
              <a:latin typeface="黑体" panose="02010609060101010101" pitchFamily="49" charset="-122"/>
              <a:ea typeface="黑体" panose="02010609060101010101" pitchFamily="49" charset="-122"/>
            </a:endParaRPr>
          </a:p>
        </p:txBody>
      </p:sp>
      <p:sp>
        <p:nvSpPr>
          <p:cNvPr id="11" name="文本框 10"/>
          <p:cNvSpPr txBox="1"/>
          <p:nvPr/>
        </p:nvSpPr>
        <p:spPr>
          <a:xfrm>
            <a:off x="2894475" y="224217"/>
            <a:ext cx="7761085"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一  重大事故隐患调查</a:t>
            </a:r>
            <a:r>
              <a:rPr lang="zh-CN" altLang="en-US" sz="3600" b="1" dirty="0" smtClean="0">
                <a:solidFill>
                  <a:srgbClr val="0033CC"/>
                </a:solidFill>
                <a:latin typeface="黑体" panose="02010609060101010101" pitchFamily="49" charset="-122"/>
                <a:ea typeface="黑体" panose="02010609060101010101" pitchFamily="49" charset="-122"/>
              </a:rPr>
              <a:t>处理</a:t>
            </a:r>
            <a:endParaRPr lang="zh-CN" altLang="en-US" sz="3600" b="1" dirty="0">
              <a:solidFill>
                <a:srgbClr val="00B0F0"/>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156086"/>
            <a:ext cx="10412963" cy="5449196"/>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7</a:t>
            </a:r>
            <a:r>
              <a:rPr lang="en-US" altLang="zh-CN" sz="3200" b="1" dirty="0" smtClean="0">
                <a:solidFill>
                  <a:srgbClr val="0033CC"/>
                </a:solidFill>
                <a:latin typeface="黑体" panose="02010609060101010101" pitchFamily="49" charset="-122"/>
                <a:ea typeface="黑体" panose="02010609060101010101" pitchFamily="49" charset="-122"/>
              </a:rPr>
              <a:t>.</a:t>
            </a:r>
            <a:r>
              <a:rPr lang="en-US" altLang="zh-CN" sz="3200" b="1" dirty="0" smtClean="0">
                <a:solidFill>
                  <a:srgbClr val="7030A0"/>
                </a:solidFill>
                <a:latin typeface="黑体" panose="02010609060101010101" pitchFamily="49" charset="-122"/>
                <a:ea typeface="黑体" panose="02010609060101010101" pitchFamily="49" charset="-122"/>
              </a:rPr>
              <a:t>1 </a:t>
            </a:r>
            <a:r>
              <a:rPr lang="zh-CN" altLang="en-US" sz="3200" b="1" dirty="0" smtClean="0">
                <a:solidFill>
                  <a:srgbClr val="7030A0"/>
                </a:solidFill>
                <a:latin typeface="黑体" panose="02010609060101010101" pitchFamily="49" charset="-122"/>
                <a:ea typeface="黑体" panose="02010609060101010101" pitchFamily="49" charset="-122"/>
              </a:rPr>
              <a:t>第十三</a:t>
            </a:r>
            <a:r>
              <a:rPr lang="zh-CN" altLang="en-US" sz="3200" b="1" dirty="0">
                <a:solidFill>
                  <a:srgbClr val="7030A0"/>
                </a:solidFill>
                <a:latin typeface="黑体" panose="02010609060101010101" pitchFamily="49" charset="-122"/>
                <a:ea typeface="黑体" panose="02010609060101010101" pitchFamily="49" charset="-122"/>
              </a:rPr>
              <a:t>（四）未按矿井瓦斯等级选用相应的煤矿许用炸药和雷管、未使用专用发爆器，或者裸露</a:t>
            </a:r>
            <a:r>
              <a:rPr lang="zh-CN" altLang="en-US" sz="3200" b="1" dirty="0">
                <a:solidFill>
                  <a:srgbClr val="C00000"/>
                </a:solidFill>
                <a:latin typeface="黑体" panose="02010609060101010101" pitchFamily="49" charset="-122"/>
                <a:ea typeface="黑体" panose="02010609060101010101" pitchFamily="49" charset="-122"/>
              </a:rPr>
              <a:t>爆破</a:t>
            </a:r>
            <a:r>
              <a:rPr lang="zh-CN" altLang="en-US" sz="3200" b="1" dirty="0" smtClean="0">
                <a:solidFill>
                  <a:srgbClr val="7030A0"/>
                </a:solidFill>
                <a:latin typeface="黑体" panose="02010609060101010101" pitchFamily="49" charset="-122"/>
                <a:ea typeface="黑体" panose="02010609060101010101" pitchFamily="49" charset="-122"/>
              </a:rPr>
              <a:t>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F4B183"/>
                </a:solidFill>
                <a:latin typeface="Calibri" panose="020F0502020204030204" pitchFamily="34" charset="0"/>
                <a:ea typeface="等线" pitchFamily="2" charset="-122"/>
              </a:rPr>
              <a:t>    ——</a:t>
            </a:r>
            <a:r>
              <a:rPr lang="zh-CN" altLang="en-US" sz="3200" b="1" dirty="0">
                <a:solidFill>
                  <a:srgbClr val="00B050"/>
                </a:solidFill>
                <a:latin typeface="黑体" panose="02010609060101010101" pitchFamily="49" charset="-122"/>
                <a:ea typeface="黑体" panose="02010609060101010101" pitchFamily="49" charset="-122"/>
              </a:rPr>
              <a:t>本条中“未按矿井瓦斯等级选用相应的煤矿许用炸药和雷管”是指违反</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煤矿安全规程</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第三百五十条有关规定的，有下列情形之一</a:t>
            </a:r>
            <a:r>
              <a:rPr lang="zh-CN" altLang="en-US" sz="3200" b="1" dirty="0" smtClean="0">
                <a:solidFill>
                  <a:srgbClr val="00B050"/>
                </a:solidFill>
                <a:latin typeface="黑体" panose="02010609060101010101" pitchFamily="49" charset="-122"/>
                <a:ea typeface="黑体" panose="02010609060101010101" pitchFamily="49" charset="-122"/>
              </a:rPr>
              <a:t>的：</a:t>
            </a:r>
            <a:endParaRPr lang="en-US" altLang="zh-CN"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 （</a:t>
            </a:r>
            <a:r>
              <a:rPr lang="en-US" altLang="zh-CN" sz="3200" b="1" dirty="0">
                <a:solidFill>
                  <a:srgbClr val="00B050"/>
                </a:solidFill>
                <a:latin typeface="黑体" panose="02010609060101010101" pitchFamily="49" charset="-122"/>
                <a:ea typeface="黑体" panose="02010609060101010101" pitchFamily="49" charset="-122"/>
              </a:rPr>
              <a:t>1</a:t>
            </a:r>
            <a:r>
              <a:rPr lang="zh-CN" altLang="en-US" sz="3200" b="1" dirty="0">
                <a:solidFill>
                  <a:srgbClr val="00B050"/>
                </a:solidFill>
                <a:latin typeface="黑体" panose="02010609060101010101" pitchFamily="49" charset="-122"/>
                <a:ea typeface="黑体" panose="02010609060101010101" pitchFamily="49" charset="-122"/>
              </a:rPr>
              <a:t>）低瓦斯矿井的岩石掘进</a:t>
            </a:r>
            <a:r>
              <a:rPr lang="zh-CN" altLang="en-US" sz="3200" b="1" dirty="0" smtClean="0">
                <a:solidFill>
                  <a:srgbClr val="00B050"/>
                </a:solidFill>
                <a:latin typeface="黑体" panose="02010609060101010101" pitchFamily="49" charset="-122"/>
                <a:ea typeface="黑体" panose="02010609060101010101" pitchFamily="49" charset="-122"/>
              </a:rPr>
              <a:t>工作面</a:t>
            </a:r>
            <a:r>
              <a:rPr lang="zh-CN" altLang="en-US" sz="3200" b="1" dirty="0">
                <a:solidFill>
                  <a:srgbClr val="00B050"/>
                </a:solidFill>
                <a:latin typeface="黑体" panose="02010609060101010101" pitchFamily="49" charset="-122"/>
                <a:ea typeface="黑体" panose="02010609060101010101" pitchFamily="49" charset="-122"/>
              </a:rPr>
              <a:t>（或者</a:t>
            </a:r>
            <a:r>
              <a:rPr lang="zh-CN" altLang="en-US" sz="3200" b="1" dirty="0">
                <a:solidFill>
                  <a:srgbClr val="C00000"/>
                </a:solidFill>
                <a:latin typeface="黑体" panose="02010609060101010101" pitchFamily="49" charset="-122"/>
                <a:ea typeface="黑体" panose="02010609060101010101" pitchFamily="49" charset="-122"/>
              </a:rPr>
              <a:t>煤层采掘工作面、半煤岩掘进工作面</a:t>
            </a:r>
            <a:r>
              <a:rPr lang="zh-CN" altLang="en-US" sz="3200" b="1" dirty="0">
                <a:solidFill>
                  <a:srgbClr val="00B050"/>
                </a:solidFill>
                <a:latin typeface="黑体" panose="02010609060101010101" pitchFamily="49" charset="-122"/>
                <a:ea typeface="黑体" panose="02010609060101010101" pitchFamily="49" charset="-122"/>
              </a:rPr>
              <a:t>），未</a:t>
            </a:r>
            <a:r>
              <a:rPr lang="zh-CN" altLang="en-US" sz="3200" b="1" dirty="0" smtClean="0">
                <a:solidFill>
                  <a:srgbClr val="00B050"/>
                </a:solidFill>
                <a:latin typeface="黑体" panose="02010609060101010101" pitchFamily="49" charset="-122"/>
                <a:ea typeface="黑体" panose="02010609060101010101" pitchFamily="49" charset="-122"/>
              </a:rPr>
              <a:t>使</a:t>
            </a:r>
            <a:r>
              <a:rPr lang="zh-CN" altLang="en-US" sz="3200" b="1" dirty="0">
                <a:solidFill>
                  <a:srgbClr val="00B050"/>
                </a:solidFill>
                <a:latin typeface="黑体" panose="02010609060101010101" pitchFamily="49" charset="-122"/>
                <a:ea typeface="黑体" panose="02010609060101010101" pitchFamily="49" charset="-122"/>
              </a:rPr>
              <a:t>用安全等级</a:t>
            </a:r>
            <a:r>
              <a:rPr lang="zh-CN" altLang="en-US" sz="3200" b="1" dirty="0" smtClean="0">
                <a:solidFill>
                  <a:srgbClr val="00B050"/>
                </a:solidFill>
                <a:latin typeface="黑体" panose="02010609060101010101" pitchFamily="49" charset="-122"/>
                <a:ea typeface="黑体" panose="02010609060101010101" pitchFamily="49" charset="-122"/>
              </a:rPr>
              <a:t>一（或者</a:t>
            </a:r>
            <a:r>
              <a:rPr lang="zh-CN" altLang="en-US" sz="3200" b="1" dirty="0" smtClean="0">
                <a:solidFill>
                  <a:srgbClr val="C00000"/>
                </a:solidFill>
                <a:latin typeface="黑体" panose="02010609060101010101" pitchFamily="49" charset="-122"/>
                <a:ea typeface="黑体" panose="02010609060101010101" pitchFamily="49" charset="-122"/>
              </a:rPr>
              <a:t>二</a:t>
            </a:r>
            <a:r>
              <a:rPr lang="zh-CN" altLang="en-US" sz="3200" b="1" dirty="0" smtClean="0">
                <a:solidFill>
                  <a:srgbClr val="00B050"/>
                </a:solidFill>
                <a:latin typeface="黑体" panose="02010609060101010101" pitchFamily="49" charset="-122"/>
                <a:ea typeface="黑体" panose="02010609060101010101" pitchFamily="49" charset="-122"/>
              </a:rPr>
              <a:t>）级</a:t>
            </a:r>
            <a:r>
              <a:rPr lang="zh-CN" altLang="en-US" sz="3200" b="1" dirty="0">
                <a:solidFill>
                  <a:srgbClr val="00B050"/>
                </a:solidFill>
                <a:latin typeface="黑体" panose="02010609060101010101" pitchFamily="49" charset="-122"/>
                <a:ea typeface="黑体" panose="02010609060101010101" pitchFamily="49" charset="-122"/>
              </a:rPr>
              <a:t>及以上的煤矿许用炸药</a:t>
            </a:r>
            <a:r>
              <a:rPr lang="zh-CN" altLang="en-US" sz="3200" b="1" dirty="0" smtClean="0">
                <a:solidFill>
                  <a:srgbClr val="00B050"/>
                </a:solidFill>
                <a:latin typeface="黑体" panose="02010609060101010101" pitchFamily="49" charset="-122"/>
                <a:ea typeface="黑体" panose="02010609060101010101" pitchFamily="49" charset="-122"/>
              </a:rPr>
              <a:t>。</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 </a:t>
            </a:r>
            <a:r>
              <a:rPr lang="zh-CN" altLang="en-US" sz="3200" b="1" dirty="0" smtClean="0">
                <a:solidFill>
                  <a:srgbClr val="00B050"/>
                </a:solidFill>
                <a:latin typeface="黑体" panose="02010609060101010101" pitchFamily="49" charset="-122"/>
                <a:ea typeface="黑体" panose="02010609060101010101" pitchFamily="49" charset="-122"/>
              </a:rPr>
              <a:t>（</a:t>
            </a:r>
            <a:r>
              <a:rPr lang="en-US" altLang="zh-CN" sz="3200" b="1" dirty="0" smtClean="0">
                <a:solidFill>
                  <a:srgbClr val="00B050"/>
                </a:solidFill>
                <a:latin typeface="黑体" panose="02010609060101010101" pitchFamily="49" charset="-122"/>
                <a:ea typeface="黑体" panose="02010609060101010101" pitchFamily="49" charset="-122"/>
              </a:rPr>
              <a:t>2</a:t>
            </a:r>
            <a:r>
              <a:rPr lang="zh-CN" altLang="en-US" sz="3200" b="1" dirty="0" smtClean="0">
                <a:solidFill>
                  <a:srgbClr val="00B050"/>
                </a:solidFill>
                <a:latin typeface="黑体" panose="02010609060101010101" pitchFamily="49" charset="-122"/>
                <a:ea typeface="黑体" panose="02010609060101010101" pitchFamily="49" charset="-122"/>
              </a:rPr>
              <a:t>）高瓦斯（或者</a:t>
            </a:r>
            <a:r>
              <a:rPr lang="zh-CN" altLang="en-US" sz="3200" b="1" dirty="0" smtClean="0">
                <a:solidFill>
                  <a:srgbClr val="C00000"/>
                </a:solidFill>
                <a:latin typeface="黑体" panose="02010609060101010101" pitchFamily="49" charset="-122"/>
                <a:ea typeface="黑体" panose="02010609060101010101" pitchFamily="49" charset="-122"/>
              </a:rPr>
              <a:t>突出</a:t>
            </a:r>
            <a:r>
              <a:rPr lang="zh-CN" altLang="en-US" sz="3200" b="1" dirty="0" smtClean="0">
                <a:solidFill>
                  <a:srgbClr val="00B050"/>
                </a:solidFill>
                <a:latin typeface="黑体" panose="02010609060101010101" pitchFamily="49" charset="-122"/>
                <a:ea typeface="黑体" panose="02010609060101010101" pitchFamily="49" charset="-122"/>
              </a:rPr>
              <a:t>）矿井</a:t>
            </a:r>
            <a:r>
              <a:rPr lang="zh-CN" altLang="en-US" sz="3200" b="1" dirty="0">
                <a:solidFill>
                  <a:srgbClr val="00B050"/>
                </a:solidFill>
                <a:latin typeface="黑体" panose="02010609060101010101" pitchFamily="49" charset="-122"/>
                <a:ea typeface="黑体" panose="02010609060101010101" pitchFamily="49" charset="-122"/>
              </a:rPr>
              <a:t>，未使用安全等级三级及以上的</a:t>
            </a:r>
            <a:r>
              <a:rPr lang="zh-CN" altLang="en-US" sz="3200" b="1" dirty="0" smtClean="0">
                <a:solidFill>
                  <a:srgbClr val="00B050"/>
                </a:solidFill>
                <a:latin typeface="黑体" panose="02010609060101010101" pitchFamily="49" charset="-122"/>
                <a:ea typeface="黑体" panose="02010609060101010101" pitchFamily="49" charset="-122"/>
              </a:rPr>
              <a:t>煤矿许用</a:t>
            </a:r>
            <a:r>
              <a:rPr lang="zh-CN" altLang="en-US" sz="3200" b="1" dirty="0">
                <a:solidFill>
                  <a:srgbClr val="00B050"/>
                </a:solidFill>
                <a:latin typeface="黑体" panose="02010609060101010101" pitchFamily="49" charset="-122"/>
                <a:ea typeface="黑体" panose="02010609060101010101" pitchFamily="49" charset="-122"/>
              </a:rPr>
              <a:t>（或者</a:t>
            </a:r>
            <a:r>
              <a:rPr lang="zh-CN" altLang="en-US" sz="3200" b="1" dirty="0">
                <a:solidFill>
                  <a:srgbClr val="C00000"/>
                </a:solidFill>
                <a:latin typeface="黑体" panose="02010609060101010101" pitchFamily="49" charset="-122"/>
                <a:ea typeface="黑体" panose="02010609060101010101" pitchFamily="49" charset="-122"/>
              </a:rPr>
              <a:t>含水</a:t>
            </a:r>
            <a:r>
              <a:rPr lang="zh-CN" altLang="en-US" sz="3200" b="1" dirty="0">
                <a:solidFill>
                  <a:srgbClr val="00B050"/>
                </a:solidFill>
                <a:latin typeface="黑体" panose="02010609060101010101" pitchFamily="49" charset="-122"/>
                <a:ea typeface="黑体" panose="02010609060101010101" pitchFamily="49" charset="-122"/>
              </a:rPr>
              <a:t>）炸药。</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 </a:t>
            </a:r>
            <a:endParaRPr lang="zh-CN" altLang="en-US" sz="3200" b="1" dirty="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3312367" y="173975"/>
            <a:ext cx="7137920"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七  爆破管理与基础</a:t>
            </a:r>
            <a:r>
              <a:rPr lang="zh-CN" altLang="en-US" sz="3600" b="1" dirty="0" smtClean="0">
                <a:solidFill>
                  <a:srgbClr val="0033CC"/>
                </a:solidFill>
                <a:latin typeface="黑体" panose="02010609060101010101" pitchFamily="49" charset="-122"/>
                <a:ea typeface="黑体" panose="02010609060101010101" pitchFamily="49" charset="-122"/>
              </a:rPr>
              <a:t>工作</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095796"/>
            <a:ext cx="10412963" cy="5449196"/>
          </a:xfrm>
        </p:spPr>
        <p:txBody>
          <a:bodyPr>
            <a:noAutofit/>
          </a:bodyPr>
          <a:lstStyle/>
          <a:p>
            <a:pPr marL="0" lvl="0" indent="0" fontAlgn="base">
              <a:lnSpc>
                <a:spcPct val="100000"/>
              </a:lnSpc>
              <a:spcBef>
                <a:spcPct val="0"/>
              </a:spcBef>
              <a:spcAft>
                <a:spcPct val="0"/>
              </a:spcAft>
              <a:buNone/>
            </a:pPr>
            <a:endParaRPr lang="en-US" altLang="zh-CN" sz="3200" b="1" dirty="0" smtClean="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smtClean="0">
                <a:solidFill>
                  <a:srgbClr val="00B050"/>
                </a:solidFill>
                <a:latin typeface="黑体" panose="02010609060101010101" pitchFamily="49" charset="-122"/>
                <a:ea typeface="黑体" panose="02010609060101010101" pitchFamily="49" charset="-122"/>
              </a:rPr>
              <a:t>（</a:t>
            </a:r>
            <a:r>
              <a:rPr lang="en-US" altLang="zh-CN" sz="3200" b="1" dirty="0" smtClean="0">
                <a:solidFill>
                  <a:srgbClr val="00B050"/>
                </a:solidFill>
                <a:latin typeface="黑体" panose="02010609060101010101" pitchFamily="49" charset="-122"/>
                <a:ea typeface="黑体" panose="02010609060101010101" pitchFamily="49" charset="-122"/>
              </a:rPr>
              <a:t>3</a:t>
            </a:r>
            <a:r>
              <a:rPr lang="zh-CN" altLang="en-US" sz="3200" b="1" dirty="0" smtClean="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在采掘工作面，没有使用煤矿许用瞬发电雷管、煤矿许用毫秒延期电雷管或者煤矿许用数码电雷管。或者使用煤矿许用</a:t>
            </a:r>
            <a:r>
              <a:rPr lang="zh-CN" altLang="en-US" sz="3200" b="1" dirty="0">
                <a:solidFill>
                  <a:srgbClr val="C00000"/>
                </a:solidFill>
                <a:latin typeface="黑体" panose="02010609060101010101" pitchFamily="49" charset="-122"/>
                <a:ea typeface="黑体" panose="02010609060101010101" pitchFamily="49" charset="-122"/>
              </a:rPr>
              <a:t>毫秒延期电雷管</a:t>
            </a:r>
            <a:r>
              <a:rPr lang="zh-CN" altLang="en-US" sz="3200" b="1" dirty="0">
                <a:solidFill>
                  <a:srgbClr val="00B050"/>
                </a:solidFill>
                <a:latin typeface="黑体" panose="02010609060101010101" pitchFamily="49" charset="-122"/>
                <a:ea typeface="黑体" panose="02010609060101010101" pitchFamily="49" charset="-122"/>
              </a:rPr>
              <a:t>（</a:t>
            </a:r>
            <a:r>
              <a:rPr lang="zh-CN" altLang="en-US" sz="3200" b="1" dirty="0" smtClean="0">
                <a:solidFill>
                  <a:srgbClr val="00B050"/>
                </a:solidFill>
                <a:latin typeface="黑体" panose="02010609060101010101" pitchFamily="49" charset="-122"/>
                <a:ea typeface="黑体" panose="02010609060101010101" pitchFamily="49" charset="-122"/>
              </a:rPr>
              <a:t>或者数码电雷管）时</a:t>
            </a:r>
            <a:r>
              <a:rPr lang="zh-CN" altLang="en-US"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C00000"/>
                </a:solidFill>
                <a:latin typeface="黑体" panose="02010609060101010101" pitchFamily="49" charset="-122"/>
                <a:ea typeface="黑体" panose="02010609060101010101" pitchFamily="49" charset="-122"/>
              </a:rPr>
              <a:t>最后一段的延期时间</a:t>
            </a:r>
            <a:r>
              <a:rPr lang="zh-CN" altLang="en-US" sz="3200" b="1" dirty="0">
                <a:solidFill>
                  <a:srgbClr val="00B050"/>
                </a:solidFill>
                <a:latin typeface="黑体" panose="02010609060101010101" pitchFamily="49" charset="-122"/>
                <a:ea typeface="黑体" panose="02010609060101010101" pitchFamily="49" charset="-122"/>
              </a:rPr>
              <a:t>（或者一次起爆总时间差）</a:t>
            </a:r>
            <a:r>
              <a:rPr lang="zh-CN" altLang="en-US" sz="3200" b="1" dirty="0" smtClean="0">
                <a:solidFill>
                  <a:srgbClr val="00B050"/>
                </a:solidFill>
                <a:latin typeface="黑体" panose="02010609060101010101" pitchFamily="49" charset="-122"/>
                <a:ea typeface="黑体" panose="02010609060101010101" pitchFamily="49" charset="-122"/>
              </a:rPr>
              <a:t>超过</a:t>
            </a:r>
            <a:r>
              <a:rPr lang="en-US" altLang="zh-CN" sz="3200" b="1" dirty="0">
                <a:solidFill>
                  <a:srgbClr val="00B050"/>
                </a:solidFill>
                <a:latin typeface="黑体" panose="02010609060101010101" pitchFamily="49" charset="-122"/>
                <a:ea typeface="黑体" panose="02010609060101010101" pitchFamily="49" charset="-122"/>
              </a:rPr>
              <a:t>130ms</a:t>
            </a:r>
            <a:r>
              <a:rPr lang="zh-CN" altLang="en-US" sz="3200" b="1" dirty="0" smtClean="0">
                <a:solidFill>
                  <a:srgbClr val="00B050"/>
                </a:solidFill>
                <a:latin typeface="黑体" panose="02010609060101010101" pitchFamily="49" charset="-122"/>
                <a:ea typeface="黑体" panose="02010609060101010101" pitchFamily="49" charset="-122"/>
              </a:rPr>
              <a:t>。</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F4B183"/>
                </a:solidFill>
                <a:latin typeface="Calibri" panose="020F0502020204030204" pitchFamily="34" charset="0"/>
                <a:ea typeface="等线" pitchFamily="2" charset="-122"/>
              </a:rPr>
              <a:t>——</a:t>
            </a:r>
            <a:r>
              <a:rPr lang="zh-CN" altLang="en-US" sz="3200" b="1" dirty="0">
                <a:solidFill>
                  <a:srgbClr val="00B050"/>
                </a:solidFill>
                <a:latin typeface="黑体" panose="02010609060101010101" pitchFamily="49" charset="-122"/>
                <a:ea typeface="黑体" panose="02010609060101010101" pitchFamily="49" charset="-122"/>
              </a:rPr>
              <a:t>本条中</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未使用专用发爆器” 是指井下爆破没有使用矿用</a:t>
            </a:r>
            <a:r>
              <a:rPr lang="zh-CN" altLang="en-US" sz="3200" b="1" dirty="0" smtClean="0">
                <a:solidFill>
                  <a:srgbClr val="00B050"/>
                </a:solidFill>
                <a:latin typeface="黑体" panose="02010609060101010101" pitchFamily="49" charset="-122"/>
                <a:ea typeface="黑体" panose="02010609060101010101" pitchFamily="49" charset="-122"/>
              </a:rPr>
              <a:t>防爆型或者增</a:t>
            </a:r>
            <a:r>
              <a:rPr lang="zh-CN" altLang="en-US" sz="3200" b="1" dirty="0">
                <a:solidFill>
                  <a:srgbClr val="00B050"/>
                </a:solidFill>
                <a:latin typeface="黑体" panose="02010609060101010101" pitchFamily="49" charset="-122"/>
                <a:ea typeface="黑体" panose="02010609060101010101" pitchFamily="49" charset="-122"/>
              </a:rPr>
              <a:t>安</a:t>
            </a:r>
            <a:r>
              <a:rPr lang="zh-CN" altLang="en-US" sz="3200" b="1" dirty="0" smtClean="0">
                <a:solidFill>
                  <a:srgbClr val="00B050"/>
                </a:solidFill>
                <a:latin typeface="黑体" panose="02010609060101010101" pitchFamily="49" charset="-122"/>
                <a:ea typeface="黑体" panose="02010609060101010101" pitchFamily="49" charset="-122"/>
              </a:rPr>
              <a:t>型发爆器</a:t>
            </a:r>
            <a:r>
              <a:rPr lang="zh-CN" altLang="en-US" sz="3200" b="1" dirty="0">
                <a:solidFill>
                  <a:srgbClr val="00B050"/>
                </a:solidFill>
                <a:latin typeface="黑体" panose="02010609060101010101" pitchFamily="49" charset="-122"/>
                <a:ea typeface="黑体" panose="02010609060101010101" pitchFamily="49" charset="-122"/>
              </a:rPr>
              <a:t>。</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a:solidFill>
                  <a:srgbClr val="00B050"/>
                </a:solidFill>
                <a:latin typeface="黑体" panose="02010609060101010101" pitchFamily="49" charset="-122"/>
                <a:ea typeface="黑体" panose="02010609060101010101" pitchFamily="49" charset="-122"/>
              </a:rPr>
              <a:t>本条中</a:t>
            </a:r>
            <a:r>
              <a:rPr lang="en-US" altLang="zh-CN" sz="3200" b="1" dirty="0">
                <a:solidFill>
                  <a:srgbClr val="00B050"/>
                </a:solidFill>
                <a:latin typeface="黑体" panose="02010609060101010101" pitchFamily="49" charset="-122"/>
                <a:ea typeface="黑体" panose="02010609060101010101" pitchFamily="49" charset="-122"/>
              </a:rPr>
              <a:t>“</a:t>
            </a:r>
            <a:r>
              <a:rPr lang="zh-CN" altLang="en-US" sz="3200" b="1" dirty="0">
                <a:solidFill>
                  <a:srgbClr val="00B050"/>
                </a:solidFill>
                <a:latin typeface="黑体" panose="02010609060101010101" pitchFamily="49" charset="-122"/>
                <a:ea typeface="黑体" panose="02010609060101010101" pitchFamily="49" charset="-122"/>
              </a:rPr>
              <a:t>裸露爆破”是指在被爆破</a:t>
            </a:r>
            <a:r>
              <a:rPr lang="zh-CN" altLang="en-US" sz="3200" b="1" dirty="0">
                <a:solidFill>
                  <a:srgbClr val="C00000"/>
                </a:solidFill>
                <a:latin typeface="黑体" panose="02010609060101010101" pitchFamily="49" charset="-122"/>
                <a:ea typeface="黑体" panose="02010609060101010101" pitchFamily="49" charset="-122"/>
              </a:rPr>
              <a:t>煤（岩）体表</a:t>
            </a:r>
            <a:r>
              <a:rPr lang="zh-CN" altLang="en-US" sz="3200" b="1" dirty="0" smtClean="0">
                <a:solidFill>
                  <a:srgbClr val="C00000"/>
                </a:solidFill>
                <a:latin typeface="黑体" panose="02010609060101010101" pitchFamily="49" charset="-122"/>
                <a:ea typeface="黑体" panose="02010609060101010101" pitchFamily="49" charset="-122"/>
              </a:rPr>
              <a:t>面</a:t>
            </a:r>
            <a:endParaRPr lang="zh-CN" altLang="en-US" sz="3200" b="1" dirty="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直接贴敷炸药或者再盖上泥土进行爆破的。</a:t>
            </a:r>
            <a:endParaRPr lang="zh-CN" altLang="en-US" sz="3200" b="1" dirty="0">
              <a:solidFill>
                <a:srgbClr val="00B05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3508310" y="214168"/>
            <a:ext cx="7378362"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七  爆破管理与基础</a:t>
            </a:r>
            <a:r>
              <a:rPr lang="zh-CN" altLang="en-US" sz="3600" b="1" dirty="0" smtClean="0">
                <a:solidFill>
                  <a:srgbClr val="0033CC"/>
                </a:solidFill>
                <a:latin typeface="黑体" panose="02010609060101010101" pitchFamily="49" charset="-122"/>
                <a:ea typeface="黑体" panose="02010609060101010101" pitchFamily="49" charset="-122"/>
              </a:rPr>
              <a:t>工作</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86408" y="1324947"/>
            <a:ext cx="10291665" cy="4777273"/>
          </a:xfrm>
        </p:spPr>
        <p:txBody>
          <a:bodyPr>
            <a:noAutofit/>
          </a:bodyPr>
          <a:lstStyle/>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7.2 </a:t>
            </a:r>
            <a:r>
              <a:rPr lang="zh-CN" altLang="en-US" sz="3200" b="1" dirty="0">
                <a:solidFill>
                  <a:srgbClr val="7030A0"/>
                </a:solidFill>
                <a:latin typeface="黑体" panose="02010609060101010101" pitchFamily="49" charset="-122"/>
                <a:ea typeface="黑体" panose="02010609060101010101" pitchFamily="49" charset="-122"/>
              </a:rPr>
              <a:t>第十八</a:t>
            </a:r>
            <a:r>
              <a:rPr lang="zh-CN" altLang="en-US" sz="3200" b="1" dirty="0" smtClean="0">
                <a:solidFill>
                  <a:srgbClr val="7030A0"/>
                </a:solidFill>
                <a:latin typeface="黑体" panose="02010609060101010101" pitchFamily="49" charset="-122"/>
                <a:ea typeface="黑体" panose="02010609060101010101" pitchFamily="49" charset="-122"/>
              </a:rPr>
              <a:t>条（</a:t>
            </a:r>
            <a:r>
              <a:rPr lang="zh-CN" altLang="en-US" sz="3200" b="1" dirty="0">
                <a:solidFill>
                  <a:srgbClr val="7030A0"/>
                </a:solidFill>
                <a:latin typeface="黑体" panose="02010609060101010101" pitchFamily="49" charset="-122"/>
                <a:ea typeface="黑体" panose="02010609060101010101" pitchFamily="49" charset="-122"/>
              </a:rPr>
              <a:t>一）</a:t>
            </a:r>
            <a:r>
              <a:rPr lang="zh-CN" altLang="en-US" sz="3200" b="1" dirty="0" smtClean="0">
                <a:solidFill>
                  <a:srgbClr val="7030A0"/>
                </a:solidFill>
                <a:latin typeface="黑体" panose="02010609060101010101" pitchFamily="49" charset="-122"/>
                <a:ea typeface="黑体" panose="02010609060101010101" pitchFamily="49" charset="-122"/>
              </a:rPr>
              <a:t>未配备</a:t>
            </a:r>
            <a:r>
              <a:rPr lang="zh-CN" altLang="en-US" sz="3200" b="1" dirty="0">
                <a:solidFill>
                  <a:srgbClr val="7030A0"/>
                </a:solidFill>
                <a:latin typeface="黑体" panose="02010609060101010101" pitchFamily="49" charset="-122"/>
                <a:ea typeface="黑体" panose="02010609060101010101" pitchFamily="49" charset="-122"/>
              </a:rPr>
              <a:t>负责通风工作的专业技术人员的</a:t>
            </a:r>
            <a:endParaRPr lang="zh-CN" altLang="en-US" sz="3200" b="1" dirty="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zh-CN" altLang="en-US" sz="3200" b="1" dirty="0">
                <a:solidFill>
                  <a:srgbClr val="00B050"/>
                </a:solidFill>
                <a:latin typeface="黑体" panose="02010609060101010101" pitchFamily="49" charset="-122"/>
                <a:ea typeface="黑体" panose="02010609060101010101" pitchFamily="49" charset="-122"/>
              </a:rPr>
              <a:t> </a:t>
            </a:r>
            <a:r>
              <a:rPr lang="zh-CN" altLang="en-US" sz="3200" b="1" dirty="0" smtClean="0">
                <a:solidFill>
                  <a:srgbClr val="00B050"/>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a:t>
            </a:r>
            <a:r>
              <a:rPr lang="zh-CN" altLang="en-US" sz="3200" b="1" dirty="0">
                <a:solidFill>
                  <a:srgbClr val="0033CC"/>
                </a:solidFill>
                <a:latin typeface="黑体" panose="02010609060101010101" pitchFamily="49" charset="-122"/>
                <a:ea typeface="黑体" panose="02010609060101010101" pitchFamily="49" charset="-122"/>
              </a:rPr>
              <a:t>本条中“负责通风工作的专业技术人员”，是指应配备至少有</a:t>
            </a:r>
            <a:r>
              <a:rPr lang="en-US" altLang="zh-CN" sz="3200" b="1" dirty="0">
                <a:solidFill>
                  <a:srgbClr val="0033CC"/>
                </a:solidFill>
                <a:latin typeface="黑体" panose="02010609060101010101" pitchFamily="49" charset="-122"/>
                <a:ea typeface="黑体" panose="02010609060101010101" pitchFamily="49" charset="-122"/>
              </a:rPr>
              <a:t>1</a:t>
            </a:r>
            <a:r>
              <a:rPr lang="zh-CN" altLang="en-US" sz="3200" b="1" dirty="0">
                <a:solidFill>
                  <a:srgbClr val="0033CC"/>
                </a:solidFill>
                <a:latin typeface="黑体" panose="02010609060101010101" pitchFamily="49" charset="-122"/>
                <a:ea typeface="黑体" panose="02010609060101010101" pitchFamily="49" charset="-122"/>
              </a:rPr>
              <a:t>名通风专业技术人员负责全矿井通风的技术管理，并不得兼职其他</a:t>
            </a:r>
            <a:r>
              <a:rPr lang="zh-CN" altLang="en-US" sz="3200" b="1" dirty="0" smtClean="0">
                <a:solidFill>
                  <a:srgbClr val="0033CC"/>
                </a:solidFill>
                <a:latin typeface="黑体" panose="02010609060101010101" pitchFamily="49" charset="-122"/>
                <a:ea typeface="黑体" panose="02010609060101010101" pitchFamily="49" charset="-122"/>
              </a:rPr>
              <a:t>专业</a:t>
            </a:r>
            <a:r>
              <a:rPr lang="zh-CN" altLang="en-US" sz="3200" b="1" dirty="0" smtClean="0">
                <a:solidFill>
                  <a:srgbClr val="00B050"/>
                </a:solidFill>
                <a:latin typeface="黑体" panose="02010609060101010101" pitchFamily="49" charset="-122"/>
                <a:ea typeface="黑体" panose="02010609060101010101" pitchFamily="49" charset="-122"/>
              </a:rPr>
              <a:t>（防突、监控）</a:t>
            </a:r>
            <a:r>
              <a:rPr lang="zh-CN" altLang="en-US" sz="3200" b="1" dirty="0" smtClean="0">
                <a:solidFill>
                  <a:srgbClr val="0033CC"/>
                </a:solidFill>
                <a:latin typeface="黑体" panose="02010609060101010101" pitchFamily="49" charset="-122"/>
                <a:ea typeface="黑体" panose="02010609060101010101" pitchFamily="49" charset="-122"/>
              </a:rPr>
              <a:t>。</a:t>
            </a:r>
            <a:endParaRPr lang="en-US" altLang="zh-CN" sz="3200" b="1" dirty="0" smtClean="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7030A0"/>
                </a:solidFill>
                <a:latin typeface="黑体" panose="02010609060101010101" pitchFamily="49" charset="-122"/>
                <a:ea typeface="黑体" panose="02010609060101010101" pitchFamily="49" charset="-122"/>
              </a:rPr>
              <a:t>  7.3 </a:t>
            </a:r>
            <a:r>
              <a:rPr lang="zh-CN" altLang="en-US" sz="3200" b="1" dirty="0" smtClean="0">
                <a:solidFill>
                  <a:srgbClr val="7030A0"/>
                </a:solidFill>
                <a:latin typeface="黑体" panose="02010609060101010101" pitchFamily="49" charset="-122"/>
                <a:ea typeface="黑体" panose="02010609060101010101" pitchFamily="49" charset="-122"/>
              </a:rPr>
              <a:t>第十八</a:t>
            </a:r>
            <a:r>
              <a:rPr lang="zh-CN" altLang="en-US" sz="3200" b="1" dirty="0">
                <a:solidFill>
                  <a:srgbClr val="7030A0"/>
                </a:solidFill>
                <a:latin typeface="黑体" panose="02010609060101010101" pitchFamily="49" charset="-122"/>
                <a:ea typeface="黑体" panose="02010609060101010101" pitchFamily="49" charset="-122"/>
              </a:rPr>
              <a:t>条（五）图纸作假、隐瞒采掘工作面</a:t>
            </a:r>
            <a:r>
              <a:rPr lang="zh-CN" altLang="en-US" sz="3200" b="1" dirty="0" smtClean="0">
                <a:solidFill>
                  <a:srgbClr val="7030A0"/>
                </a:solidFill>
                <a:latin typeface="黑体" panose="02010609060101010101" pitchFamily="49" charset="-122"/>
                <a:ea typeface="黑体" panose="02010609060101010101" pitchFamily="49" charset="-122"/>
              </a:rPr>
              <a:t>，</a:t>
            </a:r>
            <a:r>
              <a:rPr lang="zh-CN" altLang="en-US" sz="3200" b="1" dirty="0" smtClean="0">
                <a:solidFill>
                  <a:srgbClr val="C00000"/>
                </a:solidFill>
                <a:latin typeface="黑体" panose="02010609060101010101" pitchFamily="49" charset="-122"/>
                <a:ea typeface="黑体" panose="02010609060101010101" pitchFamily="49" charset="-122"/>
              </a:rPr>
              <a:t>或者</a:t>
            </a:r>
            <a:r>
              <a:rPr lang="zh-CN" altLang="en-US" sz="3200" b="1" dirty="0">
                <a:solidFill>
                  <a:srgbClr val="C00000"/>
                </a:solidFill>
                <a:latin typeface="黑体" panose="02010609060101010101" pitchFamily="49" charset="-122"/>
                <a:ea typeface="黑体" panose="02010609060101010101" pitchFamily="49" charset="-122"/>
              </a:rPr>
              <a:t>矿长、总工程师（技术负责人）履行</a:t>
            </a:r>
            <a:r>
              <a:rPr lang="zh-CN" altLang="en-US" sz="3200" b="1" dirty="0" smtClean="0">
                <a:solidFill>
                  <a:srgbClr val="C00000"/>
                </a:solidFill>
                <a:latin typeface="黑体" panose="02010609060101010101" pitchFamily="49" charset="-122"/>
                <a:ea typeface="黑体" panose="02010609060101010101" pitchFamily="49" charset="-122"/>
              </a:rPr>
              <a:t>安全生产岗位责任制</a:t>
            </a:r>
            <a:r>
              <a:rPr lang="zh-CN" altLang="en-US" sz="3200" b="1" dirty="0">
                <a:solidFill>
                  <a:srgbClr val="C00000"/>
                </a:solidFill>
                <a:latin typeface="黑体" panose="02010609060101010101" pitchFamily="49" charset="-122"/>
                <a:ea typeface="黑体" panose="02010609060101010101" pitchFamily="49" charset="-122"/>
              </a:rPr>
              <a:t>及管理制度时伪造记录，弄虚作假</a:t>
            </a:r>
            <a:r>
              <a:rPr lang="zh-CN" altLang="en-US" sz="3200" b="1" dirty="0" smtClean="0">
                <a:solidFill>
                  <a:srgbClr val="C00000"/>
                </a:solidFill>
                <a:latin typeface="黑体" panose="02010609060101010101" pitchFamily="49" charset="-122"/>
                <a:ea typeface="黑体" panose="02010609060101010101" pitchFamily="49" charset="-122"/>
              </a:rPr>
              <a:t>的</a:t>
            </a:r>
            <a:endParaRPr lang="zh-CN" altLang="en-US" sz="3200" b="1" dirty="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7030A0"/>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 </a:t>
            </a:r>
            <a:r>
              <a:rPr lang="en-US" altLang="zh-CN" sz="3200" b="1" dirty="0" smtClean="0">
                <a:solidFill>
                  <a:srgbClr val="F4B183"/>
                </a:solidFill>
                <a:latin typeface="Calibri" panose="020F0502020204030204" pitchFamily="34" charset="0"/>
                <a:ea typeface="等线" pitchFamily="2" charset="-122"/>
              </a:rPr>
              <a:t> </a:t>
            </a:r>
            <a:endParaRPr lang="zh-CN" altLang="en-US" sz="3200" b="1" dirty="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3349690" y="214169"/>
            <a:ext cx="7526934"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七  爆破管理与基础</a:t>
            </a:r>
            <a:r>
              <a:rPr lang="zh-CN" altLang="en-US" sz="3600" b="1" dirty="0" smtClean="0">
                <a:solidFill>
                  <a:srgbClr val="0033CC"/>
                </a:solidFill>
                <a:latin typeface="黑体" panose="02010609060101010101" pitchFamily="49" charset="-122"/>
                <a:ea typeface="黑体" panose="02010609060101010101" pitchFamily="49" charset="-122"/>
              </a:rPr>
              <a:t>工作</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808955" y="1277384"/>
            <a:ext cx="10412963" cy="544919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B050"/>
                </a:solidFill>
                <a:latin typeface="黑体" panose="02010609060101010101" pitchFamily="49" charset="-122"/>
                <a:ea typeface="黑体" panose="02010609060101010101" pitchFamily="49" charset="-122"/>
              </a:rPr>
              <a:t> </a:t>
            </a:r>
            <a:endParaRPr lang="zh-CN" altLang="en-US" sz="3200" b="1" dirty="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3442996" y="204120"/>
            <a:ext cx="7152273"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七  爆破管理与基础</a:t>
            </a:r>
            <a:r>
              <a:rPr lang="zh-CN" altLang="en-US" sz="3600" b="1" dirty="0" smtClean="0">
                <a:solidFill>
                  <a:srgbClr val="0033CC"/>
                </a:solidFill>
                <a:latin typeface="黑体" panose="02010609060101010101" pitchFamily="49" charset="-122"/>
                <a:ea typeface="黑体" panose="02010609060101010101" pitchFamily="49" charset="-122"/>
              </a:rPr>
              <a:t>工作</a:t>
            </a:r>
            <a:endParaRPr lang="zh-CN" altLang="en-US" sz="3600" b="1" dirty="0">
              <a:solidFill>
                <a:srgbClr val="0033CC"/>
              </a:solidFill>
              <a:latin typeface="黑体" panose="02010609060101010101" pitchFamily="49" charset="-122"/>
              <a:ea typeface="黑体" panose="02010609060101010101" pitchFamily="49" charset="-122"/>
            </a:endParaRPr>
          </a:p>
        </p:txBody>
      </p:sp>
      <p:sp>
        <p:nvSpPr>
          <p:cNvPr id="2" name="矩形 1"/>
          <p:cNvSpPr/>
          <p:nvPr/>
        </p:nvSpPr>
        <p:spPr>
          <a:xfrm>
            <a:off x="905069" y="1277384"/>
            <a:ext cx="10245013" cy="4031873"/>
          </a:xfrm>
          <a:prstGeom prst="rect">
            <a:avLst/>
          </a:prstGeom>
        </p:spPr>
        <p:txBody>
          <a:bodyPr wrap="square">
            <a:spAutoFit/>
          </a:bodyPr>
          <a:lstStyle/>
          <a:p>
            <a:pPr lvl="0" defTabSz="914400" fontAlgn="base">
              <a:spcBef>
                <a:spcPct val="0"/>
              </a:spcBef>
              <a:spcAft>
                <a:spcPct val="0"/>
              </a:spcAft>
            </a:pPr>
            <a:r>
              <a:rPr lang="en-US" altLang="zh-CN" sz="3200" b="1" dirty="0" smtClean="0">
                <a:solidFill>
                  <a:srgbClr val="F4B183"/>
                </a:solidFill>
                <a:latin typeface="Calibri" panose="020F0502020204030204" pitchFamily="34" charset="0"/>
                <a:ea typeface="等线" pitchFamily="2" charset="-122"/>
              </a:rPr>
              <a:t>    </a:t>
            </a:r>
            <a:r>
              <a:rPr lang="en-US" altLang="zh-CN" sz="3200" b="1" dirty="0">
                <a:solidFill>
                  <a:srgbClr val="F4B183"/>
                </a:solidFill>
                <a:latin typeface="Calibri" panose="020F0502020204030204" pitchFamily="34" charset="0"/>
              </a:rPr>
              <a:t>——</a:t>
            </a:r>
            <a:r>
              <a:rPr lang="zh-CN" altLang="en-US" sz="3200" b="1" dirty="0">
                <a:solidFill>
                  <a:srgbClr val="0033CC"/>
                </a:solidFill>
                <a:latin typeface="黑体" panose="02010609060101010101" pitchFamily="49" charset="-122"/>
                <a:ea typeface="黑体" panose="02010609060101010101" pitchFamily="49" charset="-122"/>
              </a:rPr>
              <a:t>本条中“图纸作假、隐瞒采掘工作面”，是指以</a:t>
            </a:r>
            <a:r>
              <a:rPr lang="zh-CN" altLang="en-US" sz="3200" b="1" dirty="0">
                <a:solidFill>
                  <a:srgbClr val="C00000"/>
                </a:solidFill>
                <a:latin typeface="黑体" panose="02010609060101010101" pitchFamily="49" charset="-122"/>
                <a:ea typeface="黑体" panose="02010609060101010101" pitchFamily="49" charset="-122"/>
              </a:rPr>
              <a:t>逃避监管监察为目的</a:t>
            </a:r>
            <a:r>
              <a:rPr lang="zh-CN" altLang="en-US" sz="3200" b="1" dirty="0">
                <a:solidFill>
                  <a:srgbClr val="0033CC"/>
                </a:solidFill>
                <a:latin typeface="黑体" panose="02010609060101010101" pitchFamily="49" charset="-122"/>
                <a:ea typeface="黑体" panose="02010609060101010101" pitchFamily="49" charset="-122"/>
              </a:rPr>
              <a:t>，虚假绘制工作面进度、隐瞒工作面的（包括安全监控系统图纸作假）。</a:t>
            </a:r>
            <a:endParaRPr lang="zh-CN" altLang="en-US" sz="3200" b="1" dirty="0">
              <a:solidFill>
                <a:srgbClr val="0033CC"/>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en-US" altLang="zh-CN" sz="3200" b="1" dirty="0" smtClean="0">
                <a:solidFill>
                  <a:srgbClr val="F4B183"/>
                </a:solidFill>
                <a:latin typeface="Calibri" panose="020F0502020204030204" pitchFamily="34" charset="0"/>
                <a:ea typeface="等线" pitchFamily="2" charset="-122"/>
              </a:rPr>
              <a:t>    ——</a:t>
            </a:r>
            <a:r>
              <a:rPr lang="zh-CN" altLang="en-US" sz="3200" b="1" dirty="0" smtClean="0">
                <a:solidFill>
                  <a:srgbClr val="0033CC"/>
                </a:solidFill>
                <a:latin typeface="黑体" panose="02010609060101010101" pitchFamily="49" charset="-122"/>
                <a:ea typeface="黑体" panose="02010609060101010101" pitchFamily="49" charset="-122"/>
              </a:rPr>
              <a:t>本</a:t>
            </a:r>
            <a:r>
              <a:rPr lang="zh-CN" altLang="en-US" sz="3200" b="1" dirty="0">
                <a:solidFill>
                  <a:srgbClr val="0033CC"/>
                </a:solidFill>
                <a:latin typeface="黑体" panose="02010609060101010101" pitchFamily="49" charset="-122"/>
                <a:ea typeface="黑体" panose="02010609060101010101" pitchFamily="49" charset="-122"/>
              </a:rPr>
              <a:t>条中“矿长、总工程师（技术负责人）履行</a:t>
            </a:r>
            <a:r>
              <a:rPr lang="zh-CN" altLang="en-US" sz="3200" b="1" dirty="0" smtClean="0">
                <a:solidFill>
                  <a:srgbClr val="0033CC"/>
                </a:solidFill>
                <a:latin typeface="黑体" panose="02010609060101010101" pitchFamily="49" charset="-122"/>
                <a:ea typeface="黑体" panose="02010609060101010101" pitchFamily="49" charset="-122"/>
              </a:rPr>
              <a:t>安全生产岗位责任制</a:t>
            </a:r>
            <a:r>
              <a:rPr lang="zh-CN" altLang="en-US" sz="3200" b="1" dirty="0">
                <a:solidFill>
                  <a:srgbClr val="0033CC"/>
                </a:solidFill>
                <a:latin typeface="黑体" panose="02010609060101010101" pitchFamily="49" charset="-122"/>
                <a:ea typeface="黑体" panose="02010609060101010101" pitchFamily="49" charset="-122"/>
              </a:rPr>
              <a:t>及管理制度时伪造记录，弄虚作假的”，是指矿长、</a:t>
            </a:r>
            <a:r>
              <a:rPr lang="zh-CN" altLang="en-US" sz="3200" b="1" dirty="0" smtClean="0">
                <a:solidFill>
                  <a:srgbClr val="0033CC"/>
                </a:solidFill>
                <a:latin typeface="黑体" panose="02010609060101010101" pitchFamily="49" charset="-122"/>
                <a:ea typeface="黑体" panose="02010609060101010101" pitchFamily="49" charset="-122"/>
              </a:rPr>
              <a:t>总工程师在</a:t>
            </a:r>
            <a:r>
              <a:rPr lang="zh-CN" altLang="en-US" sz="3200" b="1" dirty="0">
                <a:solidFill>
                  <a:srgbClr val="0033CC"/>
                </a:solidFill>
                <a:latin typeface="黑体" panose="02010609060101010101" pitchFamily="49" charset="-122"/>
                <a:ea typeface="黑体" panose="02010609060101010101" pitchFamily="49" charset="-122"/>
              </a:rPr>
              <a:t>履职过程中</a:t>
            </a:r>
            <a:r>
              <a:rPr lang="zh-CN" altLang="en-US" sz="3200" b="1" dirty="0">
                <a:solidFill>
                  <a:srgbClr val="C00000"/>
                </a:solidFill>
                <a:latin typeface="黑体" panose="02010609060101010101" pitchFamily="49" charset="-122"/>
                <a:ea typeface="黑体" panose="02010609060101010101" pitchFamily="49" charset="-122"/>
              </a:rPr>
              <a:t>故意</a:t>
            </a:r>
            <a:r>
              <a:rPr lang="zh-CN" altLang="en-US" sz="3200" b="1" dirty="0">
                <a:solidFill>
                  <a:srgbClr val="0033CC"/>
                </a:solidFill>
                <a:latin typeface="黑体" panose="02010609060101010101" pitchFamily="49" charset="-122"/>
                <a:ea typeface="黑体" panose="02010609060101010101" pitchFamily="49" charset="-122"/>
              </a:rPr>
              <a:t>伪造记录，在</a:t>
            </a:r>
            <a:r>
              <a:rPr lang="zh-CN" altLang="en-US" sz="3200" b="1" dirty="0">
                <a:solidFill>
                  <a:srgbClr val="C00000"/>
                </a:solidFill>
                <a:latin typeface="黑体" panose="02010609060101010101" pitchFamily="49" charset="-122"/>
                <a:ea typeface="黑体" panose="02010609060101010101" pitchFamily="49" charset="-122"/>
              </a:rPr>
              <a:t>虚假报表、台账、报告</a:t>
            </a:r>
            <a:r>
              <a:rPr lang="zh-CN" altLang="en-US" sz="3200" b="1" dirty="0">
                <a:solidFill>
                  <a:srgbClr val="0033CC"/>
                </a:solidFill>
                <a:latin typeface="黑体" panose="02010609060101010101" pitchFamily="49" charset="-122"/>
                <a:ea typeface="黑体" panose="02010609060101010101" pitchFamily="49" charset="-122"/>
              </a:rPr>
              <a:t>等资料上签字的。</a:t>
            </a:r>
            <a:endParaRPr lang="en-US" altLang="zh-CN" sz="3200" b="1" dirty="0">
              <a:solidFill>
                <a:srgbClr val="0033CC"/>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en-US" altLang="zh-CN" sz="3200" b="1" dirty="0" smtClean="0">
                <a:solidFill>
                  <a:srgbClr val="7030A0"/>
                </a:solidFill>
                <a:latin typeface="黑体" panose="02010609060101010101" pitchFamily="49" charset="-122"/>
                <a:ea typeface="黑体" panose="02010609060101010101" pitchFamily="49" charset="-122"/>
              </a:rPr>
              <a:t>  </a:t>
            </a:r>
            <a:endParaRPr lang="zh-CN" altLang="en-US" sz="3200" b="1" dirty="0">
              <a:solidFill>
                <a:srgbClr val="00B05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935543" y="1148980"/>
            <a:ext cx="10328659" cy="4589346"/>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B050"/>
                </a:solidFill>
                <a:latin typeface="黑体" panose="02010609060101010101" pitchFamily="49" charset="-122"/>
                <a:ea typeface="黑体" panose="02010609060101010101" pitchFamily="49" charset="-122"/>
              </a:rPr>
              <a:t> </a:t>
            </a:r>
            <a:endParaRPr lang="zh-CN" altLang="en-US" sz="3200" b="1" dirty="0">
              <a:solidFill>
                <a:srgbClr val="00B050"/>
              </a:solidFill>
              <a:latin typeface="黑体" panose="02010609060101010101" pitchFamily="49" charset="-122"/>
              <a:ea typeface="黑体" panose="02010609060101010101" pitchFamily="49" charset="-122"/>
            </a:endParaRPr>
          </a:p>
        </p:txBody>
      </p:sp>
      <p:sp>
        <p:nvSpPr>
          <p:cNvPr id="11" name="文本框 10"/>
          <p:cNvSpPr txBox="1"/>
          <p:nvPr/>
        </p:nvSpPr>
        <p:spPr>
          <a:xfrm>
            <a:off x="3442996" y="204120"/>
            <a:ext cx="7152273"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七  爆破管理与基础</a:t>
            </a:r>
            <a:r>
              <a:rPr lang="zh-CN" altLang="en-US" sz="3600" b="1" dirty="0" smtClean="0">
                <a:solidFill>
                  <a:srgbClr val="0033CC"/>
                </a:solidFill>
                <a:latin typeface="黑体" panose="02010609060101010101" pitchFamily="49" charset="-122"/>
                <a:ea typeface="黑体" panose="02010609060101010101" pitchFamily="49" charset="-122"/>
              </a:rPr>
              <a:t>工作</a:t>
            </a:r>
            <a:endParaRPr lang="zh-CN" altLang="en-US" sz="3600" b="1" dirty="0">
              <a:solidFill>
                <a:srgbClr val="0033CC"/>
              </a:solidFill>
              <a:latin typeface="黑体" panose="02010609060101010101" pitchFamily="49" charset="-122"/>
              <a:ea typeface="黑体" panose="02010609060101010101" pitchFamily="49" charset="-122"/>
            </a:endParaRPr>
          </a:p>
        </p:txBody>
      </p:sp>
      <p:sp>
        <p:nvSpPr>
          <p:cNvPr id="2" name="矩形 1"/>
          <p:cNvSpPr/>
          <p:nvPr/>
        </p:nvSpPr>
        <p:spPr>
          <a:xfrm>
            <a:off x="844256" y="1427716"/>
            <a:ext cx="10511231" cy="4031873"/>
          </a:xfrm>
          <a:prstGeom prst="rect">
            <a:avLst/>
          </a:prstGeom>
        </p:spPr>
        <p:txBody>
          <a:bodyPr wrap="square">
            <a:spAutoFit/>
          </a:bodyPr>
          <a:lstStyle/>
          <a:p>
            <a:pPr lvl="0" defTabSz="914400" fontAlgn="base">
              <a:spcBef>
                <a:spcPct val="0"/>
              </a:spcBef>
              <a:spcAft>
                <a:spcPct val="0"/>
              </a:spcAft>
            </a:pPr>
            <a:r>
              <a:rPr lang="en-US" altLang="zh-CN" sz="3200" b="1" dirty="0" smtClean="0">
                <a:solidFill>
                  <a:srgbClr val="7030A0"/>
                </a:solidFill>
                <a:latin typeface="黑体" panose="02010609060101010101" pitchFamily="49" charset="-122"/>
                <a:ea typeface="黑体" panose="02010609060101010101" pitchFamily="49" charset="-122"/>
              </a:rPr>
              <a:t>  7.4 </a:t>
            </a:r>
            <a:r>
              <a:rPr lang="zh-CN" altLang="en-US" sz="3200" b="1" dirty="0">
                <a:solidFill>
                  <a:srgbClr val="7030A0"/>
                </a:solidFill>
                <a:latin typeface="黑体" panose="02010609060101010101" pitchFamily="49" charset="-122"/>
                <a:ea typeface="黑体" panose="02010609060101010101" pitchFamily="49" charset="-122"/>
              </a:rPr>
              <a:t>第十八条（九）</a:t>
            </a:r>
            <a:r>
              <a:rPr lang="zh-CN" altLang="en-US" sz="3200" b="1" dirty="0">
                <a:solidFill>
                  <a:srgbClr val="C00000"/>
                </a:solidFill>
                <a:latin typeface="黑体" panose="02010609060101010101" pitchFamily="49" charset="-122"/>
                <a:ea typeface="黑体" panose="02010609060101010101" pitchFamily="49" charset="-122"/>
              </a:rPr>
              <a:t>掘进工作面后部巷道或者独头巷道维修（着火点、高温点处理）时，维修（处理）点以里继续掘进或者有人员</a:t>
            </a:r>
            <a:r>
              <a:rPr lang="zh-CN" altLang="en-US" sz="3200" b="1" dirty="0" smtClean="0">
                <a:solidFill>
                  <a:srgbClr val="C00000"/>
                </a:solidFill>
                <a:latin typeface="黑体" panose="02010609060101010101" pitchFamily="49" charset="-122"/>
                <a:ea typeface="黑体" panose="02010609060101010101" pitchFamily="49" charset="-122"/>
              </a:rPr>
              <a:t>进入</a:t>
            </a:r>
            <a:endParaRPr lang="en-US" altLang="zh-CN" sz="3200" b="1" dirty="0">
              <a:solidFill>
                <a:srgbClr val="C00000"/>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a:solidFill>
                  <a:srgbClr val="F4B183"/>
                </a:solidFill>
                <a:latin typeface="Calibri" panose="020F0502020204030204" pitchFamily="34" charset="0"/>
                <a:ea typeface="等线" pitchFamily="2" charset="-122"/>
              </a:rPr>
              <a:t>——</a:t>
            </a:r>
            <a:r>
              <a:rPr lang="zh-CN" altLang="en-US" sz="3200" b="1" dirty="0">
                <a:solidFill>
                  <a:srgbClr val="00B050"/>
                </a:solidFill>
                <a:latin typeface="黑体" panose="02010609060101010101" pitchFamily="49" charset="-122"/>
                <a:ea typeface="黑体" panose="02010609060101010101" pitchFamily="49" charset="-122"/>
              </a:rPr>
              <a:t>掘进工作面后部巷道或者独头巷道维修（着火点、高温点处理）</a:t>
            </a:r>
            <a:r>
              <a:rPr lang="zh-CN" altLang="en-US" sz="3200" b="1" dirty="0">
                <a:solidFill>
                  <a:srgbClr val="C00000"/>
                </a:solidFill>
                <a:latin typeface="黑体" panose="02010609060101010101" pitchFamily="49" charset="-122"/>
                <a:ea typeface="黑体" panose="02010609060101010101" pitchFamily="49" charset="-122"/>
              </a:rPr>
              <a:t>时</a:t>
            </a:r>
            <a:r>
              <a:rPr lang="zh-CN" altLang="en-US" sz="3200" b="1" dirty="0">
                <a:solidFill>
                  <a:srgbClr val="00B050"/>
                </a:solidFill>
                <a:latin typeface="黑体" panose="02010609060101010101" pitchFamily="49" charset="-122"/>
                <a:ea typeface="黑体" panose="02010609060101010101" pitchFamily="49" charset="-122"/>
              </a:rPr>
              <a:t>，维修（处理）点以里</a:t>
            </a:r>
            <a:r>
              <a:rPr lang="en-US" altLang="zh-CN" sz="3200" b="1" dirty="0">
                <a:solidFill>
                  <a:srgbClr val="00B050"/>
                </a:solidFill>
                <a:latin typeface="黑体" panose="02010609060101010101" pitchFamily="49" charset="-122"/>
                <a:ea typeface="黑体" panose="02010609060101010101" pitchFamily="49" charset="-122"/>
              </a:rPr>
              <a:t>5m</a:t>
            </a:r>
            <a:r>
              <a:rPr lang="zh-CN" altLang="en-US" sz="3200" b="1" dirty="0">
                <a:solidFill>
                  <a:srgbClr val="00B050"/>
                </a:solidFill>
                <a:latin typeface="黑体" panose="02010609060101010101" pitchFamily="49" charset="-122"/>
                <a:ea typeface="黑体" panose="02010609060101010101" pitchFamily="49" charset="-122"/>
              </a:rPr>
              <a:t>内未设置栅栏</a:t>
            </a:r>
            <a:r>
              <a:rPr lang="zh-CN" altLang="en-US" sz="3200" b="1" dirty="0" smtClean="0">
                <a:solidFill>
                  <a:srgbClr val="00B050"/>
                </a:solidFill>
                <a:latin typeface="黑体" panose="02010609060101010101" pitchFamily="49" charset="-122"/>
                <a:ea typeface="黑体" panose="02010609060101010101" pitchFamily="49" charset="-122"/>
              </a:rPr>
              <a:t>及</a:t>
            </a:r>
            <a:r>
              <a:rPr lang="zh-CN" altLang="en-US" sz="3200" b="1" dirty="0">
                <a:solidFill>
                  <a:srgbClr val="00B050"/>
                </a:solidFill>
                <a:latin typeface="黑体" panose="02010609060101010101" pitchFamily="49" charset="-122"/>
                <a:ea typeface="黑体" panose="02010609060101010101" pitchFamily="49" charset="-122"/>
              </a:rPr>
              <a:t>揭示禁止人员入内标志牌，或者栅栏内有人员进入或者仍然掘进作业的</a:t>
            </a:r>
            <a:r>
              <a:rPr lang="zh-CN" altLang="en-US" sz="3200" b="1" dirty="0" smtClean="0">
                <a:solidFill>
                  <a:srgbClr val="00B050"/>
                </a:solidFill>
                <a:latin typeface="黑体" panose="02010609060101010101" pitchFamily="49" charset="-122"/>
                <a:ea typeface="黑体" panose="02010609060101010101" pitchFamily="49" charset="-122"/>
              </a:rPr>
              <a:t>。</a:t>
            </a:r>
            <a:endParaRPr lang="en-US" altLang="zh-CN" sz="3200" b="1" dirty="0" smtClean="0">
              <a:solidFill>
                <a:srgbClr val="00B050"/>
              </a:solidFill>
              <a:latin typeface="黑体" panose="02010609060101010101" pitchFamily="49" charset="-122"/>
              <a:ea typeface="黑体" panose="02010609060101010101" pitchFamily="49" charset="-122"/>
            </a:endParaRPr>
          </a:p>
          <a:p>
            <a:pPr lvl="0" defTabSz="914400" fontAlgn="base">
              <a:spcBef>
                <a:spcPct val="0"/>
              </a:spcBef>
              <a:spcAft>
                <a:spcPct val="0"/>
              </a:spcAft>
            </a:pPr>
            <a:r>
              <a:rPr lang="en-US" altLang="zh-CN" sz="3200" b="1" dirty="0">
                <a:solidFill>
                  <a:srgbClr val="00B050"/>
                </a:solidFill>
                <a:latin typeface="黑体" panose="02010609060101010101" pitchFamily="49" charset="-122"/>
                <a:ea typeface="黑体" panose="02010609060101010101" pitchFamily="49" charset="-122"/>
              </a:rPr>
              <a:t> </a:t>
            </a:r>
            <a:r>
              <a:rPr lang="en-US" altLang="zh-CN" sz="3200" b="1" dirty="0" smtClean="0">
                <a:solidFill>
                  <a:srgbClr val="00B050"/>
                </a:solidFill>
                <a:latin typeface="黑体" panose="02010609060101010101" pitchFamily="49" charset="-122"/>
                <a:ea typeface="黑体" panose="02010609060101010101" pitchFamily="49" charset="-122"/>
              </a:rPr>
              <a:t>                  </a:t>
            </a:r>
            <a:r>
              <a:rPr lang="zh-CN" altLang="en-US" sz="3200" b="1" dirty="0" smtClean="0">
                <a:solidFill>
                  <a:srgbClr val="002060"/>
                </a:solidFill>
                <a:latin typeface="黑体" panose="02010609060101010101" pitchFamily="49" charset="-122"/>
                <a:ea typeface="黑体" panose="02010609060101010101" pitchFamily="49" charset="-122"/>
              </a:rPr>
              <a:t>━━━━━━━</a:t>
            </a:r>
            <a:endParaRPr lang="zh-CN" altLang="en-US" sz="3200" b="1" dirty="0">
              <a:solidFill>
                <a:srgbClr val="00206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05050" y="1563966"/>
            <a:ext cx="7651750" cy="442878"/>
          </a:xfrm>
          <a:prstGeom prst="rect">
            <a:avLst/>
          </a:prstGeom>
        </p:spPr>
        <p:txBody>
          <a:bodyPr wrap="square">
            <a:spAutoFit/>
          </a:bodyPr>
          <a:lstStyle/>
          <a:p>
            <a:pPr>
              <a:lnSpc>
                <a:spcPct val="150000"/>
              </a:lnSpc>
            </a:pPr>
            <a:r>
              <a:rPr lang="zh-CN" altLang="en-US" dirty="0">
                <a:latin typeface="仿宋" panose="02010609060101010101" pitchFamily="49" charset="-122"/>
                <a:ea typeface="仿宋" panose="02010609060101010101" pitchFamily="49" charset="-122"/>
              </a:rPr>
              <a:t>    </a:t>
            </a:r>
            <a:endParaRPr lang="en-US" altLang="zh-CN" dirty="0">
              <a:latin typeface="仿宋" panose="02010609060101010101" pitchFamily="49" charset="-122"/>
              <a:ea typeface="仿宋" panose="02010609060101010101" pitchFamily="49" charset="-122"/>
            </a:endParaRPr>
          </a:p>
        </p:txBody>
      </p:sp>
      <p:sp>
        <p:nvSpPr>
          <p:cNvPr id="12" name="矩形 11"/>
          <p:cNvSpPr/>
          <p:nvPr/>
        </p:nvSpPr>
        <p:spPr>
          <a:xfrm>
            <a:off x="891201" y="2002642"/>
            <a:ext cx="5474576" cy="2308324"/>
          </a:xfrm>
          <a:prstGeom prst="rect">
            <a:avLst/>
          </a:prstGeom>
          <a:noFill/>
        </p:spPr>
        <p:txBody>
          <a:bodyPr wrap="none" lIns="91440" tIns="45720" rIns="91440" bIns="45720">
            <a:spAutoFit/>
          </a:bodyPr>
          <a:lstStyle/>
          <a:p>
            <a:pPr lvl="0" algn="ctr">
              <a:lnSpc>
                <a:spcPct val="150000"/>
              </a:lnSpc>
            </a:pPr>
            <a:r>
              <a:rPr lang="zh-CN" altLang="en-US" sz="4800" b="1" cap="all" dirty="0">
                <a:ln w="0"/>
                <a:solidFill>
                  <a:srgbClr val="00B0F0"/>
                </a:solidFill>
                <a:effectLst>
                  <a:outerShdw blurRad="60007" dist="200025" dir="15000000" sy="30000" kx="-1800000" algn="bl" rotWithShape="0">
                    <a:prstClr val="black">
                      <a:alpha val="32000"/>
                    </a:prstClr>
                  </a:outerShdw>
                </a:effectLst>
                <a:latin typeface="微软雅黑" panose="020B0503020204020204" pitchFamily="34" charset="-122"/>
                <a:ea typeface="微软雅黑" panose="020B0503020204020204" pitchFamily="34" charset="-122"/>
              </a:rPr>
              <a:t>不当之处  敬请</a:t>
            </a:r>
            <a:r>
              <a:rPr lang="zh-CN" altLang="en-US" sz="4800" b="1" cap="all" dirty="0" smtClean="0">
                <a:ln w="0"/>
                <a:solidFill>
                  <a:srgbClr val="00B0F0"/>
                </a:solidFill>
                <a:effectLst>
                  <a:outerShdw blurRad="60007" dist="200025" dir="15000000" sy="30000" kx="-1800000" algn="bl" rotWithShape="0">
                    <a:prstClr val="black">
                      <a:alpha val="32000"/>
                    </a:prstClr>
                  </a:outerShdw>
                </a:effectLst>
                <a:latin typeface="微软雅黑" panose="020B0503020204020204" pitchFamily="34" charset="-122"/>
                <a:ea typeface="微软雅黑" panose="020B0503020204020204" pitchFamily="34" charset="-122"/>
              </a:rPr>
              <a:t>指正</a:t>
            </a:r>
            <a:endParaRPr lang="en-US" altLang="zh-CN" sz="4800" b="1" cap="all" dirty="0" smtClean="0">
              <a:ln w="0"/>
              <a:solidFill>
                <a:srgbClr val="00B0F0"/>
              </a:solidFill>
              <a:effectLst>
                <a:outerShdw blurRad="60007" dist="200025" dir="15000000" sy="30000" kx="-1800000" algn="bl" rotWithShape="0">
                  <a:prstClr val="black">
                    <a:alpha val="32000"/>
                  </a:prstClr>
                </a:outerShdw>
              </a:effectLst>
              <a:latin typeface="微软雅黑" panose="020B0503020204020204" pitchFamily="34" charset="-122"/>
              <a:ea typeface="微软雅黑" panose="020B0503020204020204" pitchFamily="34" charset="-122"/>
            </a:endParaRPr>
          </a:p>
          <a:p>
            <a:pPr lvl="0" algn="ctr">
              <a:lnSpc>
                <a:spcPct val="150000"/>
              </a:lnSpc>
            </a:pPr>
            <a:r>
              <a:rPr lang="zh-CN" altLang="en-US" sz="4800" b="1" cap="all" dirty="0" smtClean="0">
                <a:ln w="0"/>
                <a:solidFill>
                  <a:srgbClr val="00B0F0"/>
                </a:solidFill>
                <a:effectLst>
                  <a:outerShdw blurRad="60007" dist="200025" dir="15000000" sy="30000" kx="-1800000" algn="bl" rotWithShape="0">
                    <a:prstClr val="black">
                      <a:alpha val="32000"/>
                    </a:prstClr>
                  </a:outerShdw>
                </a:effectLst>
                <a:latin typeface="微软雅黑" panose="020B0503020204020204" pitchFamily="34" charset="-122"/>
                <a:ea typeface="微软雅黑" panose="020B0503020204020204" pitchFamily="34" charset="-122"/>
              </a:rPr>
              <a:t>谢谢大家！</a:t>
            </a:r>
            <a:endParaRPr lang="zh-CN" altLang="en-US" sz="4800" b="1" cap="all" dirty="0">
              <a:ln w="0"/>
              <a:solidFill>
                <a:srgbClr val="00B0F0"/>
              </a:solidFill>
              <a:effectLst>
                <a:outerShdw blurRad="60007" dist="200025" dir="15000000" sy="30000" kx="-1800000" algn="bl" rotWithShape="0">
                  <a:prstClr val="black">
                    <a:alpha val="32000"/>
                  </a:prstClr>
                </a:outerShdw>
              </a:effectLst>
              <a:latin typeface="微软雅黑" panose="020B0503020204020204" pitchFamily="34" charset="-122"/>
              <a:ea typeface="微软雅黑" panose="020B0503020204020204" pitchFamily="34" charset="-122"/>
            </a:endParaRPr>
          </a:p>
        </p:txBody>
      </p:sp>
      <p:pic>
        <p:nvPicPr>
          <p:cNvPr id="10" name="Picture 4" descr="7938z"/>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76499" y="1563966"/>
            <a:ext cx="39433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723481" y="1140297"/>
            <a:ext cx="10659147" cy="5151407"/>
          </a:xfrm>
        </p:spPr>
        <p:txBody>
          <a:bodyPr>
            <a:noAutofit/>
          </a:bodyPr>
          <a:lstStyle/>
          <a:p>
            <a:pPr marL="0" lvl="0" indent="0" fontAlgn="base">
              <a:lnSpc>
                <a:spcPct val="100000"/>
              </a:lnSpc>
              <a:spcBef>
                <a:spcPct val="0"/>
              </a:spcBef>
              <a:spcAft>
                <a:spcPct val="0"/>
              </a:spcAft>
              <a:buNone/>
            </a:pPr>
            <a:r>
              <a:rPr lang="zh-CN" altLang="en-US" sz="3200" b="1" dirty="0" smtClean="0">
                <a:solidFill>
                  <a:srgbClr val="0033CC"/>
                </a:solidFill>
                <a:latin typeface="黑体" panose="02010609060101010101" pitchFamily="49" charset="-122"/>
                <a:ea typeface="黑体" panose="02010609060101010101" pitchFamily="49" charset="-122"/>
              </a:rPr>
              <a:t>  第一百一十三条 生产</a:t>
            </a:r>
            <a:r>
              <a:rPr lang="zh-CN" altLang="en-US" sz="3200" b="1" dirty="0">
                <a:solidFill>
                  <a:srgbClr val="0033CC"/>
                </a:solidFill>
                <a:latin typeface="黑体" panose="02010609060101010101" pitchFamily="49" charset="-122"/>
                <a:ea typeface="黑体" panose="02010609060101010101" pitchFamily="49" charset="-122"/>
              </a:rPr>
              <a:t>经营单位</a:t>
            </a:r>
            <a:r>
              <a:rPr lang="zh-CN" altLang="en-US" sz="3200" b="1" dirty="0">
                <a:solidFill>
                  <a:srgbClr val="C00000"/>
                </a:solidFill>
                <a:latin typeface="黑体" panose="02010609060101010101" pitchFamily="49" charset="-122"/>
                <a:ea typeface="黑体" panose="02010609060101010101" pitchFamily="49" charset="-122"/>
              </a:rPr>
              <a:t>存在重大事故隐患，一百八十日内三次或者一年内四次受到本法规定的行政处罚的，</a:t>
            </a:r>
            <a:r>
              <a:rPr lang="zh-CN" altLang="en-US" sz="3200" b="1" dirty="0">
                <a:solidFill>
                  <a:srgbClr val="0033CC"/>
                </a:solidFill>
                <a:latin typeface="黑体" panose="02010609060101010101" pitchFamily="49" charset="-122"/>
                <a:ea typeface="黑体" panose="02010609060101010101" pitchFamily="49" charset="-122"/>
              </a:rPr>
              <a:t>负有安全生产监督管理职责的部门应当提请地方人民政府</a:t>
            </a:r>
            <a:r>
              <a:rPr lang="zh-CN" altLang="en-US" sz="3200" b="1" dirty="0">
                <a:solidFill>
                  <a:srgbClr val="C00000"/>
                </a:solidFill>
                <a:latin typeface="黑体" panose="02010609060101010101" pitchFamily="49" charset="-122"/>
                <a:ea typeface="黑体" panose="02010609060101010101" pitchFamily="49" charset="-122"/>
              </a:rPr>
              <a:t>予以关闭</a:t>
            </a:r>
            <a:r>
              <a:rPr lang="zh-CN" altLang="en-US" sz="3200" b="1" dirty="0">
                <a:solidFill>
                  <a:srgbClr val="0033CC"/>
                </a:solidFill>
                <a:latin typeface="黑体" panose="02010609060101010101" pitchFamily="49" charset="-122"/>
                <a:ea typeface="黑体" panose="02010609060101010101" pitchFamily="49" charset="-122"/>
              </a:rPr>
              <a:t>，有关部门应当依法吊销其有关证照。生产经营</a:t>
            </a:r>
            <a:r>
              <a:rPr lang="zh-CN" altLang="en-US" sz="3200" b="1" dirty="0" smtClean="0">
                <a:solidFill>
                  <a:srgbClr val="0033CC"/>
                </a:solidFill>
                <a:latin typeface="黑体" panose="02010609060101010101" pitchFamily="49" charset="-122"/>
                <a:ea typeface="黑体" panose="02010609060101010101" pitchFamily="49" charset="-122"/>
              </a:rPr>
              <a:t>单位</a:t>
            </a:r>
            <a:r>
              <a:rPr lang="zh-CN" altLang="en-US" sz="3200" b="1" dirty="0">
                <a:solidFill>
                  <a:srgbClr val="C00000"/>
                </a:solidFill>
                <a:latin typeface="黑体" panose="02010609060101010101" pitchFamily="49" charset="-122"/>
                <a:ea typeface="黑体" panose="02010609060101010101" pitchFamily="49" charset="-122"/>
              </a:rPr>
              <a:t>主要负责人五年内</a:t>
            </a:r>
            <a:r>
              <a:rPr lang="zh-CN" altLang="en-US" sz="3200" b="1" dirty="0">
                <a:solidFill>
                  <a:srgbClr val="0033CC"/>
                </a:solidFill>
                <a:latin typeface="黑体" panose="02010609060101010101" pitchFamily="49" charset="-122"/>
                <a:ea typeface="黑体" panose="02010609060101010101" pitchFamily="49" charset="-122"/>
              </a:rPr>
              <a:t>不得担任任何生产经营单位的主要负责人；情节严重的，</a:t>
            </a:r>
            <a:r>
              <a:rPr lang="zh-CN" altLang="en-US" sz="3200" b="1" dirty="0">
                <a:solidFill>
                  <a:srgbClr val="C00000"/>
                </a:solidFill>
                <a:latin typeface="黑体" panose="02010609060101010101" pitchFamily="49" charset="-122"/>
                <a:ea typeface="黑体" panose="02010609060101010101" pitchFamily="49" charset="-122"/>
              </a:rPr>
              <a:t>终身</a:t>
            </a:r>
            <a:r>
              <a:rPr lang="zh-CN" altLang="en-US" sz="3200" b="1" dirty="0">
                <a:solidFill>
                  <a:srgbClr val="0033CC"/>
                </a:solidFill>
                <a:latin typeface="黑体" panose="02010609060101010101" pitchFamily="49" charset="-122"/>
                <a:ea typeface="黑体" panose="02010609060101010101" pitchFamily="49" charset="-122"/>
              </a:rPr>
              <a:t>不得担任本行业生产经营单位的主要负责人。</a:t>
            </a:r>
            <a:endParaRPr lang="zh-CN" altLang="en-US" sz="3200" b="1" dirty="0">
              <a:solidFill>
                <a:srgbClr val="0033CC"/>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smtClean="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7030A0"/>
                </a:solidFill>
                <a:latin typeface="黑体" panose="02010609060101010101" pitchFamily="49" charset="-122"/>
                <a:ea typeface="黑体" panose="02010609060101010101" pitchFamily="49" charset="-122"/>
              </a:rPr>
              <a:t>4.《</a:t>
            </a:r>
            <a:r>
              <a:rPr lang="zh-CN" altLang="en-US" sz="3200" b="1" dirty="0">
                <a:solidFill>
                  <a:srgbClr val="7030A0"/>
                </a:solidFill>
                <a:latin typeface="黑体" panose="02010609060101010101" pitchFamily="49" charset="-122"/>
                <a:ea typeface="黑体" panose="02010609060101010101" pitchFamily="49" charset="-122"/>
              </a:rPr>
              <a:t>煤矿安全生产标准化管理体系考核等级办法</a:t>
            </a:r>
            <a:r>
              <a:rPr lang="en-US" altLang="zh-CN" sz="3200" b="1" dirty="0" smtClean="0">
                <a:solidFill>
                  <a:srgbClr val="7030A0"/>
                </a:solidFill>
                <a:latin typeface="黑体" panose="02010609060101010101" pitchFamily="49" charset="-122"/>
                <a:ea typeface="黑体" panose="02010609060101010101" pitchFamily="49" charset="-122"/>
              </a:rPr>
              <a:t>》</a:t>
            </a:r>
            <a:endParaRPr lang="en-US" altLang="zh-CN" sz="3200" b="1" dirty="0" smtClean="0">
              <a:solidFill>
                <a:srgbClr val="7030A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lang="en-US" altLang="zh-CN" sz="3200" b="1" dirty="0">
                <a:solidFill>
                  <a:srgbClr val="0033CC"/>
                </a:solidFill>
                <a:latin typeface="黑体" panose="02010609060101010101" pitchFamily="49" charset="-122"/>
                <a:ea typeface="黑体" panose="02010609060101010101" pitchFamily="49" charset="-122"/>
              </a:rPr>
              <a:t> </a:t>
            </a:r>
            <a:r>
              <a:rPr lang="en-US" altLang="zh-CN" sz="3200" b="1" dirty="0" smtClean="0">
                <a:solidFill>
                  <a:srgbClr val="0033CC"/>
                </a:solidFill>
                <a:latin typeface="黑体" panose="02010609060101010101" pitchFamily="49" charset="-122"/>
                <a:ea typeface="黑体" panose="02010609060101010101" pitchFamily="49" charset="-122"/>
              </a:rPr>
              <a:t> </a:t>
            </a:r>
            <a:r>
              <a:rPr lang="zh-CN" altLang="en-US" sz="3200" b="1" dirty="0" smtClean="0">
                <a:solidFill>
                  <a:srgbClr val="0033CC"/>
                </a:solidFill>
                <a:latin typeface="黑体" panose="02010609060101010101" pitchFamily="49" charset="-122"/>
                <a:ea typeface="黑体" panose="02010609060101010101" pitchFamily="49" charset="-122"/>
              </a:rPr>
              <a:t>第四条 煤矿</a:t>
            </a:r>
            <a:r>
              <a:rPr lang="zh-CN" altLang="en-US" sz="3200" b="1" dirty="0">
                <a:solidFill>
                  <a:srgbClr val="0033CC"/>
                </a:solidFill>
                <a:latin typeface="黑体" panose="02010609060101010101" pitchFamily="49" charset="-122"/>
                <a:ea typeface="黑体" panose="02010609060101010101" pitchFamily="49" charset="-122"/>
              </a:rPr>
              <a:t>存在</a:t>
            </a:r>
            <a:r>
              <a:rPr lang="zh-CN" altLang="en-US" sz="3200" b="1" dirty="0">
                <a:solidFill>
                  <a:srgbClr val="C00000"/>
                </a:solidFill>
                <a:latin typeface="黑体" panose="02010609060101010101" pitchFamily="49" charset="-122"/>
                <a:ea typeface="黑体" panose="02010609060101010101" pitchFamily="49" charset="-122"/>
              </a:rPr>
              <a:t>任一</a:t>
            </a:r>
            <a:r>
              <a:rPr lang="zh-CN" altLang="en-US" sz="3200" b="1" dirty="0">
                <a:solidFill>
                  <a:srgbClr val="0033CC"/>
                </a:solidFill>
                <a:latin typeface="黑体" panose="02010609060101010101" pitchFamily="49" charset="-122"/>
                <a:ea typeface="黑体" panose="02010609060101010101" pitchFamily="49" charset="-122"/>
              </a:rPr>
              <a:t>重大事故隐患的，</a:t>
            </a:r>
            <a:r>
              <a:rPr lang="zh-CN" altLang="en-US" sz="3200" b="1" dirty="0">
                <a:solidFill>
                  <a:srgbClr val="C00000"/>
                </a:solidFill>
                <a:latin typeface="黑体" panose="02010609060101010101" pitchFamily="49" charset="-122"/>
                <a:ea typeface="黑体" panose="02010609060101010101" pitchFamily="49" charset="-122"/>
              </a:rPr>
              <a:t>不得被确认</a:t>
            </a:r>
            <a:r>
              <a:rPr lang="zh-CN" altLang="en-US" sz="3200" b="1" dirty="0">
                <a:solidFill>
                  <a:srgbClr val="0033CC"/>
                </a:solidFill>
                <a:latin typeface="黑体" panose="02010609060101010101" pitchFamily="49" charset="-122"/>
                <a:ea typeface="黑体" panose="02010609060101010101" pitchFamily="49" charset="-122"/>
              </a:rPr>
              <a:t>为安全生产标准化管理体系</a:t>
            </a:r>
            <a:r>
              <a:rPr lang="zh-CN" altLang="en-US" sz="3200" b="1" dirty="0">
                <a:solidFill>
                  <a:srgbClr val="C00000"/>
                </a:solidFill>
                <a:latin typeface="黑体" panose="02010609060101010101" pitchFamily="49" charset="-122"/>
                <a:ea typeface="黑体" panose="02010609060101010101" pitchFamily="49" charset="-122"/>
              </a:rPr>
              <a:t>达标煤矿</a:t>
            </a:r>
            <a:r>
              <a:rPr lang="zh-CN" altLang="en-US" sz="3200" b="1" dirty="0">
                <a:solidFill>
                  <a:srgbClr val="0033CC"/>
                </a:solidFill>
                <a:latin typeface="黑体" panose="02010609060101010101" pitchFamily="49" charset="-122"/>
                <a:ea typeface="黑体" panose="02010609060101010101" pitchFamily="49" charset="-122"/>
              </a:rPr>
              <a:t>。</a:t>
            </a:r>
            <a:endParaRPr lang="zh-CN" altLang="en-US" sz="3200" b="1" dirty="0">
              <a:solidFill>
                <a:srgbClr val="C00000"/>
              </a:solidFill>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endParaRPr lang="zh-CN" altLang="en-US" sz="3200" b="1" dirty="0">
              <a:solidFill>
                <a:srgbClr val="00B050"/>
              </a:solidFill>
            </a:endParaRPr>
          </a:p>
          <a:p>
            <a:pPr marL="0" lvl="0" indent="0" fontAlgn="base">
              <a:lnSpc>
                <a:spcPct val="100000"/>
              </a:lnSpc>
              <a:spcBef>
                <a:spcPct val="0"/>
              </a:spcBef>
              <a:spcAft>
                <a:spcPct val="0"/>
              </a:spcAft>
              <a:buNone/>
            </a:pPr>
            <a:endParaRPr lang="zh-CN" altLang="en-US" sz="3200" b="1" dirty="0">
              <a:solidFill>
                <a:srgbClr val="00B050"/>
              </a:solidFill>
            </a:endParaRPr>
          </a:p>
          <a:p>
            <a:pPr marL="0" lvl="0" indent="0" fontAlgn="base">
              <a:lnSpc>
                <a:spcPct val="100000"/>
              </a:lnSpc>
              <a:spcBef>
                <a:spcPct val="0"/>
              </a:spcBef>
              <a:spcAft>
                <a:spcPct val="0"/>
              </a:spcAft>
              <a:buNone/>
            </a:pPr>
            <a:endParaRPr lang="en-US" altLang="zh-CN" sz="3200" b="1" dirty="0" smtClean="0">
              <a:solidFill>
                <a:srgbClr val="00B050"/>
              </a:solidFill>
            </a:endParaRPr>
          </a:p>
        </p:txBody>
      </p:sp>
      <p:sp>
        <p:nvSpPr>
          <p:cNvPr id="11" name="文本框 10"/>
          <p:cNvSpPr txBox="1"/>
          <p:nvPr/>
        </p:nvSpPr>
        <p:spPr>
          <a:xfrm>
            <a:off x="2944716" y="234265"/>
            <a:ext cx="7761085" cy="646331"/>
          </a:xfrm>
          <a:prstGeom prst="rect">
            <a:avLst/>
          </a:prstGeom>
          <a:noFill/>
        </p:spPr>
        <p:txBody>
          <a:bodyPr wrap="square" rtlCol="0" anchor="t">
            <a:spAutoFit/>
          </a:bodyPr>
          <a:lstStyle/>
          <a:p>
            <a:pPr lvl="0" defTabSz="914400">
              <a:spcBef>
                <a:spcPts val="1000"/>
              </a:spcBef>
            </a:pPr>
            <a:r>
              <a:rPr lang="zh-CN" altLang="en-US" sz="3600" b="1" dirty="0">
                <a:solidFill>
                  <a:srgbClr val="0033CC"/>
                </a:solidFill>
                <a:latin typeface="黑体" panose="02010609060101010101" pitchFamily="49" charset="-122"/>
                <a:ea typeface="黑体" panose="02010609060101010101" pitchFamily="49" charset="-122"/>
              </a:rPr>
              <a:t>一  重大事故隐患调查</a:t>
            </a:r>
            <a:r>
              <a:rPr lang="zh-CN" altLang="en-US" sz="3600" b="1" dirty="0" smtClean="0">
                <a:solidFill>
                  <a:srgbClr val="0033CC"/>
                </a:solidFill>
                <a:latin typeface="黑体" panose="02010609060101010101" pitchFamily="49" charset="-122"/>
                <a:ea typeface="黑体" panose="02010609060101010101" pitchFamily="49" charset="-122"/>
              </a:rPr>
              <a:t>处理</a:t>
            </a:r>
            <a:endParaRPr lang="en-US" altLang="zh-CN"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48247" y="999715"/>
            <a:ext cx="10734381" cy="0"/>
          </a:xfrm>
          <a:prstGeom prst="line">
            <a:avLst/>
          </a:prstGeom>
          <a:ln w="76200">
            <a:solidFill>
              <a:srgbClr val="EF4222"/>
            </a:solidFill>
          </a:ln>
          <a:effectLst>
            <a:outerShdw blurRad="50800" dist="38100" dir="5400000" algn="t"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1718818" y="4200740"/>
            <a:ext cx="2035035" cy="536265"/>
          </a:xfrm>
          <a:prstGeom prst="line">
            <a:avLst/>
          </a:prstGeom>
          <a:ln>
            <a:solidFill>
              <a:schemeClr val="bg1"/>
            </a:solidFill>
          </a:ln>
        </p:spPr>
        <p:style>
          <a:lnRef idx="2">
            <a:schemeClr val="accent3"/>
          </a:lnRef>
          <a:fillRef idx="0">
            <a:schemeClr val="accent3"/>
          </a:fillRef>
          <a:effectRef idx="1">
            <a:schemeClr val="accent3"/>
          </a:effectRef>
          <a:fontRef idx="minor">
            <a:schemeClr val="tx1"/>
          </a:fontRef>
        </p:style>
      </p:cxnSp>
      <p:sp>
        <p:nvSpPr>
          <p:cNvPr id="10" name="内容占位符 9"/>
          <p:cNvSpPr>
            <a:spLocks noGrp="1"/>
          </p:cNvSpPr>
          <p:nvPr>
            <p:ph idx="1"/>
          </p:nvPr>
        </p:nvSpPr>
        <p:spPr>
          <a:xfrm>
            <a:off x="648247" y="1140297"/>
            <a:ext cx="10806874" cy="5151407"/>
          </a:xfrm>
        </p:spPr>
        <p:txBody>
          <a:bodyPr>
            <a:noAutofit/>
          </a:bodyPr>
          <a:lstStyle/>
          <a:p>
            <a:pPr marL="0" indent="0" fontAlgn="base">
              <a:lnSpc>
                <a:spcPct val="100000"/>
              </a:lnSpc>
              <a:spcBef>
                <a:spcPct val="0"/>
              </a:spcBef>
              <a:spcAft>
                <a:spcPct val="0"/>
              </a:spcAft>
              <a:buNone/>
            </a:pPr>
            <a:r>
              <a:rPr kumimoji="1" lang="en-US" altLang="zh-CN" sz="3600" b="1" dirty="0">
                <a:solidFill>
                  <a:srgbClr val="00B05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en-US" altLang="zh-CN" sz="3600" b="1" dirty="0" smtClean="0">
                <a:solidFill>
                  <a:srgbClr val="00B05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en-US" altLang="zh-CN"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煤矿重大事故隐患判定标准</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（应急部令第</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4</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号）自</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2021</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年</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1</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月</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1</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日起施行，共计</a:t>
            </a:r>
            <a:r>
              <a:rPr kumimoji="1" lang="zh-CN" altLang="en-US" sz="36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二十条</a:t>
            </a:r>
            <a:r>
              <a:rPr kumimoji="1" lang="en-US" altLang="zh-CN" sz="36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15</a:t>
            </a:r>
            <a:r>
              <a:rPr kumimoji="1" lang="zh-CN" altLang="en-US" sz="36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个方面</a:t>
            </a:r>
            <a:r>
              <a:rPr kumimoji="1" lang="en-US" altLang="zh-CN" sz="36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81</a:t>
            </a:r>
            <a:r>
              <a:rPr kumimoji="1" lang="zh-CN" altLang="en-US" sz="36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种情形</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。按照通风标准化管理范畴</a:t>
            </a:r>
            <a:r>
              <a:rPr kumimoji="1" lang="zh-CN" altLang="en-US"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，与通风相关</a:t>
            </a:r>
            <a:r>
              <a:rPr kumimoji="1" lang="zh-CN" altLang="en-US" sz="3600" b="1" dirty="0" smtClean="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有</a:t>
            </a:r>
            <a:r>
              <a:rPr kumimoji="1" lang="zh-CN" altLang="en-US" sz="36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八条</a:t>
            </a:r>
            <a:r>
              <a:rPr kumimoji="1" lang="en-US" altLang="zh-CN" sz="3600" b="1" dirty="0" smtClean="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34</a:t>
            </a:r>
            <a:r>
              <a:rPr kumimoji="1" lang="zh-CN" altLang="en-US" sz="3600" b="1" dirty="0" smtClean="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种情形（其中涉及建设矿井一</a:t>
            </a:r>
            <a:r>
              <a:rPr kumimoji="1" lang="zh-CN" altLang="en-US" sz="36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条</a:t>
            </a:r>
            <a:r>
              <a:rPr kumimoji="1" lang="en-US" altLang="zh-CN" sz="36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1</a:t>
            </a:r>
            <a:r>
              <a:rPr kumimoji="1" lang="zh-CN" altLang="en-US" sz="36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种情形</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，比原</a:t>
            </a:r>
            <a:r>
              <a:rPr kumimoji="1" lang="en-US" altLang="zh-CN"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判定标准</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通风</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方面新增加</a:t>
            </a:r>
            <a:r>
              <a:rPr kumimoji="1" lang="zh-CN" altLang="en-US"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了</a:t>
            </a:r>
            <a:r>
              <a:rPr kumimoji="1" lang="en-US" altLang="zh-CN" sz="3600" b="1" dirty="0" smtClean="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7</a:t>
            </a:r>
            <a:r>
              <a:rPr kumimoji="1" lang="zh-CN" altLang="en-US"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种</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情形：</a:t>
            </a:r>
            <a:endPar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indent="0" fontAlgn="base">
              <a:lnSpc>
                <a:spcPct val="100000"/>
              </a:lnSpc>
              <a:spcBef>
                <a:spcPct val="0"/>
              </a:spcBef>
              <a:spcAft>
                <a:spcPct val="0"/>
              </a:spcAft>
              <a:buNone/>
            </a:pP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en-US" altLang="zh-CN"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1.</a:t>
            </a:r>
            <a:r>
              <a:rPr kumimoji="1" lang="zh-CN" altLang="en-US"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第五</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条（三）井下排放积聚瓦斯未按照国家规定制定并实施安全技术措施进行作业的； </a:t>
            </a:r>
            <a:endPar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indent="0" fontAlgn="base">
              <a:lnSpc>
                <a:spcPct val="100000"/>
              </a:lnSpc>
              <a:spcBef>
                <a:spcPct val="0"/>
              </a:spcBef>
              <a:spcAft>
                <a:spcPct val="0"/>
              </a:spcAft>
              <a:buNone/>
            </a:pP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en-US" altLang="zh-CN"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2.</a:t>
            </a:r>
            <a:r>
              <a:rPr kumimoji="1" lang="zh-CN" altLang="en-US" sz="3600" b="1" dirty="0" smtClean="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第八</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条（六）进、回风井之间和主要进、回风巷之间联络巷中的风墙、风门不符合</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煤矿安全规程</a:t>
            </a:r>
            <a:r>
              <a:rPr kumimoji="1" lang="en-US" altLang="zh-CN"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rPr>
              <a:t>》</a:t>
            </a:r>
            <a:endParaRPr kumimoji="1" lang="zh-CN" altLang="en-US" sz="3600" b="1" dirty="0">
              <a:solidFill>
                <a:srgbClr val="7030A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0" fontAlgn="base">
              <a:lnSpc>
                <a:spcPct val="100000"/>
              </a:lnSpc>
              <a:spcBef>
                <a:spcPct val="0"/>
              </a:spcBef>
              <a:spcAft>
                <a:spcPct val="0"/>
              </a:spcAft>
              <a:buNone/>
            </a:pPr>
            <a:r>
              <a:rPr kumimoji="1" lang="zh-CN" altLang="en-US" sz="3600" dirty="0">
                <a:solidFill>
                  <a:srgbClr val="00B050"/>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kumimoji="1" lang="en-US" altLang="zh-CN" sz="3600" dirty="0">
              <a:solidFill>
                <a:srgbClr val="00B05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0" lvl="0" indent="539750" algn="just" fontAlgn="base">
              <a:lnSpc>
                <a:spcPct val="100000"/>
              </a:lnSpc>
              <a:spcBef>
                <a:spcPts val="600"/>
              </a:spcBef>
              <a:spcAft>
                <a:spcPct val="0"/>
              </a:spcAft>
              <a:buNone/>
              <a:defRPr/>
            </a:pPr>
            <a:endParaRPr kumimoji="1" lang="en-US" altLang="zh-CN" sz="3600" b="1" dirty="0">
              <a:solidFill>
                <a:srgbClr val="00B05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1" name="文本框 10"/>
          <p:cNvSpPr txBox="1"/>
          <p:nvPr/>
        </p:nvSpPr>
        <p:spPr>
          <a:xfrm>
            <a:off x="2046887" y="204120"/>
            <a:ext cx="8423495" cy="646331"/>
          </a:xfrm>
          <a:prstGeom prst="rect">
            <a:avLst/>
          </a:prstGeom>
          <a:noFill/>
        </p:spPr>
        <p:txBody>
          <a:bodyPr wrap="square" rtlCol="0" anchor="t">
            <a:spAutoFit/>
          </a:bodyPr>
          <a:lstStyle/>
          <a:p>
            <a:pPr lvl="0" defTabSz="914400">
              <a:spcBef>
                <a:spcPts val="1000"/>
              </a:spcBef>
            </a:pPr>
            <a:r>
              <a:rPr kumimoji="1" lang="zh-CN" altLang="en-US" sz="3600" dirty="0">
                <a:solidFill>
                  <a:srgbClr val="0033CC"/>
                </a:solidFill>
                <a:effectLst>
                  <a:outerShdw blurRad="38100" dist="38100" dir="2700000" algn="tl">
                    <a:srgbClr val="C0C0C0"/>
                  </a:outerShdw>
                </a:effectLst>
                <a:latin typeface="黑体" panose="02010609060101010101" pitchFamily="49" charset="-122"/>
                <a:ea typeface="黑体" panose="02010609060101010101" pitchFamily="49" charset="-122"/>
              </a:rPr>
              <a:t>二  煤矿重大事故隐患情形及通风变化</a:t>
            </a:r>
            <a:endParaRPr kumimoji="1" lang="zh-CN" altLang="en-US" sz="3600" dirty="0">
              <a:solidFill>
                <a:srgbClr val="0033CC"/>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16772</Words>
  <Application>WPS 演示</Application>
  <PresentationFormat>宽屏</PresentationFormat>
  <Paragraphs>765</Paragraphs>
  <Slides>75</Slides>
  <Notes>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75</vt:i4>
      </vt:variant>
    </vt:vector>
  </HeadingPairs>
  <TitlesOfParts>
    <vt:vector size="92" baseType="lpstr">
      <vt:lpstr>Arial</vt:lpstr>
      <vt:lpstr>宋体</vt:lpstr>
      <vt:lpstr>Wingdings</vt:lpstr>
      <vt:lpstr>微软雅黑</vt:lpstr>
      <vt:lpstr>黑体</vt:lpstr>
      <vt:lpstr>华文楷体</vt:lpstr>
      <vt:lpstr>Calibri</vt:lpstr>
      <vt:lpstr>Calibri Light</vt:lpstr>
      <vt:lpstr>Arial Unicode MS</vt:lpstr>
      <vt:lpstr>等线 Light</vt:lpstr>
      <vt:lpstr>等线</vt:lpstr>
      <vt:lpstr>等线</vt:lpstr>
      <vt:lpstr>Times New Roman</vt:lpstr>
      <vt:lpstr>Arial</vt:lpstr>
      <vt:lpstr>Arial Unicode MS</vt:lpstr>
      <vt:lpstr>仿宋</vt:lpstr>
      <vt:lpstr>Office Theme</vt:lpstr>
      <vt:lpstr> 煤矿重大事故隐患判定标准 （应急管理部令第4号） 通风部分‪ 解读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温超 温超</dc:creator>
  <cp:lastModifiedBy>0</cp:lastModifiedBy>
  <cp:revision>1161</cp:revision>
  <dcterms:created xsi:type="dcterms:W3CDTF">2019-07-25T02:10:00Z</dcterms:created>
  <dcterms:modified xsi:type="dcterms:W3CDTF">2023-06-13T08:58:24Z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