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67">
  <p:sldMasterIdLst>
    <p:sldMasterId id="2147483648" r:id="rId1"/>
  </p:sldMasterIdLst>
  <p:notesMasterIdLst>
    <p:notesMasterId r:id="rId42"/>
  </p:notesMasterIdLst>
  <p:sldIdLst>
    <p:sldId id="289" r:id="rId3"/>
    <p:sldId id="685" r:id="rId4"/>
    <p:sldId id="593" r:id="rId5"/>
    <p:sldId id="568" r:id="rId6"/>
    <p:sldId id="569" r:id="rId7"/>
    <p:sldId id="635" r:id="rId8"/>
    <p:sldId id="570" r:id="rId9"/>
    <p:sldId id="645" r:id="rId10"/>
    <p:sldId id="571" r:id="rId11"/>
    <p:sldId id="572" r:id="rId12"/>
    <p:sldId id="647" r:id="rId13"/>
    <p:sldId id="576" r:id="rId14"/>
    <p:sldId id="631" r:id="rId15"/>
    <p:sldId id="574" r:id="rId16"/>
    <p:sldId id="636" r:id="rId17"/>
    <p:sldId id="632" r:id="rId18"/>
    <p:sldId id="577" r:id="rId19"/>
    <p:sldId id="578" r:id="rId20"/>
    <p:sldId id="579" r:id="rId21"/>
    <p:sldId id="580" r:id="rId22"/>
    <p:sldId id="633" r:id="rId23"/>
    <p:sldId id="581" r:id="rId24"/>
    <p:sldId id="582" r:id="rId25"/>
    <p:sldId id="637" r:id="rId26"/>
    <p:sldId id="583" r:id="rId27"/>
    <p:sldId id="648" r:id="rId28"/>
    <p:sldId id="649" r:id="rId29"/>
    <p:sldId id="585" r:id="rId30"/>
    <p:sldId id="586" r:id="rId31"/>
    <p:sldId id="587" r:id="rId32"/>
    <p:sldId id="588" r:id="rId33"/>
    <p:sldId id="589" r:id="rId34"/>
    <p:sldId id="634" r:id="rId35"/>
    <p:sldId id="590" r:id="rId36"/>
    <p:sldId id="592" r:id="rId37"/>
    <p:sldId id="630" r:id="rId38"/>
    <p:sldId id="591" r:id="rId39"/>
    <p:sldId id="652" r:id="rId40"/>
    <p:sldId id="644"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26" autoAdjust="0"/>
    <p:restoredTop sz="99448" autoAdjust="0"/>
  </p:normalViewPr>
  <p:slideViewPr>
    <p:cSldViewPr>
      <p:cViewPr varScale="1">
        <p:scale>
          <a:sx n="131" d="100"/>
          <a:sy n="131" d="100"/>
        </p:scale>
        <p:origin x="-84" y="-384"/>
      </p:cViewPr>
      <p:guideLst>
        <p:guide orient="horz" pos="2109"/>
        <p:guide pos="2849"/>
      </p:guideLst>
    </p:cSldViewPr>
  </p:slideViewPr>
  <p:outlineViewPr>
    <p:cViewPr>
      <p:scale>
        <a:sx n="33" d="100"/>
        <a:sy n="33" d="100"/>
      </p:scale>
      <p:origin x="0" y="299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notesMaster" Target="notesMasters/notesMaster1.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01EA5C-137F-4303-B0AE-9EC3D1C32BF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EC72C9-5650-4A0D-A16F-98E97900337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Rectangle 13"/>
          <p:cNvSpPr>
            <a:spLocks noChangeArrowheads="1"/>
          </p:cNvSpPr>
          <p:nvPr userDrawn="1"/>
        </p:nvSpPr>
        <p:spPr bwMode="auto">
          <a:xfrm rot="10800000">
            <a:off x="1436722" y="714356"/>
            <a:ext cx="7993062" cy="71437"/>
          </a:xfrm>
          <a:prstGeom prst="rect">
            <a:avLst/>
          </a:prstGeom>
          <a:gradFill flip="none" rotWithShape="1">
            <a:gsLst>
              <a:gs pos="0">
                <a:srgbClr val="FF9933">
                  <a:alpha val="0"/>
                </a:srgbClr>
              </a:gs>
              <a:gs pos="100000">
                <a:srgbClr val="FF9933"/>
              </a:gs>
            </a:gsLst>
            <a:lin ang="0" scaled="1"/>
            <a:tileRect/>
          </a:gradFill>
          <a:ln w="19050">
            <a:noFill/>
            <a:miter lim="800000"/>
          </a:ln>
          <a:effectLst/>
        </p:spPr>
        <p:txBody>
          <a:bodyPr anchor="ctr">
            <a:spAutoFit/>
          </a:bodyPr>
          <a:lstStyle/>
          <a:p>
            <a:pPr algn="ctr" eaLnBrk="1" hangingPunct="1">
              <a:lnSpc>
                <a:spcPct val="110000"/>
              </a:lnSpc>
              <a:spcBef>
                <a:spcPct val="50000"/>
              </a:spcBef>
              <a:buClr>
                <a:schemeClr val="folHlink"/>
              </a:buClr>
              <a:buFont typeface="Arial" panose="020B0604020202020204" pitchFamily="34" charset="0"/>
              <a:buChar char="►"/>
            </a:pP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GI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GI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1054522" y="1773421"/>
            <a:ext cx="6278880" cy="156845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lang="zh-CN" altLang="en-US" sz="4800" dirty="0" smtClean="0">
                <a:solidFill>
                  <a:schemeClr val="bg1"/>
                </a:solidFill>
                <a:latin typeface="华文琥珀" panose="02010800040101010101" pitchFamily="2" charset="-122"/>
                <a:ea typeface="华文琥珀" panose="02010800040101010101" pitchFamily="2" charset="-122"/>
                <a:cs typeface="Times New Roman" panose="02020603050405020304" pitchFamily="18" charset="0"/>
                <a:sym typeface="+mn-ea"/>
              </a:rPr>
              <a:t>贵州省</a:t>
            </a:r>
            <a:r>
              <a:rPr kumimoji="0" lang="zh-CN" sz="4800" i="0" u="none" strike="noStrike" cap="none" normalizeH="0" baseline="0" dirty="0">
                <a:ln>
                  <a:noFill/>
                </a:ln>
                <a:solidFill>
                  <a:schemeClr val="bg1"/>
                </a:solidFill>
                <a:effectLst/>
                <a:latin typeface="华文琥珀" panose="02010800040101010101" pitchFamily="2" charset="-122"/>
                <a:ea typeface="华文琥珀" panose="02010800040101010101" pitchFamily="2" charset="-122"/>
                <a:cs typeface="Times New Roman" panose="02020603050405020304" pitchFamily="18" charset="0"/>
              </a:rPr>
              <a:t>第三次全国土地</a:t>
            </a:r>
            <a:endParaRPr kumimoji="0" lang="zh-CN" sz="4800" i="0" u="none" strike="noStrike" cap="none" normalizeH="0" baseline="0" dirty="0">
              <a:ln>
                <a:noFill/>
              </a:ln>
              <a:solidFill>
                <a:schemeClr val="bg1"/>
              </a:solidFill>
              <a:effectLst/>
              <a:latin typeface="华文琥珀" panose="02010800040101010101" pitchFamily="2" charset="-122"/>
              <a:ea typeface="华文琥珀" panose="0201080004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4800" i="0" u="none" strike="noStrike" cap="none" normalizeH="0" baseline="0" dirty="0" smtClean="0">
                <a:ln>
                  <a:noFill/>
                </a:ln>
                <a:solidFill>
                  <a:schemeClr val="bg1"/>
                </a:solidFill>
                <a:effectLst/>
                <a:latin typeface="华文琥珀" panose="02010800040101010101" pitchFamily="2" charset="-122"/>
                <a:ea typeface="华文琥珀" panose="02010800040101010101" pitchFamily="2" charset="-122"/>
                <a:cs typeface="Times New Roman" panose="02020603050405020304" pitchFamily="18" charset="0"/>
              </a:rPr>
              <a:t>调查</a:t>
            </a:r>
            <a:r>
              <a:rPr lang="zh-CN" altLang="en-US" sz="4800" dirty="0" smtClean="0">
                <a:solidFill>
                  <a:schemeClr val="bg1"/>
                </a:solidFill>
                <a:latin typeface="华文琥珀" panose="02010800040101010101" pitchFamily="2" charset="-122"/>
                <a:ea typeface="华文琥珀" panose="02010800040101010101" pitchFamily="2" charset="-122"/>
                <a:cs typeface="Times New Roman" panose="02020603050405020304" pitchFamily="18" charset="0"/>
              </a:rPr>
              <a:t>实施</a:t>
            </a:r>
            <a:r>
              <a:rPr lang="zh-CN" altLang="en-US" sz="4800" dirty="0">
                <a:solidFill>
                  <a:schemeClr val="bg1"/>
                </a:solidFill>
                <a:latin typeface="华文琥珀" panose="02010800040101010101" pitchFamily="2" charset="-122"/>
                <a:ea typeface="华文琥珀" panose="02010800040101010101" pitchFamily="2" charset="-122"/>
                <a:cs typeface="Times New Roman" panose="02020603050405020304" pitchFamily="18" charset="0"/>
              </a:rPr>
              <a:t>方案</a:t>
            </a:r>
            <a:endParaRPr kumimoji="0" lang="zh-CN" sz="4800" i="0" u="none" strike="noStrike" cap="none" normalizeH="0" baseline="0" dirty="0">
              <a:ln>
                <a:noFill/>
              </a:ln>
              <a:solidFill>
                <a:schemeClr val="bg1"/>
              </a:solidFill>
              <a:effectLst/>
              <a:latin typeface="华文琥珀" panose="02010800040101010101" pitchFamily="2" charset="-122"/>
              <a:ea typeface="华文琥珀" panose="02010800040101010101" pitchFamily="2" charset="-122"/>
              <a:cs typeface="宋体" panose="02010600030101010101" pitchFamily="2" charset="-122"/>
            </a:endParaRPr>
          </a:p>
        </p:txBody>
      </p:sp>
      <p:sp>
        <p:nvSpPr>
          <p:cNvPr id="5" name="矩形 4"/>
          <p:cNvSpPr/>
          <p:nvPr/>
        </p:nvSpPr>
        <p:spPr>
          <a:xfrm>
            <a:off x="4501396" y="6033983"/>
            <a:ext cx="4511675" cy="706755"/>
          </a:xfrm>
          <a:prstGeom prst="rect">
            <a:avLst/>
          </a:prstGeom>
        </p:spPr>
        <p:txBody>
          <a:bodyPr wrap="none">
            <a:spAutoFit/>
          </a:bodyPr>
          <a:lstStyle/>
          <a:p>
            <a:r>
              <a:rPr lang="zh-CN" altLang="en-US" sz="2000" b="1" dirty="0" smtClean="0">
                <a:solidFill>
                  <a:schemeClr val="bg1"/>
                </a:solidFill>
                <a:latin typeface="华文楷体" panose="02010600040101010101" pitchFamily="2" charset="-122"/>
                <a:ea typeface="华文楷体" panose="02010600040101010101" pitchFamily="2" charset="-122"/>
              </a:rPr>
              <a:t>贵州省</a:t>
            </a:r>
            <a:r>
              <a:rPr lang="zh-CN" altLang="en-US" sz="2000" b="1" smtClean="0">
                <a:solidFill>
                  <a:schemeClr val="bg1"/>
                </a:solidFill>
                <a:latin typeface="华文楷体" panose="02010600040101010101" pitchFamily="2" charset="-122"/>
                <a:ea typeface="华文楷体" panose="02010600040101010101" pitchFamily="2" charset="-122"/>
              </a:rPr>
              <a:t>第三次土地</a:t>
            </a:r>
            <a:r>
              <a:rPr lang="zh-CN" altLang="en-US" sz="2000" b="1" dirty="0">
                <a:solidFill>
                  <a:schemeClr val="bg1"/>
                </a:solidFill>
                <a:latin typeface="华文楷体" panose="02010600040101010101" pitchFamily="2" charset="-122"/>
                <a:ea typeface="华文楷体" panose="02010600040101010101" pitchFamily="2" charset="-122"/>
              </a:rPr>
              <a:t>调查领导小组办公室</a:t>
            </a:r>
            <a:endParaRPr lang="zh-CN" altLang="en-US" sz="2000" b="1" dirty="0">
              <a:solidFill>
                <a:schemeClr val="bg1"/>
              </a:solidFill>
              <a:latin typeface="华文楷体" panose="02010600040101010101" pitchFamily="2" charset="-122"/>
              <a:ea typeface="华文楷体" panose="02010600040101010101" pitchFamily="2" charset="-122"/>
            </a:endParaRPr>
          </a:p>
          <a:p>
            <a:pPr algn="ctr"/>
            <a:r>
              <a:rPr lang="en-US" altLang="zh-CN" sz="2000" b="1" dirty="0">
                <a:solidFill>
                  <a:schemeClr val="bg1"/>
                </a:solidFill>
                <a:latin typeface="华文楷体" panose="02010600040101010101" pitchFamily="2" charset="-122"/>
                <a:ea typeface="华文楷体" panose="02010600040101010101" pitchFamily="2" charset="-122"/>
              </a:rPr>
              <a:t>2018</a:t>
            </a:r>
            <a:r>
              <a:rPr lang="zh-CN" altLang="en-US" sz="2000" b="1" dirty="0">
                <a:solidFill>
                  <a:schemeClr val="bg1"/>
                </a:solidFill>
                <a:latin typeface="华文楷体" panose="02010600040101010101" pitchFamily="2" charset="-122"/>
                <a:ea typeface="华文楷体" panose="02010600040101010101" pitchFamily="2" charset="-122"/>
              </a:rPr>
              <a:t>年</a:t>
            </a:r>
            <a:r>
              <a:rPr lang="en-US" altLang="zh-CN" sz="2000" b="1" dirty="0">
                <a:solidFill>
                  <a:schemeClr val="bg1"/>
                </a:solidFill>
                <a:latin typeface="华文楷体" panose="02010600040101010101" pitchFamily="2" charset="-122"/>
                <a:ea typeface="华文楷体" panose="02010600040101010101" pitchFamily="2" charset="-122"/>
              </a:rPr>
              <a:t>5</a:t>
            </a:r>
            <a:r>
              <a:rPr lang="zh-CN" altLang="en-US" sz="2000" b="1" dirty="0">
                <a:solidFill>
                  <a:schemeClr val="bg1"/>
                </a:solidFill>
                <a:latin typeface="华文楷体" panose="02010600040101010101" pitchFamily="2" charset="-122"/>
                <a:ea typeface="华文楷体" panose="02010600040101010101" pitchFamily="2" charset="-122"/>
              </a:rPr>
              <a:t>月</a:t>
            </a:r>
            <a:endParaRPr lang="zh-CN" altLang="en-US" sz="2000" b="1" dirty="0">
              <a:solidFill>
                <a:schemeClr val="bg1"/>
              </a:solidFill>
              <a:latin typeface="华文楷体" panose="02010600040101010101" pitchFamily="2" charset="-122"/>
              <a:ea typeface="华文楷体" panose="02010600040101010101" pitchFamily="2" charset="-122"/>
            </a:endParaRPr>
          </a:p>
        </p:txBody>
      </p:sp>
      <p:graphicFrame>
        <p:nvGraphicFramePr>
          <p:cNvPr id="4" name="对象 3"/>
          <p:cNvGraphicFramePr/>
          <p:nvPr/>
        </p:nvGraphicFramePr>
        <p:xfrm>
          <a:off x="-19685" y="5719445"/>
          <a:ext cx="1277620" cy="1103630"/>
        </p:xfrm>
        <a:graphic>
          <a:graphicData uri="http://schemas.openxmlformats.org/presentationml/2006/ole">
            <mc:AlternateContent xmlns:mc="http://schemas.openxmlformats.org/markup-compatibility/2006">
              <mc:Choice xmlns:v="urn:schemas-microsoft-com:vml" Requires="v">
                <p:oleObj spid="_x0000_s6" name="" r:id="rId2" imgW="1552575" imgH="1438275" progId="Paint.Picture">
                  <p:embed/>
                </p:oleObj>
              </mc:Choice>
              <mc:Fallback>
                <p:oleObj name="" r:id="rId2" imgW="1552575" imgH="1438275" progId="Paint.Picture">
                  <p:embed/>
                  <p:pic>
                    <p:nvPicPr>
                      <p:cNvPr id="0" name="图片 5"/>
                      <p:cNvPicPr/>
                      <p:nvPr/>
                    </p:nvPicPr>
                    <p:blipFill>
                      <a:blip r:embed="rId3"/>
                      <a:stretch>
                        <a:fillRect/>
                      </a:stretch>
                    </p:blipFill>
                    <p:spPr>
                      <a:xfrm>
                        <a:off x="-19685" y="5719445"/>
                        <a:ext cx="1277620" cy="11036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7"/>
          <p:cNvCxnSpPr/>
          <p:nvPr/>
        </p:nvCxnSpPr>
        <p:spPr>
          <a:xfrm>
            <a:off x="2393167" y="2734609"/>
            <a:ext cx="18593" cy="2207805"/>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739729" y="2073356"/>
            <a:ext cx="3312368" cy="1029088"/>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10" name="圆角矩形 9"/>
          <p:cNvSpPr/>
          <p:nvPr/>
        </p:nvSpPr>
        <p:spPr>
          <a:xfrm>
            <a:off x="4955400" y="3520460"/>
            <a:ext cx="3432267" cy="212612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4055919"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（二）调查界线及控制面积的确定</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45" name="Group 17"/>
          <p:cNvGrpSpPr/>
          <p:nvPr/>
        </p:nvGrpSpPr>
        <p:grpSpPr>
          <a:xfrm>
            <a:off x="1876629" y="3531319"/>
            <a:ext cx="2470684" cy="614384"/>
            <a:chOff x="5349226" y="5365450"/>
            <a:chExt cx="4272984" cy="670899"/>
          </a:xfrm>
        </p:grpSpPr>
        <p:sp>
          <p:nvSpPr>
            <p:cNvPr id="46"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6532195" y="5493916"/>
              <a:ext cx="1517031" cy="463802"/>
            </a:xfrm>
            <a:prstGeom prst="rect">
              <a:avLst/>
            </a:prstGeom>
            <a:noFill/>
          </p:spPr>
          <p:txBody>
            <a:bodyPr wrap="none" rtlCol="0">
              <a:spAutoFit/>
            </a:bodyPr>
            <a:lstStyle/>
            <a:p>
              <a:pPr algn="just">
                <a:lnSpc>
                  <a:spcPct val="120000"/>
                </a:lnSpc>
              </a:pP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民政部</a:t>
              </a:r>
              <a:endParaRPr lang="en-GB"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grpSp>
        <p:nvGrpSpPr>
          <p:cNvPr id="50" name="Group 15"/>
          <p:cNvGrpSpPr/>
          <p:nvPr/>
        </p:nvGrpSpPr>
        <p:grpSpPr>
          <a:xfrm>
            <a:off x="606895" y="4539431"/>
            <a:ext cx="2614878" cy="646332"/>
            <a:chOff x="2569789" y="3611581"/>
            <a:chExt cx="4272984" cy="705785"/>
          </a:xfrm>
        </p:grpSpPr>
        <p:sp>
          <p:nvSpPr>
            <p:cNvPr id="51" name="燕尾形 20"/>
            <p:cNvSpPr/>
            <p:nvPr/>
          </p:nvSpPr>
          <p:spPr>
            <a:xfrm>
              <a:off x="2569789" y="3646467"/>
              <a:ext cx="4272984" cy="670899"/>
            </a:xfrm>
            <a:prstGeom prst="chevron">
              <a:avLst>
                <a:gd name="adj" fmla="val 67746"/>
              </a:avLst>
            </a:pr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51"/>
            <p:cNvSpPr txBox="1"/>
            <p:nvPr/>
          </p:nvSpPr>
          <p:spPr>
            <a:xfrm>
              <a:off x="3510033" y="3611581"/>
              <a:ext cx="2755821" cy="705784"/>
            </a:xfrm>
            <a:prstGeom prst="rect">
              <a:avLst/>
            </a:prstGeom>
            <a:noFill/>
          </p:spPr>
          <p:txBody>
            <a:bodyPr wrap="square" rtlCol="0">
              <a:spAutoFit/>
            </a:bodyPr>
            <a:lstStyle/>
            <a:p>
              <a:pPr algn="ct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县（区、市）人民政府</a:t>
              </a:r>
              <a:endParaRPr lang="en-GB"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sp>
        <p:nvSpPr>
          <p:cNvPr id="63" name="矩形 62"/>
          <p:cNvSpPr/>
          <p:nvPr/>
        </p:nvSpPr>
        <p:spPr>
          <a:xfrm>
            <a:off x="3280455" y="4551571"/>
            <a:ext cx="1382883" cy="646331"/>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乡（镇）级调查界线</a:t>
            </a:r>
            <a:endParaRPr lang="zh-CN" altLang="en-US" dirty="0">
              <a:latin typeface="楷体_GB2312" panose="02010609030101010101" pitchFamily="49" charset="-122"/>
              <a:ea typeface="楷体_GB2312" panose="02010609030101010101" pitchFamily="49" charset="-122"/>
            </a:endParaRPr>
          </a:p>
        </p:txBody>
      </p:sp>
      <p:sp>
        <p:nvSpPr>
          <p:cNvPr id="7" name="矩形 6"/>
          <p:cNvSpPr/>
          <p:nvPr/>
        </p:nvSpPr>
        <p:spPr>
          <a:xfrm>
            <a:off x="191645" y="3538163"/>
            <a:ext cx="1745279" cy="646331"/>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省、市（地）、县级调查界线</a:t>
            </a:r>
            <a:endParaRPr lang="zh-CN" altLang="en-US" dirty="0">
              <a:latin typeface="楷体_GB2312" panose="02010609030101010101" pitchFamily="49" charset="-122"/>
              <a:ea typeface="楷体_GB2312" panose="02010609030101010101" pitchFamily="49" charset="-122"/>
            </a:endParaRPr>
          </a:p>
        </p:txBody>
      </p:sp>
      <p:sp>
        <p:nvSpPr>
          <p:cNvPr id="8" name="矩形 7"/>
          <p:cNvSpPr/>
          <p:nvPr/>
        </p:nvSpPr>
        <p:spPr>
          <a:xfrm>
            <a:off x="4955400" y="3738836"/>
            <a:ext cx="3421045" cy="1753235"/>
          </a:xfrm>
          <a:prstGeom prst="rect">
            <a:avLst/>
          </a:prstGeom>
        </p:spPr>
        <p:txBody>
          <a:bodyPr wrap="square">
            <a:spAutoFit/>
          </a:bodyPr>
          <a:lstStyle/>
          <a:p>
            <a:pPr indent="457200">
              <a:lnSpc>
                <a:spcPct val="150000"/>
              </a:lnSpc>
            </a:pPr>
            <a:r>
              <a:rPr lang="zh-CN" altLang="en-US" dirty="0" smtClean="0">
                <a:latin typeface="楷体_GB2312" panose="02010609030101010101" pitchFamily="49" charset="-122"/>
                <a:ea typeface="楷体_GB2312" panose="02010609030101010101" pitchFamily="49" charset="-122"/>
              </a:rPr>
              <a:t>省级</a:t>
            </a:r>
            <a:r>
              <a:rPr lang="zh-CN" altLang="en-US" dirty="0">
                <a:latin typeface="楷体_GB2312" panose="02010609030101010101" pitchFamily="49" charset="-122"/>
                <a:ea typeface="楷体_GB2312" panose="02010609030101010101" pitchFamily="49" charset="-122"/>
              </a:rPr>
              <a:t>负责省、市、县三级调查界线和控制面积制作与</a:t>
            </a:r>
            <a:r>
              <a:rPr lang="zh-CN" altLang="en-US" dirty="0" smtClean="0">
                <a:latin typeface="楷体_GB2312" panose="02010609030101010101" pitchFamily="49" charset="-122"/>
                <a:ea typeface="楷体_GB2312" panose="02010609030101010101" pitchFamily="49" charset="-122"/>
              </a:rPr>
              <a:t>确定</a:t>
            </a:r>
            <a:endParaRPr lang="en-US" altLang="zh-CN" dirty="0" smtClean="0">
              <a:latin typeface="楷体_GB2312" panose="02010609030101010101" pitchFamily="49" charset="-122"/>
              <a:ea typeface="楷体_GB2312" panose="02010609030101010101" pitchFamily="49" charset="-122"/>
            </a:endParaRPr>
          </a:p>
          <a:p>
            <a:pPr indent="457200">
              <a:lnSpc>
                <a:spcPct val="150000"/>
              </a:lnSpc>
            </a:pPr>
            <a:r>
              <a:rPr lang="zh-CN" altLang="en-US" dirty="0" smtClean="0">
                <a:latin typeface="楷体_GB2312" panose="02010609030101010101" pitchFamily="49" charset="-122"/>
                <a:ea typeface="楷体_GB2312" panose="02010609030101010101" pitchFamily="49" charset="-122"/>
              </a:rPr>
              <a:t>县</a:t>
            </a:r>
            <a:r>
              <a:rPr lang="zh-CN" altLang="en-US" dirty="0">
                <a:latin typeface="楷体_GB2312" panose="02010609030101010101" pitchFamily="49" charset="-122"/>
                <a:ea typeface="楷体_GB2312" panose="02010609030101010101" pitchFamily="49" charset="-122"/>
              </a:rPr>
              <a:t>级负责县以下调查界线和控制面积制作与</a:t>
            </a:r>
            <a:r>
              <a:rPr lang="zh-CN" altLang="en-US" dirty="0" smtClean="0">
                <a:latin typeface="楷体_GB2312" panose="02010609030101010101" pitchFamily="49" charset="-122"/>
                <a:ea typeface="楷体_GB2312" panose="02010609030101010101" pitchFamily="49" charset="-122"/>
              </a:rPr>
              <a:t>确定</a:t>
            </a:r>
            <a:endParaRPr lang="zh-CN" altLang="en-US" dirty="0">
              <a:latin typeface="楷体_GB2312" panose="02010609030101010101" pitchFamily="49" charset="-122"/>
              <a:ea typeface="楷体_GB2312" panose="02010609030101010101" pitchFamily="49" charset="-122"/>
            </a:endParaRPr>
          </a:p>
        </p:txBody>
      </p:sp>
      <p:sp>
        <p:nvSpPr>
          <p:cNvPr id="11" name="矩形 10"/>
          <p:cNvSpPr/>
          <p:nvPr/>
        </p:nvSpPr>
        <p:spPr>
          <a:xfrm>
            <a:off x="1453324" y="2411596"/>
            <a:ext cx="1827131" cy="369332"/>
          </a:xfrm>
          <a:prstGeom prst="rect">
            <a:avLst/>
          </a:prstGeom>
        </p:spPr>
        <p:txBody>
          <a:bodyPr wrap="square">
            <a:spAutoFit/>
          </a:bodyPr>
          <a:lstStyle/>
          <a:p>
            <a:r>
              <a:rPr lang="zh-CN" altLang="en-US" b="1" dirty="0">
                <a:latin typeface="楷体_GB2312" panose="02010609030101010101" pitchFamily="49" charset="-122"/>
                <a:ea typeface="楷体_GB2312" panose="02010609030101010101" pitchFamily="49" charset="-122"/>
              </a:rPr>
              <a:t>调查界线的调整</a:t>
            </a:r>
            <a:endParaRPr lang="zh-CN" altLang="en-US" b="1" dirty="0">
              <a:latin typeface="楷体_GB2312" panose="02010609030101010101" pitchFamily="49" charset="-122"/>
              <a:ea typeface="楷体_GB2312" panose="02010609030101010101" pitchFamily="49" charset="-122"/>
            </a:endParaRPr>
          </a:p>
        </p:txBody>
      </p:sp>
      <p:sp>
        <p:nvSpPr>
          <p:cNvPr id="2" name="矩形 1"/>
          <p:cNvSpPr/>
          <p:nvPr/>
        </p:nvSpPr>
        <p:spPr>
          <a:xfrm>
            <a:off x="458223" y="1332188"/>
            <a:ext cx="8176879" cy="646331"/>
          </a:xfrm>
          <a:prstGeom prst="rect">
            <a:avLst/>
          </a:prstGeom>
        </p:spPr>
        <p:txBody>
          <a:bodyPr wrap="square">
            <a:spAutoFit/>
          </a:bodyPr>
          <a:lstStyle/>
          <a:p>
            <a:pPr indent="457200"/>
            <a:r>
              <a:rPr lang="zh-CN" altLang="en-US" dirty="0">
                <a:latin typeface="楷体_GB2312" panose="02010609030101010101" pitchFamily="49" charset="-122"/>
                <a:ea typeface="楷体_GB2312" panose="02010609030101010101" pitchFamily="49" charset="-122"/>
              </a:rPr>
              <a:t>调查界线以各级行政区界线为基础制作，统一确定各级调查控制界线、控制面积，自上而下逐级提供调查使用。</a:t>
            </a:r>
            <a:endParaRPr lang="zh-CN" altLang="en-US" dirty="0">
              <a:latin typeface="楷体_GB2312" panose="02010609030101010101" pitchFamily="49" charset="-122"/>
              <a:ea typeface="楷体_GB2312" panose="02010609030101010101" pitchFamily="49" charset="-122"/>
            </a:endParaRPr>
          </a:p>
        </p:txBody>
      </p:sp>
      <p:sp>
        <p:nvSpPr>
          <p:cNvPr id="48" name="椭圆 47"/>
          <p:cNvSpPr/>
          <p:nvPr/>
        </p:nvSpPr>
        <p:spPr>
          <a:xfrm>
            <a:off x="4932040" y="2174105"/>
            <a:ext cx="3456384" cy="92833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53" name="矩形 52"/>
          <p:cNvSpPr/>
          <p:nvPr/>
        </p:nvSpPr>
        <p:spPr>
          <a:xfrm>
            <a:off x="5508104" y="2334917"/>
            <a:ext cx="2304256" cy="646331"/>
          </a:xfrm>
          <a:prstGeom prst="rect">
            <a:avLst/>
          </a:prstGeom>
        </p:spPr>
        <p:txBody>
          <a:bodyPr wrap="square">
            <a:spAutoFit/>
          </a:bodyPr>
          <a:lstStyle/>
          <a:p>
            <a:pPr algn="ctr"/>
            <a:r>
              <a:rPr lang="zh-CN" altLang="en-US" b="1" dirty="0">
                <a:latin typeface="楷体_GB2312" panose="02010609030101010101" pitchFamily="49" charset="-122"/>
                <a:ea typeface="楷体_GB2312" panose="02010609030101010101" pitchFamily="49" charset="-122"/>
              </a:rPr>
              <a:t>调查界线制作及控制面积确定</a:t>
            </a:r>
            <a:endParaRPr lang="zh-CN" altLang="en-US" b="1" dirty="0">
              <a:latin typeface="楷体_GB2312" panose="02010609030101010101" pitchFamily="49" charset="-122"/>
              <a:ea typeface="楷体_GB2312" panose="02010609030101010101" pitchFamily="49" charset="-122"/>
            </a:endParaRPr>
          </a:p>
        </p:txBody>
      </p:sp>
      <p:cxnSp>
        <p:nvCxnSpPr>
          <p:cNvPr id="30" name="直接连接符 7"/>
          <p:cNvCxnSpPr/>
          <p:nvPr/>
        </p:nvCxnSpPr>
        <p:spPr>
          <a:xfrm>
            <a:off x="4546662" y="2073356"/>
            <a:ext cx="31692" cy="4307972"/>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childTnLst>
                          </p:cTn>
                        </p:par>
                        <p:par>
                          <p:cTn id="29" fill="hold">
                            <p:stCondLst>
                              <p:cond delay="2000"/>
                            </p:stCondLst>
                            <p:childTnLst>
                              <p:par>
                                <p:cTn id="30" presetID="12" presetClass="entr" presetSubtype="2"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p:tgtEl>
                                          <p:spTgt spid="45"/>
                                        </p:tgtEl>
                                        <p:attrNameLst>
                                          <p:attrName>ppt_x</p:attrName>
                                        </p:attrNameLst>
                                      </p:cBhvr>
                                      <p:tavLst>
                                        <p:tav tm="0">
                                          <p:val>
                                            <p:strVal val="#ppt_x+#ppt_w*1.125000"/>
                                          </p:val>
                                        </p:tav>
                                        <p:tav tm="100000">
                                          <p:val>
                                            <p:strVal val="#ppt_x"/>
                                          </p:val>
                                        </p:tav>
                                      </p:tavLst>
                                    </p:anim>
                                    <p:animEffect transition="in" filter="wipe(left)">
                                      <p:cBhvr>
                                        <p:cTn id="33" dur="500"/>
                                        <p:tgtEl>
                                          <p:spTgt spid="45"/>
                                        </p:tgtEl>
                                      </p:cBhvr>
                                    </p:animEffect>
                                  </p:childTnLst>
                                </p:cTn>
                              </p:par>
                            </p:childTnLst>
                          </p:cTn>
                        </p:par>
                        <p:par>
                          <p:cTn id="34" fill="hold">
                            <p:stCondLst>
                              <p:cond delay="2500"/>
                            </p:stCondLst>
                            <p:childTnLst>
                              <p:par>
                                <p:cTn id="35" presetID="12" presetClass="entr" presetSubtype="8"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ppt_x</p:attrName>
                                        </p:attrNameLst>
                                      </p:cBhvr>
                                      <p:tavLst>
                                        <p:tav tm="0">
                                          <p:val>
                                            <p:strVal val="#ppt_x-#ppt_w*1.125000"/>
                                          </p:val>
                                        </p:tav>
                                        <p:tav tm="100000">
                                          <p:val>
                                            <p:strVal val="#ppt_x"/>
                                          </p:val>
                                        </p:tav>
                                      </p:tavLst>
                                    </p:anim>
                                    <p:animEffect transition="in" filter="wipe(right)">
                                      <p:cBhvr>
                                        <p:cTn id="38" dur="500"/>
                                        <p:tgtEl>
                                          <p:spTgt spid="50"/>
                                        </p:tgtEl>
                                      </p:cBhvr>
                                    </p:animEffect>
                                  </p:childTnLst>
                                </p:cTn>
                              </p:par>
                              <p:par>
                                <p:cTn id="39" presetID="37"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anim calcmode="lin" valueType="num">
                                      <p:cBhvr>
                                        <p:cTn id="42" dur="500" fill="hold"/>
                                        <p:tgtEl>
                                          <p:spTgt spid="63"/>
                                        </p:tgtEl>
                                        <p:attrNameLst>
                                          <p:attrName>ppt_x</p:attrName>
                                        </p:attrNameLst>
                                      </p:cBhvr>
                                      <p:tavLst>
                                        <p:tav tm="0">
                                          <p:val>
                                            <p:strVal val="#ppt_x"/>
                                          </p:val>
                                        </p:tav>
                                        <p:tav tm="100000">
                                          <p:val>
                                            <p:strVal val="#ppt_x"/>
                                          </p:val>
                                        </p:tav>
                                      </p:tavLst>
                                    </p:anim>
                                    <p:anim calcmode="lin" valueType="num">
                                      <p:cBhvr>
                                        <p:cTn id="43" dur="450" decel="100000" fill="hold"/>
                                        <p:tgtEl>
                                          <p:spTgt spid="63"/>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63"/>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anim calcmode="lin" valueType="num">
                                      <p:cBhvr>
                                        <p:cTn id="48" dur="500" fill="hold"/>
                                        <p:tgtEl>
                                          <p:spTgt spid="7"/>
                                        </p:tgtEl>
                                        <p:attrNameLst>
                                          <p:attrName>ppt_x</p:attrName>
                                        </p:attrNameLst>
                                      </p:cBhvr>
                                      <p:tavLst>
                                        <p:tav tm="0">
                                          <p:val>
                                            <p:strVal val="#ppt_x"/>
                                          </p:val>
                                        </p:tav>
                                        <p:tav tm="100000">
                                          <p:val>
                                            <p:strVal val="#ppt_x"/>
                                          </p:val>
                                        </p:tav>
                                      </p:tavLst>
                                    </p:anim>
                                    <p:anim calcmode="lin" valueType="num">
                                      <p:cBhvr>
                                        <p:cTn id="49" dur="450" decel="100000" fill="hold"/>
                                        <p:tgtEl>
                                          <p:spTgt spid="7"/>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childTnLst>
                          </p:cTn>
                        </p:par>
                        <p:par>
                          <p:cTn id="51" fill="hold">
                            <p:stCondLst>
                              <p:cond delay="3000"/>
                            </p:stCondLst>
                            <p:childTnLst>
                              <p:par>
                                <p:cTn id="52" presetID="16" presetClass="entr" presetSubtype="37"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outVertical)">
                                      <p:cBhvr>
                                        <p:cTn id="54" dur="500"/>
                                        <p:tgtEl>
                                          <p:spTgt spid="10"/>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barn(outVertical)">
                                      <p:cBhvr>
                                        <p:cTn id="57" dur="500"/>
                                        <p:tgtEl>
                                          <p:spTgt spid="8"/>
                                        </p:tgtEl>
                                      </p:cBhvr>
                                    </p:animEffect>
                                  </p:childTnLst>
                                </p:cTn>
                              </p:par>
                            </p:childTnLst>
                          </p:cTn>
                        </p:par>
                        <p:par>
                          <p:cTn id="58" fill="hold">
                            <p:stCondLst>
                              <p:cond delay="3500"/>
                            </p:stCondLst>
                            <p:childTnLst>
                              <p:par>
                                <p:cTn id="59" presetID="53" presetClass="entr" presetSubtype="16"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p:cTn id="61" dur="500" fill="hold"/>
                                        <p:tgtEl>
                                          <p:spTgt spid="48"/>
                                        </p:tgtEl>
                                        <p:attrNameLst>
                                          <p:attrName>ppt_w</p:attrName>
                                        </p:attrNameLst>
                                      </p:cBhvr>
                                      <p:tavLst>
                                        <p:tav tm="0">
                                          <p:val>
                                            <p:fltVal val="0"/>
                                          </p:val>
                                        </p:tav>
                                        <p:tav tm="100000">
                                          <p:val>
                                            <p:strVal val="#ppt_w"/>
                                          </p:val>
                                        </p:tav>
                                      </p:tavLst>
                                    </p:anim>
                                    <p:anim calcmode="lin" valueType="num">
                                      <p:cBhvr>
                                        <p:cTn id="62" dur="500" fill="hold"/>
                                        <p:tgtEl>
                                          <p:spTgt spid="48"/>
                                        </p:tgtEl>
                                        <p:attrNameLst>
                                          <p:attrName>ppt_h</p:attrName>
                                        </p:attrNameLst>
                                      </p:cBhvr>
                                      <p:tavLst>
                                        <p:tav tm="0">
                                          <p:val>
                                            <p:fltVal val="0"/>
                                          </p:val>
                                        </p:tav>
                                        <p:tav tm="100000">
                                          <p:val>
                                            <p:strVal val="#ppt_h"/>
                                          </p:val>
                                        </p:tav>
                                      </p:tavLst>
                                    </p:anim>
                                    <p:animEffect transition="in" filter="fade">
                                      <p:cBhvr>
                                        <p:cTn id="63" dur="500"/>
                                        <p:tgtEl>
                                          <p:spTgt spid="48"/>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53"/>
                                        </p:tgtEl>
                                        <p:attrNameLst>
                                          <p:attrName>style.visibility</p:attrName>
                                        </p:attrNameLst>
                                      </p:cBhvr>
                                      <p:to>
                                        <p:strVal val="visible"/>
                                      </p:to>
                                    </p:set>
                                    <p:anim calcmode="lin" valueType="num">
                                      <p:cBhvr>
                                        <p:cTn id="66" dur="500" fill="hold"/>
                                        <p:tgtEl>
                                          <p:spTgt spid="53"/>
                                        </p:tgtEl>
                                        <p:attrNameLst>
                                          <p:attrName>ppt_w</p:attrName>
                                        </p:attrNameLst>
                                      </p:cBhvr>
                                      <p:tavLst>
                                        <p:tav tm="0">
                                          <p:val>
                                            <p:fltVal val="0"/>
                                          </p:val>
                                        </p:tav>
                                        <p:tav tm="100000">
                                          <p:val>
                                            <p:strVal val="#ppt_w"/>
                                          </p:val>
                                        </p:tav>
                                      </p:tavLst>
                                    </p:anim>
                                    <p:anim calcmode="lin" valueType="num">
                                      <p:cBhvr>
                                        <p:cTn id="67" dur="500" fill="hold"/>
                                        <p:tgtEl>
                                          <p:spTgt spid="53"/>
                                        </p:tgtEl>
                                        <p:attrNameLst>
                                          <p:attrName>ppt_h</p:attrName>
                                        </p:attrNameLst>
                                      </p:cBhvr>
                                      <p:tavLst>
                                        <p:tav tm="0">
                                          <p:val>
                                            <p:fltVal val="0"/>
                                          </p:val>
                                        </p:tav>
                                        <p:tav tm="100000">
                                          <p:val>
                                            <p:strVal val="#ppt_h"/>
                                          </p:val>
                                        </p:tav>
                                      </p:tavLst>
                                    </p:anim>
                                    <p:animEffect transition="in" filter="fade">
                                      <p:cBhvr>
                                        <p:cTn id="68" dur="500"/>
                                        <p:tgtEl>
                                          <p:spTgt spid="53"/>
                                        </p:tgtEl>
                                      </p:cBhvr>
                                    </p:animEffect>
                                  </p:childTnLst>
                                </p:cTn>
                              </p:par>
                            </p:childTnLst>
                          </p:cTn>
                        </p:par>
                        <p:par>
                          <p:cTn id="69" fill="hold">
                            <p:stCondLst>
                              <p:cond delay="4000"/>
                            </p:stCondLst>
                            <p:childTnLst>
                              <p:par>
                                <p:cTn id="70" presetID="22" presetClass="entr" presetSubtype="1" fill="hold" nodeType="after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wipe(up)">
                                      <p:cBhvr>
                                        <p:cTn id="7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116" grpId="0"/>
      <p:bldP spid="63" grpId="0"/>
      <p:bldP spid="7" grpId="0"/>
      <p:bldP spid="8" grpId="0"/>
      <p:bldP spid="11" grpId="0"/>
      <p:bldP spid="2" grpId="0"/>
      <p:bldP spid="48" grpId="0" animBg="1"/>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2507418" cy="400110"/>
          </a:xfrm>
          <a:prstGeom prst="rect">
            <a:avLst/>
          </a:prstGeom>
        </p:spPr>
        <p:txBody>
          <a:bodyPr wrap="none">
            <a:spAutoFit/>
          </a:bodyPr>
          <a:lstStyle/>
          <a:p>
            <a:pPr lvl="0" fontAlgn="base" hangingPunct="0">
              <a:spcBef>
                <a:spcPct val="0"/>
              </a:spcBef>
              <a:spcAft>
                <a:spcPct val="0"/>
              </a:spcAft>
            </a:pP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a:t>
            </a: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三</a:t>
            </a: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）基础资料准备</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3" name="矩形 2"/>
          <p:cNvSpPr/>
          <p:nvPr/>
        </p:nvSpPr>
        <p:spPr>
          <a:xfrm>
            <a:off x="737706" y="1380838"/>
            <a:ext cx="7704856" cy="646331"/>
          </a:xfrm>
          <a:prstGeom prst="rect">
            <a:avLst/>
          </a:prstGeom>
        </p:spPr>
        <p:txBody>
          <a:bodyPr wrap="square">
            <a:spAutoFit/>
          </a:bodyPr>
          <a:lstStyle/>
          <a:p>
            <a:pPr indent="457200"/>
            <a:r>
              <a:rPr lang="zh-CN" altLang="zh-CN" dirty="0"/>
              <a:t>基础资料包括存档或者即将形成的数据库、正射影像图、国家下发不一致信息图斑及相关规划等资料。</a:t>
            </a:r>
            <a:endParaRPr lang="zh-CN" altLang="zh-CN" dirty="0"/>
          </a:p>
        </p:txBody>
      </p:sp>
      <p:sp>
        <p:nvSpPr>
          <p:cNvPr id="5" name="矩形 4"/>
          <p:cNvSpPr/>
          <p:nvPr/>
        </p:nvSpPr>
        <p:spPr>
          <a:xfrm>
            <a:off x="971600" y="2204864"/>
            <a:ext cx="1524776" cy="369332"/>
          </a:xfrm>
          <a:prstGeom prst="rect">
            <a:avLst/>
          </a:prstGeom>
        </p:spPr>
        <p:txBody>
          <a:bodyPr wrap="none">
            <a:spAutoFit/>
          </a:bodyPr>
          <a:lstStyle/>
          <a:p>
            <a:r>
              <a:rPr lang="en-US" altLang="zh-CN" b="1" dirty="0"/>
              <a:t>1.</a:t>
            </a:r>
            <a:r>
              <a:rPr lang="zh-CN" altLang="zh-CN" b="1" dirty="0"/>
              <a:t>数据库资料</a:t>
            </a:r>
            <a:endParaRPr lang="zh-CN" altLang="zh-CN" dirty="0"/>
          </a:p>
        </p:txBody>
      </p:sp>
      <p:sp>
        <p:nvSpPr>
          <p:cNvPr id="6" name="矩形 5"/>
          <p:cNvSpPr/>
          <p:nvPr/>
        </p:nvSpPr>
        <p:spPr>
          <a:xfrm>
            <a:off x="973714" y="2574196"/>
            <a:ext cx="7198685" cy="646331"/>
          </a:xfrm>
          <a:prstGeom prst="rect">
            <a:avLst/>
          </a:prstGeom>
        </p:spPr>
        <p:txBody>
          <a:bodyPr wrap="square">
            <a:spAutoFit/>
          </a:bodyPr>
          <a:lstStyle/>
          <a:p>
            <a:pPr indent="457200"/>
            <a:r>
              <a:rPr lang="zh-CN" altLang="zh-CN" dirty="0"/>
              <a:t>土地调查数据库、地理国情普查数据、城镇地籍调查数据库、农村集体土地所有权确权登记</a:t>
            </a:r>
            <a:r>
              <a:rPr lang="zh-CN" altLang="zh-CN" dirty="0" smtClean="0"/>
              <a:t>数据库</a:t>
            </a:r>
            <a:r>
              <a:rPr lang="zh-CN" altLang="en-US" dirty="0"/>
              <a:t>等其他</a:t>
            </a:r>
            <a:r>
              <a:rPr lang="zh-CN" altLang="en-US" dirty="0" smtClean="0"/>
              <a:t>相关资料。</a:t>
            </a:r>
            <a:endParaRPr lang="zh-CN" altLang="en-US" dirty="0"/>
          </a:p>
        </p:txBody>
      </p:sp>
      <p:sp>
        <p:nvSpPr>
          <p:cNvPr id="13" name="矩形 12"/>
          <p:cNvSpPr/>
          <p:nvPr/>
        </p:nvSpPr>
        <p:spPr>
          <a:xfrm>
            <a:off x="973714" y="3501008"/>
            <a:ext cx="6912768" cy="923330"/>
          </a:xfrm>
          <a:prstGeom prst="rect">
            <a:avLst/>
          </a:prstGeom>
        </p:spPr>
        <p:txBody>
          <a:bodyPr wrap="square">
            <a:spAutoFit/>
          </a:bodyPr>
          <a:lstStyle/>
          <a:p>
            <a:r>
              <a:rPr lang="en-US" altLang="zh-CN" b="1" dirty="0"/>
              <a:t>2.</a:t>
            </a:r>
            <a:r>
              <a:rPr lang="zh-CN" altLang="zh-CN" b="1" dirty="0"/>
              <a:t>城市规划</a:t>
            </a:r>
            <a:r>
              <a:rPr lang="zh-CN" altLang="zh-CN" b="1" dirty="0" smtClean="0"/>
              <a:t>资料</a:t>
            </a:r>
            <a:endParaRPr lang="zh-CN" altLang="zh-CN" dirty="0"/>
          </a:p>
          <a:p>
            <a:pPr indent="457200"/>
            <a:r>
              <a:rPr lang="zh-CN" altLang="zh-CN" dirty="0"/>
              <a:t>包括城市总体规划、建成区规模、综合交通规划、城市用地分类标准等资料。</a:t>
            </a:r>
            <a:endParaRPr lang="zh-CN" altLang="zh-CN" dirty="0"/>
          </a:p>
        </p:txBody>
      </p:sp>
      <p:sp>
        <p:nvSpPr>
          <p:cNvPr id="14" name="矩形 13"/>
          <p:cNvSpPr/>
          <p:nvPr/>
        </p:nvSpPr>
        <p:spPr>
          <a:xfrm>
            <a:off x="973714" y="4504413"/>
            <a:ext cx="7056783" cy="1200329"/>
          </a:xfrm>
          <a:prstGeom prst="rect">
            <a:avLst/>
          </a:prstGeom>
        </p:spPr>
        <p:txBody>
          <a:bodyPr wrap="square">
            <a:spAutoFit/>
          </a:bodyPr>
          <a:lstStyle/>
          <a:p>
            <a:r>
              <a:rPr lang="en-US" altLang="zh-CN" b="1" dirty="0"/>
              <a:t>3.</a:t>
            </a:r>
            <a:r>
              <a:rPr lang="zh-CN" altLang="en-US" b="1" dirty="0"/>
              <a:t>自然保护区资料</a:t>
            </a:r>
            <a:endParaRPr lang="zh-CN" altLang="en-US" b="1" dirty="0"/>
          </a:p>
          <a:p>
            <a:pPr indent="457200"/>
            <a:r>
              <a:rPr lang="zh-CN" altLang="en-US" dirty="0"/>
              <a:t>截止到</a:t>
            </a:r>
            <a:r>
              <a:rPr lang="en-US" altLang="zh-CN" dirty="0"/>
              <a:t>2019</a:t>
            </a:r>
            <a:r>
              <a:rPr lang="zh-CN" altLang="en-US" dirty="0"/>
              <a:t>年</a:t>
            </a:r>
            <a:r>
              <a:rPr lang="en-US" altLang="zh-CN" dirty="0"/>
              <a:t>12</a:t>
            </a:r>
            <a:r>
              <a:rPr lang="zh-CN" altLang="en-US" dirty="0"/>
              <a:t>月</a:t>
            </a:r>
            <a:r>
              <a:rPr lang="en-US" altLang="zh-CN" dirty="0"/>
              <a:t>31</a:t>
            </a:r>
            <a:r>
              <a:rPr lang="zh-CN" altLang="en-US" dirty="0"/>
              <a:t>日，国家或者省级批复成立的生态系统类型保护区、生物物种保护区、自然遗迹保护区等成果，及生态红线划定资料。</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797835" cy="400110"/>
          </a:xfrm>
          <a:prstGeom prst="rect">
            <a:avLst/>
          </a:prstGeom>
        </p:spPr>
        <p:txBody>
          <a:bodyPr wrap="none">
            <a:spAutoFit/>
          </a:bodyPr>
          <a:lstStyle/>
          <a:p>
            <a:pPr lvl="0" fontAlgn="base" hangingPunct="0">
              <a:spcBef>
                <a:spcPct val="0"/>
              </a:spcBef>
              <a:spcAft>
                <a:spcPct val="0"/>
              </a:spcAft>
            </a:pP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（四）</a:t>
            </a: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遥感影像</a:t>
            </a: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资料及</a:t>
            </a: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调查</a:t>
            </a: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底图</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62" name="原创设计师QQ598969553          _3"/>
          <p:cNvSpPr>
            <a:spLocks noChangeArrowheads="1"/>
          </p:cNvSpPr>
          <p:nvPr/>
        </p:nvSpPr>
        <p:spPr bwMode="auto">
          <a:xfrm rot="16200000">
            <a:off x="3615770" y="5371401"/>
            <a:ext cx="1477963" cy="41434"/>
          </a:xfrm>
          <a:prstGeom prst="wedgeRectCallout">
            <a:avLst>
              <a:gd name="adj1" fmla="val -17528"/>
              <a:gd name="adj2" fmla="val -509463"/>
            </a:avLst>
          </a:prstGeom>
          <a:solidFill>
            <a:schemeClr val="accent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prstClr val="black">
                  <a:lumMod val="75000"/>
                  <a:lumOff val="25000"/>
                </a:prstClr>
              </a:solidFill>
              <a:latin typeface="宋体" panose="02010600030101010101" pitchFamily="2" charset="-122"/>
              <a:sym typeface="宋体" panose="02010600030101010101" pitchFamily="2" charset="-122"/>
            </a:endParaRPr>
          </a:p>
        </p:txBody>
      </p:sp>
      <p:sp>
        <p:nvSpPr>
          <p:cNvPr id="63" name="原创设计师QQ598969553          _4"/>
          <p:cNvSpPr>
            <a:spLocks noChangeArrowheads="1"/>
          </p:cNvSpPr>
          <p:nvPr/>
        </p:nvSpPr>
        <p:spPr bwMode="auto">
          <a:xfrm rot="16200000">
            <a:off x="3546672" y="3014350"/>
            <a:ext cx="1584325" cy="57150"/>
          </a:xfrm>
          <a:prstGeom prst="wedgeRectCallout">
            <a:avLst>
              <a:gd name="adj1" fmla="val -23398"/>
              <a:gd name="adj2" fmla="val 403287"/>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prstClr val="black">
                  <a:lumMod val="75000"/>
                  <a:lumOff val="25000"/>
                </a:prstClr>
              </a:solidFill>
              <a:latin typeface="宋体" panose="02010600030101010101" pitchFamily="2" charset="-122"/>
              <a:sym typeface="宋体" panose="02010600030101010101" pitchFamily="2" charset="-122"/>
            </a:endParaRPr>
          </a:p>
        </p:txBody>
      </p:sp>
      <p:sp>
        <p:nvSpPr>
          <p:cNvPr id="66" name="原创设计师QQ598969553          _11"/>
          <p:cNvSpPr/>
          <p:nvPr/>
        </p:nvSpPr>
        <p:spPr bwMode="auto">
          <a:xfrm>
            <a:off x="4618752" y="22457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panose="020F0502020204030204"/>
              <a:ea typeface="宋体" panose="02010600030101010101" pitchFamily="2" charset="-122"/>
              <a:sym typeface="Arial" panose="020B0604020202020204" pitchFamily="34" charset="0"/>
            </a:endParaRPr>
          </a:p>
        </p:txBody>
      </p:sp>
      <p:sp>
        <p:nvSpPr>
          <p:cNvPr id="67" name="原创设计师QQ598969553          _12"/>
          <p:cNvSpPr/>
          <p:nvPr/>
        </p:nvSpPr>
        <p:spPr bwMode="auto">
          <a:xfrm>
            <a:off x="4699623" y="23026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panose="020F0502020204030204"/>
              <a:ea typeface="宋体" panose="02010600030101010101" pitchFamily="2" charset="-122"/>
              <a:sym typeface="Arial" panose="020B0604020202020204" pitchFamily="34" charset="0"/>
            </a:endParaRPr>
          </a:p>
        </p:txBody>
      </p:sp>
      <p:sp>
        <p:nvSpPr>
          <p:cNvPr id="68" name="原创设计师QQ598969553          _13"/>
          <p:cNvSpPr/>
          <p:nvPr/>
        </p:nvSpPr>
        <p:spPr bwMode="auto">
          <a:xfrm>
            <a:off x="2736399" y="4801251"/>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panose="020F0502020204030204"/>
              <a:ea typeface="宋体" panose="02010600030101010101" pitchFamily="2" charset="-122"/>
              <a:sym typeface="Arial" panose="020B0604020202020204" pitchFamily="34" charset="0"/>
            </a:endParaRPr>
          </a:p>
        </p:txBody>
      </p:sp>
      <p:sp>
        <p:nvSpPr>
          <p:cNvPr id="69" name="原创设计师QQ598969553          _14"/>
          <p:cNvSpPr/>
          <p:nvPr/>
        </p:nvSpPr>
        <p:spPr bwMode="auto">
          <a:xfrm>
            <a:off x="2817270" y="4858175"/>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panose="020F0502020204030204"/>
              <a:ea typeface="宋体" panose="02010600030101010101" pitchFamily="2" charset="-122"/>
              <a:sym typeface="Arial" panose="020B0604020202020204" pitchFamily="34" charset="0"/>
            </a:endParaRPr>
          </a:p>
        </p:txBody>
      </p:sp>
      <p:sp>
        <p:nvSpPr>
          <p:cNvPr id="70" name="原创设计师QQ598969553          _17"/>
          <p:cNvSpPr/>
          <p:nvPr/>
        </p:nvSpPr>
        <p:spPr>
          <a:xfrm>
            <a:off x="4726198" y="2430786"/>
            <a:ext cx="1137664" cy="807913"/>
          </a:xfrm>
          <a:prstGeom prst="rect">
            <a:avLst/>
          </a:prstGeom>
        </p:spPr>
        <p:txBody>
          <a:bodyPr wrap="square" lIns="68580" tIns="34290" rIns="68580" bIns="34290">
            <a:spAutoFit/>
          </a:bodyPr>
          <a:lstStyle/>
          <a:p>
            <a:pPr algn="ctr"/>
            <a:r>
              <a:rPr lang="zh-CN" altLang="en-US" sz="1600" b="1" dirty="0">
                <a:solidFill>
                  <a:schemeClr val="tx1">
                    <a:lumMod val="65000"/>
                    <a:lumOff val="35000"/>
                  </a:schemeClr>
                </a:solidFill>
                <a:latin typeface="楷体_GB2312" panose="02010609030101010101" pitchFamily="49" charset="-122"/>
                <a:ea typeface="楷体_GB2312" panose="02010609030101010101" pitchFamily="49" charset="-122"/>
              </a:rPr>
              <a:t>农村土地利用现状调查</a:t>
            </a:r>
            <a:endParaRPr lang="zh-CN" altLang="en-US" sz="1600" b="1"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sp>
        <p:nvSpPr>
          <p:cNvPr id="71" name="原创设计师QQ598969553          _19"/>
          <p:cNvSpPr/>
          <p:nvPr/>
        </p:nvSpPr>
        <p:spPr>
          <a:xfrm>
            <a:off x="2749858" y="5022443"/>
            <a:ext cx="1299421" cy="807085"/>
          </a:xfrm>
          <a:prstGeom prst="rect">
            <a:avLst/>
          </a:prstGeom>
        </p:spPr>
        <p:txBody>
          <a:bodyPr wrap="square" lIns="68580" tIns="34290" rIns="68580" bIns="34290">
            <a:spAutoFit/>
          </a:bodyPr>
          <a:lstStyle/>
          <a:p>
            <a:pPr algn="ctr"/>
            <a:r>
              <a:rPr lang="zh-CN" altLang="en-US" sz="1600" b="1" dirty="0">
                <a:solidFill>
                  <a:schemeClr val="tx1">
                    <a:lumMod val="65000"/>
                    <a:lumOff val="35000"/>
                  </a:schemeClr>
                </a:solidFill>
                <a:latin typeface="楷体_GB2312" panose="02010609030101010101" pitchFamily="49" charset="-122"/>
                <a:ea typeface="楷体_GB2312" panose="02010609030101010101" pitchFamily="49" charset="-122"/>
              </a:rPr>
              <a:t>城镇内部土地利用现状调查</a:t>
            </a:r>
            <a:endParaRPr lang="zh-CN" altLang="en-US" sz="1600" b="1"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sp>
        <p:nvSpPr>
          <p:cNvPr id="2" name="矩形 1"/>
          <p:cNvSpPr/>
          <p:nvPr/>
        </p:nvSpPr>
        <p:spPr>
          <a:xfrm>
            <a:off x="539552" y="2132856"/>
            <a:ext cx="3668126" cy="2861310"/>
          </a:xfrm>
          <a:prstGeom prst="rect">
            <a:avLst/>
          </a:prstGeom>
        </p:spPr>
        <p:txBody>
          <a:bodyPr wrap="square">
            <a:spAutoFit/>
          </a:bodyPr>
          <a:lstStyle/>
          <a:p>
            <a:pPr indent="457200"/>
            <a:r>
              <a:rPr lang="zh-CN" altLang="en-US" dirty="0">
                <a:latin typeface="楷体_GB2312" panose="02010609030101010101" pitchFamily="49" charset="-122"/>
                <a:ea typeface="楷体_GB2312" panose="02010609030101010101" pitchFamily="49" charset="-122"/>
              </a:rPr>
              <a:t>农村土地利用现状调查遥感影像数据和不一致图斑，由全国土地调查办统一制作下发。各地可自行收集更高分辨率的航空影像资料辅助开展内业图斑判读、实地调查，并将影像资料汇交至省土地调查办</a:t>
            </a:r>
            <a:r>
              <a:rPr lang="zh-CN" altLang="en-US" dirty="0" smtClean="0">
                <a:latin typeface="楷体_GB2312" panose="02010609030101010101" pitchFamily="49" charset="-122"/>
                <a:ea typeface="楷体_GB2312" panose="02010609030101010101" pitchFamily="49" charset="-122"/>
              </a:rPr>
              <a:t>。</a:t>
            </a:r>
            <a:endParaRPr lang="en-US" altLang="zh-CN" dirty="0" smtClean="0">
              <a:latin typeface="楷体_GB2312" panose="02010609030101010101" pitchFamily="49" charset="-122"/>
              <a:ea typeface="楷体_GB2312" panose="02010609030101010101" pitchFamily="49" charset="-122"/>
            </a:endParaRPr>
          </a:p>
          <a:p>
            <a:pPr indent="457200"/>
            <a:r>
              <a:rPr lang="zh-CN" altLang="en-US" dirty="0">
                <a:latin typeface="楷体_GB2312" panose="02010609030101010101" pitchFamily="49" charset="-122"/>
                <a:ea typeface="楷体_GB2312" panose="02010609030101010101" pitchFamily="49" charset="-122"/>
              </a:rPr>
              <a:t>县级可自行新增不一致图斑，同时将最新年度土地利用变更调查数据库中的线状地物、零星地物图斑化。</a:t>
            </a:r>
            <a:endParaRPr lang="zh-CN" altLang="en-US" dirty="0">
              <a:latin typeface="楷体_GB2312" panose="02010609030101010101" pitchFamily="49" charset="-122"/>
              <a:ea typeface="楷体_GB2312" panose="02010609030101010101" pitchFamily="49" charset="-122"/>
            </a:endParaRPr>
          </a:p>
        </p:txBody>
      </p:sp>
      <p:sp>
        <p:nvSpPr>
          <p:cNvPr id="3" name="矩形 2"/>
          <p:cNvSpPr/>
          <p:nvPr/>
        </p:nvSpPr>
        <p:spPr>
          <a:xfrm>
            <a:off x="4409395" y="4043026"/>
            <a:ext cx="4176464" cy="2527935"/>
          </a:xfrm>
          <a:prstGeom prst="rect">
            <a:avLst/>
          </a:prstGeom>
        </p:spPr>
        <p:txBody>
          <a:bodyPr wrap="square">
            <a:spAutoFit/>
          </a:bodyPr>
          <a:lstStyle/>
          <a:p>
            <a:pPr indent="457200">
              <a:lnSpc>
                <a:spcPct val="110000"/>
              </a:lnSpc>
            </a:pPr>
            <a:r>
              <a:rPr lang="zh-CN" altLang="en-US" dirty="0">
                <a:latin typeface="楷体_GB2312" panose="02010609030101010101" pitchFamily="49" charset="-122"/>
                <a:ea typeface="楷体_GB2312" panose="02010609030101010101" pitchFamily="49" charset="-122"/>
              </a:rPr>
              <a:t>县级自行收集2014年以后、优于0.2米分辨率，覆盖城镇村庄范围的已有航空正射影像数据。</a:t>
            </a:r>
            <a:endParaRPr lang="zh-CN" altLang="en-US" dirty="0">
              <a:latin typeface="楷体_GB2312" panose="02010609030101010101" pitchFamily="49" charset="-122"/>
              <a:ea typeface="楷体_GB2312" panose="02010609030101010101" pitchFamily="49" charset="-122"/>
            </a:endParaRPr>
          </a:p>
          <a:p>
            <a:pPr indent="457200">
              <a:lnSpc>
                <a:spcPct val="110000"/>
              </a:lnSpc>
            </a:pPr>
            <a:r>
              <a:rPr lang="zh-CN" altLang="en-US" dirty="0">
                <a:latin typeface="楷体_GB2312" panose="02010609030101010101" pitchFamily="49" charset="-122"/>
                <a:ea typeface="楷体_GB2312" panose="02010609030101010101" pitchFamily="49" charset="-122"/>
              </a:rPr>
              <a:t>以航空正射影像数据为基础，结合近期优于1米分辨率正射影像图、地籍调查等相关数据资料，通过内业判读，转绘城镇村土地利用现状图斑，制作调查底图。</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68"/>
                                        </p:tgtEl>
                                        <p:attrNameLst>
                                          <p:attrName>style.visibility</p:attrName>
                                        </p:attrNameLst>
                                      </p:cBhvr>
                                      <p:to>
                                        <p:strVal val="visible"/>
                                      </p:to>
                                    </p:set>
                                    <p:anim calcmode="lin" valueType="num">
                                      <p:cBhvr>
                                        <p:cTn id="18" dur="500" fill="hold"/>
                                        <p:tgtEl>
                                          <p:spTgt spid="68"/>
                                        </p:tgtEl>
                                        <p:attrNameLst>
                                          <p:attrName>ppt_w</p:attrName>
                                        </p:attrNameLst>
                                      </p:cBhvr>
                                      <p:tavLst>
                                        <p:tav tm="0">
                                          <p:val>
                                            <p:fltVal val="0"/>
                                          </p:val>
                                        </p:tav>
                                        <p:tav tm="100000">
                                          <p:val>
                                            <p:strVal val="#ppt_w"/>
                                          </p:val>
                                        </p:tav>
                                      </p:tavLst>
                                    </p:anim>
                                    <p:anim calcmode="lin" valueType="num">
                                      <p:cBhvr>
                                        <p:cTn id="19" dur="500" fill="hold"/>
                                        <p:tgtEl>
                                          <p:spTgt spid="68"/>
                                        </p:tgtEl>
                                        <p:attrNameLst>
                                          <p:attrName>ppt_h</p:attrName>
                                        </p:attrNameLst>
                                      </p:cBhvr>
                                      <p:tavLst>
                                        <p:tav tm="0">
                                          <p:val>
                                            <p:fltVal val="0"/>
                                          </p:val>
                                        </p:tav>
                                        <p:tav tm="100000">
                                          <p:val>
                                            <p:strVal val="#ppt_h"/>
                                          </p:val>
                                        </p:tav>
                                      </p:tavLst>
                                    </p:anim>
                                    <p:animEffect transition="in" filter="fade">
                                      <p:cBhvr>
                                        <p:cTn id="20" dur="500"/>
                                        <p:tgtEl>
                                          <p:spTgt spid="68"/>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wheel(1)">
                                      <p:cBhvr>
                                        <p:cTn id="24" dur="500"/>
                                        <p:tgtEl>
                                          <p:spTgt spid="67"/>
                                        </p:tgtEl>
                                      </p:cBhvr>
                                    </p:animEffect>
                                  </p:childTnLst>
                                </p:cTn>
                              </p:par>
                              <p:par>
                                <p:cTn id="25" presetID="21" presetClass="entr" presetSubtype="1" fill="hold" grpId="0" nodeType="withEffect">
                                  <p:stCondLst>
                                    <p:cond delay="200"/>
                                  </p:stCondLst>
                                  <p:childTnLst>
                                    <p:set>
                                      <p:cBhvr>
                                        <p:cTn id="26" dur="1" fill="hold">
                                          <p:stCondLst>
                                            <p:cond delay="0"/>
                                          </p:stCondLst>
                                        </p:cTn>
                                        <p:tgtEl>
                                          <p:spTgt spid="69"/>
                                        </p:tgtEl>
                                        <p:attrNameLst>
                                          <p:attrName>style.visibility</p:attrName>
                                        </p:attrNameLst>
                                      </p:cBhvr>
                                      <p:to>
                                        <p:strVal val="visible"/>
                                      </p:to>
                                    </p:set>
                                    <p:animEffect transition="in" filter="wheel(1)">
                                      <p:cBhvr>
                                        <p:cTn id="27" dur="500"/>
                                        <p:tgtEl>
                                          <p:spTgt spid="69"/>
                                        </p:tgtEl>
                                      </p:cBhvr>
                                    </p:animEffect>
                                  </p:childTnLst>
                                </p:cTn>
                              </p:par>
                              <p:par>
                                <p:cTn id="28" presetID="53" presetClass="entr" presetSubtype="16" fill="hold" grpId="0" nodeType="withEffect">
                                  <p:stCondLst>
                                    <p:cond delay="0"/>
                                  </p:stCondLst>
                                  <p:iterate type="lt">
                                    <p:tmPct val="10000"/>
                                  </p:iterate>
                                  <p:childTnLst>
                                    <p:set>
                                      <p:cBhvr>
                                        <p:cTn id="29" dur="1" fill="hold">
                                          <p:stCondLst>
                                            <p:cond delay="0"/>
                                          </p:stCondLst>
                                        </p:cTn>
                                        <p:tgtEl>
                                          <p:spTgt spid="70"/>
                                        </p:tgtEl>
                                        <p:attrNameLst>
                                          <p:attrName>style.visibility</p:attrName>
                                        </p:attrNameLst>
                                      </p:cBhvr>
                                      <p:to>
                                        <p:strVal val="visible"/>
                                      </p:to>
                                    </p:set>
                                    <p:anim calcmode="lin" valueType="num">
                                      <p:cBhvr>
                                        <p:cTn id="30" dur="500" fill="hold"/>
                                        <p:tgtEl>
                                          <p:spTgt spid="70"/>
                                        </p:tgtEl>
                                        <p:attrNameLst>
                                          <p:attrName>ppt_w</p:attrName>
                                        </p:attrNameLst>
                                      </p:cBhvr>
                                      <p:tavLst>
                                        <p:tav tm="0">
                                          <p:val>
                                            <p:fltVal val="0"/>
                                          </p:val>
                                        </p:tav>
                                        <p:tav tm="100000">
                                          <p:val>
                                            <p:strVal val="#ppt_w"/>
                                          </p:val>
                                        </p:tav>
                                      </p:tavLst>
                                    </p:anim>
                                    <p:anim calcmode="lin" valueType="num">
                                      <p:cBhvr>
                                        <p:cTn id="31" dur="500" fill="hold"/>
                                        <p:tgtEl>
                                          <p:spTgt spid="70"/>
                                        </p:tgtEl>
                                        <p:attrNameLst>
                                          <p:attrName>ppt_h</p:attrName>
                                        </p:attrNameLst>
                                      </p:cBhvr>
                                      <p:tavLst>
                                        <p:tav tm="0">
                                          <p:val>
                                            <p:fltVal val="0"/>
                                          </p:val>
                                        </p:tav>
                                        <p:tav tm="100000">
                                          <p:val>
                                            <p:strVal val="#ppt_h"/>
                                          </p:val>
                                        </p:tav>
                                      </p:tavLst>
                                    </p:anim>
                                    <p:animEffect transition="in" filter="fade">
                                      <p:cBhvr>
                                        <p:cTn id="32" dur="500"/>
                                        <p:tgtEl>
                                          <p:spTgt spid="70"/>
                                        </p:tgtEl>
                                      </p:cBhvr>
                                    </p:animEffect>
                                  </p:childTnLst>
                                </p:cTn>
                              </p:par>
                            </p:childTnLst>
                          </p:cTn>
                        </p:par>
                        <p:par>
                          <p:cTn id="33" fill="hold">
                            <p:stCondLst>
                              <p:cond delay="2150"/>
                            </p:stCondLst>
                            <p:childTnLst>
                              <p:par>
                                <p:cTn id="34" presetID="2" presetClass="entr" presetSubtype="1"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additive="base">
                                        <p:cTn id="36" dur="500" fill="hold"/>
                                        <p:tgtEl>
                                          <p:spTgt spid="63"/>
                                        </p:tgtEl>
                                        <p:attrNameLst>
                                          <p:attrName>ppt_x</p:attrName>
                                        </p:attrNameLst>
                                      </p:cBhvr>
                                      <p:tavLst>
                                        <p:tav tm="0">
                                          <p:val>
                                            <p:strVal val="#ppt_x"/>
                                          </p:val>
                                        </p:tav>
                                        <p:tav tm="100000">
                                          <p:val>
                                            <p:strVal val="#ppt_x"/>
                                          </p:val>
                                        </p:tav>
                                      </p:tavLst>
                                    </p:anim>
                                    <p:anim calcmode="lin" valueType="num">
                                      <p:cBhvr additive="base">
                                        <p:cTn id="37" dur="500" fill="hold"/>
                                        <p:tgtEl>
                                          <p:spTgt spid="63"/>
                                        </p:tgtEl>
                                        <p:attrNameLst>
                                          <p:attrName>ppt_y</p:attrName>
                                        </p:attrNameLst>
                                      </p:cBhvr>
                                      <p:tavLst>
                                        <p:tav tm="0">
                                          <p:val>
                                            <p:strVal val="0-#ppt_h/2"/>
                                          </p:val>
                                        </p:tav>
                                        <p:tav tm="100000">
                                          <p:val>
                                            <p:strVal val="#ppt_y"/>
                                          </p:val>
                                        </p:tav>
                                      </p:tavLst>
                                    </p:anim>
                                  </p:childTnLst>
                                </p:cTn>
                              </p:par>
                              <p:par>
                                <p:cTn id="38" presetID="53" presetClass="entr" presetSubtype="16" fill="hold" grpId="0" nodeType="withEffect">
                                  <p:stCondLst>
                                    <p:cond delay="0"/>
                                  </p:stCondLst>
                                  <p:iterate type="lt">
                                    <p:tmPct val="10000"/>
                                  </p:iterate>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childTnLst>
                          </p:cTn>
                        </p:par>
                        <p:par>
                          <p:cTn id="43" fill="hold">
                            <p:stCondLst>
                              <p:cond delay="3200"/>
                            </p:stCondLst>
                            <p:childTnLst>
                              <p:par>
                                <p:cTn id="44" presetID="2" presetClass="entr" presetSubtype="4" fill="hold" grpId="0" nodeType="afterEffect">
                                  <p:stCondLst>
                                    <p:cond delay="0"/>
                                  </p:stCondLst>
                                  <p:childTnLst>
                                    <p:set>
                                      <p:cBhvr>
                                        <p:cTn id="45" dur="1" fill="hold">
                                          <p:stCondLst>
                                            <p:cond delay="0"/>
                                          </p:stCondLst>
                                        </p:cTn>
                                        <p:tgtEl>
                                          <p:spTgt spid="62"/>
                                        </p:tgtEl>
                                        <p:attrNameLst>
                                          <p:attrName>style.visibility</p:attrName>
                                        </p:attrNameLst>
                                      </p:cBhvr>
                                      <p:to>
                                        <p:strVal val="visible"/>
                                      </p:to>
                                    </p:set>
                                    <p:anim calcmode="lin" valueType="num">
                                      <p:cBhvr additive="base">
                                        <p:cTn id="46" dur="500" fill="hold"/>
                                        <p:tgtEl>
                                          <p:spTgt spid="62"/>
                                        </p:tgtEl>
                                        <p:attrNameLst>
                                          <p:attrName>ppt_x</p:attrName>
                                        </p:attrNameLst>
                                      </p:cBhvr>
                                      <p:tavLst>
                                        <p:tav tm="0">
                                          <p:val>
                                            <p:strVal val="#ppt_x"/>
                                          </p:val>
                                        </p:tav>
                                        <p:tav tm="100000">
                                          <p:val>
                                            <p:strVal val="#ppt_x"/>
                                          </p:val>
                                        </p:tav>
                                      </p:tavLst>
                                    </p:anim>
                                    <p:anim calcmode="lin" valueType="num">
                                      <p:cBhvr additive="base">
                                        <p:cTn id="47" dur="500" fill="hold"/>
                                        <p:tgtEl>
                                          <p:spTgt spid="62"/>
                                        </p:tgtEl>
                                        <p:attrNameLst>
                                          <p:attrName>ppt_y</p:attrName>
                                        </p:attrNameLst>
                                      </p:cBhvr>
                                      <p:tavLst>
                                        <p:tav tm="0">
                                          <p:val>
                                            <p:strVal val="1+#ppt_h/2"/>
                                          </p:val>
                                        </p:tav>
                                        <p:tav tm="100000">
                                          <p:val>
                                            <p:strVal val="#ppt_y"/>
                                          </p:val>
                                        </p:tav>
                                      </p:tavLst>
                                    </p:anim>
                                  </p:childTnLst>
                                </p:cTn>
                              </p:par>
                            </p:childTnLst>
                          </p:cTn>
                        </p:par>
                        <p:par>
                          <p:cTn id="48" fill="hold">
                            <p:stCondLst>
                              <p:cond delay="370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00"/>
                            </p:stCondLst>
                            <p:childTnLst>
                              <p:par>
                                <p:cTn id="53" presetID="14" presetClass="entr" presetSubtype="10"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randombar(horizontal)">
                                      <p:cBhvr>
                                        <p:cTn id="5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62" grpId="0" animBg="1"/>
      <p:bldP spid="63" grpId="0" animBg="1"/>
      <p:bldP spid="66" grpId="0" animBg="1"/>
      <p:bldP spid="67" grpId="0" animBg="1"/>
      <p:bldP spid="68" grpId="0" animBg="1"/>
      <p:bldP spid="69" grpId="0" animBg="1"/>
      <p:bldP spid="70" grpId="0"/>
      <p:bldP spid="71" grpId="0"/>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611560" y="2141797"/>
            <a:ext cx="8064896" cy="431153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1180783"/>
            <a:ext cx="3539752" cy="400110"/>
          </a:xfrm>
          <a:prstGeom prst="rect">
            <a:avLst/>
          </a:prstGeom>
        </p:spPr>
        <p:txBody>
          <a:bodyPr wrap="none">
            <a:spAutoFit/>
          </a:bodyPr>
          <a:lstStyle/>
          <a:p>
            <a:pPr lvl="0" fontAlgn="base" hangingPunct="0">
              <a:spcBef>
                <a:spcPct val="0"/>
              </a:spcBef>
              <a:spcAft>
                <a:spcPct val="0"/>
              </a:spcAft>
            </a:pP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a:t>
            </a: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五）农村土地利用现状调查</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24" name="TextBox 23"/>
          <p:cNvSpPr txBox="1"/>
          <p:nvPr/>
        </p:nvSpPr>
        <p:spPr>
          <a:xfrm>
            <a:off x="899592" y="2564904"/>
            <a:ext cx="7488832" cy="3431676"/>
          </a:xfrm>
          <a:prstGeom prst="rect">
            <a:avLst/>
          </a:prstGeom>
          <a:noFill/>
        </p:spPr>
        <p:txBody>
          <a:bodyPr wrap="square" lIns="121889" tIns="60944" rIns="121889" bIns="60944" rtlCol="0">
            <a:spAutoFit/>
          </a:bodyPr>
          <a:lstStyle/>
          <a:p>
            <a:pPr indent="406400" fontAlgn="base" hangingPunct="0">
              <a:lnSpc>
                <a:spcPct val="150000"/>
              </a:lnSpc>
              <a:spcBef>
                <a:spcPts val="600"/>
              </a:spcBef>
              <a:spcAft>
                <a:spcPct val="0"/>
              </a:spcAft>
            </a:pPr>
            <a:r>
              <a:rPr lang="zh-CN" altLang="en-US" sz="2000" dirty="0">
                <a:solidFill>
                  <a:srgbClr val="FF0000"/>
                </a:solidFill>
                <a:latin typeface="楷体_GB2312" panose="02010609030101010101" pitchFamily="49" charset="-122"/>
                <a:ea typeface="楷体_GB2312" panose="02010609030101010101" pitchFamily="49" charset="-122"/>
                <a:cs typeface="Times New Roman" panose="02020603050405020304" pitchFamily="18" charset="0"/>
              </a:rPr>
              <a:t>按照</a:t>
            </a:r>
            <a:r>
              <a:rPr lang="en-US" altLang="zh-CN" sz="2000" dirty="0" smtClean="0">
                <a:solidFill>
                  <a:srgbClr val="FF0000"/>
                </a:solidFill>
                <a:latin typeface="楷体_GB2312" panose="02010609030101010101" pitchFamily="49" charset="-122"/>
                <a:ea typeface="楷体_GB2312" panose="02010609030101010101" pitchFamily="49" charset="-122"/>
                <a:cs typeface="Times New Roman" panose="02020603050405020304" pitchFamily="18" charset="0"/>
              </a:rPr>
              <a:t>《</a:t>
            </a:r>
            <a:r>
              <a:rPr lang="zh-CN" altLang="en-US" sz="2000" dirty="0" smtClean="0">
                <a:solidFill>
                  <a:srgbClr val="FF0000"/>
                </a:solidFill>
                <a:latin typeface="楷体_GB2312" panose="02010609030101010101" pitchFamily="49" charset="-122"/>
                <a:ea typeface="楷体_GB2312" panose="02010609030101010101" pitchFamily="49" charset="-122"/>
                <a:cs typeface="Times New Roman" panose="02020603050405020304" pitchFamily="18" charset="0"/>
              </a:rPr>
              <a:t>三调工作</a:t>
            </a:r>
            <a:r>
              <a:rPr lang="zh-CN" altLang="en-US" sz="2000" dirty="0">
                <a:solidFill>
                  <a:srgbClr val="FF0000"/>
                </a:solidFill>
                <a:latin typeface="楷体_GB2312" panose="02010609030101010101" pitchFamily="49" charset="-122"/>
                <a:ea typeface="楷体_GB2312" panose="02010609030101010101" pitchFamily="49" charset="-122"/>
                <a:cs typeface="Times New Roman" panose="02020603050405020304" pitchFamily="18" charset="0"/>
              </a:rPr>
              <a:t>分类</a:t>
            </a:r>
            <a:r>
              <a:rPr lang="en-US" altLang="zh-CN" sz="2000" dirty="0">
                <a:solidFill>
                  <a:srgbClr val="FF0000"/>
                </a:solidFill>
                <a:latin typeface="楷体_GB2312" panose="02010609030101010101" pitchFamily="49" charset="-122"/>
                <a:ea typeface="楷体_GB2312" panose="02010609030101010101" pitchFamily="49" charset="-122"/>
                <a:cs typeface="Times New Roman" panose="02020603050405020304" pitchFamily="18" charset="0"/>
              </a:rPr>
              <a:t>》</a:t>
            </a:r>
            <a:r>
              <a:rPr lang="zh-CN" altLang="en-US" sz="2000" dirty="0">
                <a:solidFill>
                  <a:srgbClr val="FF0000"/>
                </a:solidFill>
                <a:latin typeface="楷体_GB2312" panose="02010609030101010101" pitchFamily="49" charset="-122"/>
                <a:ea typeface="楷体_GB2312" panose="02010609030101010101" pitchFamily="49" charset="-122"/>
                <a:cs typeface="Times New Roman" panose="02020603050405020304" pitchFamily="18" charset="0"/>
              </a:rPr>
              <a:t>，实地对调查核实图斑逐一进行地类认定；参照遥感影像，实地调绘图斑边界。</a:t>
            </a:r>
            <a:endParaRPr lang="zh-CN" altLang="en-US" sz="2000" dirty="0">
              <a:solidFill>
                <a:srgbClr val="FF0000"/>
              </a:solidFill>
              <a:latin typeface="楷体_GB2312" panose="02010609030101010101" pitchFamily="49" charset="-122"/>
              <a:ea typeface="楷体_GB2312" panose="02010609030101010101" pitchFamily="49" charset="-122"/>
              <a:cs typeface="Times New Roman" panose="02020603050405020304" pitchFamily="18" charset="0"/>
            </a:endParaRPr>
          </a:p>
          <a:p>
            <a:pPr indent="406400" fontAlgn="base" hangingPunct="0">
              <a:lnSpc>
                <a:spcPct val="150000"/>
              </a:lnSpc>
              <a:spcBef>
                <a:spcPts val="600"/>
              </a:spcBef>
              <a:spcAft>
                <a:spcPct val="0"/>
              </a:spcAft>
            </a:pPr>
            <a:r>
              <a:rPr lang="zh-CN" altLang="en-US" sz="2000" dirty="0">
                <a:latin typeface="楷体_GB2312" panose="02010609030101010101" pitchFamily="49" charset="-122"/>
                <a:ea typeface="楷体_GB2312" panose="02010609030101010101" pitchFamily="49" charset="-122"/>
                <a:cs typeface="Times New Roman" panose="02020603050405020304" pitchFamily="18" charset="0"/>
              </a:rPr>
              <a:t>土地利用现状调查主要采用综合调绘法。综合调绘法是内业判读、外业调查补测和内业建库相结合的调绘方法。在开展外业实地调查核实的同时一并开展图斑举证工作，对影像未能反映的地物进行补测，最后依据外业调查结果，进行内业矢量化和建库工作。</a:t>
            </a:r>
            <a:endParaRPr lang="zh-CN" altLang="en-US" sz="2000" dirty="0">
              <a:latin typeface="楷体_GB2312" panose="02010609030101010101" pitchFamily="49" charset="-122"/>
              <a:ea typeface="楷体_GB2312" panose="0201060903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539752" cy="400110"/>
          </a:xfrm>
          <a:prstGeom prst="rect">
            <a:avLst/>
          </a:prstGeom>
        </p:spPr>
        <p:txBody>
          <a:bodyPr wrap="none">
            <a:spAutoFit/>
          </a:bodyPr>
          <a:lstStyle/>
          <a:p>
            <a:pPr lvl="0" fontAlgn="base" hangingPunct="0">
              <a:spcBef>
                <a:spcPct val="0"/>
              </a:spcBef>
              <a:spcAft>
                <a:spcPct val="0"/>
              </a:spcAft>
            </a:pP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（五）</a:t>
            </a: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农村土地利用现状调查</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6" name="组合 5"/>
          <p:cNvGrpSpPr/>
          <p:nvPr/>
        </p:nvGrpSpPr>
        <p:grpSpPr>
          <a:xfrm>
            <a:off x="827584" y="1412776"/>
            <a:ext cx="3078025" cy="1750075"/>
            <a:chOff x="827584" y="1412776"/>
            <a:chExt cx="3078025" cy="1750075"/>
          </a:xfrm>
        </p:grpSpPr>
        <p:sp>
          <p:nvSpPr>
            <p:cNvPr id="16" name="椭圆 1"/>
            <p:cNvSpPr/>
            <p:nvPr/>
          </p:nvSpPr>
          <p:spPr>
            <a:xfrm>
              <a:off x="2238328" y="1681115"/>
              <a:ext cx="1667281" cy="148173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endParaRPr lang="zh-CN" altLang="en-US" sz="2600" b="1" kern="0">
                <a:solidFill>
                  <a:sysClr val="window" lastClr="FFFFFF"/>
                </a:solidFill>
                <a:latin typeface="微软雅黑" panose="020B0503020204020204" pitchFamily="34" charset="-122"/>
                <a:ea typeface="微软雅黑" panose="020B0503020204020204" pitchFamily="34" charset="-122"/>
              </a:endParaRPr>
            </a:p>
          </p:txBody>
        </p:sp>
        <p:sp>
          <p:nvSpPr>
            <p:cNvPr id="19" name="椭圆 1"/>
            <p:cNvSpPr/>
            <p:nvPr/>
          </p:nvSpPr>
          <p:spPr>
            <a:xfrm rot="10800000">
              <a:off x="827584" y="1412776"/>
              <a:ext cx="1599060" cy="158417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2B83E5"/>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grpSp>
      <p:sp>
        <p:nvSpPr>
          <p:cNvPr id="21" name="圆角矩形 14"/>
          <p:cNvSpPr/>
          <p:nvPr/>
        </p:nvSpPr>
        <p:spPr>
          <a:xfrm>
            <a:off x="3695497" y="1985680"/>
            <a:ext cx="4416818" cy="64719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defRPr/>
            </a:pPr>
            <a:r>
              <a:rPr lang="zh-CN" altLang="en-US" sz="2400" b="1" kern="0" dirty="0">
                <a:solidFill>
                  <a:sysClr val="window" lastClr="FFFFFF"/>
                </a:solidFill>
                <a:latin typeface="楷体_GB2312" panose="02010609030101010101" pitchFamily="49" charset="-122"/>
                <a:ea typeface="楷体_GB2312" panose="02010609030101010101" pitchFamily="49" charset="-122"/>
              </a:rPr>
              <a:t>地类调绘及补测</a:t>
            </a:r>
            <a:endParaRPr lang="zh-CN" altLang="en-US" sz="2400" b="1" kern="0" dirty="0">
              <a:solidFill>
                <a:sysClr val="window" lastClr="FFFFFF"/>
              </a:solidFill>
              <a:latin typeface="楷体_GB2312" panose="02010609030101010101" pitchFamily="49" charset="-122"/>
              <a:ea typeface="楷体_GB2312" panose="02010609030101010101" pitchFamily="49" charset="-122"/>
            </a:endParaRPr>
          </a:p>
        </p:txBody>
      </p:sp>
      <p:sp>
        <p:nvSpPr>
          <p:cNvPr id="23" name="TextBox 22"/>
          <p:cNvSpPr txBox="1"/>
          <p:nvPr/>
        </p:nvSpPr>
        <p:spPr>
          <a:xfrm>
            <a:off x="2689797" y="2017034"/>
            <a:ext cx="675801" cy="979918"/>
          </a:xfrm>
          <a:prstGeom prst="rect">
            <a:avLst/>
          </a:prstGeom>
          <a:noFill/>
        </p:spPr>
        <p:txBody>
          <a:bodyPr wrap="square" lIns="117199" tIns="58599" rIns="117199" bIns="58599" rtlCol="0">
            <a:spAutoFit/>
          </a:bodyPr>
          <a:lstStyle/>
          <a:p>
            <a:pPr>
              <a:defRPr/>
            </a:pPr>
            <a:r>
              <a:rPr lang="en-US" altLang="zh-CN" sz="5600" b="1" kern="0" dirty="0">
                <a:solidFill>
                  <a:schemeClr val="tx1">
                    <a:lumMod val="95000"/>
                    <a:lumOff val="5000"/>
                  </a:schemeClr>
                </a:solidFill>
                <a:latin typeface="Arial Black" panose="020B0A04020102020204" pitchFamily="34" charset="0"/>
                <a:ea typeface="微软雅黑" panose="020B0503020204020204" pitchFamily="34" charset="-122"/>
              </a:rPr>
              <a:t>1</a:t>
            </a:r>
            <a:endParaRPr lang="zh-CN" altLang="en-US" sz="5600" b="1" kern="0" dirty="0">
              <a:solidFill>
                <a:schemeClr val="tx1">
                  <a:lumMod val="95000"/>
                  <a:lumOff val="5000"/>
                </a:schemeClr>
              </a:solidFill>
              <a:latin typeface="Arial Black" panose="020B0A04020102020204" pitchFamily="34" charset="0"/>
              <a:ea typeface="微软雅黑" panose="020B0503020204020204" pitchFamily="34" charset="-122"/>
            </a:endParaRPr>
          </a:p>
        </p:txBody>
      </p:sp>
      <p:sp>
        <p:nvSpPr>
          <p:cNvPr id="25" name="TextBox 24"/>
          <p:cNvSpPr txBox="1"/>
          <p:nvPr/>
        </p:nvSpPr>
        <p:spPr>
          <a:xfrm>
            <a:off x="3848330" y="2769434"/>
            <a:ext cx="4828125" cy="2580555"/>
          </a:xfrm>
          <a:prstGeom prst="rect">
            <a:avLst/>
          </a:prstGeom>
          <a:noFill/>
        </p:spPr>
        <p:txBody>
          <a:bodyPr wrap="square" lIns="117199" tIns="58599" rIns="117199" bIns="58599" rtlCol="0">
            <a:spAutoFit/>
          </a:bodyPr>
          <a:lstStyle/>
          <a:p>
            <a:pPr indent="457200">
              <a:defRPr/>
            </a:pPr>
            <a:r>
              <a:rPr lang="zh-CN" altLang="en-US" sz="1600" dirty="0">
                <a:latin typeface="楷体_GB2312" panose="02010609030101010101" pitchFamily="49" charset="-122"/>
                <a:ea typeface="楷体_GB2312" panose="02010609030101010101" pitchFamily="49" charset="-122"/>
              </a:rPr>
              <a:t>各县（市、区）以全国土地调查办下发的调查底图为基础，将调查底图套合土地调查数据库，叠加国土资源管理数据及相关部门调查数据，制作外业调查数据。</a:t>
            </a:r>
            <a:endParaRPr lang="en-US" altLang="zh-CN" sz="1600" dirty="0">
              <a:latin typeface="楷体_GB2312" panose="02010609030101010101" pitchFamily="49" charset="-122"/>
              <a:ea typeface="楷体_GB2312" panose="02010609030101010101" pitchFamily="49" charset="-122"/>
            </a:endParaRPr>
          </a:p>
          <a:p>
            <a:pPr indent="457200">
              <a:defRPr/>
            </a:pPr>
            <a:r>
              <a:rPr lang="zh-CN" altLang="en-US" sz="1600" dirty="0">
                <a:latin typeface="楷体_GB2312" panose="02010609030101010101" pitchFamily="49" charset="-122"/>
                <a:ea typeface="楷体_GB2312" panose="02010609030101010101" pitchFamily="49" charset="-122"/>
              </a:rPr>
              <a:t>实地逐图斑调查图斑地类，调绘图斑边界，记录图斑编号、地类编码、权属单位和其他属性</a:t>
            </a:r>
            <a:r>
              <a:rPr lang="zh-CN" altLang="en-US" sz="1600" dirty="0" smtClean="0">
                <a:latin typeface="楷体_GB2312" panose="02010609030101010101" pitchFamily="49" charset="-122"/>
                <a:ea typeface="楷体_GB2312" panose="02010609030101010101" pitchFamily="49" charset="-122"/>
              </a:rPr>
              <a:t>信息。</a:t>
            </a:r>
            <a:endParaRPr lang="en-US" altLang="zh-CN" sz="1600" dirty="0" smtClean="0">
              <a:latin typeface="楷体_GB2312" panose="02010609030101010101" pitchFamily="49" charset="-122"/>
              <a:ea typeface="楷体_GB2312" panose="02010609030101010101" pitchFamily="49" charset="-122"/>
            </a:endParaRPr>
          </a:p>
          <a:p>
            <a:pPr indent="457200">
              <a:defRPr/>
            </a:pPr>
            <a:r>
              <a:rPr lang="zh-CN" altLang="en-US" sz="1600" dirty="0">
                <a:latin typeface="楷体_GB2312" panose="02010609030101010101" pitchFamily="49" charset="-122"/>
                <a:ea typeface="楷体_GB2312" panose="02010609030101010101" pitchFamily="49" charset="-122"/>
              </a:rPr>
              <a:t>补测主要采用仪器补测法和简易补测</a:t>
            </a:r>
            <a:r>
              <a:rPr lang="zh-CN" altLang="en-US" sz="1600" dirty="0" smtClean="0">
                <a:latin typeface="楷体_GB2312" panose="02010609030101010101" pitchFamily="49" charset="-122"/>
                <a:ea typeface="楷体_GB2312" panose="02010609030101010101" pitchFamily="49" charset="-122"/>
              </a:rPr>
              <a:t>法，</a:t>
            </a:r>
            <a:r>
              <a:rPr lang="zh-CN" altLang="zh-CN" sz="1600" dirty="0"/>
              <a:t>补测平面位置精度要求，补测地物点相对邻近明显地物点距离的中误差，平地、丘陵地不得大于</a:t>
            </a:r>
            <a:r>
              <a:rPr lang="en-US" altLang="zh-CN" sz="1600" dirty="0"/>
              <a:t>2.5m</a:t>
            </a:r>
            <a:r>
              <a:rPr lang="zh-CN" altLang="zh-CN" sz="1600" dirty="0"/>
              <a:t>，山地不得大于</a:t>
            </a:r>
            <a:r>
              <a:rPr lang="en-US" altLang="zh-CN" sz="1600" dirty="0"/>
              <a:t>3.75m</a:t>
            </a:r>
            <a:r>
              <a:rPr lang="zh-CN" altLang="zh-CN" sz="1600" dirty="0"/>
              <a:t>，最大误差不超过</a:t>
            </a:r>
            <a:r>
              <a:rPr lang="en-US" altLang="zh-CN" sz="1600" dirty="0"/>
              <a:t>2</a:t>
            </a:r>
            <a:r>
              <a:rPr lang="zh-CN" altLang="zh-CN" sz="1600" dirty="0"/>
              <a:t>倍</a:t>
            </a:r>
            <a:r>
              <a:rPr lang="zh-CN" altLang="zh-CN" sz="1600" dirty="0" smtClean="0"/>
              <a:t>中误差。</a:t>
            </a:r>
            <a:endParaRPr lang="zh-CN" altLang="zh-CN" sz="1600" dirty="0" smtClean="0"/>
          </a:p>
        </p:txBody>
      </p:sp>
      <p:grpSp>
        <p:nvGrpSpPr>
          <p:cNvPr id="5" name="组合 4"/>
          <p:cNvGrpSpPr/>
          <p:nvPr/>
        </p:nvGrpSpPr>
        <p:grpSpPr>
          <a:xfrm>
            <a:off x="4532060" y="548153"/>
            <a:ext cx="3252283" cy="1584176"/>
            <a:chOff x="4532060" y="548153"/>
            <a:chExt cx="3252283" cy="1584176"/>
          </a:xfrm>
        </p:grpSpPr>
        <p:sp>
          <p:nvSpPr>
            <p:cNvPr id="3" name="爆炸形: 8 pt  2"/>
            <p:cNvSpPr/>
            <p:nvPr/>
          </p:nvSpPr>
          <p:spPr>
            <a:xfrm>
              <a:off x="4532060" y="548153"/>
              <a:ext cx="3252283" cy="1584176"/>
            </a:xfrm>
            <a:prstGeom prst="irregularSeal1">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2" name="矩形 1"/>
            <p:cNvSpPr/>
            <p:nvPr/>
          </p:nvSpPr>
          <p:spPr>
            <a:xfrm>
              <a:off x="5076056" y="980728"/>
              <a:ext cx="2130162" cy="646331"/>
            </a:xfrm>
            <a:prstGeom prst="rect">
              <a:avLst/>
            </a:prstGeom>
          </p:spPr>
          <p:txBody>
            <a:bodyPr wrap="square">
              <a:spAutoFit/>
            </a:bodyPr>
            <a:lstStyle/>
            <a:p>
              <a:pPr algn="ctr"/>
              <a:r>
                <a:rPr lang="zh-CN" altLang="en-US" dirty="0">
                  <a:latin typeface="楷体_GB2312" panose="02010609030101010101" pitchFamily="49" charset="-122"/>
                  <a:ea typeface="楷体_GB2312" panose="02010609030101010101" pitchFamily="49" charset="-122"/>
                </a:rPr>
                <a:t>实地调查核实并开展图斑举证工作</a:t>
              </a:r>
              <a:endParaRPr lang="zh-CN" altLang="en-US" dirty="0">
                <a:latin typeface="楷体_GB2312" panose="02010609030101010101" pitchFamily="49" charset="-122"/>
                <a:ea typeface="楷体_GB2312" panose="02010609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strVal val="#ppt_x"/>
                                          </p:val>
                                        </p:tav>
                                        <p:tav tm="100000">
                                          <p:val>
                                            <p:strVal val="#ppt_x"/>
                                          </p:val>
                                        </p:tav>
                                      </p:tavLst>
                                    </p:anim>
                                    <p:anim calcmode="lin" valueType="num">
                                      <p:cBhvr>
                                        <p:cTn id="25" dur="50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1" grpId="0" animBg="1"/>
      <p:bldP spid="23"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a:t>
            </a:r>
            <a:r>
              <a:rPr lang="zh-CN" altLang="en-US" sz="24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土地利用现状调查</a:t>
            </a:r>
            <a:endParaRPr lang="en-US" altLang="zh-CN" sz="24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539752" cy="400110"/>
          </a:xfrm>
          <a:prstGeom prst="rect">
            <a:avLst/>
          </a:prstGeom>
        </p:spPr>
        <p:txBody>
          <a:bodyPr wrap="none">
            <a:spAutoFit/>
          </a:bodyPr>
          <a:lstStyle/>
          <a:p>
            <a:pPr fontAlgn="base" hangingPunct="0">
              <a:spcBef>
                <a:spcPct val="0"/>
              </a:spcBef>
              <a:spcAft>
                <a:spcPct val="0"/>
              </a:spcAft>
            </a:pPr>
            <a:r>
              <a:rPr lang="zh-CN" altLang="en-US" sz="2000" b="1" dirty="0" smtClean="0">
                <a:solidFill>
                  <a:prstClr val="black"/>
                </a:solidFill>
                <a:latin typeface="楷体_GB2312" panose="02010609030101010101" pitchFamily="49" charset="-122"/>
                <a:ea typeface="楷体_GB2312" panose="02010609030101010101" pitchFamily="49" charset="-122"/>
                <a:cs typeface="Times New Roman" panose="02020603050405020304" pitchFamily="18" charset="0"/>
              </a:rPr>
              <a:t>（五）</a:t>
            </a:r>
            <a:r>
              <a:rPr lang="zh-CN" altLang="en-US" sz="2000" b="1" dirty="0">
                <a:solidFill>
                  <a:prstClr val="black"/>
                </a:solidFill>
                <a:latin typeface="楷体_GB2312" panose="02010609030101010101" pitchFamily="49" charset="-122"/>
                <a:ea typeface="楷体_GB2312" panose="02010609030101010101" pitchFamily="49" charset="-122"/>
                <a:cs typeface="Times New Roman" panose="02020603050405020304" pitchFamily="18" charset="0"/>
              </a:rPr>
              <a:t>农村土地利用现状调查</a:t>
            </a:r>
            <a:endParaRPr lang="zh-CN" altLang="en-US" sz="2000" b="1" dirty="0">
              <a:solidFill>
                <a:prstClr val="black"/>
              </a:solidFill>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6" name="组合 5"/>
          <p:cNvGrpSpPr/>
          <p:nvPr/>
        </p:nvGrpSpPr>
        <p:grpSpPr>
          <a:xfrm>
            <a:off x="293522" y="1356036"/>
            <a:ext cx="3571398" cy="4466427"/>
            <a:chOff x="334211" y="1412776"/>
            <a:chExt cx="3571398" cy="4466427"/>
          </a:xfrm>
        </p:grpSpPr>
        <p:sp>
          <p:nvSpPr>
            <p:cNvPr id="16" name="椭圆 1"/>
            <p:cNvSpPr/>
            <p:nvPr/>
          </p:nvSpPr>
          <p:spPr>
            <a:xfrm>
              <a:off x="2238328" y="1681115"/>
              <a:ext cx="1667281" cy="148173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endParaRPr lang="zh-CN" altLang="en-US" sz="2600" b="1" kern="0">
                <a:solidFill>
                  <a:sysClr val="window" lastClr="FFFFFF"/>
                </a:solidFill>
                <a:latin typeface="微软雅黑" panose="020B0503020204020204" pitchFamily="34" charset="-122"/>
                <a:ea typeface="微软雅黑" panose="020B0503020204020204" pitchFamily="34" charset="-122"/>
              </a:endParaRPr>
            </a:p>
          </p:txBody>
        </p:sp>
        <p:sp>
          <p:nvSpPr>
            <p:cNvPr id="17" name="椭圆 1"/>
            <p:cNvSpPr/>
            <p:nvPr/>
          </p:nvSpPr>
          <p:spPr>
            <a:xfrm>
              <a:off x="2123728" y="3001195"/>
              <a:ext cx="805174" cy="1481736"/>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2B83E5"/>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18" name="椭圆 1"/>
            <p:cNvSpPr/>
            <p:nvPr/>
          </p:nvSpPr>
          <p:spPr>
            <a:xfrm rot="5400000">
              <a:off x="1836993" y="4224316"/>
              <a:ext cx="1584176" cy="1725598"/>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endParaRPr lang="zh-CN" altLang="en-US" sz="2600" b="1" kern="0">
                <a:solidFill>
                  <a:sysClr val="window" lastClr="FFFFFF"/>
                </a:solidFill>
                <a:latin typeface="微软雅黑" panose="020B0503020204020204" pitchFamily="34" charset="-122"/>
                <a:ea typeface="微软雅黑" panose="020B0503020204020204" pitchFamily="34" charset="-122"/>
              </a:endParaRPr>
            </a:p>
          </p:txBody>
        </p:sp>
        <p:sp>
          <p:nvSpPr>
            <p:cNvPr id="19" name="椭圆 1"/>
            <p:cNvSpPr/>
            <p:nvPr/>
          </p:nvSpPr>
          <p:spPr>
            <a:xfrm rot="10800000">
              <a:off x="827584" y="1412776"/>
              <a:ext cx="1599060" cy="158417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2B83E5"/>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20" name="椭圆 1"/>
            <p:cNvSpPr/>
            <p:nvPr/>
          </p:nvSpPr>
          <p:spPr>
            <a:xfrm rot="6199008">
              <a:off x="790814" y="3537015"/>
              <a:ext cx="826970" cy="1740176"/>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2">
                <a:lumMod val="40000"/>
                <a:lumOff val="60000"/>
              </a:schemeClr>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grpSp>
      <p:sp>
        <p:nvSpPr>
          <p:cNvPr id="21" name="圆角矩形 14"/>
          <p:cNvSpPr/>
          <p:nvPr/>
        </p:nvSpPr>
        <p:spPr>
          <a:xfrm>
            <a:off x="3695497" y="1985680"/>
            <a:ext cx="4416818" cy="64719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r>
              <a:rPr lang="zh-CN" altLang="en-US" sz="2400" b="1" kern="0" dirty="0">
                <a:solidFill>
                  <a:sysClr val="window" lastClr="FFFFFF"/>
                </a:solidFill>
                <a:latin typeface="楷体_GB2312" panose="02010609030101010101" pitchFamily="49" charset="-122"/>
                <a:ea typeface="楷体_GB2312" panose="02010609030101010101" pitchFamily="49" charset="-122"/>
              </a:rPr>
              <a:t>用地管理信息补充报备</a:t>
            </a:r>
            <a:endParaRPr lang="zh-CN" altLang="en-US" sz="2400" b="1" kern="0" dirty="0">
              <a:solidFill>
                <a:sysClr val="window" lastClr="FFFFFF"/>
              </a:solidFill>
              <a:latin typeface="楷体_GB2312" panose="02010609030101010101" pitchFamily="49" charset="-122"/>
              <a:ea typeface="楷体_GB2312" panose="02010609030101010101" pitchFamily="49" charset="-122"/>
            </a:endParaRPr>
          </a:p>
        </p:txBody>
      </p:sp>
      <p:sp>
        <p:nvSpPr>
          <p:cNvPr id="22" name="圆角矩形 14"/>
          <p:cNvSpPr/>
          <p:nvPr/>
        </p:nvSpPr>
        <p:spPr>
          <a:xfrm>
            <a:off x="3304904" y="4437112"/>
            <a:ext cx="4574780" cy="626180"/>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r>
              <a:rPr lang="zh-CN" altLang="en-US" sz="2400" b="1" kern="0" dirty="0">
                <a:solidFill>
                  <a:sysClr val="window" lastClr="FFFFFF"/>
                </a:solidFill>
                <a:latin typeface="楷体_GB2312" panose="02010609030101010101" pitchFamily="49" charset="-122"/>
                <a:ea typeface="楷体_GB2312" panose="02010609030101010101" pitchFamily="49" charset="-122"/>
              </a:rPr>
              <a:t>变化图斑的调查举证</a:t>
            </a:r>
            <a:endParaRPr lang="zh-CN" altLang="en-US" sz="2400" b="1" kern="0" dirty="0">
              <a:solidFill>
                <a:sysClr val="window" lastClr="FFFFFF"/>
              </a:solidFill>
              <a:latin typeface="楷体_GB2312" panose="02010609030101010101" pitchFamily="49" charset="-122"/>
              <a:ea typeface="楷体_GB2312" panose="02010609030101010101" pitchFamily="49" charset="-122"/>
            </a:endParaRPr>
          </a:p>
        </p:txBody>
      </p:sp>
      <p:sp>
        <p:nvSpPr>
          <p:cNvPr id="23" name="TextBox 22"/>
          <p:cNvSpPr txBox="1"/>
          <p:nvPr/>
        </p:nvSpPr>
        <p:spPr>
          <a:xfrm>
            <a:off x="2689797" y="2017034"/>
            <a:ext cx="675801" cy="979918"/>
          </a:xfrm>
          <a:prstGeom prst="rect">
            <a:avLst/>
          </a:prstGeom>
          <a:noFill/>
        </p:spPr>
        <p:txBody>
          <a:bodyPr wrap="square" lIns="117199" tIns="58599" rIns="117199" bIns="58599" rtlCol="0">
            <a:spAutoFit/>
          </a:bodyPr>
          <a:lstStyle/>
          <a:p>
            <a:pPr>
              <a:defRPr/>
            </a:pPr>
            <a:r>
              <a:rPr lang="en-US" altLang="zh-CN" sz="5600" b="1" kern="0" dirty="0" smtClean="0">
                <a:solidFill>
                  <a:prstClr val="black">
                    <a:lumMod val="95000"/>
                    <a:lumOff val="5000"/>
                  </a:prstClr>
                </a:solidFill>
                <a:latin typeface="Arial Black" panose="020B0A04020102020204" pitchFamily="34" charset="0"/>
                <a:ea typeface="微软雅黑" panose="020B0503020204020204" pitchFamily="34" charset="-122"/>
              </a:rPr>
              <a:t>2</a:t>
            </a:r>
            <a:endParaRPr lang="zh-CN" altLang="en-US" sz="5600" b="1" kern="0" dirty="0">
              <a:solidFill>
                <a:prstClr val="black">
                  <a:lumMod val="95000"/>
                  <a:lumOff val="5000"/>
                </a:prstClr>
              </a:solidFill>
              <a:latin typeface="Arial Black" panose="020B0A04020102020204" pitchFamily="34" charset="0"/>
              <a:ea typeface="微软雅黑" panose="020B0503020204020204" pitchFamily="34" charset="-122"/>
            </a:endParaRPr>
          </a:p>
        </p:txBody>
      </p:sp>
      <p:sp>
        <p:nvSpPr>
          <p:cNvPr id="24" name="TextBox 23"/>
          <p:cNvSpPr txBox="1"/>
          <p:nvPr/>
        </p:nvSpPr>
        <p:spPr>
          <a:xfrm>
            <a:off x="2351897" y="4684211"/>
            <a:ext cx="675801" cy="979918"/>
          </a:xfrm>
          <a:prstGeom prst="rect">
            <a:avLst/>
          </a:prstGeom>
          <a:noFill/>
        </p:spPr>
        <p:txBody>
          <a:bodyPr wrap="square" lIns="117199" tIns="58599" rIns="117199" bIns="58599" rtlCol="0">
            <a:spAutoFit/>
          </a:bodyPr>
          <a:lstStyle/>
          <a:p>
            <a:pPr>
              <a:defRPr/>
            </a:pPr>
            <a:r>
              <a:rPr lang="en-US" altLang="zh-CN" sz="5600" b="1" kern="0" dirty="0" smtClean="0">
                <a:solidFill>
                  <a:prstClr val="black">
                    <a:lumMod val="95000"/>
                    <a:lumOff val="5000"/>
                  </a:prstClr>
                </a:solidFill>
                <a:latin typeface="Arial Black" panose="020B0A04020102020204" pitchFamily="34" charset="0"/>
                <a:ea typeface="微软雅黑" panose="020B0503020204020204" pitchFamily="34" charset="-122"/>
              </a:rPr>
              <a:t>3</a:t>
            </a:r>
            <a:endParaRPr lang="zh-CN" altLang="en-US" sz="5600" b="1" kern="0" dirty="0">
              <a:solidFill>
                <a:prstClr val="black">
                  <a:lumMod val="95000"/>
                  <a:lumOff val="5000"/>
                </a:prstClr>
              </a:solidFill>
              <a:latin typeface="Arial Black" panose="020B0A04020102020204" pitchFamily="34" charset="0"/>
              <a:ea typeface="微软雅黑" panose="020B0503020204020204" pitchFamily="34" charset="-122"/>
            </a:endParaRPr>
          </a:p>
        </p:txBody>
      </p:sp>
      <p:sp>
        <p:nvSpPr>
          <p:cNvPr id="27" name="TextBox 26"/>
          <p:cNvSpPr txBox="1"/>
          <p:nvPr/>
        </p:nvSpPr>
        <p:spPr>
          <a:xfrm>
            <a:off x="3695497" y="2793194"/>
            <a:ext cx="4416818" cy="1503337"/>
          </a:xfrm>
          <a:prstGeom prst="rect">
            <a:avLst/>
          </a:prstGeom>
          <a:noFill/>
        </p:spPr>
        <p:txBody>
          <a:bodyPr wrap="square" lIns="117199" tIns="58599" rIns="117199" bIns="58599" rtlCol="0">
            <a:spAutoFit/>
          </a:bodyPr>
          <a:lstStyle/>
          <a:p>
            <a:pPr indent="457200"/>
            <a:r>
              <a:rPr lang="zh-CN" altLang="zh-CN" dirty="0">
                <a:solidFill>
                  <a:prstClr val="black"/>
                </a:solidFill>
              </a:rPr>
              <a:t>各地要对历史用地管理信息进行梳理，及时将未报备的农转用建设用地项目、未利用地开发项目、土地整治验收项目、增减挂钩项目、工矿废弃地复垦项目信息补充上报备案</a:t>
            </a:r>
            <a:r>
              <a:rPr lang="zh-CN" altLang="zh-CN" dirty="0" smtClean="0">
                <a:solidFill>
                  <a:prstClr val="black"/>
                </a:solidFill>
              </a:rPr>
              <a:t>。</a:t>
            </a:r>
            <a:endParaRPr lang="zh-CN" altLang="zh-CN" dirty="0">
              <a:solidFill>
                <a:prstClr val="black"/>
              </a:solidFill>
            </a:endParaRPr>
          </a:p>
        </p:txBody>
      </p:sp>
      <p:sp>
        <p:nvSpPr>
          <p:cNvPr id="28" name="TextBox 27"/>
          <p:cNvSpPr txBox="1"/>
          <p:nvPr/>
        </p:nvSpPr>
        <p:spPr>
          <a:xfrm>
            <a:off x="3695497" y="5008155"/>
            <a:ext cx="4416818" cy="1780336"/>
          </a:xfrm>
          <a:prstGeom prst="rect">
            <a:avLst/>
          </a:prstGeom>
          <a:noFill/>
        </p:spPr>
        <p:txBody>
          <a:bodyPr wrap="square" lIns="117199" tIns="58599" rIns="117199" bIns="58599" rtlCol="0">
            <a:spAutoFit/>
          </a:bodyPr>
          <a:lstStyle/>
          <a:p>
            <a:pPr indent="457200"/>
            <a:r>
              <a:rPr lang="zh-CN" altLang="en-US" dirty="0">
                <a:solidFill>
                  <a:prstClr val="black"/>
                </a:solidFill>
              </a:rPr>
              <a:t>使用带卫星定位和方向传感器的手机，利用全国土地调查办统一下发的互联网</a:t>
            </a:r>
            <a:r>
              <a:rPr lang="en-US" altLang="zh-CN" dirty="0">
                <a:solidFill>
                  <a:prstClr val="black"/>
                </a:solidFill>
              </a:rPr>
              <a:t>+</a:t>
            </a:r>
            <a:r>
              <a:rPr lang="zh-CN" altLang="en-US" dirty="0">
                <a:solidFill>
                  <a:prstClr val="black"/>
                </a:solidFill>
              </a:rPr>
              <a:t>举证软件，拍摄包含图斑实地卫星定位坐标、拍摄方位角、拍摄时间、实地照片及举证说明等综合信息的加密举证数据包，上传至统一举证平台。</a:t>
            </a:r>
            <a:endParaRPr lang="zh-CN" altLang="zh-CN"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anim calcmode="lin" valueType="num">
                                      <p:cBhvr>
                                        <p:cTn id="38" dur="500" fill="hold"/>
                                        <p:tgtEl>
                                          <p:spTgt spid="27"/>
                                        </p:tgtEl>
                                        <p:attrNameLst>
                                          <p:attrName>ppt_x</p:attrName>
                                        </p:attrNameLst>
                                      </p:cBhvr>
                                      <p:tavLst>
                                        <p:tav tm="0">
                                          <p:val>
                                            <p:strVal val="#ppt_x"/>
                                          </p:val>
                                        </p:tav>
                                        <p:tav tm="100000">
                                          <p:val>
                                            <p:strVal val="#ppt_x"/>
                                          </p:val>
                                        </p:tav>
                                      </p:tavLst>
                                    </p:anim>
                                    <p:anim calcmode="lin" valueType="num">
                                      <p:cBhvr>
                                        <p:cTn id="39" dur="5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anim calcmode="lin" valueType="num">
                                      <p:cBhvr>
                                        <p:cTn id="44" dur="500" fill="hold"/>
                                        <p:tgtEl>
                                          <p:spTgt spid="28"/>
                                        </p:tgtEl>
                                        <p:attrNameLst>
                                          <p:attrName>ppt_x</p:attrName>
                                        </p:attrNameLst>
                                      </p:cBhvr>
                                      <p:tavLst>
                                        <p:tav tm="0">
                                          <p:val>
                                            <p:strVal val="#ppt_x"/>
                                          </p:val>
                                        </p:tav>
                                        <p:tav tm="100000">
                                          <p:val>
                                            <p:strVal val="#ppt_x"/>
                                          </p:val>
                                        </p:tav>
                                      </p:tavLst>
                                    </p:anim>
                                    <p:anim calcmode="lin" valueType="num">
                                      <p:cBhvr>
                                        <p:cTn id="45"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1" grpId="0" animBg="1"/>
      <p:bldP spid="22" grpId="0" animBg="1"/>
      <p:bldP spid="23" grpId="0"/>
      <p:bldP spid="24"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1128937" y="2055894"/>
            <a:ext cx="6894915" cy="507831"/>
          </a:xfrm>
          <a:prstGeom prst="rect">
            <a:avLst/>
          </a:prstGeom>
        </p:spPr>
        <p:txBody>
          <a:bodyPr wrap="square">
            <a:spAutoFit/>
          </a:bodyPr>
          <a:lstStyle/>
          <a:p>
            <a:pPr>
              <a:lnSpc>
                <a:spcPct val="150000"/>
              </a:lnSpc>
              <a:spcBef>
                <a:spcPts val="600"/>
              </a:spcBef>
            </a:pPr>
            <a:r>
              <a:rPr lang="zh-CN" altLang="en-US" dirty="0">
                <a:latin typeface="楷体_GB2312" panose="02010609030101010101" pitchFamily="49" charset="-122"/>
                <a:ea typeface="楷体_GB2312" panose="02010609030101010101" pitchFamily="49" charset="-122"/>
              </a:rPr>
              <a:t>未按全国土地调查办提取的地类调查上图的，由地方全部实地举证。</a:t>
            </a:r>
            <a:endParaRPr lang="zh-CN" altLang="en-US" dirty="0">
              <a:latin typeface="楷体_GB2312" panose="02010609030101010101" pitchFamily="49" charset="-122"/>
              <a:ea typeface="楷体_GB2312" panose="02010609030101010101" pitchFamily="49" charset="-122"/>
            </a:endParaRPr>
          </a:p>
        </p:txBody>
      </p:sp>
      <p:sp>
        <p:nvSpPr>
          <p:cNvPr id="6" name="矩形 5"/>
          <p:cNvSpPr/>
          <p:nvPr/>
        </p:nvSpPr>
        <p:spPr>
          <a:xfrm>
            <a:off x="2574574" y="1416544"/>
            <a:ext cx="2507418" cy="400110"/>
          </a:xfrm>
          <a:prstGeom prst="rect">
            <a:avLst/>
          </a:prstGeom>
        </p:spPr>
        <p:txBody>
          <a:bodyPr wrap="none">
            <a:spAutoFit/>
          </a:bodyPr>
          <a:lstStyle/>
          <a:p>
            <a:pPr algn="ctr"/>
            <a:r>
              <a:rPr lang="zh-CN" altLang="en-US" sz="2000" b="1" kern="0" dirty="0">
                <a:latin typeface="楷体_GB2312" panose="02010609030101010101" pitchFamily="49" charset="-122"/>
                <a:ea typeface="楷体_GB2312" panose="02010609030101010101" pitchFamily="49" charset="-122"/>
              </a:rPr>
              <a:t>变化图斑的调查举证</a:t>
            </a:r>
            <a:endParaRPr lang="zh-CN" altLang="en-US" sz="2000" b="1" kern="0" dirty="0">
              <a:latin typeface="楷体_GB2312" panose="02010609030101010101" pitchFamily="49" charset="-122"/>
              <a:ea typeface="楷体_GB2312" panose="02010609030101010101" pitchFamily="49" charset="-122"/>
            </a:endParaRPr>
          </a:p>
        </p:txBody>
      </p:sp>
      <p:sp>
        <p:nvSpPr>
          <p:cNvPr id="9" name="矩形 8"/>
          <p:cNvSpPr/>
          <p:nvPr/>
        </p:nvSpPr>
        <p:spPr>
          <a:xfrm>
            <a:off x="1167576" y="2659046"/>
            <a:ext cx="7432340" cy="998855"/>
          </a:xfrm>
          <a:prstGeom prst="rect">
            <a:avLst/>
          </a:prstGeom>
        </p:spPr>
        <p:txBody>
          <a:bodyPr wrap="square">
            <a:spAutoFit/>
          </a:bodyPr>
          <a:lstStyle/>
          <a:p>
            <a:pPr>
              <a:spcBef>
                <a:spcPts val="600"/>
              </a:spcBef>
            </a:pPr>
            <a:r>
              <a:rPr lang="zh-CN" altLang="en-US" dirty="0">
                <a:latin typeface="楷体_GB2312" panose="02010609030101010101" pitchFamily="49" charset="-122"/>
                <a:ea typeface="楷体_GB2312" panose="02010609030101010101" pitchFamily="49" charset="-122"/>
              </a:rPr>
              <a:t>重点地类变化图斑原则上由地方全部实地举证。</a:t>
            </a:r>
            <a:endParaRPr lang="en-US" altLang="zh-CN" dirty="0">
              <a:latin typeface="楷体_GB2312" panose="02010609030101010101" pitchFamily="49" charset="-122"/>
              <a:ea typeface="楷体_GB2312" panose="02010609030101010101" pitchFamily="49" charset="-122"/>
            </a:endParaRPr>
          </a:p>
          <a:p>
            <a:pPr>
              <a:spcBef>
                <a:spcPts val="600"/>
              </a:spcBef>
            </a:pPr>
            <a:r>
              <a:rPr lang="zh-CN" altLang="en-US" dirty="0">
                <a:latin typeface="楷体_GB2312" panose="02010609030101010101" pitchFamily="49" charset="-122"/>
                <a:ea typeface="楷体_GB2312" panose="02010609030101010101" pitchFamily="49" charset="-122"/>
              </a:rPr>
              <a:t>新增的建设用地图斑，耕地内部二级地类发生变化的图斑，农变未的图斑。</a:t>
            </a:r>
            <a:endParaRPr lang="zh-CN" altLang="en-US" dirty="0">
              <a:latin typeface="楷体_GB2312" panose="02010609030101010101" pitchFamily="49" charset="-122"/>
              <a:ea typeface="楷体_GB2312" panose="02010609030101010101" pitchFamily="49" charset="-122"/>
            </a:endParaRPr>
          </a:p>
        </p:txBody>
      </p:sp>
      <p:sp>
        <p:nvSpPr>
          <p:cNvPr id="10" name="矩形 9"/>
          <p:cNvSpPr/>
          <p:nvPr/>
        </p:nvSpPr>
        <p:spPr>
          <a:xfrm>
            <a:off x="1124698" y="3827688"/>
            <a:ext cx="7149175" cy="757130"/>
          </a:xfrm>
          <a:prstGeom prst="rect">
            <a:avLst/>
          </a:prstGeom>
        </p:spPr>
        <p:txBody>
          <a:bodyPr wrap="square">
            <a:spAutoFit/>
          </a:bodyPr>
          <a:lstStyle/>
          <a:p>
            <a:pPr>
              <a:lnSpc>
                <a:spcPct val="120000"/>
              </a:lnSpc>
              <a:spcBef>
                <a:spcPts val="600"/>
              </a:spcBef>
            </a:pPr>
            <a:r>
              <a:rPr lang="zh-CN" altLang="en-US" dirty="0">
                <a:latin typeface="楷体_GB2312" panose="02010609030101010101" pitchFamily="49" charset="-122"/>
                <a:ea typeface="楷体_GB2312" panose="02010609030101010101" pitchFamily="49" charset="-122"/>
              </a:rPr>
              <a:t>未提取的变化图斑，相对原数据库调查新增的变化图斑原则上由地方全部实地举证。</a:t>
            </a:r>
            <a:endParaRPr lang="zh-CN" altLang="en-US" dirty="0">
              <a:latin typeface="楷体_GB2312" panose="02010609030101010101" pitchFamily="49" charset="-122"/>
              <a:ea typeface="楷体_GB2312" panose="02010609030101010101" pitchFamily="49" charset="-122"/>
            </a:endParaRPr>
          </a:p>
        </p:txBody>
      </p:sp>
      <p:sp>
        <p:nvSpPr>
          <p:cNvPr id="11" name="矩形 10"/>
          <p:cNvSpPr/>
          <p:nvPr/>
        </p:nvSpPr>
        <p:spPr>
          <a:xfrm>
            <a:off x="1167576" y="4634310"/>
            <a:ext cx="6856276" cy="757130"/>
          </a:xfrm>
          <a:prstGeom prst="rect">
            <a:avLst/>
          </a:prstGeom>
        </p:spPr>
        <p:txBody>
          <a:bodyPr wrap="square">
            <a:spAutoFit/>
          </a:bodyPr>
          <a:lstStyle/>
          <a:p>
            <a:pPr>
              <a:lnSpc>
                <a:spcPct val="120000"/>
              </a:lnSpc>
              <a:spcBef>
                <a:spcPts val="600"/>
              </a:spcBef>
            </a:pPr>
            <a:r>
              <a:rPr lang="zh-CN" altLang="en-US" dirty="0">
                <a:latin typeface="楷体_GB2312" panose="02010609030101010101" pitchFamily="49" charset="-122"/>
                <a:ea typeface="楷体_GB2312" panose="02010609030101010101" pitchFamily="49" charset="-122"/>
              </a:rPr>
              <a:t>对于因纠正精度或图斑综合等原因造成的偏移、不够上图面积或狭长地物图斑，可不举证。</a:t>
            </a:r>
            <a:endParaRPr lang="zh-CN" altLang="en-US" dirty="0">
              <a:latin typeface="楷体_GB2312" panose="02010609030101010101" pitchFamily="49" charset="-122"/>
              <a:ea typeface="楷体_GB2312" panose="02010609030101010101" pitchFamily="49" charset="-122"/>
            </a:endParaRPr>
          </a:p>
        </p:txBody>
      </p:sp>
      <p:sp>
        <p:nvSpPr>
          <p:cNvPr id="12" name="矩形 11"/>
          <p:cNvSpPr/>
          <p:nvPr/>
        </p:nvSpPr>
        <p:spPr>
          <a:xfrm>
            <a:off x="1157384" y="5426492"/>
            <a:ext cx="7128792" cy="507831"/>
          </a:xfrm>
          <a:prstGeom prst="rect">
            <a:avLst/>
          </a:prstGeom>
        </p:spPr>
        <p:txBody>
          <a:bodyPr wrap="square">
            <a:spAutoFit/>
          </a:bodyPr>
          <a:lstStyle/>
          <a:p>
            <a:pPr>
              <a:lnSpc>
                <a:spcPct val="150000"/>
              </a:lnSpc>
              <a:spcBef>
                <a:spcPts val="600"/>
              </a:spcBef>
            </a:pPr>
            <a:r>
              <a:rPr lang="zh-CN" altLang="en-US" dirty="0">
                <a:latin typeface="楷体_GB2312" panose="02010609030101010101" pitchFamily="49" charset="-122"/>
                <a:ea typeface="楷体_GB2312" panose="02010609030101010101" pitchFamily="49" charset="-122"/>
              </a:rPr>
              <a:t>举证照片应在实地拍摄，拍摄方向正确，能够反映图斑实际利用现状。</a:t>
            </a:r>
            <a:endParaRPr lang="zh-CN" altLang="en-US" dirty="0">
              <a:latin typeface="楷体_GB2312" panose="02010609030101010101" pitchFamily="49" charset="-122"/>
              <a:ea typeface="楷体_GB2312" panose="02010609030101010101" pitchFamily="49" charset="-122"/>
            </a:endParaRPr>
          </a:p>
        </p:txBody>
      </p:sp>
      <p:grpSp>
        <p:nvGrpSpPr>
          <p:cNvPr id="14" name="组合 13"/>
          <p:cNvGrpSpPr/>
          <p:nvPr/>
        </p:nvGrpSpPr>
        <p:grpSpPr>
          <a:xfrm>
            <a:off x="407989" y="2064614"/>
            <a:ext cx="504056" cy="492797"/>
            <a:chOff x="466676" y="2335332"/>
            <a:chExt cx="504056" cy="492797"/>
          </a:xfrm>
        </p:grpSpPr>
        <p:sp>
          <p:nvSpPr>
            <p:cNvPr id="8" name="星形: 六角 7"/>
            <p:cNvSpPr/>
            <p:nvPr/>
          </p:nvSpPr>
          <p:spPr>
            <a:xfrm>
              <a:off x="466676" y="2335332"/>
              <a:ext cx="504056" cy="492797"/>
            </a:xfrm>
            <a:prstGeom prst="star6">
              <a:avLst/>
            </a:prstGeom>
            <a:solidFill>
              <a:schemeClr val="accent5">
                <a:lumMod val="20000"/>
                <a:lumOff val="8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13" name="矩形 12"/>
            <p:cNvSpPr/>
            <p:nvPr/>
          </p:nvSpPr>
          <p:spPr>
            <a:xfrm>
              <a:off x="567861" y="2384366"/>
              <a:ext cx="301686" cy="369332"/>
            </a:xfrm>
            <a:prstGeom prst="rect">
              <a:avLst/>
            </a:prstGeom>
          </p:spPr>
          <p:txBody>
            <a:bodyPr wrap="none">
              <a:spAutoFit/>
            </a:bodyPr>
            <a:lstStyle/>
            <a:p>
              <a:r>
                <a:rPr lang="zh-CN" altLang="en-US" dirty="0"/>
                <a:t>1</a:t>
              </a:r>
              <a:endParaRPr lang="zh-CN" altLang="en-US" dirty="0"/>
            </a:p>
          </p:txBody>
        </p:sp>
      </p:grpSp>
      <p:grpSp>
        <p:nvGrpSpPr>
          <p:cNvPr id="15" name="组合 14"/>
          <p:cNvGrpSpPr/>
          <p:nvPr/>
        </p:nvGrpSpPr>
        <p:grpSpPr>
          <a:xfrm>
            <a:off x="446628" y="2947078"/>
            <a:ext cx="504056" cy="492797"/>
            <a:chOff x="466676" y="3140968"/>
            <a:chExt cx="504056" cy="492797"/>
          </a:xfrm>
        </p:grpSpPr>
        <p:sp>
          <p:nvSpPr>
            <p:cNvPr id="27" name="星形: 六角 26"/>
            <p:cNvSpPr/>
            <p:nvPr/>
          </p:nvSpPr>
          <p:spPr>
            <a:xfrm>
              <a:off x="466676" y="3140968"/>
              <a:ext cx="504056" cy="492797"/>
            </a:xfrm>
            <a:prstGeom prst="star6">
              <a:avLst/>
            </a:prstGeom>
            <a:solidFill>
              <a:schemeClr val="accent5">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31" name="矩形 30"/>
            <p:cNvSpPr/>
            <p:nvPr/>
          </p:nvSpPr>
          <p:spPr>
            <a:xfrm>
              <a:off x="567861" y="3184705"/>
              <a:ext cx="301686" cy="369332"/>
            </a:xfrm>
            <a:prstGeom prst="rect">
              <a:avLst/>
            </a:prstGeom>
          </p:spPr>
          <p:txBody>
            <a:bodyPr wrap="none">
              <a:spAutoFit/>
            </a:bodyPr>
            <a:lstStyle/>
            <a:p>
              <a:r>
                <a:rPr lang="en-US" altLang="zh-CN" dirty="0"/>
                <a:t>2</a:t>
              </a:r>
              <a:endParaRPr lang="zh-CN" altLang="en-US" dirty="0"/>
            </a:p>
          </p:txBody>
        </p:sp>
      </p:grpSp>
      <p:grpSp>
        <p:nvGrpSpPr>
          <p:cNvPr id="35" name="组合 34"/>
          <p:cNvGrpSpPr/>
          <p:nvPr/>
        </p:nvGrpSpPr>
        <p:grpSpPr>
          <a:xfrm>
            <a:off x="425001" y="3948005"/>
            <a:ext cx="504056" cy="492797"/>
            <a:chOff x="467544" y="4016323"/>
            <a:chExt cx="504056" cy="492797"/>
          </a:xfrm>
        </p:grpSpPr>
        <p:sp>
          <p:nvSpPr>
            <p:cNvPr id="28" name="星形: 六角 27"/>
            <p:cNvSpPr/>
            <p:nvPr/>
          </p:nvSpPr>
          <p:spPr>
            <a:xfrm>
              <a:off x="467544" y="4016323"/>
              <a:ext cx="504056" cy="492797"/>
            </a:xfrm>
            <a:prstGeom prst="star6">
              <a:avLst/>
            </a:prstGeom>
            <a:solidFill>
              <a:schemeClr val="accent5">
                <a:lumMod val="60000"/>
                <a:lumOff val="4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32" name="矩形 31"/>
            <p:cNvSpPr/>
            <p:nvPr/>
          </p:nvSpPr>
          <p:spPr>
            <a:xfrm>
              <a:off x="567861" y="4078055"/>
              <a:ext cx="301686" cy="369332"/>
            </a:xfrm>
            <a:prstGeom prst="rect">
              <a:avLst/>
            </a:prstGeom>
          </p:spPr>
          <p:txBody>
            <a:bodyPr wrap="none">
              <a:spAutoFit/>
            </a:bodyPr>
            <a:lstStyle/>
            <a:p>
              <a:r>
                <a:rPr lang="en-US" altLang="zh-CN" dirty="0"/>
                <a:t>3</a:t>
              </a:r>
              <a:endParaRPr lang="zh-CN" altLang="en-US" dirty="0"/>
            </a:p>
          </p:txBody>
        </p:sp>
      </p:grpSp>
      <p:grpSp>
        <p:nvGrpSpPr>
          <p:cNvPr id="36" name="组合 35"/>
          <p:cNvGrpSpPr/>
          <p:nvPr/>
        </p:nvGrpSpPr>
        <p:grpSpPr>
          <a:xfrm>
            <a:off x="467879" y="4738354"/>
            <a:ext cx="504056" cy="492797"/>
            <a:chOff x="467544" y="4880419"/>
            <a:chExt cx="504056" cy="492797"/>
          </a:xfrm>
        </p:grpSpPr>
        <p:sp>
          <p:nvSpPr>
            <p:cNvPr id="29" name="星形: 六角 28"/>
            <p:cNvSpPr/>
            <p:nvPr/>
          </p:nvSpPr>
          <p:spPr>
            <a:xfrm>
              <a:off x="467544" y="4880419"/>
              <a:ext cx="504056" cy="492797"/>
            </a:xfrm>
            <a:prstGeom prst="star6">
              <a:avLst/>
            </a:prstGeom>
            <a:solidFill>
              <a:schemeClr val="accent5">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33" name="矩形 32"/>
            <p:cNvSpPr/>
            <p:nvPr/>
          </p:nvSpPr>
          <p:spPr>
            <a:xfrm>
              <a:off x="567861" y="4942151"/>
              <a:ext cx="301686" cy="369332"/>
            </a:xfrm>
            <a:prstGeom prst="rect">
              <a:avLst/>
            </a:prstGeom>
          </p:spPr>
          <p:txBody>
            <a:bodyPr wrap="none">
              <a:spAutoFit/>
            </a:bodyPr>
            <a:lstStyle/>
            <a:p>
              <a:r>
                <a:rPr lang="en-US" altLang="zh-CN" dirty="0"/>
                <a:t>4</a:t>
              </a:r>
              <a:endParaRPr lang="zh-CN" altLang="en-US" dirty="0"/>
            </a:p>
          </p:txBody>
        </p:sp>
      </p:grpSp>
      <p:grpSp>
        <p:nvGrpSpPr>
          <p:cNvPr id="37" name="组合 36"/>
          <p:cNvGrpSpPr/>
          <p:nvPr/>
        </p:nvGrpSpPr>
        <p:grpSpPr>
          <a:xfrm>
            <a:off x="447496" y="5394362"/>
            <a:ext cx="504056" cy="492797"/>
            <a:chOff x="467544" y="5744515"/>
            <a:chExt cx="504056" cy="492797"/>
          </a:xfrm>
        </p:grpSpPr>
        <p:sp>
          <p:nvSpPr>
            <p:cNvPr id="30" name="星形: 六角 29"/>
            <p:cNvSpPr/>
            <p:nvPr/>
          </p:nvSpPr>
          <p:spPr>
            <a:xfrm>
              <a:off x="467544" y="5744515"/>
              <a:ext cx="504056" cy="492797"/>
            </a:xfrm>
            <a:prstGeom prst="star6">
              <a:avLst/>
            </a:prstGeom>
            <a:solidFill>
              <a:schemeClr val="accent5">
                <a:lumMod val="5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34" name="矩形 33"/>
            <p:cNvSpPr/>
            <p:nvPr/>
          </p:nvSpPr>
          <p:spPr>
            <a:xfrm>
              <a:off x="567861" y="5806247"/>
              <a:ext cx="301686" cy="369332"/>
            </a:xfrm>
            <a:prstGeom prst="rect">
              <a:avLst/>
            </a:prstGeom>
          </p:spPr>
          <p:txBody>
            <a:bodyPr wrap="none">
              <a:spAutoFit/>
            </a:bodyPr>
            <a:lstStyle/>
            <a:p>
              <a:r>
                <a:rPr lang="en-US" altLang="zh-CN" dirty="0"/>
                <a:t>5</a:t>
              </a:r>
              <a:endParaRPr lang="zh-CN" altLang="en-US" dirty="0"/>
            </a:p>
          </p:txBody>
        </p:sp>
      </p:grpSp>
      <p:pic>
        <p:nvPicPr>
          <p:cNvPr id="41" name="图形 40" descr="照相机"/>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96435" y="1251981"/>
            <a:ext cx="729236" cy="7292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Effect transition="in" filter="fade">
                                      <p:cBhvr>
                                        <p:cTn id="13" dur="500"/>
                                        <p:tgtEl>
                                          <p:spTgt spid="41"/>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 calcmode="lin" valueType="num">
                                      <p:cBhvr>
                                        <p:cTn id="19" dur="500" fill="hold"/>
                                        <p:tgtEl>
                                          <p:spTgt spid="14"/>
                                        </p:tgtEl>
                                        <p:attrNameLst>
                                          <p:attrName>style.rotation</p:attrName>
                                        </p:attrNameLst>
                                      </p:cBhvr>
                                      <p:tavLst>
                                        <p:tav tm="0">
                                          <p:val>
                                            <p:fltVal val="90"/>
                                          </p:val>
                                        </p:tav>
                                        <p:tav tm="100000">
                                          <p:val>
                                            <p:fltVal val="0"/>
                                          </p:val>
                                        </p:tav>
                                      </p:tavLst>
                                    </p:anim>
                                    <p:animEffect transition="in" filter="fade">
                                      <p:cBhvr>
                                        <p:cTn id="20" dur="500"/>
                                        <p:tgtEl>
                                          <p:spTgt spid="14"/>
                                        </p:tgtEl>
                                      </p:cBhvr>
                                    </p:animEffect>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31"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 calcmode="lin" valueType="num">
                                      <p:cBhvr>
                                        <p:cTn id="31" dur="500" fill="hold"/>
                                        <p:tgtEl>
                                          <p:spTgt spid="15"/>
                                        </p:tgtEl>
                                        <p:attrNameLst>
                                          <p:attrName>style.rotation</p:attrName>
                                        </p:attrNameLst>
                                      </p:cBhvr>
                                      <p:tavLst>
                                        <p:tav tm="0">
                                          <p:val>
                                            <p:fltVal val="90"/>
                                          </p:val>
                                        </p:tav>
                                        <p:tav tm="100000">
                                          <p:val>
                                            <p:fltVal val="0"/>
                                          </p:val>
                                        </p:tav>
                                      </p:tavLst>
                                    </p:anim>
                                    <p:animEffect transition="in" filter="fade">
                                      <p:cBhvr>
                                        <p:cTn id="32" dur="500"/>
                                        <p:tgtEl>
                                          <p:spTgt spid="15"/>
                                        </p:tgtEl>
                                      </p:cBhvr>
                                    </p:animEffect>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31" presetClass="entr" presetSubtype="0"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 calcmode="lin" valueType="num">
                                      <p:cBhvr>
                                        <p:cTn id="43" dur="500" fill="hold"/>
                                        <p:tgtEl>
                                          <p:spTgt spid="35"/>
                                        </p:tgtEl>
                                        <p:attrNameLst>
                                          <p:attrName>style.rotation</p:attrName>
                                        </p:attrNameLst>
                                      </p:cBhvr>
                                      <p:tavLst>
                                        <p:tav tm="0">
                                          <p:val>
                                            <p:fltVal val="90"/>
                                          </p:val>
                                        </p:tav>
                                        <p:tav tm="100000">
                                          <p:val>
                                            <p:fltVal val="0"/>
                                          </p:val>
                                        </p:tav>
                                      </p:tavLst>
                                    </p:anim>
                                    <p:animEffect transition="in" filter="fade">
                                      <p:cBhvr>
                                        <p:cTn id="44" dur="500"/>
                                        <p:tgtEl>
                                          <p:spTgt spid="35"/>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31" presetClass="entr" presetSubtype="0"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fltVal val="0"/>
                                          </p:val>
                                        </p:tav>
                                        <p:tav tm="100000">
                                          <p:val>
                                            <p:strVal val="#ppt_h"/>
                                          </p:val>
                                        </p:tav>
                                      </p:tavLst>
                                    </p:anim>
                                    <p:anim calcmode="lin" valueType="num">
                                      <p:cBhvr>
                                        <p:cTn id="55" dur="500" fill="hold"/>
                                        <p:tgtEl>
                                          <p:spTgt spid="36"/>
                                        </p:tgtEl>
                                        <p:attrNameLst>
                                          <p:attrName>style.rotation</p:attrName>
                                        </p:attrNameLst>
                                      </p:cBhvr>
                                      <p:tavLst>
                                        <p:tav tm="0">
                                          <p:val>
                                            <p:fltVal val="90"/>
                                          </p:val>
                                        </p:tav>
                                        <p:tav tm="100000">
                                          <p:val>
                                            <p:fltVal val="0"/>
                                          </p:val>
                                        </p:tav>
                                      </p:tavLst>
                                    </p:anim>
                                    <p:animEffect transition="in" filter="fade">
                                      <p:cBhvr>
                                        <p:cTn id="56" dur="500"/>
                                        <p:tgtEl>
                                          <p:spTgt spid="36"/>
                                        </p:tgtEl>
                                      </p:cBhvr>
                                    </p:animEffect>
                                  </p:childTnLst>
                                </p:cTn>
                              </p:par>
                            </p:childTnLst>
                          </p:cTn>
                        </p:par>
                        <p:par>
                          <p:cTn id="57" fill="hold">
                            <p:stCondLst>
                              <p:cond delay="4500"/>
                            </p:stCondLst>
                            <p:childTnLst>
                              <p:par>
                                <p:cTn id="58" presetID="2" presetClass="entr" presetSubtype="4"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ppt_x"/>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childTnLst>
                          </p:cTn>
                        </p:par>
                        <p:par>
                          <p:cTn id="62" fill="hold">
                            <p:stCondLst>
                              <p:cond delay="5000"/>
                            </p:stCondLst>
                            <p:childTnLst>
                              <p:par>
                                <p:cTn id="63" presetID="31" presetClass="entr" presetSubtype="0"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style.rotation</p:attrName>
                                        </p:attrNameLst>
                                      </p:cBhvr>
                                      <p:tavLst>
                                        <p:tav tm="0">
                                          <p:val>
                                            <p:fltVal val="90"/>
                                          </p:val>
                                        </p:tav>
                                        <p:tav tm="100000">
                                          <p:val>
                                            <p:fltVal val="0"/>
                                          </p:val>
                                        </p:tav>
                                      </p:tavLst>
                                    </p:anim>
                                    <p:animEffect transition="in" filter="fade">
                                      <p:cBhvr>
                                        <p:cTn id="68" dur="500"/>
                                        <p:tgtEl>
                                          <p:spTgt spid="37"/>
                                        </p:tgtEl>
                                      </p:cBhvr>
                                    </p:animEffect>
                                  </p:childTnLst>
                                </p:cTn>
                              </p:par>
                            </p:childTnLst>
                          </p:cTn>
                        </p:par>
                        <p:par>
                          <p:cTn id="69" fill="hold">
                            <p:stCondLst>
                              <p:cond delay="5500"/>
                            </p:stCondLst>
                            <p:childTnLst>
                              <p:par>
                                <p:cTn id="70" presetID="2" presetClass="entr" presetSubtype="4"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ppt_x"/>
                                          </p:val>
                                        </p:tav>
                                        <p:tav tm="100000">
                                          <p:val>
                                            <p:strVal val="#ppt_x"/>
                                          </p:val>
                                        </p:tav>
                                      </p:tavLst>
                                    </p:anim>
                                    <p:anim calcmode="lin" valueType="num">
                                      <p:cBhvr additive="base">
                                        <p:cTn id="7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4055919" cy="400110"/>
          </a:xfrm>
          <a:prstGeom prst="rect">
            <a:avLst/>
          </a:prstGeom>
        </p:spPr>
        <p:txBody>
          <a:bodyPr wrap="none">
            <a:spAutoFit/>
          </a:bodyPr>
          <a:lstStyle/>
          <a:p>
            <a:pPr lvl="0" fontAlgn="base" hangingPunct="0">
              <a:spcBef>
                <a:spcPct val="0"/>
              </a:spcBef>
              <a:spcAft>
                <a:spcPct val="0"/>
              </a:spcAft>
            </a:pP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（六）</a:t>
            </a: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城镇村庄土地利用现状调查</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15" name="Group 2"/>
          <p:cNvGrpSpPr/>
          <p:nvPr/>
        </p:nvGrpSpPr>
        <p:grpSpPr bwMode="auto">
          <a:xfrm>
            <a:off x="1022444" y="2204864"/>
            <a:ext cx="7437987" cy="3744416"/>
            <a:chOff x="0" y="0"/>
            <a:chExt cx="6561756" cy="546060"/>
          </a:xfrm>
        </p:grpSpPr>
        <p:sp>
          <p:nvSpPr>
            <p:cNvPr id="27" name="AutoShape 3"/>
            <p:cNvSpPr>
              <a:spLocks noChangeArrowheads="1"/>
            </p:cNvSpPr>
            <p:nvPr/>
          </p:nvSpPr>
          <p:spPr bwMode="auto">
            <a:xfrm>
              <a:off x="0" y="192074"/>
              <a:ext cx="6561756" cy="353986"/>
            </a:xfrm>
            <a:prstGeom prst="rect">
              <a:avLst/>
            </a:prstGeom>
            <a:solidFill>
              <a:srgbClr val="595959"/>
            </a:solidFill>
            <a:ln w="12700">
              <a:solidFill>
                <a:schemeClr val="bg1"/>
              </a:solidFill>
              <a:miter lim="800000"/>
            </a:ln>
          </p:spPr>
          <p:txBody>
            <a:bodyPr anchor="ctr"/>
            <a:lstStyle/>
            <a:p>
              <a:endParaRPr lang="zh-CN" altLang="en-US">
                <a:latin typeface="Calibri" panose="020F0502020204030204" charset="0"/>
              </a:endParaRPr>
            </a:p>
          </p:txBody>
        </p:sp>
        <p:sp>
          <p:nvSpPr>
            <p:cNvPr id="28" name="AutoShape 3"/>
            <p:cNvSpPr>
              <a:spLocks noChangeArrowheads="1"/>
            </p:cNvSpPr>
            <p:nvPr/>
          </p:nvSpPr>
          <p:spPr bwMode="auto">
            <a:xfrm>
              <a:off x="64331" y="0"/>
              <a:ext cx="6433094" cy="482482"/>
            </a:xfrm>
            <a:prstGeom prst="rect">
              <a:avLst/>
            </a:prstGeom>
            <a:solidFill>
              <a:schemeClr val="accent1">
                <a:lumMod val="75000"/>
                <a:alpha val="79999"/>
              </a:schemeClr>
            </a:solidFill>
            <a:ln w="12700">
              <a:solidFill>
                <a:schemeClr val="bg1"/>
              </a:solidFill>
              <a:miter lim="800000"/>
            </a:ln>
          </p:spPr>
          <p:txBody>
            <a:bodyPr wrap="none" anchor="ctr"/>
            <a:lstStyle/>
            <a:p>
              <a:pPr algn="ctr" eaLnBrk="0" hangingPunct="0"/>
              <a:endParaRPr lang="zh-CN" altLang="en-US" sz="2000">
                <a:solidFill>
                  <a:schemeClr val="tx2"/>
                </a:solidFill>
                <a:ea typeface="微软雅黑" panose="020B0503020204020204" pitchFamily="34" charset="-122"/>
              </a:endParaRPr>
            </a:p>
          </p:txBody>
        </p:sp>
      </p:grpSp>
      <p:sp>
        <p:nvSpPr>
          <p:cNvPr id="29" name="矩形 28"/>
          <p:cNvSpPr/>
          <p:nvPr/>
        </p:nvSpPr>
        <p:spPr>
          <a:xfrm>
            <a:off x="1271932" y="2372382"/>
            <a:ext cx="6951313" cy="3083921"/>
          </a:xfrm>
          <a:prstGeom prst="rect">
            <a:avLst/>
          </a:prstGeom>
        </p:spPr>
        <p:txBody>
          <a:bodyPr wrap="square">
            <a:spAutoFit/>
          </a:bodyPr>
          <a:lstStyle/>
          <a:p>
            <a:pPr lvl="0" indent="457200" fontAlgn="base" hangingPunct="0">
              <a:lnSpc>
                <a:spcPct val="120000"/>
              </a:lnSpc>
              <a:spcBef>
                <a:spcPct val="0"/>
              </a:spcBef>
              <a:spcAft>
                <a:spcPct val="0"/>
              </a:spcAft>
            </a:pPr>
            <a:r>
              <a:rPr lang="zh-CN" altLang="en-US"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充分利用地籍调查和不动产统一登记成果，查清城镇村庄内部商服用地、工矿仓储用地、住宅用地，公共管理与公共服务用地和特殊用地等土地利用状况。城镇村庄内部的土地利用现状调查按照</a:t>
            </a:r>
            <a:r>
              <a:rPr lang="en-US" altLang="zh-CN"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a:t>
            </a:r>
            <a:r>
              <a:rPr lang="zh-CN" altLang="en-US"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工作分类</a:t>
            </a:r>
            <a:r>
              <a:rPr lang="en-US" altLang="zh-CN"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a:t>
            </a:r>
            <a:r>
              <a:rPr lang="zh-CN" altLang="en-US"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汇总。</a:t>
            </a:r>
            <a:endParaRPr lang="en-US" altLang="zh-CN"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endParaRPr>
          </a:p>
          <a:p>
            <a:pPr indent="457200" fontAlgn="base" hangingPunct="0">
              <a:lnSpc>
                <a:spcPct val="120000"/>
              </a:lnSpc>
              <a:spcBef>
                <a:spcPct val="0"/>
              </a:spcBef>
              <a:spcAft>
                <a:spcPct val="0"/>
              </a:spcAft>
            </a:pPr>
            <a:r>
              <a:rPr lang="zh-CN" altLang="en-US"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对城镇村庄地籍调查数据库未覆盖和城镇村庄新扩区域，可参考最新的影像图、近期规划图和地形图，由当地国土资源部门组织街道办事处、土管所及村委会相关人员配合建库单位技术人员，采用内业勾绘和实地核实相结合的方法，确定城镇村庄内部每个图斑的土地利用类型。</a:t>
            </a:r>
            <a:endParaRPr lang="zh-CN" altLang="en-US"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childTnLst>
                                </p:cTn>
                              </p:par>
                              <p:par>
                                <p:cTn id="15" presetID="2" presetClass="entr" presetSubtype="4"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randombar(horizontal)">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797835" cy="400110"/>
          </a:xfrm>
          <a:prstGeom prst="rect">
            <a:avLst/>
          </a:prstGeom>
        </p:spPr>
        <p:txBody>
          <a:bodyPr wrap="none">
            <a:spAutoFit/>
          </a:bodyPr>
          <a:lstStyle/>
          <a:p>
            <a:pPr lvl="0" fontAlgn="base" hangingPunct="0">
              <a:spcBef>
                <a:spcPct val="0"/>
              </a:spcBef>
              <a:spcAft>
                <a:spcPct val="0"/>
              </a:spcAft>
            </a:pP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（七）</a:t>
            </a: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权属界线上图和补充调查</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9" name="Rectangle 59"/>
          <p:cNvSpPr/>
          <p:nvPr/>
        </p:nvSpPr>
        <p:spPr>
          <a:xfrm>
            <a:off x="1331640" y="1988840"/>
            <a:ext cx="6552728" cy="36004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矩形 1"/>
          <p:cNvSpPr/>
          <p:nvPr/>
        </p:nvSpPr>
        <p:spPr>
          <a:xfrm>
            <a:off x="1546360" y="2174649"/>
            <a:ext cx="6192688" cy="2979420"/>
          </a:xfrm>
          <a:prstGeom prst="rect">
            <a:avLst/>
          </a:prstGeom>
        </p:spPr>
        <p:txBody>
          <a:bodyPr wrap="square">
            <a:spAutoFit/>
          </a:bodyPr>
          <a:lstStyle/>
          <a:p>
            <a:pPr indent="457200">
              <a:lnSpc>
                <a:spcPct val="120000"/>
              </a:lnSpc>
              <a:spcBef>
                <a:spcPts val="600"/>
              </a:spcBef>
            </a:pPr>
            <a:r>
              <a:rPr lang="zh-CN" altLang="en-US" dirty="0">
                <a:latin typeface="楷体_GB2312" panose="02010609030101010101" pitchFamily="49" charset="-122"/>
                <a:ea typeface="楷体_GB2312" panose="02010609030101010101" pitchFamily="49" charset="-122"/>
              </a:rPr>
              <a:t>将农村集体土地确权登记数据库中确定的权属界线转绘到土地调查底图上。</a:t>
            </a:r>
            <a:endParaRPr lang="zh-CN" altLang="en-US" dirty="0">
              <a:latin typeface="楷体_GB2312" panose="02010609030101010101" pitchFamily="49" charset="-122"/>
              <a:ea typeface="楷体_GB2312" panose="02010609030101010101" pitchFamily="49" charset="-122"/>
            </a:endParaRPr>
          </a:p>
          <a:p>
            <a:pPr indent="457200">
              <a:lnSpc>
                <a:spcPct val="120000"/>
              </a:lnSpc>
              <a:spcBef>
                <a:spcPts val="600"/>
              </a:spcBef>
            </a:pPr>
            <a:r>
              <a:rPr lang="zh-CN" altLang="en-US" dirty="0">
                <a:latin typeface="楷体_GB2312" panose="02010609030101010101" pitchFamily="49" charset="-122"/>
                <a:ea typeface="楷体_GB2312" panose="02010609030101010101" pitchFamily="49" charset="-122"/>
              </a:rPr>
              <a:t>权属调查原则上以各行政村为基本单位。</a:t>
            </a:r>
            <a:endParaRPr lang="zh-CN" altLang="en-US" dirty="0">
              <a:latin typeface="楷体_GB2312" panose="02010609030101010101" pitchFamily="49" charset="-122"/>
              <a:ea typeface="楷体_GB2312" panose="02010609030101010101" pitchFamily="49" charset="-122"/>
            </a:endParaRPr>
          </a:p>
          <a:p>
            <a:pPr indent="457200">
              <a:lnSpc>
                <a:spcPct val="120000"/>
              </a:lnSpc>
              <a:spcBef>
                <a:spcPts val="600"/>
              </a:spcBef>
            </a:pPr>
            <a:r>
              <a:rPr lang="zh-CN" altLang="en-US" dirty="0">
                <a:latin typeface="楷体_GB2312" panose="02010609030101010101" pitchFamily="49" charset="-122"/>
                <a:ea typeface="楷体_GB2312" panose="02010609030101010101" pitchFamily="49" charset="-122"/>
              </a:rPr>
              <a:t>在权属界线上图过程中，因成图精度等客观因素，部分权属界线与遥感影像产生位移的，可根据协议书记载转绘至遥感影像相关位置，避免产生细小图斑。</a:t>
            </a:r>
            <a:endParaRPr lang="zh-CN" altLang="en-US" dirty="0">
              <a:latin typeface="楷体_GB2312" panose="02010609030101010101" pitchFamily="49" charset="-122"/>
              <a:ea typeface="楷体_GB2312" panose="02010609030101010101" pitchFamily="49" charset="-122"/>
            </a:endParaRPr>
          </a:p>
          <a:p>
            <a:pPr indent="457200">
              <a:lnSpc>
                <a:spcPct val="120000"/>
              </a:lnSpc>
              <a:spcBef>
                <a:spcPts val="600"/>
              </a:spcBef>
            </a:pPr>
            <a:r>
              <a:rPr lang="zh-CN" altLang="en-US" dirty="0">
                <a:latin typeface="楷体_GB2312" panose="02010609030101010101" pitchFamily="49" charset="-122"/>
                <a:ea typeface="楷体_GB2312" panose="02010609030101010101" pitchFamily="49" charset="-122"/>
              </a:rPr>
              <a:t>对权属界线发生变化的，按照集体土地所有权和不动产调查相关规定，重新开展权属界线补充调查。</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3"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
                                        <p:tgtEl>
                                          <p:spTgt spid="9"/>
                                        </p:tgtEl>
                                      </p:cBhvr>
                                    </p:animEffect>
                                    <p:anim calcmode="lin" valueType="num">
                                      <p:cBhvr>
                                        <p:cTn id="14" dur="200" fill="hold"/>
                                        <p:tgtEl>
                                          <p:spTgt spid="9"/>
                                        </p:tgtEl>
                                        <p:attrNameLst>
                                          <p:attrName>ppt_x</p:attrName>
                                        </p:attrNameLst>
                                      </p:cBhvr>
                                      <p:tavLst>
                                        <p:tav tm="0">
                                          <p:val>
                                            <p:strVal val="#ppt_x"/>
                                          </p:val>
                                        </p:tav>
                                        <p:tav tm="100000">
                                          <p:val>
                                            <p:strVal val="#ppt_x"/>
                                          </p:val>
                                        </p:tav>
                                      </p:tavLst>
                                    </p:anim>
                                    <p:anim calcmode="lin" valueType="num">
                                      <p:cBhvr>
                                        <p:cTn id="15" dur="200" fill="hold"/>
                                        <p:tgtEl>
                                          <p:spTgt spid="9"/>
                                        </p:tgtEl>
                                        <p:attrNameLst>
                                          <p:attrName>ppt_y</p:attrName>
                                        </p:attrNameLst>
                                      </p:cBhvr>
                                      <p:tavLst>
                                        <p:tav tm="0">
                                          <p:val>
                                            <p:strVal val="#ppt_y+0.31"/>
                                          </p:val>
                                        </p:tav>
                                        <p:tav tm="100000">
                                          <p:val>
                                            <p:strVal val="#ppt_y+0.31"/>
                                          </p:val>
                                        </p:tav>
                                      </p:tavLst>
                                    </p:anim>
                                    <p:anim calcmode="lin" valueType="num">
                                      <p:cBhvr>
                                        <p:cTn id="16" dur="300" decel="50000" fill="hold">
                                          <p:stCondLst>
                                            <p:cond delay="2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300" decel="50000" fill="hold">
                                          <p:stCondLst>
                                            <p:cond delay="2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8" presetID="43"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
                                        <p:tgtEl>
                                          <p:spTgt spid="2"/>
                                        </p:tgtEl>
                                      </p:cBhvr>
                                    </p:animEffect>
                                    <p:anim calcmode="lin" valueType="num">
                                      <p:cBhvr>
                                        <p:cTn id="21" dur="200" fill="hold"/>
                                        <p:tgtEl>
                                          <p:spTgt spid="2"/>
                                        </p:tgtEl>
                                        <p:attrNameLst>
                                          <p:attrName>ppt_x</p:attrName>
                                        </p:attrNameLst>
                                      </p:cBhvr>
                                      <p:tavLst>
                                        <p:tav tm="0">
                                          <p:val>
                                            <p:strVal val="#ppt_x"/>
                                          </p:val>
                                        </p:tav>
                                        <p:tav tm="100000">
                                          <p:val>
                                            <p:strVal val="#ppt_x"/>
                                          </p:val>
                                        </p:tav>
                                      </p:tavLst>
                                    </p:anim>
                                    <p:anim calcmode="lin" valueType="num">
                                      <p:cBhvr>
                                        <p:cTn id="22" dur="200" fill="hold"/>
                                        <p:tgtEl>
                                          <p:spTgt spid="2"/>
                                        </p:tgtEl>
                                        <p:attrNameLst>
                                          <p:attrName>ppt_y</p:attrName>
                                        </p:attrNameLst>
                                      </p:cBhvr>
                                      <p:tavLst>
                                        <p:tav tm="0">
                                          <p:val>
                                            <p:strVal val="#ppt_y+0.31"/>
                                          </p:val>
                                        </p:tav>
                                        <p:tav tm="100000">
                                          <p:val>
                                            <p:strVal val="#ppt_y+0.31"/>
                                          </p:val>
                                        </p:tav>
                                      </p:tavLst>
                                    </p:anim>
                                    <p:anim calcmode="lin" valueType="num">
                                      <p:cBhvr>
                                        <p:cTn id="23" dur="300" decel="50000" fill="hold">
                                          <p:stCondLst>
                                            <p:cond delay="2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4" dur="300" decel="50000" fill="hold">
                                          <p:stCondLst>
                                            <p:cond delay="2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9" grpId="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281668" cy="400110"/>
          </a:xfrm>
          <a:prstGeom prst="rect">
            <a:avLst/>
          </a:prstGeom>
        </p:spPr>
        <p:txBody>
          <a:bodyPr wrap="none">
            <a:spAutoFit/>
          </a:bodyPr>
          <a:lstStyle/>
          <a:p>
            <a:pPr lvl="0" fontAlgn="base" hangingPunct="0">
              <a:spcBef>
                <a:spcPct val="0"/>
              </a:spcBef>
              <a:spcAft>
                <a:spcPct val="0"/>
              </a:spcAft>
            </a:pP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（八）</a:t>
            </a: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几个重要问题的处理</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6" name="Group 15"/>
          <p:cNvGrpSpPr/>
          <p:nvPr/>
        </p:nvGrpSpPr>
        <p:grpSpPr bwMode="auto">
          <a:xfrm>
            <a:off x="597792" y="1556792"/>
            <a:ext cx="1447800" cy="1708150"/>
            <a:chOff x="1120775" y="1730534"/>
            <a:chExt cx="1085850" cy="1280160"/>
          </a:xfrm>
        </p:grpSpPr>
        <p:cxnSp>
          <p:nvCxnSpPr>
            <p:cNvPr id="7" name="Straight Connector 14"/>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8" name="Group 11"/>
            <p:cNvGrpSpPr/>
            <p:nvPr/>
          </p:nvGrpSpPr>
          <p:grpSpPr bwMode="auto">
            <a:xfrm>
              <a:off x="1120775" y="1838325"/>
              <a:ext cx="1085850" cy="1077920"/>
              <a:chOff x="3810000" y="1948650"/>
              <a:chExt cx="1085850" cy="1077920"/>
            </a:xfrm>
          </p:grpSpPr>
          <p:sp>
            <p:nvSpPr>
              <p:cNvPr id="10" name="Trapezoid 7"/>
              <p:cNvSpPr/>
              <p:nvPr/>
            </p:nvSpPr>
            <p:spPr>
              <a:xfrm rot="5400000" flipH="1">
                <a:off x="3664481" y="2319673"/>
                <a:ext cx="893495" cy="152400"/>
              </a:xfrm>
              <a:prstGeom prst="trapezoid">
                <a:avLst>
                  <a:gd name="adj" fmla="val 625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11" name="Parallelogram 9"/>
              <p:cNvSpPr/>
              <p:nvPr/>
            </p:nvSpPr>
            <p:spPr>
              <a:xfrm rot="16200000" flipV="1">
                <a:off x="3508543" y="2344572"/>
                <a:ext cx="983914" cy="381000"/>
              </a:xfrm>
              <a:prstGeom prst="parallelogram">
                <a:avLst>
                  <a:gd name="adj" fmla="val 63243"/>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12" name="Freeform 10"/>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13" name="Group 16"/>
          <p:cNvGrpSpPr/>
          <p:nvPr/>
        </p:nvGrpSpPr>
        <p:grpSpPr bwMode="auto">
          <a:xfrm>
            <a:off x="2888418" y="1566513"/>
            <a:ext cx="1447800" cy="1708150"/>
            <a:chOff x="1120775" y="1730534"/>
            <a:chExt cx="1085850" cy="1280160"/>
          </a:xfrm>
        </p:grpSpPr>
        <p:cxnSp>
          <p:nvCxnSpPr>
            <p:cNvPr id="14" name="Straight Connector 17"/>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15" name="Group 18"/>
            <p:cNvGrpSpPr/>
            <p:nvPr/>
          </p:nvGrpSpPr>
          <p:grpSpPr bwMode="auto">
            <a:xfrm>
              <a:off x="1120775" y="1838325"/>
              <a:ext cx="1085850" cy="1077920"/>
              <a:chOff x="3810000" y="1948650"/>
              <a:chExt cx="1085850" cy="1077920"/>
            </a:xfrm>
          </p:grpSpPr>
          <p:sp>
            <p:nvSpPr>
              <p:cNvPr id="16" name="Trapezoid 19"/>
              <p:cNvSpPr/>
              <p:nvPr/>
            </p:nvSpPr>
            <p:spPr>
              <a:xfrm rot="5400000" flipH="1">
                <a:off x="3664481" y="2319673"/>
                <a:ext cx="893495" cy="152400"/>
              </a:xfrm>
              <a:prstGeom prst="trapezoid">
                <a:avLst>
                  <a:gd name="adj" fmla="val 625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17" name="Parallelogram 20"/>
              <p:cNvSpPr/>
              <p:nvPr/>
            </p:nvSpPr>
            <p:spPr>
              <a:xfrm rot="16200000" flipV="1">
                <a:off x="3508543" y="2344572"/>
                <a:ext cx="983914" cy="381000"/>
              </a:xfrm>
              <a:prstGeom prst="parallelogram">
                <a:avLst>
                  <a:gd name="adj" fmla="val 63243"/>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18" name="Freeform 21"/>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19" name="Group 22"/>
          <p:cNvGrpSpPr/>
          <p:nvPr/>
        </p:nvGrpSpPr>
        <p:grpSpPr bwMode="auto">
          <a:xfrm>
            <a:off x="5208833" y="1556792"/>
            <a:ext cx="1447800" cy="1708150"/>
            <a:chOff x="1120775" y="1730534"/>
            <a:chExt cx="1085850" cy="1280160"/>
          </a:xfrm>
        </p:grpSpPr>
        <p:cxnSp>
          <p:nvCxnSpPr>
            <p:cNvPr id="20" name="Straight Connector 23"/>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21" name="Group 24"/>
            <p:cNvGrpSpPr/>
            <p:nvPr/>
          </p:nvGrpSpPr>
          <p:grpSpPr bwMode="auto">
            <a:xfrm>
              <a:off x="1120775" y="1838325"/>
              <a:ext cx="1085850" cy="1077920"/>
              <a:chOff x="3810000" y="1948650"/>
              <a:chExt cx="1085850" cy="1077920"/>
            </a:xfrm>
          </p:grpSpPr>
          <p:sp>
            <p:nvSpPr>
              <p:cNvPr id="22" name="Trapezoid 25"/>
              <p:cNvSpPr/>
              <p:nvPr/>
            </p:nvSpPr>
            <p:spPr>
              <a:xfrm rot="5400000" flipH="1">
                <a:off x="3664481" y="2319673"/>
                <a:ext cx="893495" cy="152400"/>
              </a:xfrm>
              <a:prstGeom prst="trapezoid">
                <a:avLst>
                  <a:gd name="adj" fmla="val 6250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23" name="Parallelogram 26"/>
              <p:cNvSpPr/>
              <p:nvPr/>
            </p:nvSpPr>
            <p:spPr>
              <a:xfrm rot="16200000" flipV="1">
                <a:off x="3508543" y="2344572"/>
                <a:ext cx="983914" cy="381000"/>
              </a:xfrm>
              <a:prstGeom prst="parallelogram">
                <a:avLst>
                  <a:gd name="adj" fmla="val 63243"/>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24" name="Freeform 27"/>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sp>
        <p:nvSpPr>
          <p:cNvPr id="25" name="Freeform 116"/>
          <p:cNvSpPr>
            <a:spLocks noEditPoints="1"/>
          </p:cNvSpPr>
          <p:nvPr/>
        </p:nvSpPr>
        <p:spPr bwMode="auto">
          <a:xfrm>
            <a:off x="877193" y="2412454"/>
            <a:ext cx="638175" cy="514350"/>
          </a:xfrm>
          <a:custGeom>
            <a:avLst/>
            <a:gdLst>
              <a:gd name="T0" fmla="*/ 2147483647 w 57"/>
              <a:gd name="T1" fmla="*/ 2147483647 h 46"/>
              <a:gd name="T2" fmla="*/ 2147483647 w 57"/>
              <a:gd name="T3" fmla="*/ 2147483647 h 46"/>
              <a:gd name="T4" fmla="*/ 2147483647 w 57"/>
              <a:gd name="T5" fmla="*/ 2147483647 h 46"/>
              <a:gd name="T6" fmla="*/ 2147483647 w 57"/>
              <a:gd name="T7" fmla="*/ 2147483647 h 46"/>
              <a:gd name="T8" fmla="*/ 2147483647 w 57"/>
              <a:gd name="T9" fmla="*/ 750157112 h 46"/>
              <a:gd name="T10" fmla="*/ 501404021 w 57"/>
              <a:gd name="T11" fmla="*/ 2147483647 h 46"/>
              <a:gd name="T12" fmla="*/ 376053016 w 57"/>
              <a:gd name="T13" fmla="*/ 2147483647 h 46"/>
              <a:gd name="T14" fmla="*/ 250702011 w 57"/>
              <a:gd name="T15" fmla="*/ 2147483647 h 46"/>
              <a:gd name="T16" fmla="*/ 0 w 57"/>
              <a:gd name="T17" fmla="*/ 2147483647 h 46"/>
              <a:gd name="T18" fmla="*/ 0 w 57"/>
              <a:gd name="T19" fmla="*/ 2147483647 h 46"/>
              <a:gd name="T20" fmla="*/ 2147483647 w 57"/>
              <a:gd name="T21" fmla="*/ 125031776 h 46"/>
              <a:gd name="T22" fmla="*/ 2147483647 w 57"/>
              <a:gd name="T23" fmla="*/ 125031776 h 46"/>
              <a:gd name="T24" fmla="*/ 2147483647 w 57"/>
              <a:gd name="T25" fmla="*/ 1000209483 h 46"/>
              <a:gd name="T26" fmla="*/ 2147483647 w 57"/>
              <a:gd name="T27" fmla="*/ 125031776 h 46"/>
              <a:gd name="T28" fmla="*/ 2147483647 w 57"/>
              <a:gd name="T29" fmla="*/ 0 h 46"/>
              <a:gd name="T30" fmla="*/ 2147483647 w 57"/>
              <a:gd name="T31" fmla="*/ 0 h 46"/>
              <a:gd name="T32" fmla="*/ 2147483647 w 57"/>
              <a:gd name="T33" fmla="*/ 125031776 h 46"/>
              <a:gd name="T34" fmla="*/ 2147483647 w 57"/>
              <a:gd name="T35" fmla="*/ 2000418965 h 46"/>
              <a:gd name="T36" fmla="*/ 2147483647 w 57"/>
              <a:gd name="T37" fmla="*/ 2147483647 h 46"/>
              <a:gd name="T38" fmla="*/ 2147483647 w 57"/>
              <a:gd name="T39" fmla="*/ 2147483647 h 46"/>
              <a:gd name="T40" fmla="*/ 2147483647 w 57"/>
              <a:gd name="T41" fmla="*/ 2147483647 h 46"/>
              <a:gd name="T42" fmla="*/ 2147483647 w 57"/>
              <a:gd name="T43" fmla="*/ 2147483647 h 46"/>
              <a:gd name="T44" fmla="*/ 2147483647 w 57"/>
              <a:gd name="T45" fmla="*/ 2147483647 h 46"/>
              <a:gd name="T46" fmla="*/ 2147483647 w 57"/>
              <a:gd name="T47" fmla="*/ 2147483647 h 46"/>
              <a:gd name="T48" fmla="*/ 2147483647 w 57"/>
              <a:gd name="T49" fmla="*/ 2147483647 h 46"/>
              <a:gd name="T50" fmla="*/ 2147483647 w 57"/>
              <a:gd name="T51" fmla="*/ 2147483647 h 46"/>
              <a:gd name="T52" fmla="*/ 2147483647 w 57"/>
              <a:gd name="T53" fmla="*/ 2147483647 h 46"/>
              <a:gd name="T54" fmla="*/ 1253521249 w 57"/>
              <a:gd name="T55" fmla="*/ 2147483647 h 46"/>
              <a:gd name="T56" fmla="*/ 1002808042 w 57"/>
              <a:gd name="T57" fmla="*/ 2147483647 h 46"/>
              <a:gd name="T58" fmla="*/ 1002808042 w 57"/>
              <a:gd name="T59" fmla="*/ 2147483647 h 46"/>
              <a:gd name="T60" fmla="*/ 1002808042 w 57"/>
              <a:gd name="T61" fmla="*/ 2147483647 h 46"/>
              <a:gd name="T62" fmla="*/ 2147483647 w 57"/>
              <a:gd name="T63" fmla="*/ 1125241259 h 46"/>
              <a:gd name="T64" fmla="*/ 2147483647 w 57"/>
              <a:gd name="T65" fmla="*/ 2147483647 h 46"/>
              <a:gd name="T66" fmla="*/ 2147483647 w 57"/>
              <a:gd name="T67" fmla="*/ 2147483647 h 46"/>
              <a:gd name="T68" fmla="*/ 2147483647 w 57"/>
              <a:gd name="T69" fmla="*/ 2147483647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26" name="Freeform 66"/>
          <p:cNvSpPr>
            <a:spLocks noEditPoints="1"/>
          </p:cNvSpPr>
          <p:nvPr/>
        </p:nvSpPr>
        <p:spPr bwMode="auto">
          <a:xfrm>
            <a:off x="3240844" y="2428525"/>
            <a:ext cx="538163" cy="501650"/>
          </a:xfrm>
          <a:custGeom>
            <a:avLst/>
            <a:gdLst>
              <a:gd name="T0" fmla="*/ 706519554 w 73"/>
              <a:gd name="T1" fmla="*/ 2122503282 h 68"/>
              <a:gd name="T2" fmla="*/ 434784099 w 73"/>
              <a:gd name="T3" fmla="*/ 2122503282 h 68"/>
              <a:gd name="T4" fmla="*/ 0 w 73"/>
              <a:gd name="T5" fmla="*/ 1795966018 h 68"/>
              <a:gd name="T6" fmla="*/ 271735455 w 73"/>
              <a:gd name="T7" fmla="*/ 1034040817 h 68"/>
              <a:gd name="T8" fmla="*/ 815213736 w 73"/>
              <a:gd name="T9" fmla="*/ 1197313138 h 68"/>
              <a:gd name="T10" fmla="*/ 1086956562 w 73"/>
              <a:gd name="T11" fmla="*/ 1142884113 h 68"/>
              <a:gd name="T12" fmla="*/ 1086956562 w 73"/>
              <a:gd name="T13" fmla="*/ 1306156433 h 68"/>
              <a:gd name="T14" fmla="*/ 1249997835 w 73"/>
              <a:gd name="T15" fmla="*/ 1850387665 h 68"/>
              <a:gd name="T16" fmla="*/ 706519554 w 73"/>
              <a:gd name="T17" fmla="*/ 2122503282 h 68"/>
              <a:gd name="T18" fmla="*/ 815213736 w 73"/>
              <a:gd name="T19" fmla="*/ 1034040817 h 68"/>
              <a:gd name="T20" fmla="*/ 271735455 w 73"/>
              <a:gd name="T21" fmla="*/ 489809585 h 68"/>
              <a:gd name="T22" fmla="*/ 815213736 w 73"/>
              <a:gd name="T23" fmla="*/ 0 h 68"/>
              <a:gd name="T24" fmla="*/ 1358692017 w 73"/>
              <a:gd name="T25" fmla="*/ 489809585 h 68"/>
              <a:gd name="T26" fmla="*/ 815213736 w 73"/>
              <a:gd name="T27" fmla="*/ 1034040817 h 68"/>
              <a:gd name="T28" fmla="*/ 2147483647 w 73"/>
              <a:gd name="T29" fmla="*/ 2147483647 h 68"/>
              <a:gd name="T30" fmla="*/ 1086956562 w 73"/>
              <a:gd name="T31" fmla="*/ 2147483647 h 68"/>
              <a:gd name="T32" fmla="*/ 543478281 w 73"/>
              <a:gd name="T33" fmla="*/ 2147483647 h 68"/>
              <a:gd name="T34" fmla="*/ 1249997835 w 73"/>
              <a:gd name="T35" fmla="*/ 1959230961 h 68"/>
              <a:gd name="T36" fmla="*/ 2010871852 w 73"/>
              <a:gd name="T37" fmla="*/ 2147483647 h 68"/>
              <a:gd name="T38" fmla="*/ 2147483647 w 73"/>
              <a:gd name="T39" fmla="*/ 1959230961 h 68"/>
              <a:gd name="T40" fmla="*/ 2147483647 w 73"/>
              <a:gd name="T41" fmla="*/ 2147483647 h 68"/>
              <a:gd name="T42" fmla="*/ 2147483647 w 73"/>
              <a:gd name="T43" fmla="*/ 2147483647 h 68"/>
              <a:gd name="T44" fmla="*/ 2010871852 w 73"/>
              <a:gd name="T45" fmla="*/ 2122503282 h 68"/>
              <a:gd name="T46" fmla="*/ 1195650744 w 73"/>
              <a:gd name="T47" fmla="*/ 1306156433 h 68"/>
              <a:gd name="T48" fmla="*/ 2010871852 w 73"/>
              <a:gd name="T49" fmla="*/ 489809585 h 68"/>
              <a:gd name="T50" fmla="*/ 2147483647 w 73"/>
              <a:gd name="T51" fmla="*/ 1306156433 h 68"/>
              <a:gd name="T52" fmla="*/ 2010871852 w 73"/>
              <a:gd name="T53" fmla="*/ 2122503282 h 68"/>
              <a:gd name="T54" fmla="*/ 2147483647 w 73"/>
              <a:gd name="T55" fmla="*/ 1034040817 h 68"/>
              <a:gd name="T56" fmla="*/ 2147483647 w 73"/>
              <a:gd name="T57" fmla="*/ 489809585 h 68"/>
              <a:gd name="T58" fmla="*/ 2147483647 w 73"/>
              <a:gd name="T59" fmla="*/ 0 h 68"/>
              <a:gd name="T60" fmla="*/ 2147483647 w 73"/>
              <a:gd name="T61" fmla="*/ 489809585 h 68"/>
              <a:gd name="T62" fmla="*/ 2147483647 w 73"/>
              <a:gd name="T63" fmla="*/ 1034040817 h 68"/>
              <a:gd name="T64" fmla="*/ 2147483647 w 73"/>
              <a:gd name="T65" fmla="*/ 2122503282 h 68"/>
              <a:gd name="T66" fmla="*/ 2147483647 w 73"/>
              <a:gd name="T67" fmla="*/ 2122503282 h 68"/>
              <a:gd name="T68" fmla="*/ 2147483647 w 73"/>
              <a:gd name="T69" fmla="*/ 1850387665 h 68"/>
              <a:gd name="T70" fmla="*/ 2147483647 w 73"/>
              <a:gd name="T71" fmla="*/ 1306156433 h 68"/>
              <a:gd name="T72" fmla="*/ 2147483647 w 73"/>
              <a:gd name="T73" fmla="*/ 1142884113 h 68"/>
              <a:gd name="T74" fmla="*/ 2147483647 w 73"/>
              <a:gd name="T75" fmla="*/ 1197313138 h 68"/>
              <a:gd name="T76" fmla="*/ 2147483647 w 73"/>
              <a:gd name="T77" fmla="*/ 1034040817 h 68"/>
              <a:gd name="T78" fmla="*/ 2147483647 w 73"/>
              <a:gd name="T79" fmla="*/ 1795966018 h 68"/>
              <a:gd name="T80" fmla="*/ 2147483647 w 73"/>
              <a:gd name="T81" fmla="*/ 2122503282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27" name="Freeform 105"/>
          <p:cNvSpPr>
            <a:spLocks noEditPoints="1"/>
          </p:cNvSpPr>
          <p:nvPr/>
        </p:nvSpPr>
        <p:spPr bwMode="auto">
          <a:xfrm>
            <a:off x="5553321" y="2410869"/>
            <a:ext cx="523875" cy="5175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920" tIns="60960" rIns="121920" bIns="60960"/>
          <a:lstStyle/>
          <a:p>
            <a:pPr eaLnBrk="1" fontAlgn="auto" hangingPunct="1">
              <a:spcBef>
                <a:spcPts val="0"/>
              </a:spcBef>
              <a:spcAft>
                <a:spcPts val="0"/>
              </a:spcAft>
              <a:defRPr/>
            </a:pPr>
            <a:endParaRPr lang="en-US" sz="3200" dirty="0">
              <a:solidFill>
                <a:schemeClr val="accent3">
                  <a:lumMod val="50000"/>
                </a:schemeClr>
              </a:solidFill>
              <a:latin typeface="+mn-lt"/>
              <a:ea typeface="+mn-ea"/>
            </a:endParaRPr>
          </a:p>
        </p:txBody>
      </p:sp>
      <p:sp>
        <p:nvSpPr>
          <p:cNvPr id="28" name="TextBox 53"/>
          <p:cNvSpPr txBox="1"/>
          <p:nvPr/>
        </p:nvSpPr>
        <p:spPr>
          <a:xfrm>
            <a:off x="251520" y="3429000"/>
            <a:ext cx="1928866" cy="1461770"/>
          </a:xfrm>
          <a:prstGeom prst="rect">
            <a:avLst/>
          </a:prstGeom>
          <a:noFill/>
        </p:spPr>
        <p:txBody>
          <a:bodyPr wrap="square" lIns="0" tIns="0" rIns="0" bIns="0">
            <a:spAutoFit/>
          </a:bodyPr>
          <a:lstStyle/>
          <a:p>
            <a:pPr>
              <a:spcBef>
                <a:spcPts val="600"/>
              </a:spcBef>
              <a:defRPr/>
            </a:pPr>
            <a:r>
              <a:rPr lang="en-US" altLang="zh-CN" b="1" dirty="0">
                <a:solidFill>
                  <a:schemeClr val="accent1"/>
                </a:solidFill>
                <a:latin typeface="楷体_GB2312" panose="02010609030101010101" pitchFamily="49" charset="-122"/>
                <a:ea typeface="楷体_GB2312" panose="02010609030101010101" pitchFamily="49" charset="-122"/>
              </a:rPr>
              <a:t>1.</a:t>
            </a:r>
            <a:r>
              <a:rPr lang="zh-CN" altLang="en-US" b="1" dirty="0">
                <a:solidFill>
                  <a:schemeClr val="accent1"/>
                </a:solidFill>
                <a:latin typeface="楷体_GB2312" panose="02010609030101010101" pitchFamily="49" charset="-122"/>
                <a:ea typeface="楷体_GB2312" panose="02010609030101010101" pitchFamily="49" charset="-122"/>
              </a:rPr>
              <a:t>关于坡度图及耕地坡度分级确定</a:t>
            </a:r>
            <a:endParaRPr lang="zh-CN" altLang="en-US" b="1" dirty="0">
              <a:solidFill>
                <a:schemeClr val="accent1"/>
              </a:solidFill>
              <a:latin typeface="楷体_GB2312" panose="02010609030101010101" pitchFamily="49" charset="-122"/>
              <a:ea typeface="楷体_GB2312" panose="02010609030101010101" pitchFamily="49" charset="-122"/>
            </a:endParaRPr>
          </a:p>
          <a:p>
            <a:pPr>
              <a:spcBef>
                <a:spcPts val="600"/>
              </a:spcBef>
              <a:defRPr/>
            </a:pPr>
            <a:r>
              <a:rPr lang="zh-CN" altLang="zh-CN" dirty="0">
                <a:solidFill>
                  <a:schemeClr val="tx1"/>
                </a:solidFill>
                <a:latin typeface="楷体_GB2312" panose="02010609030101010101" pitchFamily="49" charset="-122"/>
                <a:ea typeface="楷体_GB2312" panose="02010609030101010101" pitchFamily="49" charset="-122"/>
              </a:rPr>
              <a:t>坡度图由省土地调查办统一制作和下发。</a:t>
            </a:r>
            <a:endParaRPr lang="zh-CN" altLang="zh-CN" dirty="0">
              <a:solidFill>
                <a:schemeClr val="tx1"/>
              </a:solidFill>
              <a:latin typeface="楷体_GB2312" panose="02010609030101010101" pitchFamily="49" charset="-122"/>
              <a:ea typeface="楷体_GB2312" panose="02010609030101010101" pitchFamily="49" charset="-122"/>
            </a:endParaRPr>
          </a:p>
        </p:txBody>
      </p:sp>
      <p:sp>
        <p:nvSpPr>
          <p:cNvPr id="29" name="TextBox 56"/>
          <p:cNvSpPr txBox="1"/>
          <p:nvPr/>
        </p:nvSpPr>
        <p:spPr>
          <a:xfrm>
            <a:off x="4860032" y="3429000"/>
            <a:ext cx="1915547" cy="2825115"/>
          </a:xfrm>
          <a:prstGeom prst="rect">
            <a:avLst/>
          </a:prstGeom>
          <a:noFill/>
        </p:spPr>
        <p:txBody>
          <a:bodyPr wrap="square" lIns="0" tIns="0" rIns="0" bIns="0">
            <a:spAutoFit/>
          </a:bodyPr>
          <a:lstStyle/>
          <a:p>
            <a:pPr algn="ctr">
              <a:spcBef>
                <a:spcPct val="20000"/>
              </a:spcBef>
              <a:defRPr/>
            </a:pPr>
            <a:r>
              <a:rPr lang="en-US" altLang="zh-CN" b="1" dirty="0">
                <a:solidFill>
                  <a:schemeClr val="accent3"/>
                </a:solidFill>
                <a:latin typeface="楷体_GB2312" panose="02010609030101010101" pitchFamily="49" charset="-122"/>
                <a:ea typeface="楷体_GB2312" panose="02010609030101010101" pitchFamily="49" charset="-122"/>
              </a:rPr>
              <a:t>3.</a:t>
            </a:r>
            <a:r>
              <a:rPr lang="zh-CN" altLang="en-US" b="1" dirty="0">
                <a:solidFill>
                  <a:schemeClr val="accent3"/>
                </a:solidFill>
                <a:latin typeface="楷体_GB2312" panose="02010609030101010101" pitchFamily="49" charset="-122"/>
                <a:ea typeface="楷体_GB2312" panose="02010609030101010101" pitchFamily="49" charset="-122"/>
              </a:rPr>
              <a:t>关于可调整地类</a:t>
            </a:r>
            <a:endParaRPr lang="en-US" altLang="zh-CN" b="1" dirty="0">
              <a:solidFill>
                <a:schemeClr val="accent3"/>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sym typeface="+mn-ea"/>
              </a:rPr>
              <a:t>    永久基本农田范围内的可调整地类，全部按耕地调查，不再作为可调整地类（即去掉</a:t>
            </a:r>
            <a:r>
              <a:rPr lang="en-US" altLang="zh-CN" dirty="0">
                <a:latin typeface="楷体_GB2312" panose="02010609030101010101" pitchFamily="49" charset="-122"/>
                <a:ea typeface="楷体_GB2312" panose="02010609030101010101" pitchFamily="49" charset="-122"/>
                <a:sym typeface="+mn-ea"/>
              </a:rPr>
              <a:t>K</a:t>
            </a:r>
            <a:r>
              <a:rPr lang="zh-CN" altLang="en-US" dirty="0">
                <a:latin typeface="楷体_GB2312" panose="02010609030101010101" pitchFamily="49" charset="-122"/>
                <a:ea typeface="楷体_GB2312" panose="02010609030101010101" pitchFamily="49" charset="-122"/>
                <a:sym typeface="+mn-ea"/>
              </a:rPr>
              <a:t>属性），同时标注种植属性。之外的</a:t>
            </a:r>
            <a:r>
              <a:rPr lang="zh-CN" altLang="en-US" dirty="0">
                <a:latin typeface="楷体_GB2312" panose="02010609030101010101" pitchFamily="49" charset="-122"/>
                <a:ea typeface="楷体_GB2312" panose="02010609030101010101" pitchFamily="49" charset="-122"/>
              </a:rPr>
              <a:t>可调整地类，不再新增。</a:t>
            </a:r>
            <a:endParaRPr lang="en-US" dirty="0">
              <a:latin typeface="楷体_GB2312" panose="02010609030101010101" pitchFamily="49" charset="-122"/>
              <a:ea typeface="楷体_GB2312" panose="02010609030101010101" pitchFamily="49" charset="-122"/>
            </a:endParaRPr>
          </a:p>
        </p:txBody>
      </p:sp>
      <p:sp>
        <p:nvSpPr>
          <p:cNvPr id="30" name="TextBox 57"/>
          <p:cNvSpPr txBox="1"/>
          <p:nvPr/>
        </p:nvSpPr>
        <p:spPr>
          <a:xfrm>
            <a:off x="2411760" y="3429000"/>
            <a:ext cx="2232248" cy="1440180"/>
          </a:xfrm>
          <a:prstGeom prst="rect">
            <a:avLst/>
          </a:prstGeom>
          <a:noFill/>
        </p:spPr>
        <p:txBody>
          <a:bodyPr wrap="square" lIns="0" tIns="0" rIns="0" bIns="0">
            <a:spAutoFit/>
          </a:bodyPr>
          <a:lstStyle/>
          <a:p>
            <a:pPr algn="ctr">
              <a:spcBef>
                <a:spcPct val="20000"/>
              </a:spcBef>
              <a:defRPr/>
            </a:pPr>
            <a:r>
              <a:rPr lang="en-US" altLang="zh-CN" b="1" dirty="0">
                <a:solidFill>
                  <a:schemeClr val="accent2"/>
                </a:solidFill>
                <a:latin typeface="楷体_GB2312" panose="02010609030101010101" pitchFamily="49" charset="-122"/>
                <a:ea typeface="楷体_GB2312" panose="02010609030101010101" pitchFamily="49" charset="-122"/>
              </a:rPr>
              <a:t>2.</a:t>
            </a:r>
            <a:r>
              <a:rPr lang="zh-CN" altLang="en-US" b="1" dirty="0">
                <a:solidFill>
                  <a:schemeClr val="accent2"/>
                </a:solidFill>
                <a:latin typeface="楷体_GB2312" panose="02010609030101010101" pitchFamily="49" charset="-122"/>
                <a:ea typeface="楷体_GB2312" panose="02010609030101010101" pitchFamily="49" charset="-122"/>
              </a:rPr>
              <a:t>关于田坎</a:t>
            </a:r>
            <a:endParaRPr lang="en-US" altLang="zh-CN" b="1" dirty="0">
              <a:solidFill>
                <a:schemeClr val="accent2"/>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    田坎系数原则上继续沿用第二次全国土地调查测定的田坎系数。</a:t>
            </a:r>
            <a:endParaRPr lang="en-US" dirty="0">
              <a:latin typeface="楷体_GB2312" panose="02010609030101010101" pitchFamily="49" charset="-122"/>
              <a:ea typeface="楷体_GB2312" panose="02010609030101010101" pitchFamily="49" charset="-122"/>
            </a:endParaRPr>
          </a:p>
        </p:txBody>
      </p:sp>
      <p:grpSp>
        <p:nvGrpSpPr>
          <p:cNvPr id="39" name="Group 16"/>
          <p:cNvGrpSpPr/>
          <p:nvPr/>
        </p:nvGrpSpPr>
        <p:grpSpPr bwMode="auto">
          <a:xfrm>
            <a:off x="7380312" y="1558379"/>
            <a:ext cx="1447800" cy="1708150"/>
            <a:chOff x="1120775" y="1730534"/>
            <a:chExt cx="1085850" cy="1280160"/>
          </a:xfrm>
          <a:solidFill>
            <a:srgbClr val="7030A0"/>
          </a:solidFill>
        </p:grpSpPr>
        <p:cxnSp>
          <p:nvCxnSpPr>
            <p:cNvPr id="40" name="Straight Connector 17"/>
            <p:cNvCxnSpPr/>
            <p:nvPr/>
          </p:nvCxnSpPr>
          <p:spPr>
            <a:xfrm rot="5400000">
              <a:off x="700961" y="2369423"/>
              <a:ext cx="1280160" cy="2381"/>
            </a:xfrm>
            <a:prstGeom prst="line">
              <a:avLst/>
            </a:prstGeom>
            <a:grpFill/>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41" name="Group 18"/>
            <p:cNvGrpSpPr/>
            <p:nvPr/>
          </p:nvGrpSpPr>
          <p:grpSpPr bwMode="auto">
            <a:xfrm>
              <a:off x="1120775" y="1838325"/>
              <a:ext cx="1085850" cy="1077920"/>
              <a:chOff x="3810000" y="1948650"/>
              <a:chExt cx="1085850" cy="1077920"/>
            </a:xfrm>
            <a:grpFill/>
          </p:grpSpPr>
          <p:sp>
            <p:nvSpPr>
              <p:cNvPr id="42" name="Trapezoid 19"/>
              <p:cNvSpPr/>
              <p:nvPr/>
            </p:nvSpPr>
            <p:spPr>
              <a:xfrm rot="5400000" flipH="1">
                <a:off x="3664481" y="2319673"/>
                <a:ext cx="893495" cy="152400"/>
              </a:xfrm>
              <a:prstGeom prst="trapezoid">
                <a:avLst>
                  <a:gd name="adj" fmla="val 6250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3" name="Parallelogram 20"/>
              <p:cNvSpPr/>
              <p:nvPr/>
            </p:nvSpPr>
            <p:spPr>
              <a:xfrm rot="16200000" flipV="1">
                <a:off x="3508543" y="2344572"/>
                <a:ext cx="983914" cy="381000"/>
              </a:xfrm>
              <a:prstGeom prst="parallelogram">
                <a:avLst>
                  <a:gd name="adj" fmla="val 63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4" name="Freeform 21"/>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sp>
        <p:nvSpPr>
          <p:cNvPr id="45" name="Freeform 66"/>
          <p:cNvSpPr>
            <a:spLocks noEditPoints="1"/>
          </p:cNvSpPr>
          <p:nvPr/>
        </p:nvSpPr>
        <p:spPr bwMode="auto">
          <a:xfrm>
            <a:off x="7732738" y="2420391"/>
            <a:ext cx="538163" cy="501650"/>
          </a:xfrm>
          <a:custGeom>
            <a:avLst/>
            <a:gdLst>
              <a:gd name="T0" fmla="*/ 706519554 w 73"/>
              <a:gd name="T1" fmla="*/ 2122503282 h 68"/>
              <a:gd name="T2" fmla="*/ 434784099 w 73"/>
              <a:gd name="T3" fmla="*/ 2122503282 h 68"/>
              <a:gd name="T4" fmla="*/ 0 w 73"/>
              <a:gd name="T5" fmla="*/ 1795966018 h 68"/>
              <a:gd name="T6" fmla="*/ 271735455 w 73"/>
              <a:gd name="T7" fmla="*/ 1034040817 h 68"/>
              <a:gd name="T8" fmla="*/ 815213736 w 73"/>
              <a:gd name="T9" fmla="*/ 1197313138 h 68"/>
              <a:gd name="T10" fmla="*/ 1086956562 w 73"/>
              <a:gd name="T11" fmla="*/ 1142884113 h 68"/>
              <a:gd name="T12" fmla="*/ 1086956562 w 73"/>
              <a:gd name="T13" fmla="*/ 1306156433 h 68"/>
              <a:gd name="T14" fmla="*/ 1249997835 w 73"/>
              <a:gd name="T15" fmla="*/ 1850387665 h 68"/>
              <a:gd name="T16" fmla="*/ 706519554 w 73"/>
              <a:gd name="T17" fmla="*/ 2122503282 h 68"/>
              <a:gd name="T18" fmla="*/ 815213736 w 73"/>
              <a:gd name="T19" fmla="*/ 1034040817 h 68"/>
              <a:gd name="T20" fmla="*/ 271735455 w 73"/>
              <a:gd name="T21" fmla="*/ 489809585 h 68"/>
              <a:gd name="T22" fmla="*/ 815213736 w 73"/>
              <a:gd name="T23" fmla="*/ 0 h 68"/>
              <a:gd name="T24" fmla="*/ 1358692017 w 73"/>
              <a:gd name="T25" fmla="*/ 489809585 h 68"/>
              <a:gd name="T26" fmla="*/ 815213736 w 73"/>
              <a:gd name="T27" fmla="*/ 1034040817 h 68"/>
              <a:gd name="T28" fmla="*/ 2147483647 w 73"/>
              <a:gd name="T29" fmla="*/ 2147483647 h 68"/>
              <a:gd name="T30" fmla="*/ 1086956562 w 73"/>
              <a:gd name="T31" fmla="*/ 2147483647 h 68"/>
              <a:gd name="T32" fmla="*/ 543478281 w 73"/>
              <a:gd name="T33" fmla="*/ 2147483647 h 68"/>
              <a:gd name="T34" fmla="*/ 1249997835 w 73"/>
              <a:gd name="T35" fmla="*/ 1959230961 h 68"/>
              <a:gd name="T36" fmla="*/ 2010871852 w 73"/>
              <a:gd name="T37" fmla="*/ 2147483647 h 68"/>
              <a:gd name="T38" fmla="*/ 2147483647 w 73"/>
              <a:gd name="T39" fmla="*/ 1959230961 h 68"/>
              <a:gd name="T40" fmla="*/ 2147483647 w 73"/>
              <a:gd name="T41" fmla="*/ 2147483647 h 68"/>
              <a:gd name="T42" fmla="*/ 2147483647 w 73"/>
              <a:gd name="T43" fmla="*/ 2147483647 h 68"/>
              <a:gd name="T44" fmla="*/ 2010871852 w 73"/>
              <a:gd name="T45" fmla="*/ 2122503282 h 68"/>
              <a:gd name="T46" fmla="*/ 1195650744 w 73"/>
              <a:gd name="T47" fmla="*/ 1306156433 h 68"/>
              <a:gd name="T48" fmla="*/ 2010871852 w 73"/>
              <a:gd name="T49" fmla="*/ 489809585 h 68"/>
              <a:gd name="T50" fmla="*/ 2147483647 w 73"/>
              <a:gd name="T51" fmla="*/ 1306156433 h 68"/>
              <a:gd name="T52" fmla="*/ 2010871852 w 73"/>
              <a:gd name="T53" fmla="*/ 2122503282 h 68"/>
              <a:gd name="T54" fmla="*/ 2147483647 w 73"/>
              <a:gd name="T55" fmla="*/ 1034040817 h 68"/>
              <a:gd name="T56" fmla="*/ 2147483647 w 73"/>
              <a:gd name="T57" fmla="*/ 489809585 h 68"/>
              <a:gd name="T58" fmla="*/ 2147483647 w 73"/>
              <a:gd name="T59" fmla="*/ 0 h 68"/>
              <a:gd name="T60" fmla="*/ 2147483647 w 73"/>
              <a:gd name="T61" fmla="*/ 489809585 h 68"/>
              <a:gd name="T62" fmla="*/ 2147483647 w 73"/>
              <a:gd name="T63" fmla="*/ 1034040817 h 68"/>
              <a:gd name="T64" fmla="*/ 2147483647 w 73"/>
              <a:gd name="T65" fmla="*/ 2122503282 h 68"/>
              <a:gd name="T66" fmla="*/ 2147483647 w 73"/>
              <a:gd name="T67" fmla="*/ 2122503282 h 68"/>
              <a:gd name="T68" fmla="*/ 2147483647 w 73"/>
              <a:gd name="T69" fmla="*/ 1850387665 h 68"/>
              <a:gd name="T70" fmla="*/ 2147483647 w 73"/>
              <a:gd name="T71" fmla="*/ 1306156433 h 68"/>
              <a:gd name="T72" fmla="*/ 2147483647 w 73"/>
              <a:gd name="T73" fmla="*/ 1142884113 h 68"/>
              <a:gd name="T74" fmla="*/ 2147483647 w 73"/>
              <a:gd name="T75" fmla="*/ 1197313138 h 68"/>
              <a:gd name="T76" fmla="*/ 2147483647 w 73"/>
              <a:gd name="T77" fmla="*/ 1034040817 h 68"/>
              <a:gd name="T78" fmla="*/ 2147483647 w 73"/>
              <a:gd name="T79" fmla="*/ 1795966018 h 68"/>
              <a:gd name="T80" fmla="*/ 2147483647 w 73"/>
              <a:gd name="T81" fmla="*/ 2122503282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46" name="TextBox 57"/>
          <p:cNvSpPr txBox="1"/>
          <p:nvPr/>
        </p:nvSpPr>
        <p:spPr>
          <a:xfrm>
            <a:off x="7175526" y="3430587"/>
            <a:ext cx="1838325" cy="2326005"/>
          </a:xfrm>
          <a:prstGeom prst="rect">
            <a:avLst/>
          </a:prstGeom>
          <a:noFill/>
        </p:spPr>
        <p:txBody>
          <a:bodyPr lIns="0" tIns="0" rIns="0" bIns="0">
            <a:spAutoFit/>
          </a:bodyPr>
          <a:lstStyle/>
          <a:p>
            <a:pPr algn="ctr">
              <a:spcBef>
                <a:spcPct val="20000"/>
              </a:spcBef>
              <a:defRPr/>
            </a:pPr>
            <a:r>
              <a:rPr lang="en-US" altLang="zh-CN" b="1" dirty="0">
                <a:solidFill>
                  <a:srgbClr val="7030A0"/>
                </a:solidFill>
                <a:latin typeface="楷体_GB2312" panose="02010609030101010101" pitchFamily="49" charset="-122"/>
                <a:ea typeface="楷体_GB2312" panose="02010609030101010101" pitchFamily="49" charset="-122"/>
              </a:rPr>
              <a:t>4.</a:t>
            </a:r>
            <a:r>
              <a:rPr lang="zh-CN" altLang="en-US" b="1" dirty="0">
                <a:solidFill>
                  <a:srgbClr val="7030A0"/>
                </a:solidFill>
                <a:latin typeface="楷体_GB2312" panose="02010609030101010101" pitchFamily="49" charset="-122"/>
                <a:ea typeface="楷体_GB2312" panose="02010609030101010101" pitchFamily="49" charset="-122"/>
              </a:rPr>
              <a:t>建设用地调查</a:t>
            </a:r>
            <a:endParaRPr lang="en-US" altLang="zh-CN" b="1" dirty="0">
              <a:solidFill>
                <a:srgbClr val="7030A0"/>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    禁止将堆土区调查为建设用地。</a:t>
            </a:r>
            <a:endParaRPr lang="en-US" altLang="zh-CN" dirty="0">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城市（</a:t>
            </a:r>
            <a:r>
              <a:rPr lang="en-US" altLang="zh-CN" dirty="0">
                <a:latin typeface="楷体_GB2312" panose="02010609030101010101" pitchFamily="49" charset="-122"/>
                <a:ea typeface="楷体_GB2312" panose="02010609030101010101" pitchFamily="49" charset="-122"/>
              </a:rPr>
              <a:t>201</a:t>
            </a:r>
            <a:r>
              <a:rPr lang="zh-CN" altLang="en-US" dirty="0">
                <a:latin typeface="楷体_GB2312" panose="02010609030101010101" pitchFamily="49" charset="-122"/>
                <a:ea typeface="楷体_GB2312" panose="02010609030101010101" pitchFamily="49" charset="-122"/>
              </a:rPr>
              <a:t>）、建制镇（</a:t>
            </a:r>
            <a:r>
              <a:rPr lang="en-US" altLang="zh-CN" dirty="0">
                <a:latin typeface="楷体_GB2312" panose="02010609030101010101" pitchFamily="49" charset="-122"/>
                <a:ea typeface="楷体_GB2312" panose="02010609030101010101" pitchFamily="49" charset="-122"/>
              </a:rPr>
              <a:t>202</a:t>
            </a:r>
            <a:r>
              <a:rPr lang="zh-CN" altLang="en-US" dirty="0">
                <a:latin typeface="楷体_GB2312" panose="02010609030101010101" pitchFamily="49" charset="-122"/>
                <a:ea typeface="楷体_GB2312" panose="02010609030101010101" pitchFamily="49" charset="-122"/>
              </a:rPr>
              <a:t>）、村庄（</a:t>
            </a:r>
            <a:r>
              <a:rPr lang="en-US" altLang="zh-CN" dirty="0">
                <a:latin typeface="楷体_GB2312" panose="02010609030101010101" pitchFamily="49" charset="-122"/>
                <a:ea typeface="楷体_GB2312" panose="02010609030101010101" pitchFamily="49" charset="-122"/>
              </a:rPr>
              <a:t>203</a:t>
            </a:r>
            <a:r>
              <a:rPr lang="zh-CN" altLang="en-US" dirty="0">
                <a:latin typeface="楷体_GB2312" panose="02010609030101010101" pitchFamily="49" charset="-122"/>
                <a:ea typeface="楷体_GB2312" panose="02010609030101010101" pitchFamily="49" charset="-122"/>
              </a:rPr>
              <a:t>）范围按照集中连片的原则划定，单独图层。</a:t>
            </a:r>
            <a:endParaRPr 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 presetClass="entr" presetSubtype="4" accel="50000" decel="5000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4000"/>
                            </p:stCondLst>
                            <p:childTnLst>
                              <p:par>
                                <p:cTn id="43" presetID="23" presetClass="entr" presetSubtype="16"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 presetClass="entr" presetSubtype="4" accel="50000" decel="5000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5500"/>
                            </p:stCondLst>
                            <p:childTnLst>
                              <p:par>
                                <p:cTn id="57" presetID="23" presetClass="entr" presetSubtype="16"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fltVal val="0"/>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childTnLst>
                                </p:cTn>
                              </p:par>
                            </p:childTnLst>
                          </p:cTn>
                        </p:par>
                        <p:par>
                          <p:cTn id="61" fill="hold">
                            <p:stCondLst>
                              <p:cond delay="60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500" fill="hold"/>
                                        <p:tgtEl>
                                          <p:spTgt spid="46"/>
                                        </p:tgtEl>
                                        <p:attrNameLst>
                                          <p:attrName>ppt_x</p:attrName>
                                        </p:attrNameLst>
                                      </p:cBhvr>
                                      <p:tavLst>
                                        <p:tav tm="0">
                                          <p:val>
                                            <p:strVal val="#ppt_x"/>
                                          </p:val>
                                        </p:tav>
                                        <p:tav tm="100000">
                                          <p:val>
                                            <p:strVal val="#ppt_x"/>
                                          </p:val>
                                        </p:tav>
                                      </p:tavLst>
                                    </p:anim>
                                    <p:anim calcmode="lin" valueType="num">
                                      <p:cBhvr additive="base">
                                        <p:cTn id="65"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5" grpId="0" animBg="1"/>
      <p:bldP spid="26" grpId="0" animBg="1"/>
      <p:bldP spid="28" grpId="0"/>
      <p:bldP spid="29" grpId="0"/>
      <p:bldP spid="30" grpId="0"/>
      <p:bldP spid="45" grpId="0" animBg="1"/>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8" y="77926"/>
            <a:ext cx="8032858" cy="645160"/>
          </a:xfrm>
          <a:prstGeom prst="rect">
            <a:avLst/>
          </a:prstGeom>
          <a:ln>
            <a:noFill/>
          </a:ln>
        </p:spPr>
        <p:txBody>
          <a:bodyPr wrap="square">
            <a:spAutoFit/>
          </a:bodyPr>
          <a:lstStyle/>
          <a:p>
            <a:pPr algn="ctr">
              <a:lnSpc>
                <a:spcPct val="150000"/>
              </a:lnSpc>
            </a:pPr>
            <a:r>
              <a:rPr lang="zh-CN" altLang="en-US" sz="2400" b="1" dirty="0" smtClean="0">
                <a:solidFill>
                  <a:prstClr val="white"/>
                </a:solidFill>
                <a:latin typeface="微软雅黑" panose="020B0503020204020204" pitchFamily="34" charset="-122"/>
                <a:ea typeface="微软雅黑" panose="020B0503020204020204" pitchFamily="34" charset="-122"/>
              </a:rPr>
              <a:t>目               录</a:t>
            </a:r>
            <a:endParaRPr lang="en-US" altLang="zh-CN" sz="2400" b="1" dirty="0">
              <a:solidFill>
                <a:prstClr val="white"/>
              </a:solidFill>
              <a:latin typeface="微软雅黑" panose="020B0503020204020204" pitchFamily="34" charset="-122"/>
              <a:ea typeface="微软雅黑" panose="020B0503020204020204" pitchFamily="34" charset="-122"/>
            </a:endParaRPr>
          </a:p>
        </p:txBody>
      </p:sp>
      <p:sp>
        <p:nvSpPr>
          <p:cNvPr id="8" name="椭圆 7"/>
          <p:cNvSpPr/>
          <p:nvPr/>
        </p:nvSpPr>
        <p:spPr>
          <a:xfrm>
            <a:off x="3430420" y="1073247"/>
            <a:ext cx="565516" cy="565516"/>
          </a:xfrm>
          <a:prstGeom prst="ellipse">
            <a:avLst/>
          </a:prstGeom>
          <a:gradFill flip="none" rotWithShape="1">
            <a:gsLst>
              <a:gs pos="90000">
                <a:srgbClr val="138F81"/>
              </a:gs>
              <a:gs pos="30000">
                <a:srgbClr val="19BAA9"/>
              </a:gs>
            </a:gsLst>
            <a:lin ang="2700000" scaled="1"/>
            <a:tileRect/>
          </a:gradFill>
          <a:ln w="25400">
            <a:gradFill>
              <a:gsLst>
                <a:gs pos="0">
                  <a:srgbClr val="138F81"/>
                </a:gs>
                <a:gs pos="100000">
                  <a:srgbClr val="19BAA9"/>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9" name="TextBox 8"/>
          <p:cNvSpPr txBox="1"/>
          <p:nvPr/>
        </p:nvSpPr>
        <p:spPr>
          <a:xfrm>
            <a:off x="3605344" y="1129387"/>
            <a:ext cx="215668" cy="461665"/>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1</a:t>
            </a:r>
            <a:endParaRPr lang="zh-CN" altLang="en-US" sz="2400" dirty="0">
              <a:solidFill>
                <a:prstClr val="white"/>
              </a:solidFill>
              <a:latin typeface="Impact" panose="020B0806030902050204" pitchFamily="34" charset="0"/>
            </a:endParaRPr>
          </a:p>
        </p:txBody>
      </p:sp>
      <p:sp>
        <p:nvSpPr>
          <p:cNvPr id="10" name="椭圆 9"/>
          <p:cNvSpPr/>
          <p:nvPr/>
        </p:nvSpPr>
        <p:spPr>
          <a:xfrm>
            <a:off x="3419342" y="1772816"/>
            <a:ext cx="565516" cy="565516"/>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11" name="TextBox 10"/>
          <p:cNvSpPr txBox="1"/>
          <p:nvPr/>
        </p:nvSpPr>
        <p:spPr>
          <a:xfrm>
            <a:off x="3594266" y="1844824"/>
            <a:ext cx="215668" cy="461665"/>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2</a:t>
            </a:r>
            <a:endParaRPr lang="zh-CN" altLang="en-US" sz="2400" dirty="0">
              <a:solidFill>
                <a:prstClr val="white"/>
              </a:solidFill>
              <a:latin typeface="Impact" panose="020B0806030902050204" pitchFamily="34" charset="0"/>
            </a:endParaRPr>
          </a:p>
        </p:txBody>
      </p:sp>
      <p:sp>
        <p:nvSpPr>
          <p:cNvPr id="12" name="椭圆 11"/>
          <p:cNvSpPr/>
          <p:nvPr/>
        </p:nvSpPr>
        <p:spPr>
          <a:xfrm>
            <a:off x="3419342" y="2492896"/>
            <a:ext cx="565516" cy="565516"/>
          </a:xfrm>
          <a:prstGeom prst="ellipse">
            <a:avLst/>
          </a:prstGeom>
          <a:gradFill flip="none" rotWithShape="1">
            <a:gsLst>
              <a:gs pos="90000">
                <a:srgbClr val="89A13D"/>
              </a:gs>
              <a:gs pos="30000">
                <a:srgbClr val="B2D138"/>
              </a:gs>
            </a:gsLst>
            <a:lin ang="2700000" scaled="1"/>
            <a:tileRect/>
          </a:gradFill>
          <a:ln w="25400">
            <a:gradFill>
              <a:gsLst>
                <a:gs pos="0">
                  <a:srgbClr val="89A13D"/>
                </a:gs>
                <a:gs pos="100000">
                  <a:srgbClr val="B2D138"/>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13" name="TextBox 12"/>
          <p:cNvSpPr txBox="1"/>
          <p:nvPr/>
        </p:nvSpPr>
        <p:spPr>
          <a:xfrm>
            <a:off x="3594266" y="2549036"/>
            <a:ext cx="215668" cy="461665"/>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3</a:t>
            </a:r>
            <a:endParaRPr lang="zh-CN" altLang="en-US" sz="2400" dirty="0">
              <a:solidFill>
                <a:prstClr val="white"/>
              </a:solidFill>
              <a:latin typeface="Impact" panose="020B0806030902050204" pitchFamily="34" charset="0"/>
            </a:endParaRPr>
          </a:p>
        </p:txBody>
      </p:sp>
      <p:sp>
        <p:nvSpPr>
          <p:cNvPr id="14" name="椭圆 13"/>
          <p:cNvSpPr/>
          <p:nvPr/>
        </p:nvSpPr>
        <p:spPr>
          <a:xfrm>
            <a:off x="3419342" y="3212976"/>
            <a:ext cx="565516" cy="56551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15" name="TextBox 14"/>
          <p:cNvSpPr txBox="1"/>
          <p:nvPr/>
        </p:nvSpPr>
        <p:spPr>
          <a:xfrm>
            <a:off x="3594266" y="3269116"/>
            <a:ext cx="215668" cy="461665"/>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4</a:t>
            </a:r>
            <a:endParaRPr lang="zh-CN" altLang="en-US" sz="2400" dirty="0">
              <a:solidFill>
                <a:prstClr val="white"/>
              </a:solidFill>
              <a:latin typeface="Impact" panose="020B0806030902050204" pitchFamily="34" charset="0"/>
            </a:endParaRPr>
          </a:p>
        </p:txBody>
      </p:sp>
      <p:sp>
        <p:nvSpPr>
          <p:cNvPr id="28" name="椭圆 27"/>
          <p:cNvSpPr/>
          <p:nvPr/>
        </p:nvSpPr>
        <p:spPr>
          <a:xfrm>
            <a:off x="3419872" y="5301208"/>
            <a:ext cx="565516" cy="565516"/>
          </a:xfrm>
          <a:prstGeom prst="ellipse">
            <a:avLst/>
          </a:prstGeom>
          <a:gradFill flip="none" rotWithShape="1">
            <a:gsLst>
              <a:gs pos="90000">
                <a:srgbClr val="138F81"/>
              </a:gs>
              <a:gs pos="30000">
                <a:srgbClr val="19BAA9"/>
              </a:gs>
            </a:gsLst>
            <a:lin ang="2700000" scaled="1"/>
            <a:tileRect/>
          </a:gradFill>
          <a:ln w="25400">
            <a:gradFill>
              <a:gsLst>
                <a:gs pos="0">
                  <a:srgbClr val="138F81"/>
                </a:gs>
                <a:gs pos="100000">
                  <a:srgbClr val="19BAA9"/>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29" name="TextBox 28"/>
          <p:cNvSpPr txBox="1"/>
          <p:nvPr/>
        </p:nvSpPr>
        <p:spPr>
          <a:xfrm>
            <a:off x="3594796" y="5372112"/>
            <a:ext cx="215668" cy="461665"/>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7</a:t>
            </a:r>
            <a:endParaRPr lang="zh-CN" altLang="en-US" sz="2400" dirty="0">
              <a:solidFill>
                <a:prstClr val="white"/>
              </a:solidFill>
              <a:latin typeface="Impact" panose="020B0806030902050204" pitchFamily="34" charset="0"/>
            </a:endParaRPr>
          </a:p>
        </p:txBody>
      </p:sp>
      <p:sp>
        <p:nvSpPr>
          <p:cNvPr id="30" name="椭圆 29"/>
          <p:cNvSpPr/>
          <p:nvPr/>
        </p:nvSpPr>
        <p:spPr>
          <a:xfrm>
            <a:off x="3408264" y="4653136"/>
            <a:ext cx="565516" cy="565516"/>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31" name="TextBox 30"/>
          <p:cNvSpPr txBox="1"/>
          <p:nvPr/>
        </p:nvSpPr>
        <p:spPr>
          <a:xfrm>
            <a:off x="3583188" y="4709276"/>
            <a:ext cx="215668" cy="461665"/>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6</a:t>
            </a:r>
            <a:endParaRPr lang="zh-CN" altLang="en-US" sz="2400" dirty="0">
              <a:solidFill>
                <a:prstClr val="white"/>
              </a:solidFill>
              <a:latin typeface="Impact" panose="020B0806030902050204" pitchFamily="34" charset="0"/>
            </a:endParaRPr>
          </a:p>
        </p:txBody>
      </p:sp>
      <p:sp>
        <p:nvSpPr>
          <p:cNvPr id="43" name="椭圆 42"/>
          <p:cNvSpPr/>
          <p:nvPr/>
        </p:nvSpPr>
        <p:spPr>
          <a:xfrm>
            <a:off x="3430420" y="6031836"/>
            <a:ext cx="565516" cy="565516"/>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44" name="TextBox 43"/>
          <p:cNvSpPr txBox="1"/>
          <p:nvPr/>
        </p:nvSpPr>
        <p:spPr>
          <a:xfrm>
            <a:off x="3583188" y="6087976"/>
            <a:ext cx="215668" cy="461665"/>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8</a:t>
            </a:r>
            <a:endParaRPr lang="zh-CN" altLang="en-US" sz="2400" dirty="0">
              <a:solidFill>
                <a:prstClr val="white"/>
              </a:solidFill>
              <a:latin typeface="Impact" panose="020B0806030902050204" pitchFamily="34" charset="0"/>
            </a:endParaRPr>
          </a:p>
        </p:txBody>
      </p:sp>
      <p:sp>
        <p:nvSpPr>
          <p:cNvPr id="45" name="椭圆 44"/>
          <p:cNvSpPr/>
          <p:nvPr/>
        </p:nvSpPr>
        <p:spPr>
          <a:xfrm>
            <a:off x="3408264" y="3933056"/>
            <a:ext cx="565516" cy="565516"/>
          </a:xfrm>
          <a:prstGeom prst="ellipse">
            <a:avLst/>
          </a:prstGeom>
          <a:gradFill flip="none" rotWithShape="1">
            <a:gsLst>
              <a:gs pos="90000">
                <a:srgbClr val="89A13D"/>
              </a:gs>
              <a:gs pos="30000">
                <a:srgbClr val="B2D138"/>
              </a:gs>
            </a:gsLst>
            <a:lin ang="2700000" scaled="1"/>
            <a:tileRect/>
          </a:gradFill>
          <a:ln w="25400">
            <a:gradFill>
              <a:gsLst>
                <a:gs pos="0">
                  <a:srgbClr val="89A13D"/>
                </a:gs>
                <a:gs pos="100000">
                  <a:srgbClr val="B2D138"/>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46" name="TextBox 45"/>
          <p:cNvSpPr txBox="1"/>
          <p:nvPr/>
        </p:nvSpPr>
        <p:spPr>
          <a:xfrm>
            <a:off x="3583188" y="3989196"/>
            <a:ext cx="215668" cy="461665"/>
          </a:xfrm>
          <a:prstGeom prst="rect">
            <a:avLst/>
          </a:prstGeom>
          <a:noFill/>
        </p:spPr>
        <p:txBody>
          <a:bodyPr wrap="square" rtlCol="0">
            <a:spAutoFit/>
          </a:bodyPr>
          <a:lstStyle/>
          <a:p>
            <a:pPr algn="ctr"/>
            <a:r>
              <a:rPr lang="en-US" altLang="zh-CN" sz="2400" dirty="0" smtClean="0">
                <a:solidFill>
                  <a:prstClr val="white"/>
                </a:solidFill>
                <a:latin typeface="Impact" panose="020B0806030902050204" pitchFamily="34" charset="0"/>
              </a:rPr>
              <a:t>5</a:t>
            </a:r>
            <a:endParaRPr lang="zh-CN" altLang="en-US" sz="2400" dirty="0">
              <a:solidFill>
                <a:prstClr val="white"/>
              </a:solidFill>
              <a:latin typeface="Impact" panose="020B0806030902050204" pitchFamily="34" charset="0"/>
            </a:endParaRPr>
          </a:p>
        </p:txBody>
      </p:sp>
      <p:sp>
        <p:nvSpPr>
          <p:cNvPr id="2" name="矩形 1"/>
          <p:cNvSpPr/>
          <p:nvPr/>
        </p:nvSpPr>
        <p:spPr>
          <a:xfrm>
            <a:off x="1259632" y="1171339"/>
            <a:ext cx="1107996" cy="369332"/>
          </a:xfrm>
          <a:prstGeom prst="rect">
            <a:avLst/>
          </a:prstGeom>
        </p:spPr>
        <p:txBody>
          <a:bodyPr wrap="none">
            <a:spAutoFit/>
          </a:bodyPr>
          <a:lstStyle/>
          <a:p>
            <a:r>
              <a:rPr lang="zh-CN" altLang="zh-CN" b="1" dirty="0"/>
              <a:t>目标任务</a:t>
            </a:r>
            <a:endParaRPr lang="zh-CN" altLang="en-US" b="1" dirty="0"/>
          </a:p>
        </p:txBody>
      </p:sp>
      <p:sp>
        <p:nvSpPr>
          <p:cNvPr id="3" name="矩形 2"/>
          <p:cNvSpPr/>
          <p:nvPr/>
        </p:nvSpPr>
        <p:spPr>
          <a:xfrm>
            <a:off x="1259632" y="1890990"/>
            <a:ext cx="1107996" cy="369332"/>
          </a:xfrm>
          <a:prstGeom prst="rect">
            <a:avLst/>
          </a:prstGeom>
        </p:spPr>
        <p:txBody>
          <a:bodyPr wrap="none">
            <a:spAutoFit/>
          </a:bodyPr>
          <a:lstStyle/>
          <a:p>
            <a:r>
              <a:rPr lang="zh-CN" altLang="zh-CN" b="1" dirty="0"/>
              <a:t>实施原则</a:t>
            </a:r>
            <a:endParaRPr lang="zh-CN" altLang="en-US" b="1" dirty="0"/>
          </a:p>
        </p:txBody>
      </p:sp>
      <p:sp>
        <p:nvSpPr>
          <p:cNvPr id="5" name="矩形 4"/>
          <p:cNvSpPr/>
          <p:nvPr/>
        </p:nvSpPr>
        <p:spPr>
          <a:xfrm>
            <a:off x="1028800" y="2555495"/>
            <a:ext cx="1569660" cy="369332"/>
          </a:xfrm>
          <a:prstGeom prst="rect">
            <a:avLst/>
          </a:prstGeom>
        </p:spPr>
        <p:txBody>
          <a:bodyPr wrap="none">
            <a:spAutoFit/>
          </a:bodyPr>
          <a:lstStyle/>
          <a:p>
            <a:r>
              <a:rPr lang="zh-CN" altLang="zh-CN" b="1" dirty="0"/>
              <a:t>主要工作内容</a:t>
            </a:r>
            <a:endParaRPr lang="zh-CN" altLang="en-US" b="1" dirty="0"/>
          </a:p>
        </p:txBody>
      </p:sp>
      <p:sp>
        <p:nvSpPr>
          <p:cNvPr id="6" name="矩形 5"/>
          <p:cNvSpPr/>
          <p:nvPr/>
        </p:nvSpPr>
        <p:spPr>
          <a:xfrm>
            <a:off x="1259908" y="3180667"/>
            <a:ext cx="1107996" cy="369332"/>
          </a:xfrm>
          <a:prstGeom prst="rect">
            <a:avLst/>
          </a:prstGeom>
        </p:spPr>
        <p:txBody>
          <a:bodyPr wrap="none">
            <a:spAutoFit/>
          </a:bodyPr>
          <a:lstStyle/>
          <a:p>
            <a:r>
              <a:rPr lang="zh-CN" altLang="zh-CN" b="1" dirty="0"/>
              <a:t>技术路线</a:t>
            </a:r>
            <a:endParaRPr lang="zh-CN" altLang="en-US" b="1" dirty="0"/>
          </a:p>
        </p:txBody>
      </p:sp>
      <p:sp>
        <p:nvSpPr>
          <p:cNvPr id="7" name="矩形 6"/>
          <p:cNvSpPr/>
          <p:nvPr/>
        </p:nvSpPr>
        <p:spPr>
          <a:xfrm>
            <a:off x="1029076" y="4751228"/>
            <a:ext cx="1569660" cy="369332"/>
          </a:xfrm>
          <a:prstGeom prst="rect">
            <a:avLst/>
          </a:prstGeom>
        </p:spPr>
        <p:txBody>
          <a:bodyPr wrap="none">
            <a:spAutoFit/>
          </a:bodyPr>
          <a:lstStyle/>
          <a:p>
            <a:r>
              <a:rPr lang="zh-CN" altLang="zh-CN" b="1" dirty="0"/>
              <a:t>专项用地调查</a:t>
            </a:r>
            <a:endParaRPr lang="zh-CN" altLang="en-US" b="1" dirty="0"/>
          </a:p>
        </p:txBody>
      </p:sp>
      <p:sp>
        <p:nvSpPr>
          <p:cNvPr id="16" name="矩形 15"/>
          <p:cNvSpPr/>
          <p:nvPr/>
        </p:nvSpPr>
        <p:spPr>
          <a:xfrm>
            <a:off x="682551" y="5399300"/>
            <a:ext cx="2262158" cy="369332"/>
          </a:xfrm>
          <a:prstGeom prst="rect">
            <a:avLst/>
          </a:prstGeom>
        </p:spPr>
        <p:txBody>
          <a:bodyPr wrap="none">
            <a:spAutoFit/>
          </a:bodyPr>
          <a:lstStyle/>
          <a:p>
            <a:r>
              <a:rPr lang="zh-CN" altLang="zh-CN" b="1" dirty="0"/>
              <a:t>土地调查数据库建设</a:t>
            </a:r>
            <a:endParaRPr lang="zh-CN" altLang="en-US" b="1" dirty="0"/>
          </a:p>
        </p:txBody>
      </p:sp>
      <p:sp>
        <p:nvSpPr>
          <p:cNvPr id="17" name="矩形 16"/>
          <p:cNvSpPr/>
          <p:nvPr/>
        </p:nvSpPr>
        <p:spPr>
          <a:xfrm>
            <a:off x="1144216" y="6134142"/>
            <a:ext cx="1338828" cy="369332"/>
          </a:xfrm>
          <a:prstGeom prst="rect">
            <a:avLst/>
          </a:prstGeom>
        </p:spPr>
        <p:txBody>
          <a:bodyPr wrap="none">
            <a:spAutoFit/>
          </a:bodyPr>
          <a:lstStyle/>
          <a:p>
            <a:r>
              <a:rPr lang="zh-CN" altLang="zh-CN" b="1" dirty="0"/>
              <a:t>检查与核查</a:t>
            </a:r>
            <a:endParaRPr lang="zh-CN" altLang="en-US" b="1" dirty="0"/>
          </a:p>
        </p:txBody>
      </p:sp>
      <p:sp>
        <p:nvSpPr>
          <p:cNvPr id="18" name="矩形 17"/>
          <p:cNvSpPr/>
          <p:nvPr/>
        </p:nvSpPr>
        <p:spPr>
          <a:xfrm>
            <a:off x="6156176" y="1175553"/>
            <a:ext cx="1569660" cy="369332"/>
          </a:xfrm>
          <a:prstGeom prst="rect">
            <a:avLst/>
          </a:prstGeom>
        </p:spPr>
        <p:txBody>
          <a:bodyPr wrap="none">
            <a:spAutoFit/>
          </a:bodyPr>
          <a:lstStyle/>
          <a:p>
            <a:r>
              <a:rPr lang="zh-CN" altLang="zh-CN" b="1" dirty="0"/>
              <a:t>统一时点更新</a:t>
            </a:r>
            <a:endParaRPr lang="zh-CN" altLang="en-US" b="1" dirty="0"/>
          </a:p>
        </p:txBody>
      </p:sp>
      <p:sp>
        <p:nvSpPr>
          <p:cNvPr id="47" name="椭圆 46"/>
          <p:cNvSpPr/>
          <p:nvPr/>
        </p:nvSpPr>
        <p:spPr>
          <a:xfrm>
            <a:off x="4798572" y="1073247"/>
            <a:ext cx="565516" cy="565516"/>
          </a:xfrm>
          <a:prstGeom prst="ellipse">
            <a:avLst/>
          </a:prstGeom>
          <a:gradFill flip="none" rotWithShape="1">
            <a:gsLst>
              <a:gs pos="90000">
                <a:srgbClr val="138F81"/>
              </a:gs>
              <a:gs pos="30000">
                <a:srgbClr val="19BAA9"/>
              </a:gs>
            </a:gsLst>
            <a:lin ang="2700000" scaled="1"/>
            <a:tileRect/>
          </a:gradFill>
          <a:ln w="25400">
            <a:gradFill>
              <a:gsLst>
                <a:gs pos="0">
                  <a:srgbClr val="138F81"/>
                </a:gs>
                <a:gs pos="100000">
                  <a:srgbClr val="19BAA9"/>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48" name="TextBox 47"/>
          <p:cNvSpPr txBox="1"/>
          <p:nvPr/>
        </p:nvSpPr>
        <p:spPr>
          <a:xfrm>
            <a:off x="4973496" y="1129387"/>
            <a:ext cx="215668" cy="461665"/>
          </a:xfrm>
          <a:prstGeom prst="rect">
            <a:avLst/>
          </a:prstGeom>
          <a:noFill/>
        </p:spPr>
        <p:txBody>
          <a:bodyPr wrap="square" rtlCol="0">
            <a:spAutoFit/>
          </a:bodyPr>
          <a:lstStyle/>
          <a:p>
            <a:pPr algn="ctr"/>
            <a:r>
              <a:rPr lang="en-US" altLang="zh-CN" sz="2400" dirty="0" smtClean="0">
                <a:solidFill>
                  <a:prstClr val="white"/>
                </a:solidFill>
                <a:latin typeface="Impact" panose="020B0806030902050204" pitchFamily="34" charset="0"/>
              </a:rPr>
              <a:t>9</a:t>
            </a:r>
            <a:endParaRPr lang="zh-CN" altLang="en-US" sz="2400" dirty="0">
              <a:solidFill>
                <a:prstClr val="white"/>
              </a:solidFill>
              <a:latin typeface="Impact" panose="020B0806030902050204" pitchFamily="34" charset="0"/>
            </a:endParaRPr>
          </a:p>
        </p:txBody>
      </p:sp>
      <p:sp>
        <p:nvSpPr>
          <p:cNvPr id="49" name="椭圆 48"/>
          <p:cNvSpPr/>
          <p:nvPr/>
        </p:nvSpPr>
        <p:spPr>
          <a:xfrm>
            <a:off x="4787494" y="1772816"/>
            <a:ext cx="565516" cy="565516"/>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50" name="TextBox 49"/>
          <p:cNvSpPr txBox="1"/>
          <p:nvPr/>
        </p:nvSpPr>
        <p:spPr>
          <a:xfrm>
            <a:off x="4635419" y="1824741"/>
            <a:ext cx="847509" cy="461665"/>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1</a:t>
            </a:r>
            <a:r>
              <a:rPr lang="en-US" altLang="zh-CN" sz="2400" dirty="0" smtClean="0">
                <a:solidFill>
                  <a:prstClr val="white"/>
                </a:solidFill>
                <a:latin typeface="Impact" panose="020B0806030902050204" pitchFamily="34" charset="0"/>
              </a:rPr>
              <a:t>0</a:t>
            </a:r>
            <a:endParaRPr lang="zh-CN" altLang="en-US" sz="2400" dirty="0">
              <a:solidFill>
                <a:prstClr val="white"/>
              </a:solidFill>
              <a:latin typeface="Impact" panose="020B0806030902050204" pitchFamily="34" charset="0"/>
            </a:endParaRPr>
          </a:p>
        </p:txBody>
      </p:sp>
      <p:sp>
        <p:nvSpPr>
          <p:cNvPr id="51" name="椭圆 50"/>
          <p:cNvSpPr/>
          <p:nvPr/>
        </p:nvSpPr>
        <p:spPr>
          <a:xfrm>
            <a:off x="4787494" y="2492896"/>
            <a:ext cx="565516" cy="565516"/>
          </a:xfrm>
          <a:prstGeom prst="ellipse">
            <a:avLst/>
          </a:prstGeom>
          <a:gradFill flip="none" rotWithShape="1">
            <a:gsLst>
              <a:gs pos="90000">
                <a:srgbClr val="89A13D"/>
              </a:gs>
              <a:gs pos="30000">
                <a:srgbClr val="B2D138"/>
              </a:gs>
            </a:gsLst>
            <a:lin ang="2700000" scaled="1"/>
            <a:tileRect/>
          </a:gradFill>
          <a:ln w="25400">
            <a:gradFill>
              <a:gsLst>
                <a:gs pos="0">
                  <a:srgbClr val="89A13D"/>
                </a:gs>
                <a:gs pos="100000">
                  <a:srgbClr val="B2D138"/>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52" name="TextBox 51"/>
          <p:cNvSpPr txBox="1"/>
          <p:nvPr/>
        </p:nvSpPr>
        <p:spPr>
          <a:xfrm>
            <a:off x="4788024" y="2527418"/>
            <a:ext cx="520510" cy="461665"/>
          </a:xfrm>
          <a:prstGeom prst="rect">
            <a:avLst/>
          </a:prstGeom>
          <a:noFill/>
        </p:spPr>
        <p:txBody>
          <a:bodyPr wrap="square" rtlCol="0">
            <a:spAutoFit/>
          </a:bodyPr>
          <a:lstStyle/>
          <a:p>
            <a:pPr algn="ctr"/>
            <a:r>
              <a:rPr lang="en-US" altLang="zh-CN" sz="2400" dirty="0" smtClean="0">
                <a:solidFill>
                  <a:prstClr val="white"/>
                </a:solidFill>
                <a:latin typeface="Impact" panose="020B0806030902050204" pitchFamily="34" charset="0"/>
              </a:rPr>
              <a:t>11</a:t>
            </a:r>
            <a:endParaRPr lang="zh-CN" altLang="en-US" sz="2400" dirty="0">
              <a:solidFill>
                <a:prstClr val="white"/>
              </a:solidFill>
              <a:latin typeface="Impact" panose="020B0806030902050204" pitchFamily="34" charset="0"/>
            </a:endParaRPr>
          </a:p>
        </p:txBody>
      </p:sp>
      <p:sp>
        <p:nvSpPr>
          <p:cNvPr id="53" name="椭圆 52"/>
          <p:cNvSpPr/>
          <p:nvPr/>
        </p:nvSpPr>
        <p:spPr>
          <a:xfrm>
            <a:off x="4787494" y="3212976"/>
            <a:ext cx="565516" cy="56551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54" name="TextBox 53"/>
          <p:cNvSpPr txBox="1"/>
          <p:nvPr/>
        </p:nvSpPr>
        <p:spPr>
          <a:xfrm>
            <a:off x="4699392" y="3244217"/>
            <a:ext cx="664696" cy="461665"/>
          </a:xfrm>
          <a:prstGeom prst="rect">
            <a:avLst/>
          </a:prstGeom>
          <a:noFill/>
        </p:spPr>
        <p:txBody>
          <a:bodyPr wrap="square" rtlCol="0">
            <a:spAutoFit/>
          </a:bodyPr>
          <a:lstStyle/>
          <a:p>
            <a:pPr algn="ctr"/>
            <a:r>
              <a:rPr lang="en-US" altLang="zh-CN" sz="2400" dirty="0" smtClean="0">
                <a:solidFill>
                  <a:prstClr val="white"/>
                </a:solidFill>
                <a:latin typeface="Impact" panose="020B0806030902050204" pitchFamily="34" charset="0"/>
              </a:rPr>
              <a:t>12</a:t>
            </a:r>
            <a:endParaRPr lang="zh-CN" altLang="en-US" sz="2400" dirty="0">
              <a:solidFill>
                <a:prstClr val="white"/>
              </a:solidFill>
              <a:latin typeface="Impact" panose="020B0806030902050204" pitchFamily="34" charset="0"/>
            </a:endParaRPr>
          </a:p>
        </p:txBody>
      </p:sp>
      <p:sp>
        <p:nvSpPr>
          <p:cNvPr id="55" name="椭圆 54"/>
          <p:cNvSpPr/>
          <p:nvPr/>
        </p:nvSpPr>
        <p:spPr>
          <a:xfrm>
            <a:off x="4788024" y="5301208"/>
            <a:ext cx="565516" cy="565516"/>
          </a:xfrm>
          <a:prstGeom prst="ellipse">
            <a:avLst/>
          </a:prstGeom>
          <a:gradFill flip="none" rotWithShape="1">
            <a:gsLst>
              <a:gs pos="90000">
                <a:srgbClr val="138F81"/>
              </a:gs>
              <a:gs pos="30000">
                <a:srgbClr val="19BAA9"/>
              </a:gs>
            </a:gsLst>
            <a:lin ang="2700000" scaled="1"/>
            <a:tileRect/>
          </a:gradFill>
          <a:ln w="25400">
            <a:gradFill>
              <a:gsLst>
                <a:gs pos="0">
                  <a:srgbClr val="138F81"/>
                </a:gs>
                <a:gs pos="100000">
                  <a:srgbClr val="19BAA9"/>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57" name="椭圆 56"/>
          <p:cNvSpPr/>
          <p:nvPr/>
        </p:nvSpPr>
        <p:spPr>
          <a:xfrm>
            <a:off x="4776416" y="4653136"/>
            <a:ext cx="565516" cy="565516"/>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59" name="椭圆 58"/>
          <p:cNvSpPr/>
          <p:nvPr/>
        </p:nvSpPr>
        <p:spPr>
          <a:xfrm>
            <a:off x="4798572" y="6031836"/>
            <a:ext cx="565516" cy="565516"/>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61" name="椭圆 60"/>
          <p:cNvSpPr/>
          <p:nvPr/>
        </p:nvSpPr>
        <p:spPr>
          <a:xfrm>
            <a:off x="4776416" y="3933056"/>
            <a:ext cx="565516" cy="565516"/>
          </a:xfrm>
          <a:prstGeom prst="ellipse">
            <a:avLst/>
          </a:prstGeom>
          <a:gradFill flip="none" rotWithShape="1">
            <a:gsLst>
              <a:gs pos="90000">
                <a:srgbClr val="89A13D"/>
              </a:gs>
              <a:gs pos="30000">
                <a:srgbClr val="B2D138"/>
              </a:gs>
            </a:gsLst>
            <a:lin ang="2700000" scaled="1"/>
            <a:tileRect/>
          </a:gradFill>
          <a:ln w="25400">
            <a:gradFill>
              <a:gsLst>
                <a:gs pos="0">
                  <a:srgbClr val="89A13D"/>
                </a:gs>
                <a:gs pos="100000">
                  <a:srgbClr val="B2D138"/>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ndParaRPr>
          </a:p>
        </p:txBody>
      </p:sp>
      <p:sp>
        <p:nvSpPr>
          <p:cNvPr id="19" name="矩形 18"/>
          <p:cNvSpPr/>
          <p:nvPr/>
        </p:nvSpPr>
        <p:spPr>
          <a:xfrm>
            <a:off x="6387008" y="2595202"/>
            <a:ext cx="1107996" cy="369332"/>
          </a:xfrm>
          <a:prstGeom prst="rect">
            <a:avLst/>
          </a:prstGeom>
        </p:spPr>
        <p:txBody>
          <a:bodyPr wrap="none">
            <a:spAutoFit/>
          </a:bodyPr>
          <a:lstStyle/>
          <a:p>
            <a:r>
              <a:rPr lang="zh-CN" altLang="zh-CN" b="1" dirty="0"/>
              <a:t>主要</a:t>
            </a:r>
            <a:r>
              <a:rPr lang="zh-CN" altLang="zh-CN" b="1" dirty="0" smtClean="0"/>
              <a:t>成果</a:t>
            </a:r>
            <a:endParaRPr lang="zh-CN" altLang="en-US" b="1" dirty="0"/>
          </a:p>
        </p:txBody>
      </p:sp>
      <p:sp>
        <p:nvSpPr>
          <p:cNvPr id="20" name="矩形 19"/>
          <p:cNvSpPr/>
          <p:nvPr/>
        </p:nvSpPr>
        <p:spPr>
          <a:xfrm>
            <a:off x="6387008" y="1870908"/>
            <a:ext cx="1107996" cy="369332"/>
          </a:xfrm>
          <a:prstGeom prst="rect">
            <a:avLst/>
          </a:prstGeom>
        </p:spPr>
        <p:txBody>
          <a:bodyPr wrap="none">
            <a:spAutoFit/>
          </a:bodyPr>
          <a:lstStyle/>
          <a:p>
            <a:r>
              <a:rPr lang="zh-CN" altLang="zh-CN" b="1" dirty="0"/>
              <a:t>成果汇总</a:t>
            </a:r>
            <a:endParaRPr lang="zh-CN" altLang="en-US" b="1" dirty="0"/>
          </a:p>
        </p:txBody>
      </p:sp>
      <p:sp>
        <p:nvSpPr>
          <p:cNvPr id="63" name="矩形 62"/>
          <p:cNvSpPr/>
          <p:nvPr/>
        </p:nvSpPr>
        <p:spPr>
          <a:xfrm>
            <a:off x="5627114" y="3176782"/>
            <a:ext cx="2627784" cy="646331"/>
          </a:xfrm>
          <a:prstGeom prst="rect">
            <a:avLst/>
          </a:prstGeom>
        </p:spPr>
        <p:txBody>
          <a:bodyPr wrap="square">
            <a:spAutoFit/>
          </a:bodyPr>
          <a:lstStyle/>
          <a:p>
            <a:r>
              <a:rPr lang="zh-CN" altLang="zh-CN" b="1" dirty="0"/>
              <a:t>第三次土地调查成果与第二次土地调查的衔接</a:t>
            </a:r>
            <a:endParaRPr lang="zh-CN" altLang="en-US" b="1" dirty="0"/>
          </a:p>
        </p:txBody>
      </p:sp>
      <p:sp>
        <p:nvSpPr>
          <p:cNvPr id="64" name="矩形 63"/>
          <p:cNvSpPr/>
          <p:nvPr/>
        </p:nvSpPr>
        <p:spPr>
          <a:xfrm>
            <a:off x="6387008" y="4035362"/>
            <a:ext cx="1107996" cy="369332"/>
          </a:xfrm>
          <a:prstGeom prst="rect">
            <a:avLst/>
          </a:prstGeom>
        </p:spPr>
        <p:txBody>
          <a:bodyPr wrap="none">
            <a:spAutoFit/>
          </a:bodyPr>
          <a:lstStyle/>
          <a:p>
            <a:r>
              <a:rPr lang="zh-CN" altLang="zh-CN" b="1" dirty="0"/>
              <a:t>实施计划</a:t>
            </a:r>
            <a:endParaRPr lang="zh-CN" altLang="en-US" b="1" dirty="0"/>
          </a:p>
        </p:txBody>
      </p:sp>
      <p:sp>
        <p:nvSpPr>
          <p:cNvPr id="65" name="矩形 64"/>
          <p:cNvSpPr/>
          <p:nvPr/>
        </p:nvSpPr>
        <p:spPr>
          <a:xfrm>
            <a:off x="6387008" y="4751228"/>
            <a:ext cx="1107996" cy="369332"/>
          </a:xfrm>
          <a:prstGeom prst="rect">
            <a:avLst/>
          </a:prstGeom>
        </p:spPr>
        <p:txBody>
          <a:bodyPr wrap="none">
            <a:spAutoFit/>
          </a:bodyPr>
          <a:lstStyle/>
          <a:p>
            <a:r>
              <a:rPr lang="zh-CN" altLang="zh-CN" b="1" dirty="0"/>
              <a:t>职责分工</a:t>
            </a:r>
            <a:endParaRPr lang="zh-CN" altLang="en-US" b="1" dirty="0"/>
          </a:p>
        </p:txBody>
      </p:sp>
      <p:sp>
        <p:nvSpPr>
          <p:cNvPr id="66" name="矩形 65"/>
          <p:cNvSpPr/>
          <p:nvPr/>
        </p:nvSpPr>
        <p:spPr>
          <a:xfrm>
            <a:off x="5809927" y="5418278"/>
            <a:ext cx="2262158" cy="369332"/>
          </a:xfrm>
          <a:prstGeom prst="rect">
            <a:avLst/>
          </a:prstGeom>
        </p:spPr>
        <p:txBody>
          <a:bodyPr wrap="none">
            <a:spAutoFit/>
          </a:bodyPr>
          <a:lstStyle/>
          <a:p>
            <a:r>
              <a:rPr lang="zh-CN" altLang="zh-CN" b="1" dirty="0"/>
              <a:t>实施保障与质量控制</a:t>
            </a:r>
            <a:endParaRPr lang="zh-CN" altLang="en-US" b="1" dirty="0"/>
          </a:p>
        </p:txBody>
      </p:sp>
      <p:sp>
        <p:nvSpPr>
          <p:cNvPr id="67" name="矩形 66"/>
          <p:cNvSpPr/>
          <p:nvPr/>
        </p:nvSpPr>
        <p:spPr>
          <a:xfrm>
            <a:off x="6593745" y="6129928"/>
            <a:ext cx="1102360" cy="368300"/>
          </a:xfrm>
          <a:prstGeom prst="rect">
            <a:avLst/>
          </a:prstGeom>
        </p:spPr>
        <p:txBody>
          <a:bodyPr wrap="none">
            <a:spAutoFit/>
          </a:bodyPr>
          <a:lstStyle/>
          <a:p>
            <a:r>
              <a:rPr lang="zh-CN" altLang="en-US" b="1" dirty="0"/>
              <a:t>方案说明</a:t>
            </a:r>
            <a:endParaRPr lang="zh-CN" altLang="en-US" b="1" dirty="0"/>
          </a:p>
        </p:txBody>
      </p:sp>
      <p:sp>
        <p:nvSpPr>
          <p:cNvPr id="68" name="矩形 67"/>
          <p:cNvSpPr/>
          <p:nvPr/>
        </p:nvSpPr>
        <p:spPr>
          <a:xfrm>
            <a:off x="798243" y="4035362"/>
            <a:ext cx="2031325" cy="369332"/>
          </a:xfrm>
          <a:prstGeom prst="rect">
            <a:avLst/>
          </a:prstGeom>
        </p:spPr>
        <p:txBody>
          <a:bodyPr wrap="none">
            <a:spAutoFit/>
          </a:bodyPr>
          <a:lstStyle/>
          <a:p>
            <a:r>
              <a:rPr lang="zh-CN" altLang="en-US" b="1" dirty="0"/>
              <a:t>土地利用现状调查</a:t>
            </a:r>
            <a:endParaRPr lang="zh-CN" altLang="en-US" b="1" dirty="0"/>
          </a:p>
        </p:txBody>
      </p:sp>
      <p:sp>
        <p:nvSpPr>
          <p:cNvPr id="69" name="TextBox 68"/>
          <p:cNvSpPr txBox="1"/>
          <p:nvPr/>
        </p:nvSpPr>
        <p:spPr>
          <a:xfrm>
            <a:off x="4715931" y="3984981"/>
            <a:ext cx="664696" cy="461665"/>
          </a:xfrm>
          <a:prstGeom prst="rect">
            <a:avLst/>
          </a:prstGeom>
          <a:noFill/>
        </p:spPr>
        <p:txBody>
          <a:bodyPr wrap="square" rtlCol="0">
            <a:spAutoFit/>
          </a:bodyPr>
          <a:lstStyle/>
          <a:p>
            <a:pPr algn="ctr"/>
            <a:r>
              <a:rPr lang="en-US" altLang="zh-CN" sz="2400" dirty="0" smtClean="0">
                <a:solidFill>
                  <a:prstClr val="white"/>
                </a:solidFill>
                <a:latin typeface="Impact" panose="020B0806030902050204" pitchFamily="34" charset="0"/>
              </a:rPr>
              <a:t>13</a:t>
            </a:r>
            <a:endParaRPr lang="zh-CN" altLang="en-US" sz="2400" dirty="0">
              <a:solidFill>
                <a:prstClr val="white"/>
              </a:solidFill>
              <a:latin typeface="Impact" panose="020B0806030902050204" pitchFamily="34" charset="0"/>
            </a:endParaRPr>
          </a:p>
        </p:txBody>
      </p:sp>
      <p:sp>
        <p:nvSpPr>
          <p:cNvPr id="70" name="TextBox 69"/>
          <p:cNvSpPr txBox="1"/>
          <p:nvPr/>
        </p:nvSpPr>
        <p:spPr>
          <a:xfrm>
            <a:off x="4699500" y="4705061"/>
            <a:ext cx="664696" cy="461665"/>
          </a:xfrm>
          <a:prstGeom prst="rect">
            <a:avLst/>
          </a:prstGeom>
          <a:noFill/>
        </p:spPr>
        <p:txBody>
          <a:bodyPr wrap="square" rtlCol="0">
            <a:spAutoFit/>
          </a:bodyPr>
          <a:lstStyle/>
          <a:p>
            <a:pPr algn="ctr"/>
            <a:r>
              <a:rPr lang="en-US" altLang="zh-CN" sz="2400" dirty="0" smtClean="0">
                <a:solidFill>
                  <a:prstClr val="white"/>
                </a:solidFill>
                <a:latin typeface="Impact" panose="020B0806030902050204" pitchFamily="34" charset="0"/>
              </a:rPr>
              <a:t>14</a:t>
            </a:r>
            <a:endParaRPr lang="zh-CN" altLang="en-US" sz="2400" dirty="0">
              <a:solidFill>
                <a:prstClr val="white"/>
              </a:solidFill>
              <a:latin typeface="Impact" panose="020B0806030902050204" pitchFamily="34" charset="0"/>
            </a:endParaRPr>
          </a:p>
        </p:txBody>
      </p:sp>
      <p:sp>
        <p:nvSpPr>
          <p:cNvPr id="71" name="TextBox 70"/>
          <p:cNvSpPr txBox="1"/>
          <p:nvPr/>
        </p:nvSpPr>
        <p:spPr>
          <a:xfrm>
            <a:off x="4751540" y="5372112"/>
            <a:ext cx="664696" cy="461665"/>
          </a:xfrm>
          <a:prstGeom prst="rect">
            <a:avLst/>
          </a:prstGeom>
          <a:noFill/>
        </p:spPr>
        <p:txBody>
          <a:bodyPr wrap="square" rtlCol="0">
            <a:spAutoFit/>
          </a:bodyPr>
          <a:lstStyle/>
          <a:p>
            <a:pPr algn="ctr"/>
            <a:r>
              <a:rPr lang="en-US" altLang="zh-CN" sz="2400" dirty="0" smtClean="0">
                <a:solidFill>
                  <a:prstClr val="white"/>
                </a:solidFill>
                <a:latin typeface="Impact" panose="020B0806030902050204" pitchFamily="34" charset="0"/>
              </a:rPr>
              <a:t>15</a:t>
            </a:r>
            <a:endParaRPr lang="zh-CN" altLang="en-US" sz="2400" dirty="0">
              <a:solidFill>
                <a:prstClr val="white"/>
              </a:solidFill>
              <a:latin typeface="Impact" panose="020B0806030902050204" pitchFamily="34" charset="0"/>
            </a:endParaRPr>
          </a:p>
        </p:txBody>
      </p:sp>
      <p:sp>
        <p:nvSpPr>
          <p:cNvPr id="72" name="TextBox 71"/>
          <p:cNvSpPr txBox="1"/>
          <p:nvPr/>
        </p:nvSpPr>
        <p:spPr>
          <a:xfrm>
            <a:off x="4751540" y="6087976"/>
            <a:ext cx="664696" cy="461665"/>
          </a:xfrm>
          <a:prstGeom prst="rect">
            <a:avLst/>
          </a:prstGeom>
          <a:noFill/>
        </p:spPr>
        <p:txBody>
          <a:bodyPr wrap="square" rtlCol="0">
            <a:spAutoFit/>
          </a:bodyPr>
          <a:lstStyle/>
          <a:p>
            <a:pPr algn="ctr"/>
            <a:r>
              <a:rPr lang="en-US" altLang="zh-CN" sz="2400" dirty="0" smtClean="0">
                <a:solidFill>
                  <a:prstClr val="white"/>
                </a:solidFill>
                <a:latin typeface="Impact" panose="020B0806030902050204" pitchFamily="34" charset="0"/>
              </a:rPr>
              <a:t>16</a:t>
            </a:r>
            <a:endParaRPr lang="zh-CN" altLang="en-US" sz="2400" dirty="0">
              <a:solidFill>
                <a:prstClr val="white"/>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800"/>
                                  </p:stCondLst>
                                  <p:childTnLst>
                                    <p:set>
                                      <p:cBhvr>
                                        <p:cTn id="6" dur="1" fill="hold">
                                          <p:stCondLst>
                                            <p:cond delay="0"/>
                                          </p:stCondLst>
                                        </p:cTn>
                                        <p:tgtEl>
                                          <p:spTgt spid="8"/>
                                        </p:tgtEl>
                                        <p:attrNameLst>
                                          <p:attrName>style.visibility</p:attrName>
                                        </p:attrNameLst>
                                      </p:cBhvr>
                                      <p:to>
                                        <p:strVal val="visible"/>
                                      </p:to>
                                    </p:set>
                                    <p:anim calcmode="lin" valueType="num">
                                      <p:cBhvr>
                                        <p:cTn id="7" dur="300" fill="hold"/>
                                        <p:tgtEl>
                                          <p:spTgt spid="8"/>
                                        </p:tgtEl>
                                        <p:attrNameLst>
                                          <p:attrName>ppt_w</p:attrName>
                                        </p:attrNameLst>
                                      </p:cBhvr>
                                      <p:tavLst>
                                        <p:tav tm="0">
                                          <p:val>
                                            <p:fltVal val="0"/>
                                          </p:val>
                                        </p:tav>
                                        <p:tav tm="100000">
                                          <p:val>
                                            <p:strVal val="#ppt_w"/>
                                          </p:val>
                                        </p:tav>
                                      </p:tavLst>
                                    </p:anim>
                                    <p:anim calcmode="lin" valueType="num">
                                      <p:cBhvr>
                                        <p:cTn id="8" dur="300" fill="hold"/>
                                        <p:tgtEl>
                                          <p:spTgt spid="8"/>
                                        </p:tgtEl>
                                        <p:attrNameLst>
                                          <p:attrName>ppt_h</p:attrName>
                                        </p:attrNameLst>
                                      </p:cBhvr>
                                      <p:tavLst>
                                        <p:tav tm="0">
                                          <p:val>
                                            <p:fltVal val="0"/>
                                          </p:val>
                                        </p:tav>
                                        <p:tav tm="100000">
                                          <p:val>
                                            <p:strVal val="#ppt_h"/>
                                          </p:val>
                                        </p:tav>
                                      </p:tavLst>
                                    </p:anim>
                                    <p:animEffect transition="in" filter="fade">
                                      <p:cBhvr>
                                        <p:cTn id="9" dur="300"/>
                                        <p:tgtEl>
                                          <p:spTgt spid="8"/>
                                        </p:tgtEl>
                                      </p:cBhvr>
                                    </p:animEffect>
                                  </p:childTnLst>
                                </p:cTn>
                              </p:par>
                              <p:par>
                                <p:cTn id="10" presetID="6" presetClass="emph" presetSubtype="0" autoRev="1" fill="hold" grpId="1" nodeType="withEffect">
                                  <p:stCondLst>
                                    <p:cond delay="1100"/>
                                  </p:stCondLst>
                                  <p:childTnLst>
                                    <p:animScale>
                                      <p:cBhvr>
                                        <p:cTn id="11" dur="150" fill="hold"/>
                                        <p:tgtEl>
                                          <p:spTgt spid="8"/>
                                        </p:tgtEl>
                                      </p:cBhvr>
                                      <p:by x="110000" y="110000"/>
                                    </p:animScale>
                                  </p:childTnLst>
                                </p:cTn>
                              </p:par>
                              <p:par>
                                <p:cTn id="12" presetID="53" presetClass="entr" presetSubtype="16" fill="hold" grpId="0" nodeType="withEffect">
                                  <p:stCondLst>
                                    <p:cond delay="900"/>
                                  </p:stCondLst>
                                  <p:childTnLst>
                                    <p:set>
                                      <p:cBhvr>
                                        <p:cTn id="13" dur="1" fill="hold">
                                          <p:stCondLst>
                                            <p:cond delay="0"/>
                                          </p:stCondLst>
                                        </p:cTn>
                                        <p:tgtEl>
                                          <p:spTgt spid="9"/>
                                        </p:tgtEl>
                                        <p:attrNameLst>
                                          <p:attrName>style.visibility</p:attrName>
                                        </p:attrNameLst>
                                      </p:cBhvr>
                                      <p:to>
                                        <p:strVal val="visible"/>
                                      </p:to>
                                    </p:set>
                                    <p:anim calcmode="lin" valueType="num">
                                      <p:cBhvr>
                                        <p:cTn id="14" dur="300" fill="hold"/>
                                        <p:tgtEl>
                                          <p:spTgt spid="9"/>
                                        </p:tgtEl>
                                        <p:attrNameLst>
                                          <p:attrName>ppt_w</p:attrName>
                                        </p:attrNameLst>
                                      </p:cBhvr>
                                      <p:tavLst>
                                        <p:tav tm="0">
                                          <p:val>
                                            <p:fltVal val="0"/>
                                          </p:val>
                                        </p:tav>
                                        <p:tav tm="100000">
                                          <p:val>
                                            <p:strVal val="#ppt_w"/>
                                          </p:val>
                                        </p:tav>
                                      </p:tavLst>
                                    </p:anim>
                                    <p:anim calcmode="lin" valueType="num">
                                      <p:cBhvr>
                                        <p:cTn id="15" dur="300" fill="hold"/>
                                        <p:tgtEl>
                                          <p:spTgt spid="9"/>
                                        </p:tgtEl>
                                        <p:attrNameLst>
                                          <p:attrName>ppt_h</p:attrName>
                                        </p:attrNameLst>
                                      </p:cBhvr>
                                      <p:tavLst>
                                        <p:tav tm="0">
                                          <p:val>
                                            <p:fltVal val="0"/>
                                          </p:val>
                                        </p:tav>
                                        <p:tav tm="100000">
                                          <p:val>
                                            <p:strVal val="#ppt_h"/>
                                          </p:val>
                                        </p:tav>
                                      </p:tavLst>
                                    </p:anim>
                                    <p:animEffect transition="in" filter="fade">
                                      <p:cBhvr>
                                        <p:cTn id="16" dur="300"/>
                                        <p:tgtEl>
                                          <p:spTgt spid="9"/>
                                        </p:tgtEl>
                                      </p:cBhvr>
                                    </p:animEffect>
                                  </p:childTnLst>
                                </p:cTn>
                              </p:par>
                              <p:par>
                                <p:cTn id="17" presetID="6" presetClass="emph" presetSubtype="0" autoRev="1" fill="hold" grpId="1" nodeType="withEffect">
                                  <p:stCondLst>
                                    <p:cond delay="1200"/>
                                  </p:stCondLst>
                                  <p:childTnLst>
                                    <p:animScale>
                                      <p:cBhvr>
                                        <p:cTn id="18" dur="150" fill="hold"/>
                                        <p:tgtEl>
                                          <p:spTgt spid="9"/>
                                        </p:tgtEl>
                                      </p:cBhvr>
                                      <p:by x="110000" y="110000"/>
                                    </p:animScale>
                                  </p:childTnLst>
                                </p:cTn>
                              </p:par>
                              <p:par>
                                <p:cTn id="19" presetID="53" presetClass="entr" presetSubtype="16" fill="hold" grpId="0" nodeType="withEffect">
                                  <p:stCondLst>
                                    <p:cond delay="12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300" fill="hold"/>
                                        <p:tgtEl>
                                          <p:spTgt spid="10"/>
                                        </p:tgtEl>
                                        <p:attrNameLst>
                                          <p:attrName>ppt_w</p:attrName>
                                        </p:attrNameLst>
                                      </p:cBhvr>
                                      <p:tavLst>
                                        <p:tav tm="0">
                                          <p:val>
                                            <p:fltVal val="0"/>
                                          </p:val>
                                        </p:tav>
                                        <p:tav tm="100000">
                                          <p:val>
                                            <p:strVal val="#ppt_w"/>
                                          </p:val>
                                        </p:tav>
                                      </p:tavLst>
                                    </p:anim>
                                    <p:anim calcmode="lin" valueType="num">
                                      <p:cBhvr>
                                        <p:cTn id="22" dur="300" fill="hold"/>
                                        <p:tgtEl>
                                          <p:spTgt spid="10"/>
                                        </p:tgtEl>
                                        <p:attrNameLst>
                                          <p:attrName>ppt_h</p:attrName>
                                        </p:attrNameLst>
                                      </p:cBhvr>
                                      <p:tavLst>
                                        <p:tav tm="0">
                                          <p:val>
                                            <p:fltVal val="0"/>
                                          </p:val>
                                        </p:tav>
                                        <p:tav tm="100000">
                                          <p:val>
                                            <p:strVal val="#ppt_h"/>
                                          </p:val>
                                        </p:tav>
                                      </p:tavLst>
                                    </p:anim>
                                    <p:animEffect transition="in" filter="fade">
                                      <p:cBhvr>
                                        <p:cTn id="23" dur="300"/>
                                        <p:tgtEl>
                                          <p:spTgt spid="10"/>
                                        </p:tgtEl>
                                      </p:cBhvr>
                                    </p:animEffect>
                                  </p:childTnLst>
                                </p:cTn>
                              </p:par>
                              <p:par>
                                <p:cTn id="24" presetID="6" presetClass="emph" presetSubtype="0" autoRev="1" fill="hold" grpId="1" nodeType="withEffect">
                                  <p:stCondLst>
                                    <p:cond delay="1500"/>
                                  </p:stCondLst>
                                  <p:childTnLst>
                                    <p:animScale>
                                      <p:cBhvr>
                                        <p:cTn id="25" dur="150" fill="hold"/>
                                        <p:tgtEl>
                                          <p:spTgt spid="10"/>
                                        </p:tgtEl>
                                      </p:cBhvr>
                                      <p:by x="110000" y="110000"/>
                                    </p:animScale>
                                  </p:childTnLst>
                                </p:cTn>
                              </p:par>
                              <p:par>
                                <p:cTn id="26" presetID="53" presetClass="entr" presetSubtype="16" fill="hold" grpId="0" nodeType="withEffect">
                                  <p:stCondLst>
                                    <p:cond delay="13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300" fill="hold"/>
                                        <p:tgtEl>
                                          <p:spTgt spid="11"/>
                                        </p:tgtEl>
                                        <p:attrNameLst>
                                          <p:attrName>ppt_w</p:attrName>
                                        </p:attrNameLst>
                                      </p:cBhvr>
                                      <p:tavLst>
                                        <p:tav tm="0">
                                          <p:val>
                                            <p:fltVal val="0"/>
                                          </p:val>
                                        </p:tav>
                                        <p:tav tm="100000">
                                          <p:val>
                                            <p:strVal val="#ppt_w"/>
                                          </p:val>
                                        </p:tav>
                                      </p:tavLst>
                                    </p:anim>
                                    <p:anim calcmode="lin" valueType="num">
                                      <p:cBhvr>
                                        <p:cTn id="29" dur="300" fill="hold"/>
                                        <p:tgtEl>
                                          <p:spTgt spid="11"/>
                                        </p:tgtEl>
                                        <p:attrNameLst>
                                          <p:attrName>ppt_h</p:attrName>
                                        </p:attrNameLst>
                                      </p:cBhvr>
                                      <p:tavLst>
                                        <p:tav tm="0">
                                          <p:val>
                                            <p:fltVal val="0"/>
                                          </p:val>
                                        </p:tav>
                                        <p:tav tm="100000">
                                          <p:val>
                                            <p:strVal val="#ppt_h"/>
                                          </p:val>
                                        </p:tav>
                                      </p:tavLst>
                                    </p:anim>
                                    <p:animEffect transition="in" filter="fade">
                                      <p:cBhvr>
                                        <p:cTn id="30" dur="300"/>
                                        <p:tgtEl>
                                          <p:spTgt spid="11"/>
                                        </p:tgtEl>
                                      </p:cBhvr>
                                    </p:animEffect>
                                  </p:childTnLst>
                                </p:cTn>
                              </p:par>
                              <p:par>
                                <p:cTn id="31" presetID="6" presetClass="emph" presetSubtype="0" autoRev="1" fill="hold" grpId="1" nodeType="withEffect">
                                  <p:stCondLst>
                                    <p:cond delay="1600"/>
                                  </p:stCondLst>
                                  <p:childTnLst>
                                    <p:animScale>
                                      <p:cBhvr>
                                        <p:cTn id="32" dur="150" fill="hold"/>
                                        <p:tgtEl>
                                          <p:spTgt spid="11"/>
                                        </p:tgtEl>
                                      </p:cBhvr>
                                      <p:by x="110000" y="110000"/>
                                    </p:animScale>
                                  </p:childTnLst>
                                </p:cTn>
                              </p:par>
                              <p:par>
                                <p:cTn id="33" presetID="53" presetClass="entr" presetSubtype="16" fill="hold" grpId="0" nodeType="withEffect">
                                  <p:stCondLst>
                                    <p:cond delay="16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300" fill="hold"/>
                                        <p:tgtEl>
                                          <p:spTgt spid="12"/>
                                        </p:tgtEl>
                                        <p:attrNameLst>
                                          <p:attrName>ppt_w</p:attrName>
                                        </p:attrNameLst>
                                      </p:cBhvr>
                                      <p:tavLst>
                                        <p:tav tm="0">
                                          <p:val>
                                            <p:fltVal val="0"/>
                                          </p:val>
                                        </p:tav>
                                        <p:tav tm="100000">
                                          <p:val>
                                            <p:strVal val="#ppt_w"/>
                                          </p:val>
                                        </p:tav>
                                      </p:tavLst>
                                    </p:anim>
                                    <p:anim calcmode="lin" valueType="num">
                                      <p:cBhvr>
                                        <p:cTn id="36" dur="300" fill="hold"/>
                                        <p:tgtEl>
                                          <p:spTgt spid="12"/>
                                        </p:tgtEl>
                                        <p:attrNameLst>
                                          <p:attrName>ppt_h</p:attrName>
                                        </p:attrNameLst>
                                      </p:cBhvr>
                                      <p:tavLst>
                                        <p:tav tm="0">
                                          <p:val>
                                            <p:fltVal val="0"/>
                                          </p:val>
                                        </p:tav>
                                        <p:tav tm="100000">
                                          <p:val>
                                            <p:strVal val="#ppt_h"/>
                                          </p:val>
                                        </p:tav>
                                      </p:tavLst>
                                    </p:anim>
                                    <p:animEffect transition="in" filter="fade">
                                      <p:cBhvr>
                                        <p:cTn id="37" dur="300"/>
                                        <p:tgtEl>
                                          <p:spTgt spid="12"/>
                                        </p:tgtEl>
                                      </p:cBhvr>
                                    </p:animEffect>
                                  </p:childTnLst>
                                </p:cTn>
                              </p:par>
                              <p:par>
                                <p:cTn id="38" presetID="6" presetClass="emph" presetSubtype="0" autoRev="1" fill="hold" grpId="1" nodeType="withEffect">
                                  <p:stCondLst>
                                    <p:cond delay="1900"/>
                                  </p:stCondLst>
                                  <p:childTnLst>
                                    <p:animScale>
                                      <p:cBhvr>
                                        <p:cTn id="39" dur="150" fill="hold"/>
                                        <p:tgtEl>
                                          <p:spTgt spid="12"/>
                                        </p:tgtEl>
                                      </p:cBhvr>
                                      <p:by x="110000" y="110000"/>
                                    </p:animScale>
                                  </p:childTnLst>
                                </p:cTn>
                              </p:par>
                              <p:par>
                                <p:cTn id="40" presetID="53" presetClass="entr" presetSubtype="16" fill="hold" grpId="0" nodeType="withEffect">
                                  <p:stCondLst>
                                    <p:cond delay="17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300" fill="hold"/>
                                        <p:tgtEl>
                                          <p:spTgt spid="13"/>
                                        </p:tgtEl>
                                        <p:attrNameLst>
                                          <p:attrName>ppt_w</p:attrName>
                                        </p:attrNameLst>
                                      </p:cBhvr>
                                      <p:tavLst>
                                        <p:tav tm="0">
                                          <p:val>
                                            <p:fltVal val="0"/>
                                          </p:val>
                                        </p:tav>
                                        <p:tav tm="100000">
                                          <p:val>
                                            <p:strVal val="#ppt_w"/>
                                          </p:val>
                                        </p:tav>
                                      </p:tavLst>
                                    </p:anim>
                                    <p:anim calcmode="lin" valueType="num">
                                      <p:cBhvr>
                                        <p:cTn id="43" dur="300" fill="hold"/>
                                        <p:tgtEl>
                                          <p:spTgt spid="13"/>
                                        </p:tgtEl>
                                        <p:attrNameLst>
                                          <p:attrName>ppt_h</p:attrName>
                                        </p:attrNameLst>
                                      </p:cBhvr>
                                      <p:tavLst>
                                        <p:tav tm="0">
                                          <p:val>
                                            <p:fltVal val="0"/>
                                          </p:val>
                                        </p:tav>
                                        <p:tav tm="100000">
                                          <p:val>
                                            <p:strVal val="#ppt_h"/>
                                          </p:val>
                                        </p:tav>
                                      </p:tavLst>
                                    </p:anim>
                                    <p:animEffect transition="in" filter="fade">
                                      <p:cBhvr>
                                        <p:cTn id="44" dur="300"/>
                                        <p:tgtEl>
                                          <p:spTgt spid="13"/>
                                        </p:tgtEl>
                                      </p:cBhvr>
                                    </p:animEffect>
                                  </p:childTnLst>
                                </p:cTn>
                              </p:par>
                              <p:par>
                                <p:cTn id="45" presetID="6" presetClass="emph" presetSubtype="0" autoRev="1" fill="hold" grpId="1" nodeType="withEffect">
                                  <p:stCondLst>
                                    <p:cond delay="2000"/>
                                  </p:stCondLst>
                                  <p:childTnLst>
                                    <p:animScale>
                                      <p:cBhvr>
                                        <p:cTn id="46" dur="150" fill="hold"/>
                                        <p:tgtEl>
                                          <p:spTgt spid="13"/>
                                        </p:tgtEl>
                                      </p:cBhvr>
                                      <p:by x="110000" y="110000"/>
                                    </p:animScale>
                                  </p:childTnLst>
                                </p:cTn>
                              </p:par>
                              <p:par>
                                <p:cTn id="47" presetID="53" presetClass="entr" presetSubtype="16" fill="hold" grpId="0" nodeType="withEffect">
                                  <p:stCondLst>
                                    <p:cond delay="20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300" fill="hold"/>
                                        <p:tgtEl>
                                          <p:spTgt spid="14"/>
                                        </p:tgtEl>
                                        <p:attrNameLst>
                                          <p:attrName>ppt_w</p:attrName>
                                        </p:attrNameLst>
                                      </p:cBhvr>
                                      <p:tavLst>
                                        <p:tav tm="0">
                                          <p:val>
                                            <p:fltVal val="0"/>
                                          </p:val>
                                        </p:tav>
                                        <p:tav tm="100000">
                                          <p:val>
                                            <p:strVal val="#ppt_w"/>
                                          </p:val>
                                        </p:tav>
                                      </p:tavLst>
                                    </p:anim>
                                    <p:anim calcmode="lin" valueType="num">
                                      <p:cBhvr>
                                        <p:cTn id="50" dur="300" fill="hold"/>
                                        <p:tgtEl>
                                          <p:spTgt spid="14"/>
                                        </p:tgtEl>
                                        <p:attrNameLst>
                                          <p:attrName>ppt_h</p:attrName>
                                        </p:attrNameLst>
                                      </p:cBhvr>
                                      <p:tavLst>
                                        <p:tav tm="0">
                                          <p:val>
                                            <p:fltVal val="0"/>
                                          </p:val>
                                        </p:tav>
                                        <p:tav tm="100000">
                                          <p:val>
                                            <p:strVal val="#ppt_h"/>
                                          </p:val>
                                        </p:tav>
                                      </p:tavLst>
                                    </p:anim>
                                    <p:animEffect transition="in" filter="fade">
                                      <p:cBhvr>
                                        <p:cTn id="51" dur="300"/>
                                        <p:tgtEl>
                                          <p:spTgt spid="14"/>
                                        </p:tgtEl>
                                      </p:cBhvr>
                                    </p:animEffect>
                                  </p:childTnLst>
                                </p:cTn>
                              </p:par>
                              <p:par>
                                <p:cTn id="52" presetID="6" presetClass="emph" presetSubtype="0" autoRev="1" fill="hold" grpId="1" nodeType="withEffect">
                                  <p:stCondLst>
                                    <p:cond delay="2300"/>
                                  </p:stCondLst>
                                  <p:childTnLst>
                                    <p:animScale>
                                      <p:cBhvr>
                                        <p:cTn id="53" dur="150" fill="hold"/>
                                        <p:tgtEl>
                                          <p:spTgt spid="14"/>
                                        </p:tgtEl>
                                      </p:cBhvr>
                                      <p:by x="110000" y="110000"/>
                                    </p:animScale>
                                  </p:childTnLst>
                                </p:cTn>
                              </p:par>
                              <p:par>
                                <p:cTn id="54" presetID="53" presetClass="entr" presetSubtype="16" fill="hold" grpId="0" nodeType="withEffect">
                                  <p:stCondLst>
                                    <p:cond delay="2100"/>
                                  </p:stCondLst>
                                  <p:childTnLst>
                                    <p:set>
                                      <p:cBhvr>
                                        <p:cTn id="55" dur="1" fill="hold">
                                          <p:stCondLst>
                                            <p:cond delay="0"/>
                                          </p:stCondLst>
                                        </p:cTn>
                                        <p:tgtEl>
                                          <p:spTgt spid="15"/>
                                        </p:tgtEl>
                                        <p:attrNameLst>
                                          <p:attrName>style.visibility</p:attrName>
                                        </p:attrNameLst>
                                      </p:cBhvr>
                                      <p:to>
                                        <p:strVal val="visible"/>
                                      </p:to>
                                    </p:set>
                                    <p:anim calcmode="lin" valueType="num">
                                      <p:cBhvr>
                                        <p:cTn id="56" dur="300" fill="hold"/>
                                        <p:tgtEl>
                                          <p:spTgt spid="15"/>
                                        </p:tgtEl>
                                        <p:attrNameLst>
                                          <p:attrName>ppt_w</p:attrName>
                                        </p:attrNameLst>
                                      </p:cBhvr>
                                      <p:tavLst>
                                        <p:tav tm="0">
                                          <p:val>
                                            <p:fltVal val="0"/>
                                          </p:val>
                                        </p:tav>
                                        <p:tav tm="100000">
                                          <p:val>
                                            <p:strVal val="#ppt_w"/>
                                          </p:val>
                                        </p:tav>
                                      </p:tavLst>
                                    </p:anim>
                                    <p:anim calcmode="lin" valueType="num">
                                      <p:cBhvr>
                                        <p:cTn id="57" dur="300" fill="hold"/>
                                        <p:tgtEl>
                                          <p:spTgt spid="15"/>
                                        </p:tgtEl>
                                        <p:attrNameLst>
                                          <p:attrName>ppt_h</p:attrName>
                                        </p:attrNameLst>
                                      </p:cBhvr>
                                      <p:tavLst>
                                        <p:tav tm="0">
                                          <p:val>
                                            <p:fltVal val="0"/>
                                          </p:val>
                                        </p:tav>
                                        <p:tav tm="100000">
                                          <p:val>
                                            <p:strVal val="#ppt_h"/>
                                          </p:val>
                                        </p:tav>
                                      </p:tavLst>
                                    </p:anim>
                                    <p:animEffect transition="in" filter="fade">
                                      <p:cBhvr>
                                        <p:cTn id="58" dur="300"/>
                                        <p:tgtEl>
                                          <p:spTgt spid="15"/>
                                        </p:tgtEl>
                                      </p:cBhvr>
                                    </p:animEffect>
                                  </p:childTnLst>
                                </p:cTn>
                              </p:par>
                              <p:par>
                                <p:cTn id="59" presetID="6" presetClass="emph" presetSubtype="0" autoRev="1" fill="hold" grpId="1" nodeType="withEffect">
                                  <p:stCondLst>
                                    <p:cond delay="2400"/>
                                  </p:stCondLst>
                                  <p:childTnLst>
                                    <p:animScale>
                                      <p:cBhvr>
                                        <p:cTn id="60" dur="150" fill="hold"/>
                                        <p:tgtEl>
                                          <p:spTgt spid="15"/>
                                        </p:tgtEl>
                                      </p:cBhvr>
                                      <p:by x="110000" y="110000"/>
                                    </p:animScale>
                                  </p:childTnLst>
                                </p:cTn>
                              </p:par>
                              <p:par>
                                <p:cTn id="61" presetID="53" presetClass="entr" presetSubtype="16" fill="hold" grpId="0" nodeType="withEffect">
                                  <p:stCondLst>
                                    <p:cond delay="2200"/>
                                  </p:stCondLst>
                                  <p:childTnLst>
                                    <p:set>
                                      <p:cBhvr>
                                        <p:cTn id="62" dur="1" fill="hold">
                                          <p:stCondLst>
                                            <p:cond delay="0"/>
                                          </p:stCondLst>
                                        </p:cTn>
                                        <p:tgtEl>
                                          <p:spTgt spid="28"/>
                                        </p:tgtEl>
                                        <p:attrNameLst>
                                          <p:attrName>style.visibility</p:attrName>
                                        </p:attrNameLst>
                                      </p:cBhvr>
                                      <p:to>
                                        <p:strVal val="visible"/>
                                      </p:to>
                                    </p:set>
                                    <p:anim calcmode="lin" valueType="num">
                                      <p:cBhvr>
                                        <p:cTn id="63" dur="300" fill="hold"/>
                                        <p:tgtEl>
                                          <p:spTgt spid="28"/>
                                        </p:tgtEl>
                                        <p:attrNameLst>
                                          <p:attrName>ppt_w</p:attrName>
                                        </p:attrNameLst>
                                      </p:cBhvr>
                                      <p:tavLst>
                                        <p:tav tm="0">
                                          <p:val>
                                            <p:fltVal val="0"/>
                                          </p:val>
                                        </p:tav>
                                        <p:tav tm="100000">
                                          <p:val>
                                            <p:strVal val="#ppt_w"/>
                                          </p:val>
                                        </p:tav>
                                      </p:tavLst>
                                    </p:anim>
                                    <p:anim calcmode="lin" valueType="num">
                                      <p:cBhvr>
                                        <p:cTn id="64" dur="300" fill="hold"/>
                                        <p:tgtEl>
                                          <p:spTgt spid="28"/>
                                        </p:tgtEl>
                                        <p:attrNameLst>
                                          <p:attrName>ppt_h</p:attrName>
                                        </p:attrNameLst>
                                      </p:cBhvr>
                                      <p:tavLst>
                                        <p:tav tm="0">
                                          <p:val>
                                            <p:fltVal val="0"/>
                                          </p:val>
                                        </p:tav>
                                        <p:tav tm="100000">
                                          <p:val>
                                            <p:strVal val="#ppt_h"/>
                                          </p:val>
                                        </p:tav>
                                      </p:tavLst>
                                    </p:anim>
                                    <p:animEffect transition="in" filter="fade">
                                      <p:cBhvr>
                                        <p:cTn id="65" dur="300"/>
                                        <p:tgtEl>
                                          <p:spTgt spid="28"/>
                                        </p:tgtEl>
                                      </p:cBhvr>
                                    </p:animEffect>
                                  </p:childTnLst>
                                </p:cTn>
                              </p:par>
                              <p:par>
                                <p:cTn id="66" presetID="6" presetClass="emph" presetSubtype="0" autoRev="1" fill="hold" grpId="1" nodeType="withEffect">
                                  <p:stCondLst>
                                    <p:cond delay="2500"/>
                                  </p:stCondLst>
                                  <p:childTnLst>
                                    <p:animScale>
                                      <p:cBhvr>
                                        <p:cTn id="67" dur="150" fill="hold"/>
                                        <p:tgtEl>
                                          <p:spTgt spid="28"/>
                                        </p:tgtEl>
                                      </p:cBhvr>
                                      <p:by x="110000" y="110000"/>
                                    </p:animScale>
                                  </p:childTnLst>
                                </p:cTn>
                              </p:par>
                              <p:par>
                                <p:cTn id="68" presetID="53" presetClass="entr" presetSubtype="16" fill="hold" grpId="0" nodeType="withEffect">
                                  <p:stCondLst>
                                    <p:cond delay="2300"/>
                                  </p:stCondLst>
                                  <p:childTnLst>
                                    <p:set>
                                      <p:cBhvr>
                                        <p:cTn id="69" dur="1" fill="hold">
                                          <p:stCondLst>
                                            <p:cond delay="0"/>
                                          </p:stCondLst>
                                        </p:cTn>
                                        <p:tgtEl>
                                          <p:spTgt spid="29"/>
                                        </p:tgtEl>
                                        <p:attrNameLst>
                                          <p:attrName>style.visibility</p:attrName>
                                        </p:attrNameLst>
                                      </p:cBhvr>
                                      <p:to>
                                        <p:strVal val="visible"/>
                                      </p:to>
                                    </p:set>
                                    <p:anim calcmode="lin" valueType="num">
                                      <p:cBhvr>
                                        <p:cTn id="70" dur="300" fill="hold"/>
                                        <p:tgtEl>
                                          <p:spTgt spid="29"/>
                                        </p:tgtEl>
                                        <p:attrNameLst>
                                          <p:attrName>ppt_w</p:attrName>
                                        </p:attrNameLst>
                                      </p:cBhvr>
                                      <p:tavLst>
                                        <p:tav tm="0">
                                          <p:val>
                                            <p:fltVal val="0"/>
                                          </p:val>
                                        </p:tav>
                                        <p:tav tm="100000">
                                          <p:val>
                                            <p:strVal val="#ppt_w"/>
                                          </p:val>
                                        </p:tav>
                                      </p:tavLst>
                                    </p:anim>
                                    <p:anim calcmode="lin" valueType="num">
                                      <p:cBhvr>
                                        <p:cTn id="71" dur="300" fill="hold"/>
                                        <p:tgtEl>
                                          <p:spTgt spid="29"/>
                                        </p:tgtEl>
                                        <p:attrNameLst>
                                          <p:attrName>ppt_h</p:attrName>
                                        </p:attrNameLst>
                                      </p:cBhvr>
                                      <p:tavLst>
                                        <p:tav tm="0">
                                          <p:val>
                                            <p:fltVal val="0"/>
                                          </p:val>
                                        </p:tav>
                                        <p:tav tm="100000">
                                          <p:val>
                                            <p:strVal val="#ppt_h"/>
                                          </p:val>
                                        </p:tav>
                                      </p:tavLst>
                                    </p:anim>
                                    <p:animEffect transition="in" filter="fade">
                                      <p:cBhvr>
                                        <p:cTn id="72" dur="300"/>
                                        <p:tgtEl>
                                          <p:spTgt spid="29"/>
                                        </p:tgtEl>
                                      </p:cBhvr>
                                    </p:animEffect>
                                  </p:childTnLst>
                                </p:cTn>
                              </p:par>
                              <p:par>
                                <p:cTn id="73" presetID="6" presetClass="emph" presetSubtype="0" autoRev="1" fill="hold" grpId="1" nodeType="withEffect">
                                  <p:stCondLst>
                                    <p:cond delay="2600"/>
                                  </p:stCondLst>
                                  <p:childTnLst>
                                    <p:animScale>
                                      <p:cBhvr>
                                        <p:cTn id="74" dur="150" fill="hold"/>
                                        <p:tgtEl>
                                          <p:spTgt spid="29"/>
                                        </p:tgtEl>
                                      </p:cBhvr>
                                      <p:by x="110000" y="110000"/>
                                    </p:animScale>
                                  </p:childTnLst>
                                </p:cTn>
                              </p:par>
                              <p:par>
                                <p:cTn id="75" presetID="53" presetClass="entr" presetSubtype="16" fill="hold" grpId="0" nodeType="withEffect">
                                  <p:stCondLst>
                                    <p:cond delay="2400"/>
                                  </p:stCondLst>
                                  <p:childTnLst>
                                    <p:set>
                                      <p:cBhvr>
                                        <p:cTn id="76" dur="1" fill="hold">
                                          <p:stCondLst>
                                            <p:cond delay="0"/>
                                          </p:stCondLst>
                                        </p:cTn>
                                        <p:tgtEl>
                                          <p:spTgt spid="30"/>
                                        </p:tgtEl>
                                        <p:attrNameLst>
                                          <p:attrName>style.visibility</p:attrName>
                                        </p:attrNameLst>
                                      </p:cBhvr>
                                      <p:to>
                                        <p:strVal val="visible"/>
                                      </p:to>
                                    </p:set>
                                    <p:anim calcmode="lin" valueType="num">
                                      <p:cBhvr>
                                        <p:cTn id="77" dur="300" fill="hold"/>
                                        <p:tgtEl>
                                          <p:spTgt spid="30"/>
                                        </p:tgtEl>
                                        <p:attrNameLst>
                                          <p:attrName>ppt_w</p:attrName>
                                        </p:attrNameLst>
                                      </p:cBhvr>
                                      <p:tavLst>
                                        <p:tav tm="0">
                                          <p:val>
                                            <p:fltVal val="0"/>
                                          </p:val>
                                        </p:tav>
                                        <p:tav tm="100000">
                                          <p:val>
                                            <p:strVal val="#ppt_w"/>
                                          </p:val>
                                        </p:tav>
                                      </p:tavLst>
                                    </p:anim>
                                    <p:anim calcmode="lin" valueType="num">
                                      <p:cBhvr>
                                        <p:cTn id="78" dur="300" fill="hold"/>
                                        <p:tgtEl>
                                          <p:spTgt spid="30"/>
                                        </p:tgtEl>
                                        <p:attrNameLst>
                                          <p:attrName>ppt_h</p:attrName>
                                        </p:attrNameLst>
                                      </p:cBhvr>
                                      <p:tavLst>
                                        <p:tav tm="0">
                                          <p:val>
                                            <p:fltVal val="0"/>
                                          </p:val>
                                        </p:tav>
                                        <p:tav tm="100000">
                                          <p:val>
                                            <p:strVal val="#ppt_h"/>
                                          </p:val>
                                        </p:tav>
                                      </p:tavLst>
                                    </p:anim>
                                    <p:animEffect transition="in" filter="fade">
                                      <p:cBhvr>
                                        <p:cTn id="79" dur="300"/>
                                        <p:tgtEl>
                                          <p:spTgt spid="30"/>
                                        </p:tgtEl>
                                      </p:cBhvr>
                                    </p:animEffect>
                                  </p:childTnLst>
                                </p:cTn>
                              </p:par>
                              <p:par>
                                <p:cTn id="80" presetID="6" presetClass="emph" presetSubtype="0" autoRev="1" fill="hold" grpId="1" nodeType="withEffect">
                                  <p:stCondLst>
                                    <p:cond delay="2700"/>
                                  </p:stCondLst>
                                  <p:childTnLst>
                                    <p:animScale>
                                      <p:cBhvr>
                                        <p:cTn id="81" dur="150" fill="hold"/>
                                        <p:tgtEl>
                                          <p:spTgt spid="30"/>
                                        </p:tgtEl>
                                      </p:cBhvr>
                                      <p:by x="110000" y="110000"/>
                                    </p:animScale>
                                  </p:childTnLst>
                                </p:cTn>
                              </p:par>
                              <p:par>
                                <p:cTn id="82" presetID="53" presetClass="entr" presetSubtype="16" fill="hold" grpId="0" nodeType="withEffect">
                                  <p:stCondLst>
                                    <p:cond delay="2500"/>
                                  </p:stCondLst>
                                  <p:childTnLst>
                                    <p:set>
                                      <p:cBhvr>
                                        <p:cTn id="83" dur="1" fill="hold">
                                          <p:stCondLst>
                                            <p:cond delay="0"/>
                                          </p:stCondLst>
                                        </p:cTn>
                                        <p:tgtEl>
                                          <p:spTgt spid="31"/>
                                        </p:tgtEl>
                                        <p:attrNameLst>
                                          <p:attrName>style.visibility</p:attrName>
                                        </p:attrNameLst>
                                      </p:cBhvr>
                                      <p:to>
                                        <p:strVal val="visible"/>
                                      </p:to>
                                    </p:set>
                                    <p:anim calcmode="lin" valueType="num">
                                      <p:cBhvr>
                                        <p:cTn id="84" dur="300" fill="hold"/>
                                        <p:tgtEl>
                                          <p:spTgt spid="31"/>
                                        </p:tgtEl>
                                        <p:attrNameLst>
                                          <p:attrName>ppt_w</p:attrName>
                                        </p:attrNameLst>
                                      </p:cBhvr>
                                      <p:tavLst>
                                        <p:tav tm="0">
                                          <p:val>
                                            <p:fltVal val="0"/>
                                          </p:val>
                                        </p:tav>
                                        <p:tav tm="100000">
                                          <p:val>
                                            <p:strVal val="#ppt_w"/>
                                          </p:val>
                                        </p:tav>
                                      </p:tavLst>
                                    </p:anim>
                                    <p:anim calcmode="lin" valueType="num">
                                      <p:cBhvr>
                                        <p:cTn id="85" dur="300" fill="hold"/>
                                        <p:tgtEl>
                                          <p:spTgt spid="31"/>
                                        </p:tgtEl>
                                        <p:attrNameLst>
                                          <p:attrName>ppt_h</p:attrName>
                                        </p:attrNameLst>
                                      </p:cBhvr>
                                      <p:tavLst>
                                        <p:tav tm="0">
                                          <p:val>
                                            <p:fltVal val="0"/>
                                          </p:val>
                                        </p:tav>
                                        <p:tav tm="100000">
                                          <p:val>
                                            <p:strVal val="#ppt_h"/>
                                          </p:val>
                                        </p:tav>
                                      </p:tavLst>
                                    </p:anim>
                                    <p:animEffect transition="in" filter="fade">
                                      <p:cBhvr>
                                        <p:cTn id="86" dur="300"/>
                                        <p:tgtEl>
                                          <p:spTgt spid="31"/>
                                        </p:tgtEl>
                                      </p:cBhvr>
                                    </p:animEffect>
                                  </p:childTnLst>
                                </p:cTn>
                              </p:par>
                              <p:par>
                                <p:cTn id="87" presetID="6" presetClass="emph" presetSubtype="0" autoRev="1" fill="hold" grpId="1" nodeType="withEffect">
                                  <p:stCondLst>
                                    <p:cond delay="2500"/>
                                  </p:stCondLst>
                                  <p:childTnLst>
                                    <p:animScale>
                                      <p:cBhvr>
                                        <p:cTn id="88" dur="150" fill="hold"/>
                                        <p:tgtEl>
                                          <p:spTgt spid="31"/>
                                        </p:tgtEl>
                                      </p:cBhvr>
                                      <p:by x="110000" y="110000"/>
                                    </p:animScale>
                                  </p:childTnLst>
                                </p:cTn>
                              </p:par>
                              <p:par>
                                <p:cTn id="89" presetID="53" presetClass="entr" presetSubtype="16" fill="hold" grpId="0" nodeType="withEffect">
                                  <p:stCondLst>
                                    <p:cond delay="1200"/>
                                  </p:stCondLst>
                                  <p:childTnLst>
                                    <p:set>
                                      <p:cBhvr>
                                        <p:cTn id="90" dur="1" fill="hold">
                                          <p:stCondLst>
                                            <p:cond delay="0"/>
                                          </p:stCondLst>
                                        </p:cTn>
                                        <p:tgtEl>
                                          <p:spTgt spid="43"/>
                                        </p:tgtEl>
                                        <p:attrNameLst>
                                          <p:attrName>style.visibility</p:attrName>
                                        </p:attrNameLst>
                                      </p:cBhvr>
                                      <p:to>
                                        <p:strVal val="visible"/>
                                      </p:to>
                                    </p:set>
                                    <p:anim calcmode="lin" valueType="num">
                                      <p:cBhvr>
                                        <p:cTn id="91" dur="300" fill="hold"/>
                                        <p:tgtEl>
                                          <p:spTgt spid="43"/>
                                        </p:tgtEl>
                                        <p:attrNameLst>
                                          <p:attrName>ppt_w</p:attrName>
                                        </p:attrNameLst>
                                      </p:cBhvr>
                                      <p:tavLst>
                                        <p:tav tm="0">
                                          <p:val>
                                            <p:fltVal val="0"/>
                                          </p:val>
                                        </p:tav>
                                        <p:tav tm="100000">
                                          <p:val>
                                            <p:strVal val="#ppt_w"/>
                                          </p:val>
                                        </p:tav>
                                      </p:tavLst>
                                    </p:anim>
                                    <p:anim calcmode="lin" valueType="num">
                                      <p:cBhvr>
                                        <p:cTn id="92" dur="300" fill="hold"/>
                                        <p:tgtEl>
                                          <p:spTgt spid="43"/>
                                        </p:tgtEl>
                                        <p:attrNameLst>
                                          <p:attrName>ppt_h</p:attrName>
                                        </p:attrNameLst>
                                      </p:cBhvr>
                                      <p:tavLst>
                                        <p:tav tm="0">
                                          <p:val>
                                            <p:fltVal val="0"/>
                                          </p:val>
                                        </p:tav>
                                        <p:tav tm="100000">
                                          <p:val>
                                            <p:strVal val="#ppt_h"/>
                                          </p:val>
                                        </p:tav>
                                      </p:tavLst>
                                    </p:anim>
                                    <p:animEffect transition="in" filter="fade">
                                      <p:cBhvr>
                                        <p:cTn id="93" dur="300"/>
                                        <p:tgtEl>
                                          <p:spTgt spid="43"/>
                                        </p:tgtEl>
                                      </p:cBhvr>
                                    </p:animEffect>
                                  </p:childTnLst>
                                </p:cTn>
                              </p:par>
                              <p:par>
                                <p:cTn id="94" presetID="6" presetClass="emph" presetSubtype="0" autoRev="1" fill="hold" grpId="1" nodeType="withEffect">
                                  <p:stCondLst>
                                    <p:cond delay="1500"/>
                                  </p:stCondLst>
                                  <p:childTnLst>
                                    <p:animScale>
                                      <p:cBhvr>
                                        <p:cTn id="95" dur="150" fill="hold"/>
                                        <p:tgtEl>
                                          <p:spTgt spid="43"/>
                                        </p:tgtEl>
                                      </p:cBhvr>
                                      <p:by x="110000" y="110000"/>
                                    </p:animScale>
                                  </p:childTnLst>
                                </p:cTn>
                              </p:par>
                              <p:par>
                                <p:cTn id="96" presetID="53" presetClass="entr" presetSubtype="16" fill="hold" grpId="0" nodeType="withEffect">
                                  <p:stCondLst>
                                    <p:cond delay="1300"/>
                                  </p:stCondLst>
                                  <p:childTnLst>
                                    <p:set>
                                      <p:cBhvr>
                                        <p:cTn id="97" dur="1" fill="hold">
                                          <p:stCondLst>
                                            <p:cond delay="0"/>
                                          </p:stCondLst>
                                        </p:cTn>
                                        <p:tgtEl>
                                          <p:spTgt spid="44"/>
                                        </p:tgtEl>
                                        <p:attrNameLst>
                                          <p:attrName>style.visibility</p:attrName>
                                        </p:attrNameLst>
                                      </p:cBhvr>
                                      <p:to>
                                        <p:strVal val="visible"/>
                                      </p:to>
                                    </p:set>
                                    <p:anim calcmode="lin" valueType="num">
                                      <p:cBhvr>
                                        <p:cTn id="98" dur="300" fill="hold"/>
                                        <p:tgtEl>
                                          <p:spTgt spid="44"/>
                                        </p:tgtEl>
                                        <p:attrNameLst>
                                          <p:attrName>ppt_w</p:attrName>
                                        </p:attrNameLst>
                                      </p:cBhvr>
                                      <p:tavLst>
                                        <p:tav tm="0">
                                          <p:val>
                                            <p:fltVal val="0"/>
                                          </p:val>
                                        </p:tav>
                                        <p:tav tm="100000">
                                          <p:val>
                                            <p:strVal val="#ppt_w"/>
                                          </p:val>
                                        </p:tav>
                                      </p:tavLst>
                                    </p:anim>
                                    <p:anim calcmode="lin" valueType="num">
                                      <p:cBhvr>
                                        <p:cTn id="99" dur="300" fill="hold"/>
                                        <p:tgtEl>
                                          <p:spTgt spid="44"/>
                                        </p:tgtEl>
                                        <p:attrNameLst>
                                          <p:attrName>ppt_h</p:attrName>
                                        </p:attrNameLst>
                                      </p:cBhvr>
                                      <p:tavLst>
                                        <p:tav tm="0">
                                          <p:val>
                                            <p:fltVal val="0"/>
                                          </p:val>
                                        </p:tav>
                                        <p:tav tm="100000">
                                          <p:val>
                                            <p:strVal val="#ppt_h"/>
                                          </p:val>
                                        </p:tav>
                                      </p:tavLst>
                                    </p:anim>
                                    <p:animEffect transition="in" filter="fade">
                                      <p:cBhvr>
                                        <p:cTn id="100" dur="300"/>
                                        <p:tgtEl>
                                          <p:spTgt spid="44"/>
                                        </p:tgtEl>
                                      </p:cBhvr>
                                    </p:animEffect>
                                  </p:childTnLst>
                                </p:cTn>
                              </p:par>
                              <p:par>
                                <p:cTn id="101" presetID="6" presetClass="emph" presetSubtype="0" autoRev="1" fill="hold" grpId="1" nodeType="withEffect">
                                  <p:stCondLst>
                                    <p:cond delay="1600"/>
                                  </p:stCondLst>
                                  <p:childTnLst>
                                    <p:animScale>
                                      <p:cBhvr>
                                        <p:cTn id="102" dur="150" fill="hold"/>
                                        <p:tgtEl>
                                          <p:spTgt spid="44"/>
                                        </p:tgtEl>
                                      </p:cBhvr>
                                      <p:by x="110000" y="110000"/>
                                    </p:animScale>
                                  </p:childTnLst>
                                </p:cTn>
                              </p:par>
                              <p:par>
                                <p:cTn id="103" presetID="53" presetClass="entr" presetSubtype="16" fill="hold" grpId="0" nodeType="withEffect">
                                  <p:stCondLst>
                                    <p:cond delay="1600"/>
                                  </p:stCondLst>
                                  <p:childTnLst>
                                    <p:set>
                                      <p:cBhvr>
                                        <p:cTn id="104" dur="1" fill="hold">
                                          <p:stCondLst>
                                            <p:cond delay="0"/>
                                          </p:stCondLst>
                                        </p:cTn>
                                        <p:tgtEl>
                                          <p:spTgt spid="45"/>
                                        </p:tgtEl>
                                        <p:attrNameLst>
                                          <p:attrName>style.visibility</p:attrName>
                                        </p:attrNameLst>
                                      </p:cBhvr>
                                      <p:to>
                                        <p:strVal val="visible"/>
                                      </p:to>
                                    </p:set>
                                    <p:anim calcmode="lin" valueType="num">
                                      <p:cBhvr>
                                        <p:cTn id="105" dur="300" fill="hold"/>
                                        <p:tgtEl>
                                          <p:spTgt spid="45"/>
                                        </p:tgtEl>
                                        <p:attrNameLst>
                                          <p:attrName>ppt_w</p:attrName>
                                        </p:attrNameLst>
                                      </p:cBhvr>
                                      <p:tavLst>
                                        <p:tav tm="0">
                                          <p:val>
                                            <p:fltVal val="0"/>
                                          </p:val>
                                        </p:tav>
                                        <p:tav tm="100000">
                                          <p:val>
                                            <p:strVal val="#ppt_w"/>
                                          </p:val>
                                        </p:tav>
                                      </p:tavLst>
                                    </p:anim>
                                    <p:anim calcmode="lin" valueType="num">
                                      <p:cBhvr>
                                        <p:cTn id="106" dur="300" fill="hold"/>
                                        <p:tgtEl>
                                          <p:spTgt spid="45"/>
                                        </p:tgtEl>
                                        <p:attrNameLst>
                                          <p:attrName>ppt_h</p:attrName>
                                        </p:attrNameLst>
                                      </p:cBhvr>
                                      <p:tavLst>
                                        <p:tav tm="0">
                                          <p:val>
                                            <p:fltVal val="0"/>
                                          </p:val>
                                        </p:tav>
                                        <p:tav tm="100000">
                                          <p:val>
                                            <p:strVal val="#ppt_h"/>
                                          </p:val>
                                        </p:tav>
                                      </p:tavLst>
                                    </p:anim>
                                    <p:animEffect transition="in" filter="fade">
                                      <p:cBhvr>
                                        <p:cTn id="107" dur="300"/>
                                        <p:tgtEl>
                                          <p:spTgt spid="45"/>
                                        </p:tgtEl>
                                      </p:cBhvr>
                                    </p:animEffect>
                                  </p:childTnLst>
                                </p:cTn>
                              </p:par>
                              <p:par>
                                <p:cTn id="108" presetID="6" presetClass="emph" presetSubtype="0" autoRev="1" fill="hold" grpId="1" nodeType="withEffect">
                                  <p:stCondLst>
                                    <p:cond delay="1900"/>
                                  </p:stCondLst>
                                  <p:childTnLst>
                                    <p:animScale>
                                      <p:cBhvr>
                                        <p:cTn id="109" dur="150" fill="hold"/>
                                        <p:tgtEl>
                                          <p:spTgt spid="45"/>
                                        </p:tgtEl>
                                      </p:cBhvr>
                                      <p:by x="110000" y="110000"/>
                                    </p:animScale>
                                  </p:childTnLst>
                                </p:cTn>
                              </p:par>
                              <p:par>
                                <p:cTn id="110" presetID="53" presetClass="entr" presetSubtype="16" fill="hold" grpId="0" nodeType="withEffect">
                                  <p:stCondLst>
                                    <p:cond delay="1700"/>
                                  </p:stCondLst>
                                  <p:childTnLst>
                                    <p:set>
                                      <p:cBhvr>
                                        <p:cTn id="111" dur="1" fill="hold">
                                          <p:stCondLst>
                                            <p:cond delay="0"/>
                                          </p:stCondLst>
                                        </p:cTn>
                                        <p:tgtEl>
                                          <p:spTgt spid="46"/>
                                        </p:tgtEl>
                                        <p:attrNameLst>
                                          <p:attrName>style.visibility</p:attrName>
                                        </p:attrNameLst>
                                      </p:cBhvr>
                                      <p:to>
                                        <p:strVal val="visible"/>
                                      </p:to>
                                    </p:set>
                                    <p:anim calcmode="lin" valueType="num">
                                      <p:cBhvr>
                                        <p:cTn id="112" dur="300" fill="hold"/>
                                        <p:tgtEl>
                                          <p:spTgt spid="46"/>
                                        </p:tgtEl>
                                        <p:attrNameLst>
                                          <p:attrName>ppt_w</p:attrName>
                                        </p:attrNameLst>
                                      </p:cBhvr>
                                      <p:tavLst>
                                        <p:tav tm="0">
                                          <p:val>
                                            <p:fltVal val="0"/>
                                          </p:val>
                                        </p:tav>
                                        <p:tav tm="100000">
                                          <p:val>
                                            <p:strVal val="#ppt_w"/>
                                          </p:val>
                                        </p:tav>
                                      </p:tavLst>
                                    </p:anim>
                                    <p:anim calcmode="lin" valueType="num">
                                      <p:cBhvr>
                                        <p:cTn id="113" dur="300" fill="hold"/>
                                        <p:tgtEl>
                                          <p:spTgt spid="46"/>
                                        </p:tgtEl>
                                        <p:attrNameLst>
                                          <p:attrName>ppt_h</p:attrName>
                                        </p:attrNameLst>
                                      </p:cBhvr>
                                      <p:tavLst>
                                        <p:tav tm="0">
                                          <p:val>
                                            <p:fltVal val="0"/>
                                          </p:val>
                                        </p:tav>
                                        <p:tav tm="100000">
                                          <p:val>
                                            <p:strVal val="#ppt_h"/>
                                          </p:val>
                                        </p:tav>
                                      </p:tavLst>
                                    </p:anim>
                                    <p:animEffect transition="in" filter="fade">
                                      <p:cBhvr>
                                        <p:cTn id="114" dur="300"/>
                                        <p:tgtEl>
                                          <p:spTgt spid="46"/>
                                        </p:tgtEl>
                                      </p:cBhvr>
                                    </p:animEffect>
                                  </p:childTnLst>
                                </p:cTn>
                              </p:par>
                              <p:par>
                                <p:cTn id="115" presetID="6" presetClass="emph" presetSubtype="0" autoRev="1" fill="hold" grpId="1" nodeType="withEffect">
                                  <p:stCondLst>
                                    <p:cond delay="2000"/>
                                  </p:stCondLst>
                                  <p:childTnLst>
                                    <p:animScale>
                                      <p:cBhvr>
                                        <p:cTn id="116" dur="150" fill="hold"/>
                                        <p:tgtEl>
                                          <p:spTgt spid="46"/>
                                        </p:tgtEl>
                                      </p:cBhvr>
                                      <p:by x="110000" y="110000"/>
                                    </p:animScale>
                                  </p:childTnLst>
                                </p:cTn>
                              </p:par>
                              <p:par>
                                <p:cTn id="117" presetID="53" presetClass="entr" presetSubtype="16" fill="hold" grpId="0" nodeType="withEffect">
                                  <p:stCondLst>
                                    <p:cond delay="800"/>
                                  </p:stCondLst>
                                  <p:childTnLst>
                                    <p:set>
                                      <p:cBhvr>
                                        <p:cTn id="118" dur="1" fill="hold">
                                          <p:stCondLst>
                                            <p:cond delay="0"/>
                                          </p:stCondLst>
                                        </p:cTn>
                                        <p:tgtEl>
                                          <p:spTgt spid="47"/>
                                        </p:tgtEl>
                                        <p:attrNameLst>
                                          <p:attrName>style.visibility</p:attrName>
                                        </p:attrNameLst>
                                      </p:cBhvr>
                                      <p:to>
                                        <p:strVal val="visible"/>
                                      </p:to>
                                    </p:set>
                                    <p:anim calcmode="lin" valueType="num">
                                      <p:cBhvr>
                                        <p:cTn id="119" dur="300" fill="hold"/>
                                        <p:tgtEl>
                                          <p:spTgt spid="47"/>
                                        </p:tgtEl>
                                        <p:attrNameLst>
                                          <p:attrName>ppt_w</p:attrName>
                                        </p:attrNameLst>
                                      </p:cBhvr>
                                      <p:tavLst>
                                        <p:tav tm="0">
                                          <p:val>
                                            <p:fltVal val="0"/>
                                          </p:val>
                                        </p:tav>
                                        <p:tav tm="100000">
                                          <p:val>
                                            <p:strVal val="#ppt_w"/>
                                          </p:val>
                                        </p:tav>
                                      </p:tavLst>
                                    </p:anim>
                                    <p:anim calcmode="lin" valueType="num">
                                      <p:cBhvr>
                                        <p:cTn id="120" dur="300" fill="hold"/>
                                        <p:tgtEl>
                                          <p:spTgt spid="47"/>
                                        </p:tgtEl>
                                        <p:attrNameLst>
                                          <p:attrName>ppt_h</p:attrName>
                                        </p:attrNameLst>
                                      </p:cBhvr>
                                      <p:tavLst>
                                        <p:tav tm="0">
                                          <p:val>
                                            <p:fltVal val="0"/>
                                          </p:val>
                                        </p:tav>
                                        <p:tav tm="100000">
                                          <p:val>
                                            <p:strVal val="#ppt_h"/>
                                          </p:val>
                                        </p:tav>
                                      </p:tavLst>
                                    </p:anim>
                                    <p:animEffect transition="in" filter="fade">
                                      <p:cBhvr>
                                        <p:cTn id="121" dur="300"/>
                                        <p:tgtEl>
                                          <p:spTgt spid="47"/>
                                        </p:tgtEl>
                                      </p:cBhvr>
                                    </p:animEffect>
                                  </p:childTnLst>
                                </p:cTn>
                              </p:par>
                              <p:par>
                                <p:cTn id="122" presetID="6" presetClass="emph" presetSubtype="0" autoRev="1" fill="hold" grpId="1" nodeType="withEffect">
                                  <p:stCondLst>
                                    <p:cond delay="1100"/>
                                  </p:stCondLst>
                                  <p:childTnLst>
                                    <p:animScale>
                                      <p:cBhvr>
                                        <p:cTn id="123" dur="150" fill="hold"/>
                                        <p:tgtEl>
                                          <p:spTgt spid="47"/>
                                        </p:tgtEl>
                                      </p:cBhvr>
                                      <p:by x="110000" y="110000"/>
                                    </p:animScale>
                                  </p:childTnLst>
                                </p:cTn>
                              </p:par>
                              <p:par>
                                <p:cTn id="124" presetID="53" presetClass="entr" presetSubtype="16" fill="hold" grpId="0" nodeType="withEffect">
                                  <p:stCondLst>
                                    <p:cond delay="900"/>
                                  </p:stCondLst>
                                  <p:childTnLst>
                                    <p:set>
                                      <p:cBhvr>
                                        <p:cTn id="125" dur="1" fill="hold">
                                          <p:stCondLst>
                                            <p:cond delay="0"/>
                                          </p:stCondLst>
                                        </p:cTn>
                                        <p:tgtEl>
                                          <p:spTgt spid="48"/>
                                        </p:tgtEl>
                                        <p:attrNameLst>
                                          <p:attrName>style.visibility</p:attrName>
                                        </p:attrNameLst>
                                      </p:cBhvr>
                                      <p:to>
                                        <p:strVal val="visible"/>
                                      </p:to>
                                    </p:set>
                                    <p:anim calcmode="lin" valueType="num">
                                      <p:cBhvr>
                                        <p:cTn id="126" dur="300" fill="hold"/>
                                        <p:tgtEl>
                                          <p:spTgt spid="48"/>
                                        </p:tgtEl>
                                        <p:attrNameLst>
                                          <p:attrName>ppt_w</p:attrName>
                                        </p:attrNameLst>
                                      </p:cBhvr>
                                      <p:tavLst>
                                        <p:tav tm="0">
                                          <p:val>
                                            <p:fltVal val="0"/>
                                          </p:val>
                                        </p:tav>
                                        <p:tav tm="100000">
                                          <p:val>
                                            <p:strVal val="#ppt_w"/>
                                          </p:val>
                                        </p:tav>
                                      </p:tavLst>
                                    </p:anim>
                                    <p:anim calcmode="lin" valueType="num">
                                      <p:cBhvr>
                                        <p:cTn id="127" dur="300" fill="hold"/>
                                        <p:tgtEl>
                                          <p:spTgt spid="48"/>
                                        </p:tgtEl>
                                        <p:attrNameLst>
                                          <p:attrName>ppt_h</p:attrName>
                                        </p:attrNameLst>
                                      </p:cBhvr>
                                      <p:tavLst>
                                        <p:tav tm="0">
                                          <p:val>
                                            <p:fltVal val="0"/>
                                          </p:val>
                                        </p:tav>
                                        <p:tav tm="100000">
                                          <p:val>
                                            <p:strVal val="#ppt_h"/>
                                          </p:val>
                                        </p:tav>
                                      </p:tavLst>
                                    </p:anim>
                                    <p:animEffect transition="in" filter="fade">
                                      <p:cBhvr>
                                        <p:cTn id="128" dur="300"/>
                                        <p:tgtEl>
                                          <p:spTgt spid="48"/>
                                        </p:tgtEl>
                                      </p:cBhvr>
                                    </p:animEffect>
                                  </p:childTnLst>
                                </p:cTn>
                              </p:par>
                              <p:par>
                                <p:cTn id="129" presetID="6" presetClass="emph" presetSubtype="0" autoRev="1" fill="hold" grpId="1" nodeType="withEffect">
                                  <p:stCondLst>
                                    <p:cond delay="1200"/>
                                  </p:stCondLst>
                                  <p:childTnLst>
                                    <p:animScale>
                                      <p:cBhvr>
                                        <p:cTn id="130" dur="150" fill="hold"/>
                                        <p:tgtEl>
                                          <p:spTgt spid="48"/>
                                        </p:tgtEl>
                                      </p:cBhvr>
                                      <p:by x="110000" y="110000"/>
                                    </p:animScale>
                                  </p:childTnLst>
                                </p:cTn>
                              </p:par>
                              <p:par>
                                <p:cTn id="131" presetID="53" presetClass="entr" presetSubtype="16" fill="hold" grpId="0" nodeType="withEffect">
                                  <p:stCondLst>
                                    <p:cond delay="1200"/>
                                  </p:stCondLst>
                                  <p:childTnLst>
                                    <p:set>
                                      <p:cBhvr>
                                        <p:cTn id="132" dur="1" fill="hold">
                                          <p:stCondLst>
                                            <p:cond delay="0"/>
                                          </p:stCondLst>
                                        </p:cTn>
                                        <p:tgtEl>
                                          <p:spTgt spid="49"/>
                                        </p:tgtEl>
                                        <p:attrNameLst>
                                          <p:attrName>style.visibility</p:attrName>
                                        </p:attrNameLst>
                                      </p:cBhvr>
                                      <p:to>
                                        <p:strVal val="visible"/>
                                      </p:to>
                                    </p:set>
                                    <p:anim calcmode="lin" valueType="num">
                                      <p:cBhvr>
                                        <p:cTn id="133" dur="300" fill="hold"/>
                                        <p:tgtEl>
                                          <p:spTgt spid="49"/>
                                        </p:tgtEl>
                                        <p:attrNameLst>
                                          <p:attrName>ppt_w</p:attrName>
                                        </p:attrNameLst>
                                      </p:cBhvr>
                                      <p:tavLst>
                                        <p:tav tm="0">
                                          <p:val>
                                            <p:fltVal val="0"/>
                                          </p:val>
                                        </p:tav>
                                        <p:tav tm="100000">
                                          <p:val>
                                            <p:strVal val="#ppt_w"/>
                                          </p:val>
                                        </p:tav>
                                      </p:tavLst>
                                    </p:anim>
                                    <p:anim calcmode="lin" valueType="num">
                                      <p:cBhvr>
                                        <p:cTn id="134" dur="300" fill="hold"/>
                                        <p:tgtEl>
                                          <p:spTgt spid="49"/>
                                        </p:tgtEl>
                                        <p:attrNameLst>
                                          <p:attrName>ppt_h</p:attrName>
                                        </p:attrNameLst>
                                      </p:cBhvr>
                                      <p:tavLst>
                                        <p:tav tm="0">
                                          <p:val>
                                            <p:fltVal val="0"/>
                                          </p:val>
                                        </p:tav>
                                        <p:tav tm="100000">
                                          <p:val>
                                            <p:strVal val="#ppt_h"/>
                                          </p:val>
                                        </p:tav>
                                      </p:tavLst>
                                    </p:anim>
                                    <p:animEffect transition="in" filter="fade">
                                      <p:cBhvr>
                                        <p:cTn id="135" dur="300"/>
                                        <p:tgtEl>
                                          <p:spTgt spid="49"/>
                                        </p:tgtEl>
                                      </p:cBhvr>
                                    </p:animEffect>
                                  </p:childTnLst>
                                </p:cTn>
                              </p:par>
                              <p:par>
                                <p:cTn id="136" presetID="6" presetClass="emph" presetSubtype="0" autoRev="1" fill="hold" grpId="1" nodeType="withEffect">
                                  <p:stCondLst>
                                    <p:cond delay="1500"/>
                                  </p:stCondLst>
                                  <p:childTnLst>
                                    <p:animScale>
                                      <p:cBhvr>
                                        <p:cTn id="137" dur="150" fill="hold"/>
                                        <p:tgtEl>
                                          <p:spTgt spid="49"/>
                                        </p:tgtEl>
                                      </p:cBhvr>
                                      <p:by x="110000" y="110000"/>
                                    </p:animScale>
                                  </p:childTnLst>
                                </p:cTn>
                              </p:par>
                              <p:par>
                                <p:cTn id="138" presetID="53" presetClass="entr" presetSubtype="16" fill="hold" grpId="0" nodeType="withEffect">
                                  <p:stCondLst>
                                    <p:cond delay="1300"/>
                                  </p:stCondLst>
                                  <p:childTnLst>
                                    <p:set>
                                      <p:cBhvr>
                                        <p:cTn id="139" dur="1" fill="hold">
                                          <p:stCondLst>
                                            <p:cond delay="0"/>
                                          </p:stCondLst>
                                        </p:cTn>
                                        <p:tgtEl>
                                          <p:spTgt spid="50"/>
                                        </p:tgtEl>
                                        <p:attrNameLst>
                                          <p:attrName>style.visibility</p:attrName>
                                        </p:attrNameLst>
                                      </p:cBhvr>
                                      <p:to>
                                        <p:strVal val="visible"/>
                                      </p:to>
                                    </p:set>
                                    <p:anim calcmode="lin" valueType="num">
                                      <p:cBhvr>
                                        <p:cTn id="140" dur="300" fill="hold"/>
                                        <p:tgtEl>
                                          <p:spTgt spid="50"/>
                                        </p:tgtEl>
                                        <p:attrNameLst>
                                          <p:attrName>ppt_w</p:attrName>
                                        </p:attrNameLst>
                                      </p:cBhvr>
                                      <p:tavLst>
                                        <p:tav tm="0">
                                          <p:val>
                                            <p:fltVal val="0"/>
                                          </p:val>
                                        </p:tav>
                                        <p:tav tm="100000">
                                          <p:val>
                                            <p:strVal val="#ppt_w"/>
                                          </p:val>
                                        </p:tav>
                                      </p:tavLst>
                                    </p:anim>
                                    <p:anim calcmode="lin" valueType="num">
                                      <p:cBhvr>
                                        <p:cTn id="141" dur="300" fill="hold"/>
                                        <p:tgtEl>
                                          <p:spTgt spid="50"/>
                                        </p:tgtEl>
                                        <p:attrNameLst>
                                          <p:attrName>ppt_h</p:attrName>
                                        </p:attrNameLst>
                                      </p:cBhvr>
                                      <p:tavLst>
                                        <p:tav tm="0">
                                          <p:val>
                                            <p:fltVal val="0"/>
                                          </p:val>
                                        </p:tav>
                                        <p:tav tm="100000">
                                          <p:val>
                                            <p:strVal val="#ppt_h"/>
                                          </p:val>
                                        </p:tav>
                                      </p:tavLst>
                                    </p:anim>
                                    <p:animEffect transition="in" filter="fade">
                                      <p:cBhvr>
                                        <p:cTn id="142" dur="300"/>
                                        <p:tgtEl>
                                          <p:spTgt spid="50"/>
                                        </p:tgtEl>
                                      </p:cBhvr>
                                    </p:animEffect>
                                  </p:childTnLst>
                                </p:cTn>
                              </p:par>
                              <p:par>
                                <p:cTn id="143" presetID="6" presetClass="emph" presetSubtype="0" autoRev="1" fill="hold" grpId="1" nodeType="withEffect">
                                  <p:stCondLst>
                                    <p:cond delay="1600"/>
                                  </p:stCondLst>
                                  <p:childTnLst>
                                    <p:animScale>
                                      <p:cBhvr>
                                        <p:cTn id="144" dur="150" fill="hold"/>
                                        <p:tgtEl>
                                          <p:spTgt spid="50"/>
                                        </p:tgtEl>
                                      </p:cBhvr>
                                      <p:by x="110000" y="110000"/>
                                    </p:animScale>
                                  </p:childTnLst>
                                </p:cTn>
                              </p:par>
                              <p:par>
                                <p:cTn id="145" presetID="53" presetClass="entr" presetSubtype="16" fill="hold" grpId="0" nodeType="withEffect">
                                  <p:stCondLst>
                                    <p:cond delay="1600"/>
                                  </p:stCondLst>
                                  <p:childTnLst>
                                    <p:set>
                                      <p:cBhvr>
                                        <p:cTn id="146" dur="1" fill="hold">
                                          <p:stCondLst>
                                            <p:cond delay="0"/>
                                          </p:stCondLst>
                                        </p:cTn>
                                        <p:tgtEl>
                                          <p:spTgt spid="51"/>
                                        </p:tgtEl>
                                        <p:attrNameLst>
                                          <p:attrName>style.visibility</p:attrName>
                                        </p:attrNameLst>
                                      </p:cBhvr>
                                      <p:to>
                                        <p:strVal val="visible"/>
                                      </p:to>
                                    </p:set>
                                    <p:anim calcmode="lin" valueType="num">
                                      <p:cBhvr>
                                        <p:cTn id="147" dur="300" fill="hold"/>
                                        <p:tgtEl>
                                          <p:spTgt spid="51"/>
                                        </p:tgtEl>
                                        <p:attrNameLst>
                                          <p:attrName>ppt_w</p:attrName>
                                        </p:attrNameLst>
                                      </p:cBhvr>
                                      <p:tavLst>
                                        <p:tav tm="0">
                                          <p:val>
                                            <p:fltVal val="0"/>
                                          </p:val>
                                        </p:tav>
                                        <p:tav tm="100000">
                                          <p:val>
                                            <p:strVal val="#ppt_w"/>
                                          </p:val>
                                        </p:tav>
                                      </p:tavLst>
                                    </p:anim>
                                    <p:anim calcmode="lin" valueType="num">
                                      <p:cBhvr>
                                        <p:cTn id="148" dur="300" fill="hold"/>
                                        <p:tgtEl>
                                          <p:spTgt spid="51"/>
                                        </p:tgtEl>
                                        <p:attrNameLst>
                                          <p:attrName>ppt_h</p:attrName>
                                        </p:attrNameLst>
                                      </p:cBhvr>
                                      <p:tavLst>
                                        <p:tav tm="0">
                                          <p:val>
                                            <p:fltVal val="0"/>
                                          </p:val>
                                        </p:tav>
                                        <p:tav tm="100000">
                                          <p:val>
                                            <p:strVal val="#ppt_h"/>
                                          </p:val>
                                        </p:tav>
                                      </p:tavLst>
                                    </p:anim>
                                    <p:animEffect transition="in" filter="fade">
                                      <p:cBhvr>
                                        <p:cTn id="149" dur="300"/>
                                        <p:tgtEl>
                                          <p:spTgt spid="51"/>
                                        </p:tgtEl>
                                      </p:cBhvr>
                                    </p:animEffect>
                                  </p:childTnLst>
                                </p:cTn>
                              </p:par>
                              <p:par>
                                <p:cTn id="150" presetID="6" presetClass="emph" presetSubtype="0" autoRev="1" fill="hold" grpId="1" nodeType="withEffect">
                                  <p:stCondLst>
                                    <p:cond delay="1900"/>
                                  </p:stCondLst>
                                  <p:childTnLst>
                                    <p:animScale>
                                      <p:cBhvr>
                                        <p:cTn id="151" dur="150" fill="hold"/>
                                        <p:tgtEl>
                                          <p:spTgt spid="51"/>
                                        </p:tgtEl>
                                      </p:cBhvr>
                                      <p:by x="110000" y="110000"/>
                                    </p:animScale>
                                  </p:childTnLst>
                                </p:cTn>
                              </p:par>
                              <p:par>
                                <p:cTn id="152" presetID="53" presetClass="entr" presetSubtype="16" fill="hold" grpId="0" nodeType="withEffect">
                                  <p:stCondLst>
                                    <p:cond delay="1700"/>
                                  </p:stCondLst>
                                  <p:childTnLst>
                                    <p:set>
                                      <p:cBhvr>
                                        <p:cTn id="153" dur="1" fill="hold">
                                          <p:stCondLst>
                                            <p:cond delay="0"/>
                                          </p:stCondLst>
                                        </p:cTn>
                                        <p:tgtEl>
                                          <p:spTgt spid="52"/>
                                        </p:tgtEl>
                                        <p:attrNameLst>
                                          <p:attrName>style.visibility</p:attrName>
                                        </p:attrNameLst>
                                      </p:cBhvr>
                                      <p:to>
                                        <p:strVal val="visible"/>
                                      </p:to>
                                    </p:set>
                                    <p:anim calcmode="lin" valueType="num">
                                      <p:cBhvr>
                                        <p:cTn id="154" dur="300" fill="hold"/>
                                        <p:tgtEl>
                                          <p:spTgt spid="52"/>
                                        </p:tgtEl>
                                        <p:attrNameLst>
                                          <p:attrName>ppt_w</p:attrName>
                                        </p:attrNameLst>
                                      </p:cBhvr>
                                      <p:tavLst>
                                        <p:tav tm="0">
                                          <p:val>
                                            <p:fltVal val="0"/>
                                          </p:val>
                                        </p:tav>
                                        <p:tav tm="100000">
                                          <p:val>
                                            <p:strVal val="#ppt_w"/>
                                          </p:val>
                                        </p:tav>
                                      </p:tavLst>
                                    </p:anim>
                                    <p:anim calcmode="lin" valueType="num">
                                      <p:cBhvr>
                                        <p:cTn id="155" dur="300" fill="hold"/>
                                        <p:tgtEl>
                                          <p:spTgt spid="52"/>
                                        </p:tgtEl>
                                        <p:attrNameLst>
                                          <p:attrName>ppt_h</p:attrName>
                                        </p:attrNameLst>
                                      </p:cBhvr>
                                      <p:tavLst>
                                        <p:tav tm="0">
                                          <p:val>
                                            <p:fltVal val="0"/>
                                          </p:val>
                                        </p:tav>
                                        <p:tav tm="100000">
                                          <p:val>
                                            <p:strVal val="#ppt_h"/>
                                          </p:val>
                                        </p:tav>
                                      </p:tavLst>
                                    </p:anim>
                                    <p:animEffect transition="in" filter="fade">
                                      <p:cBhvr>
                                        <p:cTn id="156" dur="300"/>
                                        <p:tgtEl>
                                          <p:spTgt spid="52"/>
                                        </p:tgtEl>
                                      </p:cBhvr>
                                    </p:animEffect>
                                  </p:childTnLst>
                                </p:cTn>
                              </p:par>
                              <p:par>
                                <p:cTn id="157" presetID="6" presetClass="emph" presetSubtype="0" autoRev="1" fill="hold" grpId="1" nodeType="withEffect">
                                  <p:stCondLst>
                                    <p:cond delay="2000"/>
                                  </p:stCondLst>
                                  <p:childTnLst>
                                    <p:animScale>
                                      <p:cBhvr>
                                        <p:cTn id="158" dur="150" fill="hold"/>
                                        <p:tgtEl>
                                          <p:spTgt spid="52"/>
                                        </p:tgtEl>
                                      </p:cBhvr>
                                      <p:by x="110000" y="110000"/>
                                    </p:animScale>
                                  </p:childTnLst>
                                </p:cTn>
                              </p:par>
                              <p:par>
                                <p:cTn id="159" presetID="53" presetClass="entr" presetSubtype="16" fill="hold" grpId="0" nodeType="withEffect">
                                  <p:stCondLst>
                                    <p:cond delay="2000"/>
                                  </p:stCondLst>
                                  <p:childTnLst>
                                    <p:set>
                                      <p:cBhvr>
                                        <p:cTn id="160" dur="1" fill="hold">
                                          <p:stCondLst>
                                            <p:cond delay="0"/>
                                          </p:stCondLst>
                                        </p:cTn>
                                        <p:tgtEl>
                                          <p:spTgt spid="53"/>
                                        </p:tgtEl>
                                        <p:attrNameLst>
                                          <p:attrName>style.visibility</p:attrName>
                                        </p:attrNameLst>
                                      </p:cBhvr>
                                      <p:to>
                                        <p:strVal val="visible"/>
                                      </p:to>
                                    </p:set>
                                    <p:anim calcmode="lin" valueType="num">
                                      <p:cBhvr>
                                        <p:cTn id="161" dur="300" fill="hold"/>
                                        <p:tgtEl>
                                          <p:spTgt spid="53"/>
                                        </p:tgtEl>
                                        <p:attrNameLst>
                                          <p:attrName>ppt_w</p:attrName>
                                        </p:attrNameLst>
                                      </p:cBhvr>
                                      <p:tavLst>
                                        <p:tav tm="0">
                                          <p:val>
                                            <p:fltVal val="0"/>
                                          </p:val>
                                        </p:tav>
                                        <p:tav tm="100000">
                                          <p:val>
                                            <p:strVal val="#ppt_w"/>
                                          </p:val>
                                        </p:tav>
                                      </p:tavLst>
                                    </p:anim>
                                    <p:anim calcmode="lin" valueType="num">
                                      <p:cBhvr>
                                        <p:cTn id="162" dur="300" fill="hold"/>
                                        <p:tgtEl>
                                          <p:spTgt spid="53"/>
                                        </p:tgtEl>
                                        <p:attrNameLst>
                                          <p:attrName>ppt_h</p:attrName>
                                        </p:attrNameLst>
                                      </p:cBhvr>
                                      <p:tavLst>
                                        <p:tav tm="0">
                                          <p:val>
                                            <p:fltVal val="0"/>
                                          </p:val>
                                        </p:tav>
                                        <p:tav tm="100000">
                                          <p:val>
                                            <p:strVal val="#ppt_h"/>
                                          </p:val>
                                        </p:tav>
                                      </p:tavLst>
                                    </p:anim>
                                    <p:animEffect transition="in" filter="fade">
                                      <p:cBhvr>
                                        <p:cTn id="163" dur="300"/>
                                        <p:tgtEl>
                                          <p:spTgt spid="53"/>
                                        </p:tgtEl>
                                      </p:cBhvr>
                                    </p:animEffect>
                                  </p:childTnLst>
                                </p:cTn>
                              </p:par>
                              <p:par>
                                <p:cTn id="164" presetID="6" presetClass="emph" presetSubtype="0" autoRev="1" fill="hold" grpId="1" nodeType="withEffect">
                                  <p:stCondLst>
                                    <p:cond delay="2300"/>
                                  </p:stCondLst>
                                  <p:childTnLst>
                                    <p:animScale>
                                      <p:cBhvr>
                                        <p:cTn id="165" dur="150" fill="hold"/>
                                        <p:tgtEl>
                                          <p:spTgt spid="53"/>
                                        </p:tgtEl>
                                      </p:cBhvr>
                                      <p:by x="110000" y="110000"/>
                                    </p:animScale>
                                  </p:childTnLst>
                                </p:cTn>
                              </p:par>
                              <p:par>
                                <p:cTn id="166" presetID="53" presetClass="entr" presetSubtype="16" fill="hold" grpId="0" nodeType="withEffect">
                                  <p:stCondLst>
                                    <p:cond delay="2100"/>
                                  </p:stCondLst>
                                  <p:childTnLst>
                                    <p:set>
                                      <p:cBhvr>
                                        <p:cTn id="167" dur="1" fill="hold">
                                          <p:stCondLst>
                                            <p:cond delay="0"/>
                                          </p:stCondLst>
                                        </p:cTn>
                                        <p:tgtEl>
                                          <p:spTgt spid="54"/>
                                        </p:tgtEl>
                                        <p:attrNameLst>
                                          <p:attrName>style.visibility</p:attrName>
                                        </p:attrNameLst>
                                      </p:cBhvr>
                                      <p:to>
                                        <p:strVal val="visible"/>
                                      </p:to>
                                    </p:set>
                                    <p:anim calcmode="lin" valueType="num">
                                      <p:cBhvr>
                                        <p:cTn id="168" dur="300" fill="hold"/>
                                        <p:tgtEl>
                                          <p:spTgt spid="54"/>
                                        </p:tgtEl>
                                        <p:attrNameLst>
                                          <p:attrName>ppt_w</p:attrName>
                                        </p:attrNameLst>
                                      </p:cBhvr>
                                      <p:tavLst>
                                        <p:tav tm="0">
                                          <p:val>
                                            <p:fltVal val="0"/>
                                          </p:val>
                                        </p:tav>
                                        <p:tav tm="100000">
                                          <p:val>
                                            <p:strVal val="#ppt_w"/>
                                          </p:val>
                                        </p:tav>
                                      </p:tavLst>
                                    </p:anim>
                                    <p:anim calcmode="lin" valueType="num">
                                      <p:cBhvr>
                                        <p:cTn id="169" dur="300" fill="hold"/>
                                        <p:tgtEl>
                                          <p:spTgt spid="54"/>
                                        </p:tgtEl>
                                        <p:attrNameLst>
                                          <p:attrName>ppt_h</p:attrName>
                                        </p:attrNameLst>
                                      </p:cBhvr>
                                      <p:tavLst>
                                        <p:tav tm="0">
                                          <p:val>
                                            <p:fltVal val="0"/>
                                          </p:val>
                                        </p:tav>
                                        <p:tav tm="100000">
                                          <p:val>
                                            <p:strVal val="#ppt_h"/>
                                          </p:val>
                                        </p:tav>
                                      </p:tavLst>
                                    </p:anim>
                                    <p:animEffect transition="in" filter="fade">
                                      <p:cBhvr>
                                        <p:cTn id="170" dur="300"/>
                                        <p:tgtEl>
                                          <p:spTgt spid="54"/>
                                        </p:tgtEl>
                                      </p:cBhvr>
                                    </p:animEffect>
                                  </p:childTnLst>
                                </p:cTn>
                              </p:par>
                              <p:par>
                                <p:cTn id="171" presetID="6" presetClass="emph" presetSubtype="0" autoRev="1" fill="hold" grpId="1" nodeType="withEffect">
                                  <p:stCondLst>
                                    <p:cond delay="2400"/>
                                  </p:stCondLst>
                                  <p:childTnLst>
                                    <p:animScale>
                                      <p:cBhvr>
                                        <p:cTn id="172" dur="150" fill="hold"/>
                                        <p:tgtEl>
                                          <p:spTgt spid="54"/>
                                        </p:tgtEl>
                                      </p:cBhvr>
                                      <p:by x="110000" y="110000"/>
                                    </p:animScale>
                                  </p:childTnLst>
                                </p:cTn>
                              </p:par>
                              <p:par>
                                <p:cTn id="173" presetID="53" presetClass="entr" presetSubtype="16" fill="hold" grpId="0" nodeType="withEffect">
                                  <p:stCondLst>
                                    <p:cond delay="2200"/>
                                  </p:stCondLst>
                                  <p:childTnLst>
                                    <p:set>
                                      <p:cBhvr>
                                        <p:cTn id="174" dur="1" fill="hold">
                                          <p:stCondLst>
                                            <p:cond delay="0"/>
                                          </p:stCondLst>
                                        </p:cTn>
                                        <p:tgtEl>
                                          <p:spTgt spid="55"/>
                                        </p:tgtEl>
                                        <p:attrNameLst>
                                          <p:attrName>style.visibility</p:attrName>
                                        </p:attrNameLst>
                                      </p:cBhvr>
                                      <p:to>
                                        <p:strVal val="visible"/>
                                      </p:to>
                                    </p:set>
                                    <p:anim calcmode="lin" valueType="num">
                                      <p:cBhvr>
                                        <p:cTn id="175" dur="300" fill="hold"/>
                                        <p:tgtEl>
                                          <p:spTgt spid="55"/>
                                        </p:tgtEl>
                                        <p:attrNameLst>
                                          <p:attrName>ppt_w</p:attrName>
                                        </p:attrNameLst>
                                      </p:cBhvr>
                                      <p:tavLst>
                                        <p:tav tm="0">
                                          <p:val>
                                            <p:fltVal val="0"/>
                                          </p:val>
                                        </p:tav>
                                        <p:tav tm="100000">
                                          <p:val>
                                            <p:strVal val="#ppt_w"/>
                                          </p:val>
                                        </p:tav>
                                      </p:tavLst>
                                    </p:anim>
                                    <p:anim calcmode="lin" valueType="num">
                                      <p:cBhvr>
                                        <p:cTn id="176" dur="300" fill="hold"/>
                                        <p:tgtEl>
                                          <p:spTgt spid="55"/>
                                        </p:tgtEl>
                                        <p:attrNameLst>
                                          <p:attrName>ppt_h</p:attrName>
                                        </p:attrNameLst>
                                      </p:cBhvr>
                                      <p:tavLst>
                                        <p:tav tm="0">
                                          <p:val>
                                            <p:fltVal val="0"/>
                                          </p:val>
                                        </p:tav>
                                        <p:tav tm="100000">
                                          <p:val>
                                            <p:strVal val="#ppt_h"/>
                                          </p:val>
                                        </p:tav>
                                      </p:tavLst>
                                    </p:anim>
                                    <p:animEffect transition="in" filter="fade">
                                      <p:cBhvr>
                                        <p:cTn id="177" dur="300"/>
                                        <p:tgtEl>
                                          <p:spTgt spid="55"/>
                                        </p:tgtEl>
                                      </p:cBhvr>
                                    </p:animEffect>
                                  </p:childTnLst>
                                </p:cTn>
                              </p:par>
                              <p:par>
                                <p:cTn id="178" presetID="6" presetClass="emph" presetSubtype="0" autoRev="1" fill="hold" grpId="1" nodeType="withEffect">
                                  <p:stCondLst>
                                    <p:cond delay="2500"/>
                                  </p:stCondLst>
                                  <p:childTnLst>
                                    <p:animScale>
                                      <p:cBhvr>
                                        <p:cTn id="179" dur="150" fill="hold"/>
                                        <p:tgtEl>
                                          <p:spTgt spid="55"/>
                                        </p:tgtEl>
                                      </p:cBhvr>
                                      <p:by x="110000" y="110000"/>
                                    </p:animScale>
                                  </p:childTnLst>
                                </p:cTn>
                              </p:par>
                              <p:par>
                                <p:cTn id="180" presetID="53" presetClass="entr" presetSubtype="16" fill="hold" grpId="0" nodeType="withEffect">
                                  <p:stCondLst>
                                    <p:cond delay="2400"/>
                                  </p:stCondLst>
                                  <p:childTnLst>
                                    <p:set>
                                      <p:cBhvr>
                                        <p:cTn id="181" dur="1" fill="hold">
                                          <p:stCondLst>
                                            <p:cond delay="0"/>
                                          </p:stCondLst>
                                        </p:cTn>
                                        <p:tgtEl>
                                          <p:spTgt spid="57"/>
                                        </p:tgtEl>
                                        <p:attrNameLst>
                                          <p:attrName>style.visibility</p:attrName>
                                        </p:attrNameLst>
                                      </p:cBhvr>
                                      <p:to>
                                        <p:strVal val="visible"/>
                                      </p:to>
                                    </p:set>
                                    <p:anim calcmode="lin" valueType="num">
                                      <p:cBhvr>
                                        <p:cTn id="182" dur="300" fill="hold"/>
                                        <p:tgtEl>
                                          <p:spTgt spid="57"/>
                                        </p:tgtEl>
                                        <p:attrNameLst>
                                          <p:attrName>ppt_w</p:attrName>
                                        </p:attrNameLst>
                                      </p:cBhvr>
                                      <p:tavLst>
                                        <p:tav tm="0">
                                          <p:val>
                                            <p:fltVal val="0"/>
                                          </p:val>
                                        </p:tav>
                                        <p:tav tm="100000">
                                          <p:val>
                                            <p:strVal val="#ppt_w"/>
                                          </p:val>
                                        </p:tav>
                                      </p:tavLst>
                                    </p:anim>
                                    <p:anim calcmode="lin" valueType="num">
                                      <p:cBhvr>
                                        <p:cTn id="183" dur="300" fill="hold"/>
                                        <p:tgtEl>
                                          <p:spTgt spid="57"/>
                                        </p:tgtEl>
                                        <p:attrNameLst>
                                          <p:attrName>ppt_h</p:attrName>
                                        </p:attrNameLst>
                                      </p:cBhvr>
                                      <p:tavLst>
                                        <p:tav tm="0">
                                          <p:val>
                                            <p:fltVal val="0"/>
                                          </p:val>
                                        </p:tav>
                                        <p:tav tm="100000">
                                          <p:val>
                                            <p:strVal val="#ppt_h"/>
                                          </p:val>
                                        </p:tav>
                                      </p:tavLst>
                                    </p:anim>
                                    <p:animEffect transition="in" filter="fade">
                                      <p:cBhvr>
                                        <p:cTn id="184" dur="300"/>
                                        <p:tgtEl>
                                          <p:spTgt spid="57"/>
                                        </p:tgtEl>
                                      </p:cBhvr>
                                    </p:animEffect>
                                  </p:childTnLst>
                                </p:cTn>
                              </p:par>
                              <p:par>
                                <p:cTn id="185" presetID="6" presetClass="emph" presetSubtype="0" autoRev="1" fill="hold" grpId="1" nodeType="withEffect">
                                  <p:stCondLst>
                                    <p:cond delay="2700"/>
                                  </p:stCondLst>
                                  <p:childTnLst>
                                    <p:animScale>
                                      <p:cBhvr>
                                        <p:cTn id="186" dur="150" fill="hold"/>
                                        <p:tgtEl>
                                          <p:spTgt spid="57"/>
                                        </p:tgtEl>
                                      </p:cBhvr>
                                      <p:by x="110000" y="110000"/>
                                    </p:animScale>
                                  </p:childTnLst>
                                </p:cTn>
                              </p:par>
                              <p:par>
                                <p:cTn id="187" presetID="53" presetClass="entr" presetSubtype="16" fill="hold" grpId="0" nodeType="withEffect">
                                  <p:stCondLst>
                                    <p:cond delay="1200"/>
                                  </p:stCondLst>
                                  <p:childTnLst>
                                    <p:set>
                                      <p:cBhvr>
                                        <p:cTn id="188" dur="1" fill="hold">
                                          <p:stCondLst>
                                            <p:cond delay="0"/>
                                          </p:stCondLst>
                                        </p:cTn>
                                        <p:tgtEl>
                                          <p:spTgt spid="59"/>
                                        </p:tgtEl>
                                        <p:attrNameLst>
                                          <p:attrName>style.visibility</p:attrName>
                                        </p:attrNameLst>
                                      </p:cBhvr>
                                      <p:to>
                                        <p:strVal val="visible"/>
                                      </p:to>
                                    </p:set>
                                    <p:anim calcmode="lin" valueType="num">
                                      <p:cBhvr>
                                        <p:cTn id="189" dur="300" fill="hold"/>
                                        <p:tgtEl>
                                          <p:spTgt spid="59"/>
                                        </p:tgtEl>
                                        <p:attrNameLst>
                                          <p:attrName>ppt_w</p:attrName>
                                        </p:attrNameLst>
                                      </p:cBhvr>
                                      <p:tavLst>
                                        <p:tav tm="0">
                                          <p:val>
                                            <p:fltVal val="0"/>
                                          </p:val>
                                        </p:tav>
                                        <p:tav tm="100000">
                                          <p:val>
                                            <p:strVal val="#ppt_w"/>
                                          </p:val>
                                        </p:tav>
                                      </p:tavLst>
                                    </p:anim>
                                    <p:anim calcmode="lin" valueType="num">
                                      <p:cBhvr>
                                        <p:cTn id="190" dur="300" fill="hold"/>
                                        <p:tgtEl>
                                          <p:spTgt spid="59"/>
                                        </p:tgtEl>
                                        <p:attrNameLst>
                                          <p:attrName>ppt_h</p:attrName>
                                        </p:attrNameLst>
                                      </p:cBhvr>
                                      <p:tavLst>
                                        <p:tav tm="0">
                                          <p:val>
                                            <p:fltVal val="0"/>
                                          </p:val>
                                        </p:tav>
                                        <p:tav tm="100000">
                                          <p:val>
                                            <p:strVal val="#ppt_h"/>
                                          </p:val>
                                        </p:tav>
                                      </p:tavLst>
                                    </p:anim>
                                    <p:animEffect transition="in" filter="fade">
                                      <p:cBhvr>
                                        <p:cTn id="191" dur="300"/>
                                        <p:tgtEl>
                                          <p:spTgt spid="59"/>
                                        </p:tgtEl>
                                      </p:cBhvr>
                                    </p:animEffect>
                                  </p:childTnLst>
                                </p:cTn>
                              </p:par>
                              <p:par>
                                <p:cTn id="192" presetID="6" presetClass="emph" presetSubtype="0" autoRev="1" fill="hold" grpId="1" nodeType="withEffect">
                                  <p:stCondLst>
                                    <p:cond delay="1500"/>
                                  </p:stCondLst>
                                  <p:childTnLst>
                                    <p:animScale>
                                      <p:cBhvr>
                                        <p:cTn id="193" dur="150" fill="hold"/>
                                        <p:tgtEl>
                                          <p:spTgt spid="59"/>
                                        </p:tgtEl>
                                      </p:cBhvr>
                                      <p:by x="110000" y="110000"/>
                                    </p:animScale>
                                  </p:childTnLst>
                                </p:cTn>
                              </p:par>
                              <p:par>
                                <p:cTn id="194" presetID="53" presetClass="entr" presetSubtype="16" fill="hold" grpId="0" nodeType="withEffect">
                                  <p:stCondLst>
                                    <p:cond delay="1600"/>
                                  </p:stCondLst>
                                  <p:childTnLst>
                                    <p:set>
                                      <p:cBhvr>
                                        <p:cTn id="195" dur="1" fill="hold">
                                          <p:stCondLst>
                                            <p:cond delay="0"/>
                                          </p:stCondLst>
                                        </p:cTn>
                                        <p:tgtEl>
                                          <p:spTgt spid="61"/>
                                        </p:tgtEl>
                                        <p:attrNameLst>
                                          <p:attrName>style.visibility</p:attrName>
                                        </p:attrNameLst>
                                      </p:cBhvr>
                                      <p:to>
                                        <p:strVal val="visible"/>
                                      </p:to>
                                    </p:set>
                                    <p:anim calcmode="lin" valueType="num">
                                      <p:cBhvr>
                                        <p:cTn id="196" dur="300" fill="hold"/>
                                        <p:tgtEl>
                                          <p:spTgt spid="61"/>
                                        </p:tgtEl>
                                        <p:attrNameLst>
                                          <p:attrName>ppt_w</p:attrName>
                                        </p:attrNameLst>
                                      </p:cBhvr>
                                      <p:tavLst>
                                        <p:tav tm="0">
                                          <p:val>
                                            <p:fltVal val="0"/>
                                          </p:val>
                                        </p:tav>
                                        <p:tav tm="100000">
                                          <p:val>
                                            <p:strVal val="#ppt_w"/>
                                          </p:val>
                                        </p:tav>
                                      </p:tavLst>
                                    </p:anim>
                                    <p:anim calcmode="lin" valueType="num">
                                      <p:cBhvr>
                                        <p:cTn id="197" dur="300" fill="hold"/>
                                        <p:tgtEl>
                                          <p:spTgt spid="61"/>
                                        </p:tgtEl>
                                        <p:attrNameLst>
                                          <p:attrName>ppt_h</p:attrName>
                                        </p:attrNameLst>
                                      </p:cBhvr>
                                      <p:tavLst>
                                        <p:tav tm="0">
                                          <p:val>
                                            <p:fltVal val="0"/>
                                          </p:val>
                                        </p:tav>
                                        <p:tav tm="100000">
                                          <p:val>
                                            <p:strVal val="#ppt_h"/>
                                          </p:val>
                                        </p:tav>
                                      </p:tavLst>
                                    </p:anim>
                                    <p:animEffect transition="in" filter="fade">
                                      <p:cBhvr>
                                        <p:cTn id="198" dur="300"/>
                                        <p:tgtEl>
                                          <p:spTgt spid="61"/>
                                        </p:tgtEl>
                                      </p:cBhvr>
                                    </p:animEffect>
                                  </p:childTnLst>
                                </p:cTn>
                              </p:par>
                              <p:par>
                                <p:cTn id="199" presetID="6" presetClass="emph" presetSubtype="0" autoRev="1" fill="hold" grpId="1" nodeType="withEffect">
                                  <p:stCondLst>
                                    <p:cond delay="1900"/>
                                  </p:stCondLst>
                                  <p:childTnLst>
                                    <p:animScale>
                                      <p:cBhvr>
                                        <p:cTn id="200" dur="150" fill="hold"/>
                                        <p:tgtEl>
                                          <p:spTgt spid="61"/>
                                        </p:tgtEl>
                                      </p:cBhvr>
                                      <p:by x="110000" y="110000"/>
                                    </p:animScale>
                                  </p:childTnLst>
                                </p:cTn>
                              </p:par>
                              <p:par>
                                <p:cTn id="201" presetID="53" presetClass="entr" presetSubtype="16" fill="hold" grpId="0" nodeType="withEffect">
                                  <p:stCondLst>
                                    <p:cond delay="2100"/>
                                  </p:stCondLst>
                                  <p:childTnLst>
                                    <p:set>
                                      <p:cBhvr>
                                        <p:cTn id="202" dur="1" fill="hold">
                                          <p:stCondLst>
                                            <p:cond delay="0"/>
                                          </p:stCondLst>
                                        </p:cTn>
                                        <p:tgtEl>
                                          <p:spTgt spid="69"/>
                                        </p:tgtEl>
                                        <p:attrNameLst>
                                          <p:attrName>style.visibility</p:attrName>
                                        </p:attrNameLst>
                                      </p:cBhvr>
                                      <p:to>
                                        <p:strVal val="visible"/>
                                      </p:to>
                                    </p:set>
                                    <p:anim calcmode="lin" valueType="num">
                                      <p:cBhvr>
                                        <p:cTn id="203" dur="300" fill="hold"/>
                                        <p:tgtEl>
                                          <p:spTgt spid="69"/>
                                        </p:tgtEl>
                                        <p:attrNameLst>
                                          <p:attrName>ppt_w</p:attrName>
                                        </p:attrNameLst>
                                      </p:cBhvr>
                                      <p:tavLst>
                                        <p:tav tm="0">
                                          <p:val>
                                            <p:fltVal val="0"/>
                                          </p:val>
                                        </p:tav>
                                        <p:tav tm="100000">
                                          <p:val>
                                            <p:strVal val="#ppt_w"/>
                                          </p:val>
                                        </p:tav>
                                      </p:tavLst>
                                    </p:anim>
                                    <p:anim calcmode="lin" valueType="num">
                                      <p:cBhvr>
                                        <p:cTn id="204" dur="300" fill="hold"/>
                                        <p:tgtEl>
                                          <p:spTgt spid="69"/>
                                        </p:tgtEl>
                                        <p:attrNameLst>
                                          <p:attrName>ppt_h</p:attrName>
                                        </p:attrNameLst>
                                      </p:cBhvr>
                                      <p:tavLst>
                                        <p:tav tm="0">
                                          <p:val>
                                            <p:fltVal val="0"/>
                                          </p:val>
                                        </p:tav>
                                        <p:tav tm="100000">
                                          <p:val>
                                            <p:strVal val="#ppt_h"/>
                                          </p:val>
                                        </p:tav>
                                      </p:tavLst>
                                    </p:anim>
                                    <p:animEffect transition="in" filter="fade">
                                      <p:cBhvr>
                                        <p:cTn id="205" dur="300"/>
                                        <p:tgtEl>
                                          <p:spTgt spid="69"/>
                                        </p:tgtEl>
                                      </p:cBhvr>
                                    </p:animEffect>
                                  </p:childTnLst>
                                </p:cTn>
                              </p:par>
                              <p:par>
                                <p:cTn id="206" presetID="6" presetClass="emph" presetSubtype="0" autoRev="1" fill="hold" grpId="1" nodeType="withEffect">
                                  <p:stCondLst>
                                    <p:cond delay="2400"/>
                                  </p:stCondLst>
                                  <p:childTnLst>
                                    <p:animScale>
                                      <p:cBhvr>
                                        <p:cTn id="207" dur="150" fill="hold"/>
                                        <p:tgtEl>
                                          <p:spTgt spid="69"/>
                                        </p:tgtEl>
                                      </p:cBhvr>
                                      <p:by x="110000" y="110000"/>
                                    </p:animScale>
                                  </p:childTnLst>
                                </p:cTn>
                              </p:par>
                              <p:par>
                                <p:cTn id="208" presetID="53" presetClass="entr" presetSubtype="16" fill="hold" grpId="0" nodeType="withEffect">
                                  <p:stCondLst>
                                    <p:cond delay="2100"/>
                                  </p:stCondLst>
                                  <p:childTnLst>
                                    <p:set>
                                      <p:cBhvr>
                                        <p:cTn id="209" dur="1" fill="hold">
                                          <p:stCondLst>
                                            <p:cond delay="0"/>
                                          </p:stCondLst>
                                        </p:cTn>
                                        <p:tgtEl>
                                          <p:spTgt spid="70"/>
                                        </p:tgtEl>
                                        <p:attrNameLst>
                                          <p:attrName>style.visibility</p:attrName>
                                        </p:attrNameLst>
                                      </p:cBhvr>
                                      <p:to>
                                        <p:strVal val="visible"/>
                                      </p:to>
                                    </p:set>
                                    <p:anim calcmode="lin" valueType="num">
                                      <p:cBhvr>
                                        <p:cTn id="210" dur="300" fill="hold"/>
                                        <p:tgtEl>
                                          <p:spTgt spid="70"/>
                                        </p:tgtEl>
                                        <p:attrNameLst>
                                          <p:attrName>ppt_w</p:attrName>
                                        </p:attrNameLst>
                                      </p:cBhvr>
                                      <p:tavLst>
                                        <p:tav tm="0">
                                          <p:val>
                                            <p:fltVal val="0"/>
                                          </p:val>
                                        </p:tav>
                                        <p:tav tm="100000">
                                          <p:val>
                                            <p:strVal val="#ppt_w"/>
                                          </p:val>
                                        </p:tav>
                                      </p:tavLst>
                                    </p:anim>
                                    <p:anim calcmode="lin" valueType="num">
                                      <p:cBhvr>
                                        <p:cTn id="211" dur="300" fill="hold"/>
                                        <p:tgtEl>
                                          <p:spTgt spid="70"/>
                                        </p:tgtEl>
                                        <p:attrNameLst>
                                          <p:attrName>ppt_h</p:attrName>
                                        </p:attrNameLst>
                                      </p:cBhvr>
                                      <p:tavLst>
                                        <p:tav tm="0">
                                          <p:val>
                                            <p:fltVal val="0"/>
                                          </p:val>
                                        </p:tav>
                                        <p:tav tm="100000">
                                          <p:val>
                                            <p:strVal val="#ppt_h"/>
                                          </p:val>
                                        </p:tav>
                                      </p:tavLst>
                                    </p:anim>
                                    <p:animEffect transition="in" filter="fade">
                                      <p:cBhvr>
                                        <p:cTn id="212" dur="300"/>
                                        <p:tgtEl>
                                          <p:spTgt spid="70"/>
                                        </p:tgtEl>
                                      </p:cBhvr>
                                    </p:animEffect>
                                  </p:childTnLst>
                                </p:cTn>
                              </p:par>
                              <p:par>
                                <p:cTn id="213" presetID="6" presetClass="emph" presetSubtype="0" autoRev="1" fill="hold" grpId="1" nodeType="withEffect">
                                  <p:stCondLst>
                                    <p:cond delay="2400"/>
                                  </p:stCondLst>
                                  <p:childTnLst>
                                    <p:animScale>
                                      <p:cBhvr>
                                        <p:cTn id="214" dur="150" fill="hold"/>
                                        <p:tgtEl>
                                          <p:spTgt spid="70"/>
                                        </p:tgtEl>
                                      </p:cBhvr>
                                      <p:by x="110000" y="110000"/>
                                    </p:animScale>
                                  </p:childTnLst>
                                </p:cTn>
                              </p:par>
                              <p:par>
                                <p:cTn id="215" presetID="53" presetClass="entr" presetSubtype="16" fill="hold" grpId="0" nodeType="withEffect">
                                  <p:stCondLst>
                                    <p:cond delay="2100"/>
                                  </p:stCondLst>
                                  <p:childTnLst>
                                    <p:set>
                                      <p:cBhvr>
                                        <p:cTn id="216" dur="1" fill="hold">
                                          <p:stCondLst>
                                            <p:cond delay="0"/>
                                          </p:stCondLst>
                                        </p:cTn>
                                        <p:tgtEl>
                                          <p:spTgt spid="71"/>
                                        </p:tgtEl>
                                        <p:attrNameLst>
                                          <p:attrName>style.visibility</p:attrName>
                                        </p:attrNameLst>
                                      </p:cBhvr>
                                      <p:to>
                                        <p:strVal val="visible"/>
                                      </p:to>
                                    </p:set>
                                    <p:anim calcmode="lin" valueType="num">
                                      <p:cBhvr>
                                        <p:cTn id="217" dur="300" fill="hold"/>
                                        <p:tgtEl>
                                          <p:spTgt spid="71"/>
                                        </p:tgtEl>
                                        <p:attrNameLst>
                                          <p:attrName>ppt_w</p:attrName>
                                        </p:attrNameLst>
                                      </p:cBhvr>
                                      <p:tavLst>
                                        <p:tav tm="0">
                                          <p:val>
                                            <p:fltVal val="0"/>
                                          </p:val>
                                        </p:tav>
                                        <p:tav tm="100000">
                                          <p:val>
                                            <p:strVal val="#ppt_w"/>
                                          </p:val>
                                        </p:tav>
                                      </p:tavLst>
                                    </p:anim>
                                    <p:anim calcmode="lin" valueType="num">
                                      <p:cBhvr>
                                        <p:cTn id="218" dur="300" fill="hold"/>
                                        <p:tgtEl>
                                          <p:spTgt spid="71"/>
                                        </p:tgtEl>
                                        <p:attrNameLst>
                                          <p:attrName>ppt_h</p:attrName>
                                        </p:attrNameLst>
                                      </p:cBhvr>
                                      <p:tavLst>
                                        <p:tav tm="0">
                                          <p:val>
                                            <p:fltVal val="0"/>
                                          </p:val>
                                        </p:tav>
                                        <p:tav tm="100000">
                                          <p:val>
                                            <p:strVal val="#ppt_h"/>
                                          </p:val>
                                        </p:tav>
                                      </p:tavLst>
                                    </p:anim>
                                    <p:animEffect transition="in" filter="fade">
                                      <p:cBhvr>
                                        <p:cTn id="219" dur="300"/>
                                        <p:tgtEl>
                                          <p:spTgt spid="71"/>
                                        </p:tgtEl>
                                      </p:cBhvr>
                                    </p:animEffect>
                                  </p:childTnLst>
                                </p:cTn>
                              </p:par>
                              <p:par>
                                <p:cTn id="220" presetID="6" presetClass="emph" presetSubtype="0" autoRev="1" fill="hold" grpId="1" nodeType="withEffect">
                                  <p:stCondLst>
                                    <p:cond delay="2400"/>
                                  </p:stCondLst>
                                  <p:childTnLst>
                                    <p:animScale>
                                      <p:cBhvr>
                                        <p:cTn id="221" dur="150" fill="hold"/>
                                        <p:tgtEl>
                                          <p:spTgt spid="71"/>
                                        </p:tgtEl>
                                      </p:cBhvr>
                                      <p:by x="110000" y="110000"/>
                                    </p:animScale>
                                  </p:childTnLst>
                                </p:cTn>
                              </p:par>
                              <p:par>
                                <p:cTn id="222" presetID="53" presetClass="entr" presetSubtype="16" fill="hold" grpId="0" nodeType="withEffect">
                                  <p:stCondLst>
                                    <p:cond delay="2100"/>
                                  </p:stCondLst>
                                  <p:childTnLst>
                                    <p:set>
                                      <p:cBhvr>
                                        <p:cTn id="223" dur="1" fill="hold">
                                          <p:stCondLst>
                                            <p:cond delay="0"/>
                                          </p:stCondLst>
                                        </p:cTn>
                                        <p:tgtEl>
                                          <p:spTgt spid="72"/>
                                        </p:tgtEl>
                                        <p:attrNameLst>
                                          <p:attrName>style.visibility</p:attrName>
                                        </p:attrNameLst>
                                      </p:cBhvr>
                                      <p:to>
                                        <p:strVal val="visible"/>
                                      </p:to>
                                    </p:set>
                                    <p:anim calcmode="lin" valueType="num">
                                      <p:cBhvr>
                                        <p:cTn id="224" dur="300" fill="hold"/>
                                        <p:tgtEl>
                                          <p:spTgt spid="72"/>
                                        </p:tgtEl>
                                        <p:attrNameLst>
                                          <p:attrName>ppt_w</p:attrName>
                                        </p:attrNameLst>
                                      </p:cBhvr>
                                      <p:tavLst>
                                        <p:tav tm="0">
                                          <p:val>
                                            <p:fltVal val="0"/>
                                          </p:val>
                                        </p:tav>
                                        <p:tav tm="100000">
                                          <p:val>
                                            <p:strVal val="#ppt_w"/>
                                          </p:val>
                                        </p:tav>
                                      </p:tavLst>
                                    </p:anim>
                                    <p:anim calcmode="lin" valueType="num">
                                      <p:cBhvr>
                                        <p:cTn id="225" dur="300" fill="hold"/>
                                        <p:tgtEl>
                                          <p:spTgt spid="72"/>
                                        </p:tgtEl>
                                        <p:attrNameLst>
                                          <p:attrName>ppt_h</p:attrName>
                                        </p:attrNameLst>
                                      </p:cBhvr>
                                      <p:tavLst>
                                        <p:tav tm="0">
                                          <p:val>
                                            <p:fltVal val="0"/>
                                          </p:val>
                                        </p:tav>
                                        <p:tav tm="100000">
                                          <p:val>
                                            <p:strVal val="#ppt_h"/>
                                          </p:val>
                                        </p:tav>
                                      </p:tavLst>
                                    </p:anim>
                                    <p:animEffect transition="in" filter="fade">
                                      <p:cBhvr>
                                        <p:cTn id="226" dur="300"/>
                                        <p:tgtEl>
                                          <p:spTgt spid="72"/>
                                        </p:tgtEl>
                                      </p:cBhvr>
                                    </p:animEffect>
                                  </p:childTnLst>
                                </p:cTn>
                              </p:par>
                              <p:par>
                                <p:cTn id="227" presetID="6" presetClass="emph" presetSubtype="0" autoRev="1" fill="hold" grpId="1" nodeType="withEffect">
                                  <p:stCondLst>
                                    <p:cond delay="2400"/>
                                  </p:stCondLst>
                                  <p:childTnLst>
                                    <p:animScale>
                                      <p:cBhvr>
                                        <p:cTn id="228" dur="150" fill="hold"/>
                                        <p:tgtEl>
                                          <p:spTgt spid="7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bldLvl="0" animBg="1"/>
      <p:bldP spid="9" grpId="0"/>
      <p:bldP spid="9" grpId="1"/>
      <p:bldP spid="10" grpId="0" bldLvl="0" animBg="1"/>
      <p:bldP spid="10" grpId="1" bldLvl="0" animBg="1"/>
      <p:bldP spid="11" grpId="0"/>
      <p:bldP spid="11" grpId="1"/>
      <p:bldP spid="12" grpId="0" bldLvl="0" animBg="1"/>
      <p:bldP spid="12" grpId="1" bldLvl="0" animBg="1"/>
      <p:bldP spid="13" grpId="0"/>
      <p:bldP spid="13" grpId="1"/>
      <p:bldP spid="14" grpId="0" bldLvl="0" animBg="1"/>
      <p:bldP spid="14" grpId="1" bldLvl="0" animBg="1"/>
      <p:bldP spid="15" grpId="0"/>
      <p:bldP spid="15" grpId="1"/>
      <p:bldP spid="28" grpId="0" bldLvl="0" animBg="1"/>
      <p:bldP spid="28" grpId="1" bldLvl="0" animBg="1"/>
      <p:bldP spid="29" grpId="0"/>
      <p:bldP spid="29" grpId="1"/>
      <p:bldP spid="30" grpId="0" bldLvl="0" animBg="1"/>
      <p:bldP spid="30" grpId="1" bldLvl="0" animBg="1"/>
      <p:bldP spid="31" grpId="0"/>
      <p:bldP spid="31" grpId="1"/>
      <p:bldP spid="43" grpId="0" bldLvl="0" animBg="1"/>
      <p:bldP spid="43" grpId="1" bldLvl="0" animBg="1"/>
      <p:bldP spid="44" grpId="0"/>
      <p:bldP spid="44" grpId="1"/>
      <p:bldP spid="45" grpId="0" bldLvl="0" animBg="1"/>
      <p:bldP spid="45" grpId="1" bldLvl="0" animBg="1"/>
      <p:bldP spid="46" grpId="0"/>
      <p:bldP spid="46" grpId="1"/>
      <p:bldP spid="47" grpId="0" bldLvl="0" animBg="1"/>
      <p:bldP spid="47" grpId="1" bldLvl="0" animBg="1"/>
      <p:bldP spid="48" grpId="0"/>
      <p:bldP spid="48" grpId="1"/>
      <p:bldP spid="49" grpId="0" bldLvl="0" animBg="1"/>
      <p:bldP spid="49" grpId="1" bldLvl="0" animBg="1"/>
      <p:bldP spid="50" grpId="0"/>
      <p:bldP spid="50" grpId="1"/>
      <p:bldP spid="51" grpId="0" bldLvl="0" animBg="1"/>
      <p:bldP spid="51" grpId="1" bldLvl="0" animBg="1"/>
      <p:bldP spid="52" grpId="0"/>
      <p:bldP spid="52" grpId="1"/>
      <p:bldP spid="53" grpId="0" bldLvl="0" animBg="1"/>
      <p:bldP spid="53" grpId="1" bldLvl="0" animBg="1"/>
      <p:bldP spid="54" grpId="0"/>
      <p:bldP spid="54" grpId="1"/>
      <p:bldP spid="55" grpId="0" bldLvl="0" animBg="1"/>
      <p:bldP spid="55" grpId="1" bldLvl="0" animBg="1"/>
      <p:bldP spid="57" grpId="0" bldLvl="0" animBg="1"/>
      <p:bldP spid="57" grpId="1" bldLvl="0" animBg="1"/>
      <p:bldP spid="59" grpId="0" bldLvl="0" animBg="1"/>
      <p:bldP spid="59" grpId="1" bldLvl="0" animBg="1"/>
      <p:bldP spid="61" grpId="0" bldLvl="0" animBg="1"/>
      <p:bldP spid="61" grpId="1" bldLvl="0" animBg="1"/>
      <p:bldP spid="69" grpId="0"/>
      <p:bldP spid="69" grpId="1"/>
      <p:bldP spid="70" grpId="0"/>
      <p:bldP spid="70" grpId="1"/>
      <p:bldP spid="71" grpId="0"/>
      <p:bldP spid="71" grpId="1"/>
      <p:bldP spid="72" grpId="0"/>
      <p:bldP spid="7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281668" cy="400110"/>
          </a:xfrm>
          <a:prstGeom prst="rect">
            <a:avLst/>
          </a:prstGeom>
        </p:spPr>
        <p:txBody>
          <a:bodyPr wrap="none">
            <a:spAutoFit/>
          </a:bodyPr>
          <a:lstStyle/>
          <a:p>
            <a:pPr lvl="0" fontAlgn="base" hangingPunct="0">
              <a:spcBef>
                <a:spcPct val="0"/>
              </a:spcBef>
              <a:spcAft>
                <a:spcPct val="0"/>
              </a:spcAft>
            </a:pP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（八）</a:t>
            </a: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几个重要问题的处理</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62" name="TextBox 57"/>
          <p:cNvSpPr txBox="1"/>
          <p:nvPr/>
        </p:nvSpPr>
        <p:spPr>
          <a:xfrm>
            <a:off x="611560" y="1379918"/>
            <a:ext cx="1838325" cy="276999"/>
          </a:xfrm>
          <a:prstGeom prst="rect">
            <a:avLst/>
          </a:prstGeom>
          <a:noFill/>
        </p:spPr>
        <p:txBody>
          <a:bodyPr lIns="0" tIns="0" rIns="0" bIns="0">
            <a:spAutoFit/>
          </a:bodyPr>
          <a:lstStyle/>
          <a:p>
            <a:pPr algn="ctr">
              <a:spcBef>
                <a:spcPct val="20000"/>
              </a:spcBef>
              <a:defRPr/>
            </a:pPr>
            <a:r>
              <a:rPr lang="en-US" altLang="zh-CN" b="1" dirty="0">
                <a:solidFill>
                  <a:schemeClr val="accent2">
                    <a:lumMod val="75000"/>
                  </a:schemeClr>
                </a:solidFill>
                <a:latin typeface="楷体_GB2312" panose="02010609030101010101" pitchFamily="49" charset="-122"/>
                <a:ea typeface="楷体_GB2312" panose="02010609030101010101" pitchFamily="49" charset="-122"/>
              </a:rPr>
              <a:t>5.</a:t>
            </a:r>
            <a:r>
              <a:rPr lang="zh-CN" altLang="en-US" b="1" dirty="0">
                <a:solidFill>
                  <a:schemeClr val="accent2">
                    <a:lumMod val="75000"/>
                  </a:schemeClr>
                </a:solidFill>
                <a:latin typeface="楷体_GB2312" panose="02010609030101010101" pitchFamily="49" charset="-122"/>
                <a:ea typeface="楷体_GB2312" panose="02010609030101010101" pitchFamily="49" charset="-122"/>
              </a:rPr>
              <a:t>关于图斑标注</a:t>
            </a:r>
            <a:endParaRPr lang="en-US" altLang="zh-CN" b="1" dirty="0">
              <a:solidFill>
                <a:schemeClr val="accent2">
                  <a:lumMod val="75000"/>
                </a:schemeClr>
              </a:solidFill>
              <a:latin typeface="楷体_GB2312" panose="02010609030101010101" pitchFamily="49" charset="-122"/>
              <a:ea typeface="楷体_GB2312" panose="02010609030101010101" pitchFamily="49" charset="-122"/>
            </a:endParaRPr>
          </a:p>
        </p:txBody>
      </p:sp>
      <p:sp>
        <p:nvSpPr>
          <p:cNvPr id="2" name="矩形 1"/>
          <p:cNvSpPr/>
          <p:nvPr/>
        </p:nvSpPr>
        <p:spPr>
          <a:xfrm>
            <a:off x="179512" y="1681625"/>
            <a:ext cx="8784976" cy="5016758"/>
          </a:xfrm>
          <a:prstGeom prst="rect">
            <a:avLst/>
          </a:prstGeom>
        </p:spPr>
        <p:txBody>
          <a:bodyPr wrap="square">
            <a:spAutoFit/>
          </a:bodyPr>
          <a:lstStyle/>
          <a:p>
            <a:pPr marL="285750" indent="-285750">
              <a:buBlip>
                <a:blip r:embed="rId1"/>
              </a:buBlip>
              <a:defRPr/>
            </a:pPr>
            <a:r>
              <a:rPr lang="zh-CN" altLang="en-US" sz="1600" b="1" dirty="0">
                <a:solidFill>
                  <a:srgbClr val="FF0000"/>
                </a:solidFill>
                <a:latin typeface="楷体_GB2312" panose="02010609030101010101" pitchFamily="49" charset="-122"/>
                <a:ea typeface="楷体_GB2312" panose="02010609030101010101" pitchFamily="49" charset="-122"/>
              </a:rPr>
              <a:t>耕地标注</a:t>
            </a:r>
            <a:r>
              <a:rPr lang="en-US" altLang="zh-CN" sz="1600" b="1" dirty="0">
                <a:solidFill>
                  <a:srgbClr val="FF0000"/>
                </a:solidFill>
                <a:latin typeface="楷体_GB2312" panose="02010609030101010101" pitchFamily="49" charset="-122"/>
                <a:ea typeface="楷体_GB2312" panose="02010609030101010101" pitchFamily="49" charset="-122"/>
              </a:rPr>
              <a:t>:</a:t>
            </a:r>
            <a:r>
              <a:rPr lang="zh-CN" altLang="en-US" sz="1600" dirty="0">
                <a:latin typeface="楷体_GB2312" panose="02010609030101010101" pitchFamily="49" charset="-122"/>
                <a:ea typeface="楷体_GB2312" panose="02010609030101010101" pitchFamily="49" charset="-122"/>
              </a:rPr>
              <a:t>耕种、休耕、园木、林木、牧草、绿化草地、坑塘和其他非耕种。</a:t>
            </a:r>
            <a:endParaRPr lang="en-US" altLang="zh-CN" sz="1600" dirty="0">
              <a:latin typeface="楷体_GB2312" panose="02010609030101010101" pitchFamily="49" charset="-122"/>
              <a:ea typeface="楷体_GB2312" panose="02010609030101010101" pitchFamily="49" charset="-122"/>
            </a:endParaRPr>
          </a:p>
          <a:p>
            <a:pPr marL="285750" indent="-285750">
              <a:buBlip>
                <a:blip r:embed="rId1"/>
              </a:buBlip>
              <a:defRPr/>
            </a:pPr>
            <a:r>
              <a:rPr lang="zh-CN" altLang="en-US" sz="1600" b="1" dirty="0">
                <a:solidFill>
                  <a:srgbClr val="FF0000"/>
                </a:solidFill>
                <a:latin typeface="楷体_GB2312" panose="02010609030101010101" pitchFamily="49" charset="-122"/>
                <a:ea typeface="楷体_GB2312" panose="02010609030101010101" pitchFamily="49" charset="-122"/>
              </a:rPr>
              <a:t>建设用地标注</a:t>
            </a:r>
            <a:r>
              <a:rPr lang="en-US" altLang="zh-CN" sz="1600" b="1" dirty="0">
                <a:solidFill>
                  <a:srgbClr val="FF0000"/>
                </a:solidFill>
                <a:latin typeface="楷体_GB2312" panose="02010609030101010101" pitchFamily="49" charset="-122"/>
                <a:ea typeface="楷体_GB2312" panose="02010609030101010101" pitchFamily="49" charset="-122"/>
              </a:rPr>
              <a:t>:</a:t>
            </a:r>
            <a:endParaRPr lang="en-US" altLang="zh-CN" sz="1600" b="1" dirty="0">
              <a:solidFill>
                <a:srgbClr val="FF0000"/>
              </a:solidFill>
              <a:latin typeface="楷体_GB2312" panose="02010609030101010101" pitchFamily="49" charset="-122"/>
              <a:ea typeface="楷体_GB2312" panose="02010609030101010101" pitchFamily="49" charset="-122"/>
            </a:endParaRPr>
          </a:p>
          <a:p>
            <a:pPr>
              <a:defRPr/>
            </a:pPr>
            <a:r>
              <a:rPr lang="en-US" altLang="zh-CN" sz="1600" dirty="0">
                <a:latin typeface="楷体_GB2312" panose="02010609030101010101" pitchFamily="49" charset="-122"/>
                <a:ea typeface="楷体_GB2312" panose="02010609030101010101" pitchFamily="49" charset="-122"/>
              </a:rPr>
              <a:t>A.</a:t>
            </a:r>
            <a:r>
              <a:rPr lang="zh-CN" altLang="en-US" sz="1600" dirty="0">
                <a:latin typeface="楷体_GB2312" panose="02010609030101010101" pitchFamily="49" charset="-122"/>
                <a:ea typeface="楷体_GB2312" panose="02010609030101010101" pitchFamily="49" charset="-122"/>
              </a:rPr>
              <a:t>城市（</a:t>
            </a:r>
            <a:r>
              <a:rPr lang="en-US" altLang="zh-CN" sz="1600" dirty="0">
                <a:latin typeface="楷体_GB2312" panose="02010609030101010101" pitchFamily="49" charset="-122"/>
                <a:ea typeface="楷体_GB2312" panose="02010609030101010101" pitchFamily="49" charset="-122"/>
              </a:rPr>
              <a:t>201</a:t>
            </a:r>
            <a:r>
              <a:rPr lang="zh-CN" altLang="en-US" sz="1600" dirty="0">
                <a:latin typeface="楷体_GB2312" panose="02010609030101010101" pitchFamily="49" charset="-122"/>
                <a:ea typeface="楷体_GB2312" panose="02010609030101010101" pitchFamily="49" charset="-122"/>
              </a:rPr>
              <a:t>）、建制镇（</a:t>
            </a:r>
            <a:r>
              <a:rPr lang="en-US" altLang="zh-CN" sz="1600" dirty="0">
                <a:latin typeface="楷体_GB2312" panose="02010609030101010101" pitchFamily="49" charset="-122"/>
                <a:ea typeface="楷体_GB2312" panose="02010609030101010101" pitchFamily="49" charset="-122"/>
              </a:rPr>
              <a:t>202</a:t>
            </a:r>
            <a:r>
              <a:rPr lang="zh-CN" altLang="en-US" sz="1600" dirty="0">
                <a:latin typeface="楷体_GB2312" panose="02010609030101010101" pitchFamily="49" charset="-122"/>
                <a:ea typeface="楷体_GB2312" panose="02010609030101010101" pitchFamily="49" charset="-122"/>
              </a:rPr>
              <a:t>）、村庄（</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）、盐田及采矿用地（</a:t>
            </a:r>
            <a:r>
              <a:rPr lang="en-US" altLang="zh-CN" sz="1600" dirty="0">
                <a:latin typeface="楷体_GB2312" panose="02010609030101010101" pitchFamily="49" charset="-122"/>
                <a:ea typeface="楷体_GB2312" panose="02010609030101010101" pitchFamily="49" charset="-122"/>
              </a:rPr>
              <a:t>204</a:t>
            </a:r>
            <a:r>
              <a:rPr lang="zh-CN" altLang="en-US" sz="1600" dirty="0">
                <a:latin typeface="楷体_GB2312" panose="02010609030101010101" pitchFamily="49" charset="-122"/>
                <a:ea typeface="楷体_GB2312" panose="02010609030101010101" pitchFamily="49" charset="-122"/>
              </a:rPr>
              <a:t>）、特殊用地（</a:t>
            </a:r>
            <a:r>
              <a:rPr lang="en-US" altLang="zh-CN" sz="1600" dirty="0">
                <a:latin typeface="楷体_GB2312" panose="02010609030101010101" pitchFamily="49" charset="-122"/>
                <a:ea typeface="楷体_GB2312" panose="02010609030101010101" pitchFamily="49" charset="-122"/>
              </a:rPr>
              <a:t>205</a:t>
            </a:r>
            <a:r>
              <a:rPr lang="zh-CN" altLang="en-US" sz="1600" dirty="0">
                <a:latin typeface="楷体_GB2312" panose="02010609030101010101" pitchFamily="49" charset="-122"/>
                <a:ea typeface="楷体_GB2312" panose="02010609030101010101" pitchFamily="49" charset="-122"/>
              </a:rPr>
              <a:t>）或各类独立工业仓储用地。工业仓储用地要按火电、煤炭、水泥、玻璃、钢铁、电解铝等进行标注。</a:t>
            </a:r>
            <a:endParaRPr lang="en-US" altLang="zh-CN" sz="1600" dirty="0">
              <a:latin typeface="楷体_GB2312" panose="02010609030101010101" pitchFamily="49" charset="-122"/>
              <a:ea typeface="楷体_GB2312" panose="02010609030101010101" pitchFamily="49" charset="-122"/>
            </a:endParaRPr>
          </a:p>
          <a:p>
            <a:pPr>
              <a:defRPr/>
            </a:pPr>
            <a:r>
              <a:rPr lang="en-US" altLang="zh-CN" sz="1600" dirty="0">
                <a:latin typeface="楷体_GB2312" panose="02010609030101010101" pitchFamily="49" charset="-122"/>
                <a:ea typeface="楷体_GB2312" panose="02010609030101010101" pitchFamily="49" charset="-122"/>
              </a:rPr>
              <a:t>B.</a:t>
            </a:r>
            <a:r>
              <a:rPr lang="zh-CN" altLang="en-US" sz="1600" dirty="0">
                <a:latin typeface="楷体_GB2312" panose="02010609030101010101" pitchFamily="49" charset="-122"/>
                <a:ea typeface="楷体_GB2312" panose="02010609030101010101" pitchFamily="49" charset="-122"/>
              </a:rPr>
              <a:t>已拆除的存量建设用地，按实地现状调查。拆除图斑未复耕或复绿且原数据库为</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地类的，可按空闲地调查，标注</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属性；未拆除到位的拆除图斑，为违法用地拆除恢复原地类的，按原地类调查地类；不论拆除图斑的原数据库是否是</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地类，实地已是农用地，一律按实地利用现状调查，不能标注</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属性；如拆除图斑的原数据库不是</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地类，不能标注</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属性。</a:t>
            </a:r>
            <a:br>
              <a:rPr lang="en-US" altLang="zh-CN" sz="1600" dirty="0">
                <a:latin typeface="楷体_GB2312" panose="02010609030101010101" pitchFamily="49" charset="-122"/>
                <a:ea typeface="楷体_GB2312" panose="02010609030101010101" pitchFamily="49" charset="-122"/>
              </a:rPr>
            </a:br>
            <a:r>
              <a:rPr lang="en-US" altLang="zh-CN" sz="1600" dirty="0">
                <a:latin typeface="楷体_GB2312" panose="02010609030101010101" pitchFamily="49" charset="-122"/>
                <a:ea typeface="楷体_GB2312" panose="02010609030101010101" pitchFamily="49" charset="-122"/>
              </a:rPr>
              <a:t>C.</a:t>
            </a:r>
            <a:r>
              <a:rPr lang="zh-CN" altLang="en-US" sz="1600" dirty="0">
                <a:latin typeface="楷体_GB2312" panose="02010609030101010101" pitchFamily="49" charset="-122"/>
                <a:ea typeface="楷体_GB2312" panose="02010609030101010101" pitchFamily="49" charset="-122"/>
              </a:rPr>
              <a:t>原有</a:t>
            </a:r>
            <a:r>
              <a:rPr lang="en-US" altLang="zh-CN" sz="1600" dirty="0">
                <a:latin typeface="楷体_GB2312" panose="02010609030101010101" pitchFamily="49" charset="-122"/>
                <a:ea typeface="楷体_GB2312" panose="02010609030101010101" pitchFamily="49" charset="-122"/>
              </a:rPr>
              <a:t>204/205</a:t>
            </a:r>
            <a:r>
              <a:rPr lang="zh-CN" altLang="en-US" sz="1600" dirty="0">
                <a:latin typeface="楷体_GB2312" panose="02010609030101010101" pitchFamily="49" charset="-122"/>
                <a:ea typeface="楷体_GB2312" panose="02010609030101010101" pitchFamily="49" charset="-122"/>
              </a:rPr>
              <a:t>范围内的耕地、林地等，分别调查为耕地、林地等地类。</a:t>
            </a:r>
            <a:endParaRPr lang="en-US" altLang="zh-CN" sz="1600" dirty="0">
              <a:latin typeface="楷体_GB2312" panose="02010609030101010101" pitchFamily="49" charset="-122"/>
              <a:ea typeface="楷体_GB2312" panose="02010609030101010101" pitchFamily="49" charset="-122"/>
            </a:endParaRPr>
          </a:p>
          <a:p>
            <a:pPr>
              <a:defRPr/>
            </a:pPr>
            <a:r>
              <a:rPr lang="en-US" altLang="zh-CN" sz="1600" dirty="0">
                <a:latin typeface="楷体_GB2312" panose="02010609030101010101" pitchFamily="49" charset="-122"/>
                <a:ea typeface="楷体_GB2312" panose="02010609030101010101" pitchFamily="49" charset="-122"/>
              </a:rPr>
              <a:t>D.</a:t>
            </a:r>
            <a:r>
              <a:rPr lang="zh-CN" altLang="en-US" sz="1600" dirty="0">
                <a:latin typeface="楷体_GB2312" panose="02010609030101010101" pitchFamily="49" charset="-122"/>
                <a:ea typeface="楷体_GB2312" panose="02010609030101010101" pitchFamily="49" charset="-122"/>
              </a:rPr>
              <a:t>原有农村居民点范围内的耕地、林地等农用地图斑按实地利用现状调查，标注</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属性；村庄周边耕地、林地等，达到上图面积的，按实地利用现状调查，原则上不标注</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属性，如原数据库是</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且确属农村宅基地范围的，可标注</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属性；空闲地、公园绿地等按实地利用现状调查，标注</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属性。</a:t>
            </a:r>
            <a:endParaRPr lang="en-US" altLang="zh-CN" sz="1600" dirty="0">
              <a:latin typeface="楷体_GB2312" panose="02010609030101010101" pitchFamily="49" charset="-122"/>
              <a:ea typeface="楷体_GB2312" panose="02010609030101010101" pitchFamily="49" charset="-122"/>
            </a:endParaRPr>
          </a:p>
          <a:p>
            <a:pPr>
              <a:defRPr/>
            </a:pPr>
            <a:r>
              <a:rPr lang="en-US" altLang="zh-CN" sz="1600" dirty="0">
                <a:latin typeface="楷体_GB2312" panose="02010609030101010101" pitchFamily="49" charset="-122"/>
                <a:ea typeface="楷体_GB2312" panose="02010609030101010101" pitchFamily="49" charset="-122"/>
              </a:rPr>
              <a:t>E.</a:t>
            </a:r>
            <a:r>
              <a:rPr lang="zh-CN" altLang="en-US" sz="1600" dirty="0">
                <a:latin typeface="楷体_GB2312" panose="02010609030101010101" pitchFamily="49" charset="-122"/>
                <a:ea typeface="楷体_GB2312" panose="02010609030101010101" pitchFamily="49" charset="-122"/>
              </a:rPr>
              <a:t>城镇城乡结合部大片的林地、水面等应按利用现状调查，不标注</a:t>
            </a:r>
            <a:r>
              <a:rPr lang="en-US" altLang="zh-CN" sz="1600" dirty="0">
                <a:latin typeface="楷体_GB2312" panose="02010609030101010101" pitchFamily="49" charset="-122"/>
                <a:ea typeface="楷体_GB2312" panose="02010609030101010101" pitchFamily="49" charset="-122"/>
              </a:rPr>
              <a:t>201</a:t>
            </a:r>
            <a:r>
              <a:rPr lang="zh-CN" altLang="en-US" sz="1600" dirty="0">
                <a:latin typeface="楷体_GB2312" panose="02010609030101010101" pitchFamily="49" charset="-122"/>
                <a:ea typeface="楷体_GB2312" panose="02010609030101010101" pitchFamily="49" charset="-122"/>
              </a:rPr>
              <a:t>或</a:t>
            </a:r>
            <a:r>
              <a:rPr lang="en-US" altLang="zh-CN" sz="1600" dirty="0">
                <a:latin typeface="楷体_GB2312" panose="02010609030101010101" pitchFamily="49" charset="-122"/>
                <a:ea typeface="楷体_GB2312" panose="02010609030101010101" pitchFamily="49" charset="-122"/>
              </a:rPr>
              <a:t>202</a:t>
            </a:r>
            <a:r>
              <a:rPr lang="zh-CN" altLang="en-US" sz="1600" dirty="0">
                <a:latin typeface="楷体_GB2312" panose="02010609030101010101" pitchFamily="49" charset="-122"/>
                <a:ea typeface="楷体_GB2312" panose="02010609030101010101" pitchFamily="49" charset="-122"/>
              </a:rPr>
              <a:t>属性；城镇内部的农用地、水面等原则应按现状调查，标注</a:t>
            </a:r>
            <a:r>
              <a:rPr lang="en-US" altLang="zh-CN" sz="1600" dirty="0">
                <a:latin typeface="楷体_GB2312" panose="02010609030101010101" pitchFamily="49" charset="-122"/>
                <a:ea typeface="楷体_GB2312" panose="02010609030101010101" pitchFamily="49" charset="-122"/>
              </a:rPr>
              <a:t>201</a:t>
            </a:r>
            <a:r>
              <a:rPr lang="zh-CN" altLang="en-US" sz="1600" dirty="0">
                <a:latin typeface="楷体_GB2312" panose="02010609030101010101" pitchFamily="49" charset="-122"/>
                <a:ea typeface="楷体_GB2312" panose="02010609030101010101" pitchFamily="49" charset="-122"/>
              </a:rPr>
              <a:t>或</a:t>
            </a:r>
            <a:r>
              <a:rPr lang="en-US" altLang="zh-CN" sz="1600" dirty="0">
                <a:latin typeface="楷体_GB2312" panose="02010609030101010101" pitchFamily="49" charset="-122"/>
                <a:ea typeface="楷体_GB2312" panose="02010609030101010101" pitchFamily="49" charset="-122"/>
              </a:rPr>
              <a:t>202</a:t>
            </a:r>
            <a:r>
              <a:rPr lang="zh-CN" altLang="en-US" sz="1600" dirty="0">
                <a:latin typeface="楷体_GB2312" panose="02010609030101010101" pitchFamily="49" charset="-122"/>
                <a:ea typeface="楷体_GB2312" panose="02010609030101010101" pitchFamily="49" charset="-122"/>
              </a:rPr>
              <a:t>属性；城镇内部的公园及其附属的林地、绿地、水面等按公园与绿地调查，标注</a:t>
            </a:r>
            <a:r>
              <a:rPr lang="en-US" altLang="zh-CN" sz="1600" dirty="0">
                <a:latin typeface="楷体_GB2312" panose="02010609030101010101" pitchFamily="49" charset="-122"/>
                <a:ea typeface="楷体_GB2312" panose="02010609030101010101" pitchFamily="49" charset="-122"/>
              </a:rPr>
              <a:t>201</a:t>
            </a:r>
            <a:r>
              <a:rPr lang="zh-CN" altLang="en-US" sz="1600" dirty="0">
                <a:latin typeface="楷体_GB2312" panose="02010609030101010101" pitchFamily="49" charset="-122"/>
                <a:ea typeface="楷体_GB2312" panose="02010609030101010101" pitchFamily="49" charset="-122"/>
              </a:rPr>
              <a:t>或</a:t>
            </a:r>
            <a:r>
              <a:rPr lang="en-US" altLang="zh-CN" sz="1600" dirty="0">
                <a:latin typeface="楷体_GB2312" panose="02010609030101010101" pitchFamily="49" charset="-122"/>
                <a:ea typeface="楷体_GB2312" panose="02010609030101010101" pitchFamily="49" charset="-122"/>
              </a:rPr>
              <a:t>202</a:t>
            </a:r>
            <a:r>
              <a:rPr lang="zh-CN" altLang="en-US" sz="1600" dirty="0">
                <a:latin typeface="楷体_GB2312" panose="02010609030101010101" pitchFamily="49" charset="-122"/>
                <a:ea typeface="楷体_GB2312" panose="02010609030101010101" pitchFamily="49" charset="-122"/>
              </a:rPr>
              <a:t>属性。</a:t>
            </a:r>
            <a:endParaRPr lang="en-US" altLang="zh-CN" sz="1600" dirty="0">
              <a:latin typeface="楷体_GB2312" panose="02010609030101010101" pitchFamily="49" charset="-122"/>
              <a:ea typeface="楷体_GB2312" panose="02010609030101010101" pitchFamily="49" charset="-122"/>
            </a:endParaRPr>
          </a:p>
          <a:p>
            <a:pPr marL="285750" indent="-285750">
              <a:buBlip>
                <a:blip r:embed="rId1"/>
              </a:buBlip>
              <a:defRPr/>
            </a:pPr>
            <a:r>
              <a:rPr lang="zh-CN" altLang="en-US" sz="1600" b="1" dirty="0">
                <a:solidFill>
                  <a:srgbClr val="FF0000"/>
                </a:solidFill>
                <a:latin typeface="楷体_GB2312" panose="02010609030101010101" pitchFamily="49" charset="-122"/>
                <a:ea typeface="楷体_GB2312" panose="02010609030101010101" pitchFamily="49" charset="-122"/>
              </a:rPr>
              <a:t>园地标注</a:t>
            </a:r>
            <a:r>
              <a:rPr lang="en-US" altLang="zh-CN" sz="1600" b="1" dirty="0">
                <a:solidFill>
                  <a:srgbClr val="FF0000"/>
                </a:solidFill>
                <a:latin typeface="楷体_GB2312" panose="02010609030101010101" pitchFamily="49" charset="-122"/>
                <a:ea typeface="楷体_GB2312" panose="02010609030101010101" pitchFamily="49" charset="-122"/>
              </a:rPr>
              <a:t>:</a:t>
            </a:r>
            <a:r>
              <a:rPr lang="zh-CN" altLang="en-US" sz="1600" dirty="0">
                <a:latin typeface="楷体_GB2312" panose="02010609030101010101" pitchFamily="49" charset="-122"/>
                <a:ea typeface="楷体_GB2312" panose="02010609030101010101" pitchFamily="49" charset="-122"/>
              </a:rPr>
              <a:t>对林业部门调查的林区内的园地，按园地调查，如原数据库是林地，标注林区内的园地属性。</a:t>
            </a:r>
            <a:endParaRPr lang="en-US" altLang="zh-CN" sz="1600" dirty="0">
              <a:latin typeface="楷体_GB2312" panose="02010609030101010101" pitchFamily="49" charset="-122"/>
              <a:ea typeface="楷体_GB2312" panose="02010609030101010101" pitchFamily="49" charset="-122"/>
            </a:endParaRPr>
          </a:p>
          <a:p>
            <a:pPr marL="285750" indent="-285750">
              <a:buBlip>
                <a:blip r:embed="rId1"/>
              </a:buBlip>
              <a:defRPr/>
            </a:pPr>
            <a:r>
              <a:rPr lang="zh-CN" altLang="en-US" sz="1600" b="1" dirty="0">
                <a:solidFill>
                  <a:srgbClr val="FF0000"/>
                </a:solidFill>
                <a:latin typeface="楷体_GB2312" panose="02010609030101010101" pitchFamily="49" charset="-122"/>
                <a:ea typeface="楷体_GB2312" panose="02010609030101010101" pitchFamily="49" charset="-122"/>
              </a:rPr>
              <a:t>草地细化调查标注</a:t>
            </a:r>
            <a:r>
              <a:rPr lang="en-US" altLang="zh-CN" sz="1600" b="1" dirty="0">
                <a:latin typeface="楷体_GB2312" panose="02010609030101010101" pitchFamily="49" charset="-122"/>
                <a:ea typeface="楷体_GB2312" panose="02010609030101010101" pitchFamily="49" charset="-122"/>
              </a:rPr>
              <a:t>:</a:t>
            </a:r>
            <a:r>
              <a:rPr lang="zh-CN" altLang="en-US" sz="1600" dirty="0">
                <a:latin typeface="楷体_GB2312" panose="02010609030101010101" pitchFamily="49" charset="-122"/>
                <a:ea typeface="楷体_GB2312" panose="02010609030101010101" pitchFamily="49" charset="-122"/>
              </a:rPr>
              <a:t>对灌木覆盖度大于</a:t>
            </a:r>
            <a:r>
              <a:rPr lang="en-US" altLang="zh-CN" sz="1600" dirty="0">
                <a:latin typeface="楷体_GB2312" panose="02010609030101010101" pitchFamily="49" charset="-122"/>
                <a:ea typeface="楷体_GB2312" panose="02010609030101010101" pitchFamily="49" charset="-122"/>
              </a:rPr>
              <a:t>30%</a:t>
            </a:r>
            <a:r>
              <a:rPr lang="zh-CN" altLang="en-US" sz="1600" dirty="0">
                <a:latin typeface="楷体_GB2312" panose="02010609030101010101" pitchFamily="49" charset="-122"/>
                <a:ea typeface="楷体_GB2312" panose="02010609030101010101" pitchFamily="49" charset="-122"/>
              </a:rPr>
              <a:t>小于</a:t>
            </a:r>
            <a:r>
              <a:rPr lang="en-US" altLang="zh-CN" sz="1600" dirty="0">
                <a:latin typeface="楷体_GB2312" panose="02010609030101010101" pitchFamily="49" charset="-122"/>
                <a:ea typeface="楷体_GB2312" panose="02010609030101010101" pitchFamily="49" charset="-122"/>
              </a:rPr>
              <a:t>40%</a:t>
            </a:r>
            <a:r>
              <a:rPr lang="zh-CN" altLang="en-US" sz="1600" dirty="0">
                <a:latin typeface="楷体_GB2312" panose="02010609030101010101" pitchFamily="49" charset="-122"/>
                <a:ea typeface="楷体_GB2312" panose="02010609030101010101" pitchFamily="49" charset="-122"/>
              </a:rPr>
              <a:t>的图斑；对于草覆盖度大于</a:t>
            </a:r>
            <a:r>
              <a:rPr lang="en-US" altLang="zh-CN" sz="1600" dirty="0">
                <a:latin typeface="楷体_GB2312" panose="02010609030101010101" pitchFamily="49" charset="-122"/>
                <a:ea typeface="楷体_GB2312" panose="02010609030101010101" pitchFamily="49" charset="-122"/>
              </a:rPr>
              <a:t>5%</a:t>
            </a:r>
            <a:r>
              <a:rPr lang="zh-CN" altLang="en-US" sz="1600" dirty="0">
                <a:latin typeface="楷体_GB2312" panose="02010609030101010101" pitchFamily="49" charset="-122"/>
                <a:ea typeface="楷体_GB2312" panose="02010609030101010101" pitchFamily="49" charset="-122"/>
              </a:rPr>
              <a:t>小于</a:t>
            </a:r>
            <a:r>
              <a:rPr lang="en-US" altLang="zh-CN" sz="1600" dirty="0">
                <a:latin typeface="楷体_GB2312" panose="02010609030101010101" pitchFamily="49" charset="-122"/>
                <a:ea typeface="楷体_GB2312" panose="02010609030101010101" pitchFamily="49" charset="-122"/>
              </a:rPr>
              <a:t>10%</a:t>
            </a:r>
            <a:r>
              <a:rPr lang="zh-CN" altLang="en-US" sz="1600" dirty="0">
                <a:latin typeface="楷体_GB2312" panose="02010609030101010101" pitchFamily="49" charset="-122"/>
                <a:ea typeface="楷体_GB2312" panose="02010609030101010101" pitchFamily="49" charset="-122"/>
              </a:rPr>
              <a:t>的草地图斑。</a:t>
            </a:r>
            <a:endParaRPr lang="en-US" altLang="zh-CN" sz="1600"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ppt_x"/>
                                          </p:val>
                                        </p:tav>
                                        <p:tav tm="100000">
                                          <p:val>
                                            <p:strVal val="#ppt_x"/>
                                          </p:val>
                                        </p:tav>
                                      </p:tavLst>
                                    </p:anim>
                                    <p:anim calcmode="lin" valueType="num">
                                      <p:cBhvr additive="base">
                                        <p:cTn id="8" dur="500" fill="hold"/>
                                        <p:tgtEl>
                                          <p:spTgt spid="6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281668" cy="400110"/>
          </a:xfrm>
          <a:prstGeom prst="rect">
            <a:avLst/>
          </a:prstGeom>
        </p:spPr>
        <p:txBody>
          <a:bodyPr wrap="none">
            <a:spAutoFit/>
          </a:bodyPr>
          <a:lstStyle/>
          <a:p>
            <a:pPr lvl="0" fontAlgn="base" hangingPunct="0">
              <a:spcBef>
                <a:spcPct val="0"/>
              </a:spcBef>
              <a:spcAft>
                <a:spcPct val="0"/>
              </a:spcAft>
            </a:pP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（八）</a:t>
            </a: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几个重要问题的处理</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31" name="Group 16"/>
          <p:cNvGrpSpPr/>
          <p:nvPr/>
        </p:nvGrpSpPr>
        <p:grpSpPr bwMode="auto">
          <a:xfrm>
            <a:off x="395536" y="1340768"/>
            <a:ext cx="1447800" cy="1708150"/>
            <a:chOff x="1120775" y="1730534"/>
            <a:chExt cx="1085850" cy="1280160"/>
          </a:xfrm>
          <a:solidFill>
            <a:schemeClr val="accent2">
              <a:lumMod val="60000"/>
              <a:lumOff val="40000"/>
            </a:schemeClr>
          </a:solidFill>
        </p:grpSpPr>
        <p:cxnSp>
          <p:nvCxnSpPr>
            <p:cNvPr id="32" name="Straight Connector 17"/>
            <p:cNvCxnSpPr/>
            <p:nvPr/>
          </p:nvCxnSpPr>
          <p:spPr>
            <a:xfrm rot="5400000">
              <a:off x="700961" y="2369423"/>
              <a:ext cx="1280160" cy="2381"/>
            </a:xfrm>
            <a:prstGeom prst="line">
              <a:avLst/>
            </a:prstGeom>
            <a:grpFill/>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33" name="Group 18"/>
            <p:cNvGrpSpPr/>
            <p:nvPr/>
          </p:nvGrpSpPr>
          <p:grpSpPr bwMode="auto">
            <a:xfrm>
              <a:off x="1120775" y="1838325"/>
              <a:ext cx="1085850" cy="1077920"/>
              <a:chOff x="3810000" y="1948650"/>
              <a:chExt cx="1085850" cy="1077920"/>
            </a:xfrm>
            <a:grpFill/>
          </p:grpSpPr>
          <p:sp>
            <p:nvSpPr>
              <p:cNvPr id="34" name="Trapezoid 19"/>
              <p:cNvSpPr/>
              <p:nvPr/>
            </p:nvSpPr>
            <p:spPr>
              <a:xfrm rot="5400000" flipH="1">
                <a:off x="3664481" y="2319673"/>
                <a:ext cx="893495" cy="152400"/>
              </a:xfrm>
              <a:prstGeom prst="trapezoid">
                <a:avLst>
                  <a:gd name="adj" fmla="val 6250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35" name="Parallelogram 20"/>
              <p:cNvSpPr/>
              <p:nvPr/>
            </p:nvSpPr>
            <p:spPr>
              <a:xfrm rot="16200000" flipV="1">
                <a:off x="3508543" y="2344572"/>
                <a:ext cx="983914" cy="381000"/>
              </a:xfrm>
              <a:prstGeom prst="parallelogram">
                <a:avLst>
                  <a:gd name="adj" fmla="val 63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36" name="Freeform 21"/>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37" name="Group 22"/>
          <p:cNvGrpSpPr/>
          <p:nvPr/>
        </p:nvGrpSpPr>
        <p:grpSpPr bwMode="auto">
          <a:xfrm>
            <a:off x="2477004" y="2276872"/>
            <a:ext cx="1447800" cy="1708150"/>
            <a:chOff x="1120775" y="1730534"/>
            <a:chExt cx="1085850" cy="1280160"/>
          </a:xfrm>
          <a:solidFill>
            <a:schemeClr val="bg2">
              <a:lumMod val="50000"/>
            </a:schemeClr>
          </a:solidFill>
        </p:grpSpPr>
        <p:cxnSp>
          <p:nvCxnSpPr>
            <p:cNvPr id="38" name="Straight Connector 23"/>
            <p:cNvCxnSpPr/>
            <p:nvPr/>
          </p:nvCxnSpPr>
          <p:spPr>
            <a:xfrm rot="5400000">
              <a:off x="700961" y="2369423"/>
              <a:ext cx="1280160" cy="2381"/>
            </a:xfrm>
            <a:prstGeom prst="line">
              <a:avLst/>
            </a:prstGeom>
            <a:grpFill/>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39" name="Group 24"/>
            <p:cNvGrpSpPr/>
            <p:nvPr/>
          </p:nvGrpSpPr>
          <p:grpSpPr bwMode="auto">
            <a:xfrm>
              <a:off x="1120775" y="1838325"/>
              <a:ext cx="1085850" cy="1077920"/>
              <a:chOff x="3810000" y="1948650"/>
              <a:chExt cx="1085850" cy="1077920"/>
            </a:xfrm>
            <a:grpFill/>
          </p:grpSpPr>
          <p:sp>
            <p:nvSpPr>
              <p:cNvPr id="40" name="Trapezoid 25"/>
              <p:cNvSpPr/>
              <p:nvPr/>
            </p:nvSpPr>
            <p:spPr>
              <a:xfrm rot="5400000" flipH="1">
                <a:off x="3664481" y="2319673"/>
                <a:ext cx="893495" cy="152400"/>
              </a:xfrm>
              <a:prstGeom prst="trapezoid">
                <a:avLst>
                  <a:gd name="adj" fmla="val 6250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1" name="Parallelogram 26"/>
              <p:cNvSpPr/>
              <p:nvPr/>
            </p:nvSpPr>
            <p:spPr>
              <a:xfrm rot="16200000" flipV="1">
                <a:off x="3508543" y="2344572"/>
                <a:ext cx="983914" cy="381000"/>
              </a:xfrm>
              <a:prstGeom prst="parallelogram">
                <a:avLst>
                  <a:gd name="adj" fmla="val 63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2" name="Freeform 27"/>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43" name="Group 28"/>
          <p:cNvGrpSpPr/>
          <p:nvPr/>
        </p:nvGrpSpPr>
        <p:grpSpPr bwMode="auto">
          <a:xfrm>
            <a:off x="4568145" y="2709932"/>
            <a:ext cx="1447800" cy="1708150"/>
            <a:chOff x="1120775" y="1730534"/>
            <a:chExt cx="1085850" cy="1280160"/>
          </a:xfrm>
        </p:grpSpPr>
        <p:cxnSp>
          <p:nvCxnSpPr>
            <p:cNvPr id="44" name="Straight Connector 29"/>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45" name="Group 30"/>
            <p:cNvGrpSpPr/>
            <p:nvPr/>
          </p:nvGrpSpPr>
          <p:grpSpPr bwMode="auto">
            <a:xfrm>
              <a:off x="1120775" y="1838325"/>
              <a:ext cx="1085850" cy="1077920"/>
              <a:chOff x="3810000" y="1948650"/>
              <a:chExt cx="1085850" cy="1077920"/>
            </a:xfrm>
          </p:grpSpPr>
          <p:sp>
            <p:nvSpPr>
              <p:cNvPr id="46" name="Trapezoid 31"/>
              <p:cNvSpPr/>
              <p:nvPr/>
            </p:nvSpPr>
            <p:spPr>
              <a:xfrm rot="5400000" flipH="1">
                <a:off x="3664481" y="2319673"/>
                <a:ext cx="893495" cy="152400"/>
              </a:xfrm>
              <a:prstGeom prst="trapezoid">
                <a:avLst>
                  <a:gd name="adj" fmla="val 6250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7" name="Parallelogram 32"/>
              <p:cNvSpPr/>
              <p:nvPr/>
            </p:nvSpPr>
            <p:spPr>
              <a:xfrm rot="16200000" flipV="1">
                <a:off x="3508543" y="2344572"/>
                <a:ext cx="983914" cy="381000"/>
              </a:xfrm>
              <a:prstGeom prst="parallelogram">
                <a:avLst>
                  <a:gd name="adj" fmla="val 6324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8" name="Freeform 33"/>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49" name="Group 34"/>
          <p:cNvGrpSpPr/>
          <p:nvPr/>
        </p:nvGrpSpPr>
        <p:grpSpPr bwMode="auto">
          <a:xfrm>
            <a:off x="7228656" y="3809082"/>
            <a:ext cx="1447800" cy="1708150"/>
            <a:chOff x="1120775" y="1730534"/>
            <a:chExt cx="1085850" cy="1280160"/>
          </a:xfrm>
        </p:grpSpPr>
        <p:cxnSp>
          <p:nvCxnSpPr>
            <p:cNvPr id="50" name="Straight Connector 35"/>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51" name="Group 36"/>
            <p:cNvGrpSpPr/>
            <p:nvPr/>
          </p:nvGrpSpPr>
          <p:grpSpPr bwMode="auto">
            <a:xfrm>
              <a:off x="1120775" y="1838325"/>
              <a:ext cx="1085850" cy="1077920"/>
              <a:chOff x="3810000" y="1948650"/>
              <a:chExt cx="1085850" cy="1077920"/>
            </a:xfrm>
          </p:grpSpPr>
          <p:sp>
            <p:nvSpPr>
              <p:cNvPr id="52" name="Trapezoid 37"/>
              <p:cNvSpPr/>
              <p:nvPr/>
            </p:nvSpPr>
            <p:spPr>
              <a:xfrm rot="5400000" flipH="1">
                <a:off x="3664481" y="2319673"/>
                <a:ext cx="893495" cy="152400"/>
              </a:xfrm>
              <a:prstGeom prst="trapezoid">
                <a:avLst>
                  <a:gd name="adj" fmla="val 6250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53" name="Parallelogram 38"/>
              <p:cNvSpPr/>
              <p:nvPr/>
            </p:nvSpPr>
            <p:spPr>
              <a:xfrm rot="16200000" flipV="1">
                <a:off x="3508543" y="2344572"/>
                <a:ext cx="983914" cy="381000"/>
              </a:xfrm>
              <a:prstGeom prst="parallelogram">
                <a:avLst>
                  <a:gd name="adj" fmla="val 632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54" name="Freeform 39"/>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sp>
        <p:nvSpPr>
          <p:cNvPr id="55" name="Freeform 66"/>
          <p:cNvSpPr>
            <a:spLocks noEditPoints="1"/>
          </p:cNvSpPr>
          <p:nvPr/>
        </p:nvSpPr>
        <p:spPr bwMode="auto">
          <a:xfrm>
            <a:off x="747962" y="2202780"/>
            <a:ext cx="538163" cy="501650"/>
          </a:xfrm>
          <a:custGeom>
            <a:avLst/>
            <a:gdLst>
              <a:gd name="T0" fmla="*/ 706519554 w 73"/>
              <a:gd name="T1" fmla="*/ 2122503282 h 68"/>
              <a:gd name="T2" fmla="*/ 434784099 w 73"/>
              <a:gd name="T3" fmla="*/ 2122503282 h 68"/>
              <a:gd name="T4" fmla="*/ 0 w 73"/>
              <a:gd name="T5" fmla="*/ 1795966018 h 68"/>
              <a:gd name="T6" fmla="*/ 271735455 w 73"/>
              <a:gd name="T7" fmla="*/ 1034040817 h 68"/>
              <a:gd name="T8" fmla="*/ 815213736 w 73"/>
              <a:gd name="T9" fmla="*/ 1197313138 h 68"/>
              <a:gd name="T10" fmla="*/ 1086956562 w 73"/>
              <a:gd name="T11" fmla="*/ 1142884113 h 68"/>
              <a:gd name="T12" fmla="*/ 1086956562 w 73"/>
              <a:gd name="T13" fmla="*/ 1306156433 h 68"/>
              <a:gd name="T14" fmla="*/ 1249997835 w 73"/>
              <a:gd name="T15" fmla="*/ 1850387665 h 68"/>
              <a:gd name="T16" fmla="*/ 706519554 w 73"/>
              <a:gd name="T17" fmla="*/ 2122503282 h 68"/>
              <a:gd name="T18" fmla="*/ 815213736 w 73"/>
              <a:gd name="T19" fmla="*/ 1034040817 h 68"/>
              <a:gd name="T20" fmla="*/ 271735455 w 73"/>
              <a:gd name="T21" fmla="*/ 489809585 h 68"/>
              <a:gd name="T22" fmla="*/ 815213736 w 73"/>
              <a:gd name="T23" fmla="*/ 0 h 68"/>
              <a:gd name="T24" fmla="*/ 1358692017 w 73"/>
              <a:gd name="T25" fmla="*/ 489809585 h 68"/>
              <a:gd name="T26" fmla="*/ 815213736 w 73"/>
              <a:gd name="T27" fmla="*/ 1034040817 h 68"/>
              <a:gd name="T28" fmla="*/ 2147483647 w 73"/>
              <a:gd name="T29" fmla="*/ 2147483647 h 68"/>
              <a:gd name="T30" fmla="*/ 1086956562 w 73"/>
              <a:gd name="T31" fmla="*/ 2147483647 h 68"/>
              <a:gd name="T32" fmla="*/ 543478281 w 73"/>
              <a:gd name="T33" fmla="*/ 2147483647 h 68"/>
              <a:gd name="T34" fmla="*/ 1249997835 w 73"/>
              <a:gd name="T35" fmla="*/ 1959230961 h 68"/>
              <a:gd name="T36" fmla="*/ 2010871852 w 73"/>
              <a:gd name="T37" fmla="*/ 2147483647 h 68"/>
              <a:gd name="T38" fmla="*/ 2147483647 w 73"/>
              <a:gd name="T39" fmla="*/ 1959230961 h 68"/>
              <a:gd name="T40" fmla="*/ 2147483647 w 73"/>
              <a:gd name="T41" fmla="*/ 2147483647 h 68"/>
              <a:gd name="T42" fmla="*/ 2147483647 w 73"/>
              <a:gd name="T43" fmla="*/ 2147483647 h 68"/>
              <a:gd name="T44" fmla="*/ 2010871852 w 73"/>
              <a:gd name="T45" fmla="*/ 2122503282 h 68"/>
              <a:gd name="T46" fmla="*/ 1195650744 w 73"/>
              <a:gd name="T47" fmla="*/ 1306156433 h 68"/>
              <a:gd name="T48" fmla="*/ 2010871852 w 73"/>
              <a:gd name="T49" fmla="*/ 489809585 h 68"/>
              <a:gd name="T50" fmla="*/ 2147483647 w 73"/>
              <a:gd name="T51" fmla="*/ 1306156433 h 68"/>
              <a:gd name="T52" fmla="*/ 2010871852 w 73"/>
              <a:gd name="T53" fmla="*/ 2122503282 h 68"/>
              <a:gd name="T54" fmla="*/ 2147483647 w 73"/>
              <a:gd name="T55" fmla="*/ 1034040817 h 68"/>
              <a:gd name="T56" fmla="*/ 2147483647 w 73"/>
              <a:gd name="T57" fmla="*/ 489809585 h 68"/>
              <a:gd name="T58" fmla="*/ 2147483647 w 73"/>
              <a:gd name="T59" fmla="*/ 0 h 68"/>
              <a:gd name="T60" fmla="*/ 2147483647 w 73"/>
              <a:gd name="T61" fmla="*/ 489809585 h 68"/>
              <a:gd name="T62" fmla="*/ 2147483647 w 73"/>
              <a:gd name="T63" fmla="*/ 1034040817 h 68"/>
              <a:gd name="T64" fmla="*/ 2147483647 w 73"/>
              <a:gd name="T65" fmla="*/ 2122503282 h 68"/>
              <a:gd name="T66" fmla="*/ 2147483647 w 73"/>
              <a:gd name="T67" fmla="*/ 2122503282 h 68"/>
              <a:gd name="T68" fmla="*/ 2147483647 w 73"/>
              <a:gd name="T69" fmla="*/ 1850387665 h 68"/>
              <a:gd name="T70" fmla="*/ 2147483647 w 73"/>
              <a:gd name="T71" fmla="*/ 1306156433 h 68"/>
              <a:gd name="T72" fmla="*/ 2147483647 w 73"/>
              <a:gd name="T73" fmla="*/ 1142884113 h 68"/>
              <a:gd name="T74" fmla="*/ 2147483647 w 73"/>
              <a:gd name="T75" fmla="*/ 1197313138 h 68"/>
              <a:gd name="T76" fmla="*/ 2147483647 w 73"/>
              <a:gd name="T77" fmla="*/ 1034040817 h 68"/>
              <a:gd name="T78" fmla="*/ 2147483647 w 73"/>
              <a:gd name="T79" fmla="*/ 1795966018 h 68"/>
              <a:gd name="T80" fmla="*/ 2147483647 w 73"/>
              <a:gd name="T81" fmla="*/ 2122503282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56" name="Freeform 57"/>
          <p:cNvSpPr>
            <a:spLocks noEditPoints="1"/>
          </p:cNvSpPr>
          <p:nvPr/>
        </p:nvSpPr>
        <p:spPr bwMode="auto">
          <a:xfrm>
            <a:off x="4890410" y="3554484"/>
            <a:ext cx="536575" cy="536575"/>
          </a:xfrm>
          <a:custGeom>
            <a:avLst/>
            <a:gdLst>
              <a:gd name="T0" fmla="*/ 2147483647 w 55"/>
              <a:gd name="T1" fmla="*/ 2147483647 h 55"/>
              <a:gd name="T2" fmla="*/ 2147483647 w 55"/>
              <a:gd name="T3" fmla="*/ 2147483647 h 55"/>
              <a:gd name="T4" fmla="*/ 2147483647 w 55"/>
              <a:gd name="T5" fmla="*/ 2147483647 h 55"/>
              <a:gd name="T6" fmla="*/ 2147483647 w 55"/>
              <a:gd name="T7" fmla="*/ 2147483647 h 55"/>
              <a:gd name="T8" fmla="*/ 2147483647 w 55"/>
              <a:gd name="T9" fmla="*/ 2147483647 h 55"/>
              <a:gd name="T10" fmla="*/ 2147483647 w 55"/>
              <a:gd name="T11" fmla="*/ 2147483647 h 55"/>
              <a:gd name="T12" fmla="*/ 2147483647 w 55"/>
              <a:gd name="T13" fmla="*/ 2147483647 h 55"/>
              <a:gd name="T14" fmla="*/ 2147483647 w 55"/>
              <a:gd name="T15" fmla="*/ 2147483647 h 55"/>
              <a:gd name="T16" fmla="*/ 2147483647 w 55"/>
              <a:gd name="T17" fmla="*/ 2147483647 h 55"/>
              <a:gd name="T18" fmla="*/ 2147483647 w 55"/>
              <a:gd name="T19" fmla="*/ 2147483647 h 55"/>
              <a:gd name="T20" fmla="*/ 2147483647 w 55"/>
              <a:gd name="T21" fmla="*/ 2147483647 h 55"/>
              <a:gd name="T22" fmla="*/ 2147483647 w 55"/>
              <a:gd name="T23" fmla="*/ 2147483647 h 55"/>
              <a:gd name="T24" fmla="*/ 2147483647 w 55"/>
              <a:gd name="T25" fmla="*/ 2147483647 h 55"/>
              <a:gd name="T26" fmla="*/ 2147483647 w 55"/>
              <a:gd name="T27" fmla="*/ 2147483647 h 55"/>
              <a:gd name="T28" fmla="*/ 2093910768 w 55"/>
              <a:gd name="T29" fmla="*/ 2147483647 h 55"/>
              <a:gd name="T30" fmla="*/ 1998732119 w 55"/>
              <a:gd name="T31" fmla="*/ 2147483647 h 55"/>
              <a:gd name="T32" fmla="*/ 1713196172 w 55"/>
              <a:gd name="T33" fmla="*/ 2147483647 h 55"/>
              <a:gd name="T34" fmla="*/ 1237312682 w 55"/>
              <a:gd name="T35" fmla="*/ 2147483647 h 55"/>
              <a:gd name="T36" fmla="*/ 1142134033 w 55"/>
              <a:gd name="T37" fmla="*/ 2147483647 h 55"/>
              <a:gd name="T38" fmla="*/ 1046955384 w 55"/>
              <a:gd name="T39" fmla="*/ 2147483647 h 55"/>
              <a:gd name="T40" fmla="*/ 475893245 w 55"/>
              <a:gd name="T41" fmla="*/ 2147483647 h 55"/>
              <a:gd name="T42" fmla="*/ 475893245 w 55"/>
              <a:gd name="T43" fmla="*/ 2147483647 h 55"/>
              <a:gd name="T44" fmla="*/ 475893245 w 55"/>
              <a:gd name="T45" fmla="*/ 2147483647 h 55"/>
              <a:gd name="T46" fmla="*/ 856598086 w 55"/>
              <a:gd name="T47" fmla="*/ 2147483647 h 55"/>
              <a:gd name="T48" fmla="*/ 666240788 w 55"/>
              <a:gd name="T49" fmla="*/ 2147483647 h 55"/>
              <a:gd name="T50" fmla="*/ 95178649 w 55"/>
              <a:gd name="T51" fmla="*/ 2147483647 h 55"/>
              <a:gd name="T52" fmla="*/ 0 w 55"/>
              <a:gd name="T53" fmla="*/ 2147483647 h 55"/>
              <a:gd name="T54" fmla="*/ 0 w 55"/>
              <a:gd name="T55" fmla="*/ 2147483647 h 55"/>
              <a:gd name="T56" fmla="*/ 95178649 w 55"/>
              <a:gd name="T57" fmla="*/ 2093910768 h 55"/>
              <a:gd name="T58" fmla="*/ 666240788 w 55"/>
              <a:gd name="T59" fmla="*/ 1998732119 h 55"/>
              <a:gd name="T60" fmla="*/ 856598086 w 55"/>
              <a:gd name="T61" fmla="*/ 1713196172 h 55"/>
              <a:gd name="T62" fmla="*/ 475893245 w 55"/>
              <a:gd name="T63" fmla="*/ 1237312682 h 55"/>
              <a:gd name="T64" fmla="*/ 475893245 w 55"/>
              <a:gd name="T65" fmla="*/ 1142134033 h 55"/>
              <a:gd name="T66" fmla="*/ 475893245 w 55"/>
              <a:gd name="T67" fmla="*/ 1046955384 h 55"/>
              <a:gd name="T68" fmla="*/ 1142134033 w 55"/>
              <a:gd name="T69" fmla="*/ 475893245 h 55"/>
              <a:gd name="T70" fmla="*/ 1237312682 w 55"/>
              <a:gd name="T71" fmla="*/ 475893245 h 55"/>
              <a:gd name="T72" fmla="*/ 1713196172 w 55"/>
              <a:gd name="T73" fmla="*/ 856598086 h 55"/>
              <a:gd name="T74" fmla="*/ 1998732119 w 55"/>
              <a:gd name="T75" fmla="*/ 761419437 h 55"/>
              <a:gd name="T76" fmla="*/ 2093910768 w 55"/>
              <a:gd name="T77" fmla="*/ 95178649 h 55"/>
              <a:gd name="T78" fmla="*/ 2147483647 w 55"/>
              <a:gd name="T79" fmla="*/ 0 h 55"/>
              <a:gd name="T80" fmla="*/ 2147483647 w 55"/>
              <a:gd name="T81" fmla="*/ 0 h 55"/>
              <a:gd name="T82" fmla="*/ 2147483647 w 55"/>
              <a:gd name="T83" fmla="*/ 95178649 h 55"/>
              <a:gd name="T84" fmla="*/ 2147483647 w 55"/>
              <a:gd name="T85" fmla="*/ 761419437 h 55"/>
              <a:gd name="T86" fmla="*/ 2147483647 w 55"/>
              <a:gd name="T87" fmla="*/ 856598086 h 55"/>
              <a:gd name="T88" fmla="*/ 2147483647 w 55"/>
              <a:gd name="T89" fmla="*/ 475893245 h 55"/>
              <a:gd name="T90" fmla="*/ 2147483647 w 55"/>
              <a:gd name="T91" fmla="*/ 475893245 h 55"/>
              <a:gd name="T92" fmla="*/ 2147483647 w 55"/>
              <a:gd name="T93" fmla="*/ 475893245 h 55"/>
              <a:gd name="T94" fmla="*/ 2147483647 w 55"/>
              <a:gd name="T95" fmla="*/ 1046955384 h 55"/>
              <a:gd name="T96" fmla="*/ 2147483647 w 55"/>
              <a:gd name="T97" fmla="*/ 1142134033 h 55"/>
              <a:gd name="T98" fmla="*/ 2147483647 w 55"/>
              <a:gd name="T99" fmla="*/ 1237312682 h 55"/>
              <a:gd name="T100" fmla="*/ 2147483647 w 55"/>
              <a:gd name="T101" fmla="*/ 1713196172 h 55"/>
              <a:gd name="T102" fmla="*/ 2147483647 w 55"/>
              <a:gd name="T103" fmla="*/ 1998732119 h 55"/>
              <a:gd name="T104" fmla="*/ 2147483647 w 55"/>
              <a:gd name="T105" fmla="*/ 2093910768 h 55"/>
              <a:gd name="T106" fmla="*/ 2147483647 w 55"/>
              <a:gd name="T107" fmla="*/ 2147483647 h 55"/>
              <a:gd name="T108" fmla="*/ 2147483647 w 55"/>
              <a:gd name="T109" fmla="*/ 2147483647 h 55"/>
              <a:gd name="T110" fmla="*/ 2147483647 w 55"/>
              <a:gd name="T111" fmla="*/ 1713196172 h 55"/>
              <a:gd name="T112" fmla="*/ 1713196172 w 55"/>
              <a:gd name="T113" fmla="*/ 2147483647 h 55"/>
              <a:gd name="T114" fmla="*/ 2147483647 w 55"/>
              <a:gd name="T115" fmla="*/ 2147483647 h 55"/>
              <a:gd name="T116" fmla="*/ 2147483647 w 55"/>
              <a:gd name="T117" fmla="*/ 2147483647 h 55"/>
              <a:gd name="T118" fmla="*/ 2147483647 w 55"/>
              <a:gd name="T119" fmla="*/ 1713196172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57" name="Freeform 152"/>
          <p:cNvSpPr>
            <a:spLocks noEditPoints="1"/>
          </p:cNvSpPr>
          <p:nvPr/>
        </p:nvSpPr>
        <p:spPr bwMode="auto">
          <a:xfrm>
            <a:off x="7558857" y="4658394"/>
            <a:ext cx="571500" cy="527050"/>
          </a:xfrm>
          <a:custGeom>
            <a:avLst/>
            <a:gdLst>
              <a:gd name="T0" fmla="*/ 2147483647 w 67"/>
              <a:gd name="T1" fmla="*/ 1445273110 h 62"/>
              <a:gd name="T2" fmla="*/ 2147483647 w 67"/>
              <a:gd name="T3" fmla="*/ 2147483647 h 62"/>
              <a:gd name="T4" fmla="*/ 2147483647 w 67"/>
              <a:gd name="T5" fmla="*/ 2147483647 h 62"/>
              <a:gd name="T6" fmla="*/ 2147483647 w 67"/>
              <a:gd name="T7" fmla="*/ 2147483647 h 62"/>
              <a:gd name="T8" fmla="*/ 2147483647 w 67"/>
              <a:gd name="T9" fmla="*/ 2147483647 h 62"/>
              <a:gd name="T10" fmla="*/ 2147483647 w 67"/>
              <a:gd name="T11" fmla="*/ 2147483647 h 62"/>
              <a:gd name="T12" fmla="*/ 2147483647 w 67"/>
              <a:gd name="T13" fmla="*/ 2147483647 h 62"/>
              <a:gd name="T14" fmla="*/ 2147483647 w 67"/>
              <a:gd name="T15" fmla="*/ 2147483647 h 62"/>
              <a:gd name="T16" fmla="*/ 1236888067 w 67"/>
              <a:gd name="T17" fmla="*/ 2147483647 h 62"/>
              <a:gd name="T18" fmla="*/ 1164136970 w 67"/>
              <a:gd name="T19" fmla="*/ 2147483647 h 62"/>
              <a:gd name="T20" fmla="*/ 1164136970 w 67"/>
              <a:gd name="T21" fmla="*/ 2147483647 h 62"/>
              <a:gd name="T22" fmla="*/ 1746196925 w 67"/>
              <a:gd name="T23" fmla="*/ 2147483647 h 62"/>
              <a:gd name="T24" fmla="*/ 2109995060 w 67"/>
              <a:gd name="T25" fmla="*/ 2147483647 h 62"/>
              <a:gd name="T26" fmla="*/ 1891716179 w 67"/>
              <a:gd name="T27" fmla="*/ 2147483647 h 62"/>
              <a:gd name="T28" fmla="*/ 1600686201 w 67"/>
              <a:gd name="T29" fmla="*/ 2147483647 h 62"/>
              <a:gd name="T30" fmla="*/ 0 w 67"/>
              <a:gd name="T31" fmla="*/ 1445273110 h 62"/>
              <a:gd name="T32" fmla="*/ 0 w 67"/>
              <a:gd name="T33" fmla="*/ 1083954832 h 62"/>
              <a:gd name="T34" fmla="*/ 291029978 w 67"/>
              <a:gd name="T35" fmla="*/ 794901910 h 62"/>
              <a:gd name="T36" fmla="*/ 1164136970 w 67"/>
              <a:gd name="T37" fmla="*/ 794901910 h 62"/>
              <a:gd name="T38" fmla="*/ 1164136970 w 67"/>
              <a:gd name="T39" fmla="*/ 505848989 h 62"/>
              <a:gd name="T40" fmla="*/ 1600686201 w 67"/>
              <a:gd name="T41" fmla="*/ 0 h 62"/>
              <a:gd name="T42" fmla="*/ 2147483647 w 67"/>
              <a:gd name="T43" fmla="*/ 0 h 62"/>
              <a:gd name="T44" fmla="*/ 2147483647 w 67"/>
              <a:gd name="T45" fmla="*/ 505848989 h 62"/>
              <a:gd name="T46" fmla="*/ 2147483647 w 67"/>
              <a:gd name="T47" fmla="*/ 794901910 h 62"/>
              <a:gd name="T48" fmla="*/ 2147483647 w 67"/>
              <a:gd name="T49" fmla="*/ 794901910 h 62"/>
              <a:gd name="T50" fmla="*/ 2147483647 w 67"/>
              <a:gd name="T51" fmla="*/ 1083954832 h 62"/>
              <a:gd name="T52" fmla="*/ 2147483647 w 67"/>
              <a:gd name="T53" fmla="*/ 1445273110 h 62"/>
              <a:gd name="T54" fmla="*/ 1164136970 w 67"/>
              <a:gd name="T55" fmla="*/ 1156220188 h 62"/>
              <a:gd name="T56" fmla="*/ 436549231 w 67"/>
              <a:gd name="T57" fmla="*/ 1156220188 h 62"/>
              <a:gd name="T58" fmla="*/ 436549231 w 67"/>
              <a:gd name="T59" fmla="*/ 1445273110 h 62"/>
              <a:gd name="T60" fmla="*/ 1382407321 w 67"/>
              <a:gd name="T61" fmla="*/ 2147483647 h 62"/>
              <a:gd name="T62" fmla="*/ 1164136970 w 67"/>
              <a:gd name="T63" fmla="*/ 1156220188 h 62"/>
              <a:gd name="T64" fmla="*/ 2147483647 w 67"/>
              <a:gd name="T65" fmla="*/ 1156220188 h 62"/>
              <a:gd name="T66" fmla="*/ 2147483647 w 67"/>
              <a:gd name="T67" fmla="*/ 1156220188 h 62"/>
              <a:gd name="T68" fmla="*/ 2147483647 w 67"/>
              <a:gd name="T69" fmla="*/ 2147483647 h 62"/>
              <a:gd name="T70" fmla="*/ 2147483647 w 67"/>
              <a:gd name="T71" fmla="*/ 1445273110 h 62"/>
              <a:gd name="T72" fmla="*/ 2147483647 w 67"/>
              <a:gd name="T73" fmla="*/ 1156220188 h 6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58" name="Freeform 105"/>
          <p:cNvSpPr>
            <a:spLocks noEditPoints="1"/>
          </p:cNvSpPr>
          <p:nvPr/>
        </p:nvSpPr>
        <p:spPr bwMode="auto">
          <a:xfrm>
            <a:off x="2821492" y="3130949"/>
            <a:ext cx="523875" cy="5175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920" tIns="60960" rIns="121920" bIns="60960"/>
          <a:lstStyle/>
          <a:p>
            <a:pPr eaLnBrk="1" fontAlgn="auto" hangingPunct="1">
              <a:spcBef>
                <a:spcPts val="0"/>
              </a:spcBef>
              <a:spcAft>
                <a:spcPts val="0"/>
              </a:spcAft>
              <a:defRPr/>
            </a:pPr>
            <a:endParaRPr lang="en-US" sz="3200" dirty="0">
              <a:solidFill>
                <a:schemeClr val="accent3">
                  <a:lumMod val="50000"/>
                </a:schemeClr>
              </a:solidFill>
              <a:latin typeface="+mn-lt"/>
              <a:ea typeface="+mn-ea"/>
            </a:endParaRPr>
          </a:p>
        </p:txBody>
      </p:sp>
      <p:sp>
        <p:nvSpPr>
          <p:cNvPr id="59" name="TextBox 54"/>
          <p:cNvSpPr txBox="1"/>
          <p:nvPr/>
        </p:nvSpPr>
        <p:spPr>
          <a:xfrm>
            <a:off x="6516216" y="5627914"/>
            <a:ext cx="2704005" cy="1162685"/>
          </a:xfrm>
          <a:prstGeom prst="rect">
            <a:avLst/>
          </a:prstGeom>
          <a:noFill/>
        </p:spPr>
        <p:txBody>
          <a:bodyPr wrap="square" lIns="0" tIns="0" rIns="0" bIns="0">
            <a:spAutoFit/>
          </a:bodyPr>
          <a:lstStyle/>
          <a:p>
            <a:pPr algn="ctr">
              <a:spcBef>
                <a:spcPct val="20000"/>
              </a:spcBef>
              <a:defRPr/>
            </a:pPr>
            <a:r>
              <a:rPr lang="en-US" altLang="zh-CN" b="1" dirty="0">
                <a:solidFill>
                  <a:schemeClr val="accent1"/>
                </a:solidFill>
                <a:latin typeface="楷体_GB2312" panose="02010609030101010101" pitchFamily="49" charset="-122"/>
                <a:ea typeface="楷体_GB2312" panose="02010609030101010101" pitchFamily="49" charset="-122"/>
              </a:rPr>
              <a:t>9.</a:t>
            </a:r>
            <a:r>
              <a:rPr lang="zh-CN" altLang="en-US" b="1" dirty="0">
                <a:solidFill>
                  <a:schemeClr val="accent1"/>
                </a:solidFill>
                <a:latin typeface="楷体_GB2312" panose="02010609030101010101" pitchFamily="49" charset="-122"/>
                <a:ea typeface="楷体_GB2312" panose="02010609030101010101" pitchFamily="49" charset="-122"/>
              </a:rPr>
              <a:t>关于设施农用地调查</a:t>
            </a:r>
            <a:endParaRPr lang="zh-CN" altLang="en-US" b="1" dirty="0">
              <a:solidFill>
                <a:schemeClr val="accent1"/>
              </a:solidFill>
              <a:latin typeface="楷体_GB2312" panose="02010609030101010101" pitchFamily="49" charset="-122"/>
              <a:ea typeface="楷体_GB2312" panose="02010609030101010101" pitchFamily="49" charset="-122"/>
            </a:endParaRPr>
          </a:p>
          <a:p>
            <a:pPr algn="l">
              <a:spcBef>
                <a:spcPct val="20000"/>
              </a:spcBef>
              <a:defRPr/>
            </a:pPr>
            <a:r>
              <a:rPr lang="en-US" altLang="zh-CN" dirty="0">
                <a:latin typeface="楷体_GB2312" panose="02010609030101010101" pitchFamily="49" charset="-122"/>
                <a:ea typeface="楷体_GB2312" panose="02010609030101010101" pitchFamily="49" charset="-122"/>
              </a:rPr>
              <a:t>    依据</a:t>
            </a:r>
            <a:r>
              <a:rPr lang="zh-CN" altLang="en-US" dirty="0">
                <a:latin typeface="楷体_GB2312" panose="02010609030101010101" pitchFamily="49" charset="-122"/>
                <a:ea typeface="楷体_GB2312" panose="02010609030101010101" pitchFamily="49" charset="-122"/>
              </a:rPr>
              <a:t>国土资发</a:t>
            </a:r>
            <a:r>
              <a:rPr lang="en-US" altLang="zh-CN" dirty="0">
                <a:latin typeface="楷体_GB2312" panose="02010609030101010101" pitchFamily="49" charset="-122"/>
                <a:ea typeface="楷体_GB2312" panose="02010609030101010101" pitchFamily="49" charset="-122"/>
              </a:rPr>
              <a:t>﹝2014﹞127</a:t>
            </a:r>
            <a:r>
              <a:rPr lang="zh-CN" altLang="en-US" dirty="0">
                <a:latin typeface="楷体_GB2312" panose="02010609030101010101" pitchFamily="49" charset="-122"/>
                <a:ea typeface="楷体_GB2312" panose="02010609030101010101" pitchFamily="49" charset="-122"/>
              </a:rPr>
              <a:t>号要求，开展设施农用地调查。</a:t>
            </a:r>
            <a:endParaRPr lang="zh-CN" altLang="en-US" dirty="0">
              <a:latin typeface="楷体_GB2312" panose="02010609030101010101" pitchFamily="49" charset="-122"/>
              <a:ea typeface="楷体_GB2312" panose="02010609030101010101" pitchFamily="49" charset="-122"/>
            </a:endParaRPr>
          </a:p>
        </p:txBody>
      </p:sp>
      <p:sp>
        <p:nvSpPr>
          <p:cNvPr id="60" name="TextBox 55"/>
          <p:cNvSpPr txBox="1"/>
          <p:nvPr/>
        </p:nvSpPr>
        <p:spPr>
          <a:xfrm>
            <a:off x="4205310" y="4587847"/>
            <a:ext cx="2089028" cy="1993900"/>
          </a:xfrm>
          <a:prstGeom prst="rect">
            <a:avLst/>
          </a:prstGeom>
          <a:noFill/>
        </p:spPr>
        <p:txBody>
          <a:bodyPr wrap="square" lIns="0" tIns="0" rIns="0" bIns="0">
            <a:spAutoFit/>
          </a:bodyPr>
          <a:lstStyle/>
          <a:p>
            <a:pPr algn="ctr">
              <a:spcBef>
                <a:spcPct val="20000"/>
              </a:spcBef>
              <a:defRPr/>
            </a:pPr>
            <a:r>
              <a:rPr lang="en-US" altLang="zh-CN" b="1" dirty="0">
                <a:solidFill>
                  <a:schemeClr val="accent4"/>
                </a:solidFill>
                <a:latin typeface="楷体_GB2312" panose="02010609030101010101" pitchFamily="49" charset="-122"/>
                <a:ea typeface="楷体_GB2312" panose="02010609030101010101" pitchFamily="49" charset="-122"/>
              </a:rPr>
              <a:t>8.</a:t>
            </a:r>
            <a:r>
              <a:rPr lang="zh-CN" altLang="en-US" b="1" dirty="0">
                <a:solidFill>
                  <a:schemeClr val="accent4"/>
                </a:solidFill>
                <a:latin typeface="楷体_GB2312" panose="02010609030101010101" pitchFamily="49" charset="-122"/>
                <a:ea typeface="楷体_GB2312" panose="02010609030101010101" pitchFamily="49" charset="-122"/>
              </a:rPr>
              <a:t>关于军事用地调查</a:t>
            </a:r>
            <a:endParaRPr lang="zh-CN" altLang="en-US" b="1" dirty="0">
              <a:solidFill>
                <a:schemeClr val="accent4"/>
              </a:solidFill>
              <a:latin typeface="楷体_GB2312" panose="02010609030101010101" pitchFamily="49" charset="-122"/>
              <a:ea typeface="楷体_GB2312" panose="02010609030101010101" pitchFamily="49" charset="-122"/>
            </a:endParaRPr>
          </a:p>
          <a:p>
            <a:pPr algn="l">
              <a:spcBef>
                <a:spcPct val="20000"/>
              </a:spcBef>
              <a:defRPr/>
            </a:pPr>
            <a:r>
              <a:rPr lang="en-US" altLang="zh-CN" dirty="0">
                <a:solidFill>
                  <a:schemeClr val="tx1"/>
                </a:solidFill>
                <a:latin typeface="楷体_GB2312" panose="02010609030101010101" pitchFamily="49" charset="-122"/>
                <a:ea typeface="楷体_GB2312" panose="02010609030101010101" pitchFamily="49" charset="-122"/>
              </a:rPr>
              <a:t>    由军队负责调查，并将成果移交到所在地县级土地管理部门</a:t>
            </a:r>
            <a:r>
              <a:rPr lang="zh-CN" altLang="en-US" dirty="0">
                <a:solidFill>
                  <a:schemeClr val="tx1"/>
                </a:solidFill>
                <a:latin typeface="楷体_GB2312" panose="02010609030101010101" pitchFamily="49" charset="-122"/>
                <a:ea typeface="楷体_GB2312" panose="02010609030101010101" pitchFamily="49" charset="-122"/>
              </a:rPr>
              <a:t>上图</a:t>
            </a:r>
            <a:r>
              <a:rPr lang="en-US" altLang="zh-CN" dirty="0">
                <a:solidFill>
                  <a:schemeClr val="tx1"/>
                </a:solidFill>
                <a:latin typeface="楷体_GB2312" panose="02010609030101010101" pitchFamily="49" charset="-122"/>
                <a:ea typeface="楷体_GB2312" panose="02010609030101010101" pitchFamily="49" charset="-122"/>
              </a:rPr>
              <a:t>。</a:t>
            </a:r>
            <a:r>
              <a:rPr lang="zh-CN" altLang="en-US" dirty="0">
                <a:solidFill>
                  <a:schemeClr val="tx1"/>
                </a:solidFill>
                <a:latin typeface="楷体_GB2312" panose="02010609030101010101" pitchFamily="49" charset="-122"/>
                <a:ea typeface="楷体_GB2312" panose="02010609030101010101" pitchFamily="49" charset="-122"/>
              </a:rPr>
              <a:t>如未提交则按最新的变更调查成果上图。</a:t>
            </a:r>
            <a:endParaRPr lang="zh-CN" altLang="en-US" dirty="0">
              <a:solidFill>
                <a:schemeClr val="tx1"/>
              </a:solidFill>
              <a:latin typeface="楷体_GB2312" panose="02010609030101010101" pitchFamily="49" charset="-122"/>
              <a:ea typeface="楷体_GB2312" panose="02010609030101010101" pitchFamily="49" charset="-122"/>
            </a:endParaRPr>
          </a:p>
        </p:txBody>
      </p:sp>
      <p:sp>
        <p:nvSpPr>
          <p:cNvPr id="61" name="TextBox 56"/>
          <p:cNvSpPr txBox="1"/>
          <p:nvPr/>
        </p:nvSpPr>
        <p:spPr>
          <a:xfrm>
            <a:off x="2173320" y="4149080"/>
            <a:ext cx="1800200" cy="1440180"/>
          </a:xfrm>
          <a:prstGeom prst="rect">
            <a:avLst/>
          </a:prstGeom>
          <a:noFill/>
        </p:spPr>
        <p:txBody>
          <a:bodyPr wrap="square" lIns="0" tIns="0" rIns="0" bIns="0">
            <a:spAutoFit/>
          </a:bodyPr>
          <a:lstStyle/>
          <a:p>
            <a:pPr algn="ctr">
              <a:spcBef>
                <a:spcPct val="20000"/>
              </a:spcBef>
              <a:defRPr/>
            </a:pPr>
            <a:r>
              <a:rPr lang="en-US" altLang="zh-CN" b="1" dirty="0">
                <a:solidFill>
                  <a:schemeClr val="bg2">
                    <a:lumMod val="25000"/>
                  </a:schemeClr>
                </a:solidFill>
                <a:latin typeface="楷体_GB2312" panose="02010609030101010101" pitchFamily="49" charset="-122"/>
                <a:ea typeface="楷体_GB2312" panose="02010609030101010101" pitchFamily="49" charset="-122"/>
              </a:rPr>
              <a:t>7.</a:t>
            </a:r>
            <a:r>
              <a:rPr lang="zh-CN" altLang="en-US" b="1" dirty="0">
                <a:solidFill>
                  <a:schemeClr val="bg2">
                    <a:lumMod val="25000"/>
                  </a:schemeClr>
                </a:solidFill>
                <a:latin typeface="楷体_GB2312" panose="02010609030101010101" pitchFamily="49" charset="-122"/>
                <a:ea typeface="楷体_GB2312" panose="02010609030101010101" pitchFamily="49" charset="-122"/>
              </a:rPr>
              <a:t>关于各类自然保护区范围界线</a:t>
            </a:r>
            <a:endParaRPr lang="zh-CN" altLang="en-US" b="1" dirty="0">
              <a:solidFill>
                <a:schemeClr val="bg2">
                  <a:lumMod val="25000"/>
                </a:schemeClr>
              </a:solidFill>
              <a:latin typeface="楷体_GB2312" panose="02010609030101010101" pitchFamily="49" charset="-122"/>
              <a:ea typeface="楷体_GB2312" panose="02010609030101010101" pitchFamily="49" charset="-122"/>
            </a:endParaRPr>
          </a:p>
          <a:p>
            <a:pPr algn="l">
              <a:spcBef>
                <a:spcPct val="20000"/>
              </a:spcBef>
              <a:defRPr/>
            </a:pPr>
            <a:r>
              <a:rPr lang="zh-CN" altLang="en-US" dirty="0">
                <a:solidFill>
                  <a:schemeClr val="bg2">
                    <a:lumMod val="25000"/>
                  </a:schemeClr>
                </a:solidFill>
                <a:latin typeface="楷体_GB2312" panose="02010609030101010101" pitchFamily="49" charset="-122"/>
                <a:ea typeface="楷体_GB2312" panose="02010609030101010101" pitchFamily="49" charset="-122"/>
              </a:rPr>
              <a:t>    </a:t>
            </a:r>
            <a:r>
              <a:rPr lang="zh-CN" altLang="en-US" dirty="0">
                <a:solidFill>
                  <a:schemeClr val="tx1"/>
                </a:solidFill>
                <a:latin typeface="楷体_GB2312" panose="02010609030101010101" pitchFamily="49" charset="-122"/>
                <a:ea typeface="楷体_GB2312" panose="02010609030101010101" pitchFamily="49" charset="-122"/>
              </a:rPr>
              <a:t>按照单独图层方式录入土地调查数据库。</a:t>
            </a:r>
            <a:endParaRPr lang="zh-CN" altLang="en-US" dirty="0">
              <a:solidFill>
                <a:schemeClr val="tx1"/>
              </a:solidFill>
              <a:latin typeface="楷体_GB2312" panose="02010609030101010101" pitchFamily="49" charset="-122"/>
              <a:ea typeface="楷体_GB2312" panose="02010609030101010101" pitchFamily="49" charset="-122"/>
            </a:endParaRPr>
          </a:p>
        </p:txBody>
      </p:sp>
      <p:sp>
        <p:nvSpPr>
          <p:cNvPr id="62" name="TextBox 57"/>
          <p:cNvSpPr txBox="1"/>
          <p:nvPr/>
        </p:nvSpPr>
        <p:spPr>
          <a:xfrm>
            <a:off x="323528" y="3347726"/>
            <a:ext cx="1294922" cy="2825115"/>
          </a:xfrm>
          <a:prstGeom prst="rect">
            <a:avLst/>
          </a:prstGeom>
          <a:noFill/>
        </p:spPr>
        <p:txBody>
          <a:bodyPr wrap="square" lIns="0" tIns="0" rIns="0" bIns="0">
            <a:spAutoFit/>
          </a:bodyPr>
          <a:lstStyle/>
          <a:p>
            <a:pPr>
              <a:spcBef>
                <a:spcPct val="20000"/>
              </a:spcBef>
              <a:defRPr/>
            </a:pPr>
            <a:r>
              <a:rPr lang="en-US" altLang="zh-CN" b="1" dirty="0">
                <a:solidFill>
                  <a:schemeClr val="accent2">
                    <a:lumMod val="75000"/>
                  </a:schemeClr>
                </a:solidFill>
                <a:latin typeface="楷体_GB2312" panose="02010609030101010101" pitchFamily="49" charset="-122"/>
                <a:ea typeface="楷体_GB2312" panose="02010609030101010101" pitchFamily="49" charset="-122"/>
              </a:rPr>
              <a:t>6.</a:t>
            </a:r>
            <a:r>
              <a:rPr lang="zh-CN" altLang="en-US" b="1" dirty="0">
                <a:solidFill>
                  <a:schemeClr val="accent2">
                    <a:lumMod val="75000"/>
                  </a:schemeClr>
                </a:solidFill>
                <a:latin typeface="楷体_GB2312" panose="02010609030101010101" pitchFamily="49" charset="-122"/>
                <a:ea typeface="楷体_GB2312" panose="02010609030101010101" pitchFamily="49" charset="-122"/>
              </a:rPr>
              <a:t>关于地类认定程序</a:t>
            </a:r>
            <a:endParaRPr lang="en-US" altLang="zh-CN" b="1" dirty="0">
              <a:solidFill>
                <a:schemeClr val="accent2">
                  <a:lumMod val="75000"/>
                </a:schemeClr>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    实地认定不清的，根据地类定义，按照“耕、园、林、草”的优先次序确定地类。</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500" fill="hold"/>
                                        <p:tgtEl>
                                          <p:spTgt spid="55"/>
                                        </p:tgtEl>
                                        <p:attrNameLst>
                                          <p:attrName>ppt_w</p:attrName>
                                        </p:attrNameLst>
                                      </p:cBhvr>
                                      <p:tavLst>
                                        <p:tav tm="0">
                                          <p:val>
                                            <p:fltVal val="0"/>
                                          </p:val>
                                        </p:tav>
                                        <p:tav tm="100000">
                                          <p:val>
                                            <p:strVal val="#ppt_w"/>
                                          </p:val>
                                        </p:tav>
                                      </p:tavLst>
                                    </p:anim>
                                    <p:anim calcmode="lin" valueType="num">
                                      <p:cBhvr>
                                        <p:cTn id="12" dur="500" fill="hold"/>
                                        <p:tgtEl>
                                          <p:spTgt spid="55"/>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ppt_x"/>
                                          </p:val>
                                        </p:tav>
                                        <p:tav tm="100000">
                                          <p:val>
                                            <p:strVal val="#ppt_x"/>
                                          </p:val>
                                        </p:tav>
                                      </p:tavLst>
                                    </p:anim>
                                    <p:anim calcmode="lin" valueType="num">
                                      <p:cBhvr additive="base">
                                        <p:cTn id="17" dur="500" fill="hold"/>
                                        <p:tgtEl>
                                          <p:spTgt spid="6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 calcmode="lin" valueType="num">
                                      <p:cBhvr additive="base">
                                        <p:cTn id="30" dur="500" fill="hold"/>
                                        <p:tgtEl>
                                          <p:spTgt spid="61"/>
                                        </p:tgtEl>
                                        <p:attrNameLst>
                                          <p:attrName>ppt_x</p:attrName>
                                        </p:attrNameLst>
                                      </p:cBhvr>
                                      <p:tavLst>
                                        <p:tav tm="0">
                                          <p:val>
                                            <p:strVal val="#ppt_x"/>
                                          </p:val>
                                        </p:tav>
                                        <p:tav tm="100000">
                                          <p:val>
                                            <p:strVal val="#ppt_x"/>
                                          </p:val>
                                        </p:tav>
                                      </p:tavLst>
                                    </p:anim>
                                    <p:anim calcmode="lin" valueType="num">
                                      <p:cBhvr additive="base">
                                        <p:cTn id="31" dur="500" fill="hold"/>
                                        <p:tgtEl>
                                          <p:spTgt spid="61"/>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fltVal val="0"/>
                                          </p:val>
                                        </p:tav>
                                        <p:tav tm="100000">
                                          <p:val>
                                            <p:strVal val="#ppt_w"/>
                                          </p:val>
                                        </p:tav>
                                      </p:tavLst>
                                    </p:anim>
                                    <p:anim calcmode="lin" valueType="num">
                                      <p:cBhvr>
                                        <p:cTn id="40" dur="500" fill="hold"/>
                                        <p:tgtEl>
                                          <p:spTgt spid="56"/>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 presetClass="entr" presetSubtype="4" accel="50000" decel="50000" fill="hold" grpId="0" nodeType="after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500" fill="hold"/>
                                        <p:tgtEl>
                                          <p:spTgt spid="60"/>
                                        </p:tgtEl>
                                        <p:attrNameLst>
                                          <p:attrName>ppt_x</p:attrName>
                                        </p:attrNameLst>
                                      </p:cBhvr>
                                      <p:tavLst>
                                        <p:tav tm="0">
                                          <p:val>
                                            <p:strVal val="#ppt_x"/>
                                          </p:val>
                                        </p:tav>
                                        <p:tav tm="100000">
                                          <p:val>
                                            <p:strVal val="#ppt_x"/>
                                          </p:val>
                                        </p:tav>
                                      </p:tavLst>
                                    </p:anim>
                                    <p:anim calcmode="lin" valueType="num">
                                      <p:cBhvr additive="base">
                                        <p:cTn id="45" dur="500" fill="hold"/>
                                        <p:tgtEl>
                                          <p:spTgt spid="60"/>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left)">
                                      <p:cBhvr>
                                        <p:cTn id="49" dur="500"/>
                                        <p:tgtEl>
                                          <p:spTgt spid="49"/>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p:cTn id="53" dur="500" fill="hold"/>
                                        <p:tgtEl>
                                          <p:spTgt spid="57"/>
                                        </p:tgtEl>
                                        <p:attrNameLst>
                                          <p:attrName>ppt_w</p:attrName>
                                        </p:attrNameLst>
                                      </p:cBhvr>
                                      <p:tavLst>
                                        <p:tav tm="0">
                                          <p:val>
                                            <p:fltVal val="0"/>
                                          </p:val>
                                        </p:tav>
                                        <p:tav tm="100000">
                                          <p:val>
                                            <p:strVal val="#ppt_w"/>
                                          </p:val>
                                        </p:tav>
                                      </p:tavLst>
                                    </p:anim>
                                    <p:anim calcmode="lin" valueType="num">
                                      <p:cBhvr>
                                        <p:cTn id="54" dur="500" fill="hold"/>
                                        <p:tgtEl>
                                          <p:spTgt spid="57"/>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 presetClass="entr" presetSubtype="4" accel="50000" decel="50000"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additive="base">
                                        <p:cTn id="58" dur="500" fill="hold"/>
                                        <p:tgtEl>
                                          <p:spTgt spid="59"/>
                                        </p:tgtEl>
                                        <p:attrNameLst>
                                          <p:attrName>ppt_x</p:attrName>
                                        </p:attrNameLst>
                                      </p:cBhvr>
                                      <p:tavLst>
                                        <p:tav tm="0">
                                          <p:val>
                                            <p:strVal val="#ppt_x"/>
                                          </p:val>
                                        </p:tav>
                                        <p:tav tm="100000">
                                          <p:val>
                                            <p:strVal val="#ppt_x"/>
                                          </p:val>
                                        </p:tav>
                                      </p:tavLst>
                                    </p:anim>
                                    <p:anim calcmode="lin" valueType="num">
                                      <p:cBhvr additive="base">
                                        <p:cTn id="59"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bldLvl="0" animBg="1"/>
      <p:bldP spid="57" grpId="0" animBg="1"/>
      <p:bldP spid="59" grpId="0"/>
      <p:bldP spid="60" grpId="0"/>
      <p:bldP spid="61" grpId="0"/>
      <p:bldP spid="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281668" cy="400110"/>
          </a:xfrm>
          <a:prstGeom prst="rect">
            <a:avLst/>
          </a:prstGeom>
        </p:spPr>
        <p:txBody>
          <a:bodyPr wrap="none">
            <a:spAutoFit/>
          </a:bodyPr>
          <a:lstStyle/>
          <a:p>
            <a:pPr lvl="0" fontAlgn="base" hangingPunct="0">
              <a:spcBef>
                <a:spcPct val="0"/>
              </a:spcBef>
              <a:spcAft>
                <a:spcPct val="0"/>
              </a:spcAft>
            </a:pPr>
            <a:r>
              <a:rPr lang="zh-CN" altLang="en-US" sz="2000" b="1" dirty="0" smtClean="0">
                <a:latin typeface="楷体_GB2312" panose="02010609030101010101" pitchFamily="49" charset="-122"/>
                <a:ea typeface="楷体_GB2312" panose="02010609030101010101" pitchFamily="49" charset="-122"/>
                <a:cs typeface="Times New Roman" panose="02020603050405020304" pitchFamily="18" charset="0"/>
              </a:rPr>
              <a:t>（八）</a:t>
            </a: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几个重要问题的处理</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69" name="Group 16"/>
          <p:cNvGrpSpPr/>
          <p:nvPr/>
        </p:nvGrpSpPr>
        <p:grpSpPr bwMode="auto">
          <a:xfrm>
            <a:off x="1084312" y="1718015"/>
            <a:ext cx="1447800" cy="1708150"/>
            <a:chOff x="1120775" y="1730534"/>
            <a:chExt cx="1085850" cy="1280160"/>
          </a:xfrm>
        </p:grpSpPr>
        <p:cxnSp>
          <p:nvCxnSpPr>
            <p:cNvPr id="70" name="Straight Connector 17"/>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71" name="Group 18"/>
            <p:cNvGrpSpPr/>
            <p:nvPr/>
          </p:nvGrpSpPr>
          <p:grpSpPr bwMode="auto">
            <a:xfrm>
              <a:off x="1120775" y="1838325"/>
              <a:ext cx="1085850" cy="1077920"/>
              <a:chOff x="3810000" y="1948650"/>
              <a:chExt cx="1085850" cy="1077920"/>
            </a:xfrm>
          </p:grpSpPr>
          <p:sp>
            <p:nvSpPr>
              <p:cNvPr id="72" name="Trapezoid 19"/>
              <p:cNvSpPr/>
              <p:nvPr/>
            </p:nvSpPr>
            <p:spPr>
              <a:xfrm rot="5400000" flipH="1">
                <a:off x="3664481" y="2319673"/>
                <a:ext cx="893495" cy="152400"/>
              </a:xfrm>
              <a:prstGeom prst="trapezoid">
                <a:avLst>
                  <a:gd name="adj" fmla="val 625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73" name="Parallelogram 20"/>
              <p:cNvSpPr/>
              <p:nvPr/>
            </p:nvSpPr>
            <p:spPr>
              <a:xfrm rot="16200000" flipV="1">
                <a:off x="3508543" y="2344572"/>
                <a:ext cx="983914" cy="381000"/>
              </a:xfrm>
              <a:prstGeom prst="parallelogram">
                <a:avLst>
                  <a:gd name="adj" fmla="val 63243"/>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74" name="Freeform 21"/>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75" name="Group 22"/>
          <p:cNvGrpSpPr/>
          <p:nvPr/>
        </p:nvGrpSpPr>
        <p:grpSpPr bwMode="auto">
          <a:xfrm>
            <a:off x="3654127" y="1718015"/>
            <a:ext cx="1447800" cy="1708150"/>
            <a:chOff x="1120775" y="1730534"/>
            <a:chExt cx="1085850" cy="1280160"/>
          </a:xfrm>
        </p:grpSpPr>
        <p:cxnSp>
          <p:nvCxnSpPr>
            <p:cNvPr id="76" name="Straight Connector 23"/>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77" name="Group 24"/>
            <p:cNvGrpSpPr/>
            <p:nvPr/>
          </p:nvGrpSpPr>
          <p:grpSpPr bwMode="auto">
            <a:xfrm>
              <a:off x="1120775" y="1838325"/>
              <a:ext cx="1085850" cy="1077920"/>
              <a:chOff x="3810000" y="1948650"/>
              <a:chExt cx="1085850" cy="1077920"/>
            </a:xfrm>
          </p:grpSpPr>
          <p:sp>
            <p:nvSpPr>
              <p:cNvPr id="78" name="Trapezoid 25"/>
              <p:cNvSpPr/>
              <p:nvPr/>
            </p:nvSpPr>
            <p:spPr>
              <a:xfrm rot="5400000" flipH="1">
                <a:off x="3664481" y="2319673"/>
                <a:ext cx="893495" cy="152400"/>
              </a:xfrm>
              <a:prstGeom prst="trapezoid">
                <a:avLst>
                  <a:gd name="adj" fmla="val 6250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79" name="Parallelogram 26"/>
              <p:cNvSpPr/>
              <p:nvPr/>
            </p:nvSpPr>
            <p:spPr>
              <a:xfrm rot="16200000" flipV="1">
                <a:off x="3508543" y="2344572"/>
                <a:ext cx="983914" cy="381000"/>
              </a:xfrm>
              <a:prstGeom prst="parallelogram">
                <a:avLst>
                  <a:gd name="adj" fmla="val 63243"/>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80" name="Freeform 27"/>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81" name="Group 28"/>
          <p:cNvGrpSpPr/>
          <p:nvPr/>
        </p:nvGrpSpPr>
        <p:grpSpPr bwMode="auto">
          <a:xfrm>
            <a:off x="6300193" y="1718015"/>
            <a:ext cx="1447800" cy="1708150"/>
            <a:chOff x="1120775" y="1730534"/>
            <a:chExt cx="1085850" cy="1280160"/>
          </a:xfrm>
        </p:grpSpPr>
        <p:cxnSp>
          <p:nvCxnSpPr>
            <p:cNvPr id="82" name="Straight Connector 29"/>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83" name="Group 30"/>
            <p:cNvGrpSpPr/>
            <p:nvPr/>
          </p:nvGrpSpPr>
          <p:grpSpPr bwMode="auto">
            <a:xfrm>
              <a:off x="1120775" y="1838800"/>
              <a:ext cx="1085850" cy="1077904"/>
              <a:chOff x="3810000" y="1949125"/>
              <a:chExt cx="1085850" cy="1077904"/>
            </a:xfrm>
          </p:grpSpPr>
          <p:sp>
            <p:nvSpPr>
              <p:cNvPr id="84" name="Trapezoid 31"/>
              <p:cNvSpPr/>
              <p:nvPr/>
            </p:nvSpPr>
            <p:spPr>
              <a:xfrm rot="5400000" flipH="1">
                <a:off x="3664481" y="2319673"/>
                <a:ext cx="893495" cy="152400"/>
              </a:xfrm>
              <a:prstGeom prst="trapezoid">
                <a:avLst>
                  <a:gd name="adj" fmla="val 6250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85" name="Parallelogram 32"/>
              <p:cNvSpPr/>
              <p:nvPr/>
            </p:nvSpPr>
            <p:spPr>
              <a:xfrm rot="16200000" flipV="1">
                <a:off x="3508543" y="2344572"/>
                <a:ext cx="983914" cy="381000"/>
              </a:xfrm>
              <a:prstGeom prst="parallelogram">
                <a:avLst>
                  <a:gd name="adj" fmla="val 6324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86" name="Freeform 33"/>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sp>
        <p:nvSpPr>
          <p:cNvPr id="88" name="Freeform 66"/>
          <p:cNvSpPr>
            <a:spLocks noEditPoints="1"/>
          </p:cNvSpPr>
          <p:nvPr/>
        </p:nvSpPr>
        <p:spPr bwMode="auto">
          <a:xfrm>
            <a:off x="1436738" y="2580027"/>
            <a:ext cx="538163" cy="501650"/>
          </a:xfrm>
          <a:custGeom>
            <a:avLst/>
            <a:gdLst>
              <a:gd name="T0" fmla="*/ 706519554 w 73"/>
              <a:gd name="T1" fmla="*/ 2122503282 h 68"/>
              <a:gd name="T2" fmla="*/ 434784099 w 73"/>
              <a:gd name="T3" fmla="*/ 2122503282 h 68"/>
              <a:gd name="T4" fmla="*/ 0 w 73"/>
              <a:gd name="T5" fmla="*/ 1795966018 h 68"/>
              <a:gd name="T6" fmla="*/ 271735455 w 73"/>
              <a:gd name="T7" fmla="*/ 1034040817 h 68"/>
              <a:gd name="T8" fmla="*/ 815213736 w 73"/>
              <a:gd name="T9" fmla="*/ 1197313138 h 68"/>
              <a:gd name="T10" fmla="*/ 1086956562 w 73"/>
              <a:gd name="T11" fmla="*/ 1142884113 h 68"/>
              <a:gd name="T12" fmla="*/ 1086956562 w 73"/>
              <a:gd name="T13" fmla="*/ 1306156433 h 68"/>
              <a:gd name="T14" fmla="*/ 1249997835 w 73"/>
              <a:gd name="T15" fmla="*/ 1850387665 h 68"/>
              <a:gd name="T16" fmla="*/ 706519554 w 73"/>
              <a:gd name="T17" fmla="*/ 2122503282 h 68"/>
              <a:gd name="T18" fmla="*/ 815213736 w 73"/>
              <a:gd name="T19" fmla="*/ 1034040817 h 68"/>
              <a:gd name="T20" fmla="*/ 271735455 w 73"/>
              <a:gd name="T21" fmla="*/ 489809585 h 68"/>
              <a:gd name="T22" fmla="*/ 815213736 w 73"/>
              <a:gd name="T23" fmla="*/ 0 h 68"/>
              <a:gd name="T24" fmla="*/ 1358692017 w 73"/>
              <a:gd name="T25" fmla="*/ 489809585 h 68"/>
              <a:gd name="T26" fmla="*/ 815213736 w 73"/>
              <a:gd name="T27" fmla="*/ 1034040817 h 68"/>
              <a:gd name="T28" fmla="*/ 2147483647 w 73"/>
              <a:gd name="T29" fmla="*/ 2147483647 h 68"/>
              <a:gd name="T30" fmla="*/ 1086956562 w 73"/>
              <a:gd name="T31" fmla="*/ 2147483647 h 68"/>
              <a:gd name="T32" fmla="*/ 543478281 w 73"/>
              <a:gd name="T33" fmla="*/ 2147483647 h 68"/>
              <a:gd name="T34" fmla="*/ 1249997835 w 73"/>
              <a:gd name="T35" fmla="*/ 1959230961 h 68"/>
              <a:gd name="T36" fmla="*/ 2010871852 w 73"/>
              <a:gd name="T37" fmla="*/ 2147483647 h 68"/>
              <a:gd name="T38" fmla="*/ 2147483647 w 73"/>
              <a:gd name="T39" fmla="*/ 1959230961 h 68"/>
              <a:gd name="T40" fmla="*/ 2147483647 w 73"/>
              <a:gd name="T41" fmla="*/ 2147483647 h 68"/>
              <a:gd name="T42" fmla="*/ 2147483647 w 73"/>
              <a:gd name="T43" fmla="*/ 2147483647 h 68"/>
              <a:gd name="T44" fmla="*/ 2010871852 w 73"/>
              <a:gd name="T45" fmla="*/ 2122503282 h 68"/>
              <a:gd name="T46" fmla="*/ 1195650744 w 73"/>
              <a:gd name="T47" fmla="*/ 1306156433 h 68"/>
              <a:gd name="T48" fmla="*/ 2010871852 w 73"/>
              <a:gd name="T49" fmla="*/ 489809585 h 68"/>
              <a:gd name="T50" fmla="*/ 2147483647 w 73"/>
              <a:gd name="T51" fmla="*/ 1306156433 h 68"/>
              <a:gd name="T52" fmla="*/ 2010871852 w 73"/>
              <a:gd name="T53" fmla="*/ 2122503282 h 68"/>
              <a:gd name="T54" fmla="*/ 2147483647 w 73"/>
              <a:gd name="T55" fmla="*/ 1034040817 h 68"/>
              <a:gd name="T56" fmla="*/ 2147483647 w 73"/>
              <a:gd name="T57" fmla="*/ 489809585 h 68"/>
              <a:gd name="T58" fmla="*/ 2147483647 w 73"/>
              <a:gd name="T59" fmla="*/ 0 h 68"/>
              <a:gd name="T60" fmla="*/ 2147483647 w 73"/>
              <a:gd name="T61" fmla="*/ 489809585 h 68"/>
              <a:gd name="T62" fmla="*/ 2147483647 w 73"/>
              <a:gd name="T63" fmla="*/ 1034040817 h 68"/>
              <a:gd name="T64" fmla="*/ 2147483647 w 73"/>
              <a:gd name="T65" fmla="*/ 2122503282 h 68"/>
              <a:gd name="T66" fmla="*/ 2147483647 w 73"/>
              <a:gd name="T67" fmla="*/ 2122503282 h 68"/>
              <a:gd name="T68" fmla="*/ 2147483647 w 73"/>
              <a:gd name="T69" fmla="*/ 1850387665 h 68"/>
              <a:gd name="T70" fmla="*/ 2147483647 w 73"/>
              <a:gd name="T71" fmla="*/ 1306156433 h 68"/>
              <a:gd name="T72" fmla="*/ 2147483647 w 73"/>
              <a:gd name="T73" fmla="*/ 1142884113 h 68"/>
              <a:gd name="T74" fmla="*/ 2147483647 w 73"/>
              <a:gd name="T75" fmla="*/ 1197313138 h 68"/>
              <a:gd name="T76" fmla="*/ 2147483647 w 73"/>
              <a:gd name="T77" fmla="*/ 1034040817 h 68"/>
              <a:gd name="T78" fmla="*/ 2147483647 w 73"/>
              <a:gd name="T79" fmla="*/ 1795966018 h 68"/>
              <a:gd name="T80" fmla="*/ 2147483647 w 73"/>
              <a:gd name="T81" fmla="*/ 2122503282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89" name="Freeform 57"/>
          <p:cNvSpPr>
            <a:spLocks noEditPoints="1"/>
          </p:cNvSpPr>
          <p:nvPr/>
        </p:nvSpPr>
        <p:spPr bwMode="auto">
          <a:xfrm>
            <a:off x="6622458" y="2562567"/>
            <a:ext cx="536575" cy="536575"/>
          </a:xfrm>
          <a:custGeom>
            <a:avLst/>
            <a:gdLst>
              <a:gd name="T0" fmla="*/ 2147483647 w 55"/>
              <a:gd name="T1" fmla="*/ 2147483647 h 55"/>
              <a:gd name="T2" fmla="*/ 2147483647 w 55"/>
              <a:gd name="T3" fmla="*/ 2147483647 h 55"/>
              <a:gd name="T4" fmla="*/ 2147483647 w 55"/>
              <a:gd name="T5" fmla="*/ 2147483647 h 55"/>
              <a:gd name="T6" fmla="*/ 2147483647 w 55"/>
              <a:gd name="T7" fmla="*/ 2147483647 h 55"/>
              <a:gd name="T8" fmla="*/ 2147483647 w 55"/>
              <a:gd name="T9" fmla="*/ 2147483647 h 55"/>
              <a:gd name="T10" fmla="*/ 2147483647 w 55"/>
              <a:gd name="T11" fmla="*/ 2147483647 h 55"/>
              <a:gd name="T12" fmla="*/ 2147483647 w 55"/>
              <a:gd name="T13" fmla="*/ 2147483647 h 55"/>
              <a:gd name="T14" fmla="*/ 2147483647 w 55"/>
              <a:gd name="T15" fmla="*/ 2147483647 h 55"/>
              <a:gd name="T16" fmla="*/ 2147483647 w 55"/>
              <a:gd name="T17" fmla="*/ 2147483647 h 55"/>
              <a:gd name="T18" fmla="*/ 2147483647 w 55"/>
              <a:gd name="T19" fmla="*/ 2147483647 h 55"/>
              <a:gd name="T20" fmla="*/ 2147483647 w 55"/>
              <a:gd name="T21" fmla="*/ 2147483647 h 55"/>
              <a:gd name="T22" fmla="*/ 2147483647 w 55"/>
              <a:gd name="T23" fmla="*/ 2147483647 h 55"/>
              <a:gd name="T24" fmla="*/ 2147483647 w 55"/>
              <a:gd name="T25" fmla="*/ 2147483647 h 55"/>
              <a:gd name="T26" fmla="*/ 2147483647 w 55"/>
              <a:gd name="T27" fmla="*/ 2147483647 h 55"/>
              <a:gd name="T28" fmla="*/ 2093910768 w 55"/>
              <a:gd name="T29" fmla="*/ 2147483647 h 55"/>
              <a:gd name="T30" fmla="*/ 1998732119 w 55"/>
              <a:gd name="T31" fmla="*/ 2147483647 h 55"/>
              <a:gd name="T32" fmla="*/ 1713196172 w 55"/>
              <a:gd name="T33" fmla="*/ 2147483647 h 55"/>
              <a:gd name="T34" fmla="*/ 1237312682 w 55"/>
              <a:gd name="T35" fmla="*/ 2147483647 h 55"/>
              <a:gd name="T36" fmla="*/ 1142134033 w 55"/>
              <a:gd name="T37" fmla="*/ 2147483647 h 55"/>
              <a:gd name="T38" fmla="*/ 1046955384 w 55"/>
              <a:gd name="T39" fmla="*/ 2147483647 h 55"/>
              <a:gd name="T40" fmla="*/ 475893245 w 55"/>
              <a:gd name="T41" fmla="*/ 2147483647 h 55"/>
              <a:gd name="T42" fmla="*/ 475893245 w 55"/>
              <a:gd name="T43" fmla="*/ 2147483647 h 55"/>
              <a:gd name="T44" fmla="*/ 475893245 w 55"/>
              <a:gd name="T45" fmla="*/ 2147483647 h 55"/>
              <a:gd name="T46" fmla="*/ 856598086 w 55"/>
              <a:gd name="T47" fmla="*/ 2147483647 h 55"/>
              <a:gd name="T48" fmla="*/ 666240788 w 55"/>
              <a:gd name="T49" fmla="*/ 2147483647 h 55"/>
              <a:gd name="T50" fmla="*/ 95178649 w 55"/>
              <a:gd name="T51" fmla="*/ 2147483647 h 55"/>
              <a:gd name="T52" fmla="*/ 0 w 55"/>
              <a:gd name="T53" fmla="*/ 2147483647 h 55"/>
              <a:gd name="T54" fmla="*/ 0 w 55"/>
              <a:gd name="T55" fmla="*/ 2147483647 h 55"/>
              <a:gd name="T56" fmla="*/ 95178649 w 55"/>
              <a:gd name="T57" fmla="*/ 2093910768 h 55"/>
              <a:gd name="T58" fmla="*/ 666240788 w 55"/>
              <a:gd name="T59" fmla="*/ 1998732119 h 55"/>
              <a:gd name="T60" fmla="*/ 856598086 w 55"/>
              <a:gd name="T61" fmla="*/ 1713196172 h 55"/>
              <a:gd name="T62" fmla="*/ 475893245 w 55"/>
              <a:gd name="T63" fmla="*/ 1237312682 h 55"/>
              <a:gd name="T64" fmla="*/ 475893245 w 55"/>
              <a:gd name="T65" fmla="*/ 1142134033 h 55"/>
              <a:gd name="T66" fmla="*/ 475893245 w 55"/>
              <a:gd name="T67" fmla="*/ 1046955384 h 55"/>
              <a:gd name="T68" fmla="*/ 1142134033 w 55"/>
              <a:gd name="T69" fmla="*/ 475893245 h 55"/>
              <a:gd name="T70" fmla="*/ 1237312682 w 55"/>
              <a:gd name="T71" fmla="*/ 475893245 h 55"/>
              <a:gd name="T72" fmla="*/ 1713196172 w 55"/>
              <a:gd name="T73" fmla="*/ 856598086 h 55"/>
              <a:gd name="T74" fmla="*/ 1998732119 w 55"/>
              <a:gd name="T75" fmla="*/ 761419437 h 55"/>
              <a:gd name="T76" fmla="*/ 2093910768 w 55"/>
              <a:gd name="T77" fmla="*/ 95178649 h 55"/>
              <a:gd name="T78" fmla="*/ 2147483647 w 55"/>
              <a:gd name="T79" fmla="*/ 0 h 55"/>
              <a:gd name="T80" fmla="*/ 2147483647 w 55"/>
              <a:gd name="T81" fmla="*/ 0 h 55"/>
              <a:gd name="T82" fmla="*/ 2147483647 w 55"/>
              <a:gd name="T83" fmla="*/ 95178649 h 55"/>
              <a:gd name="T84" fmla="*/ 2147483647 w 55"/>
              <a:gd name="T85" fmla="*/ 761419437 h 55"/>
              <a:gd name="T86" fmla="*/ 2147483647 w 55"/>
              <a:gd name="T87" fmla="*/ 856598086 h 55"/>
              <a:gd name="T88" fmla="*/ 2147483647 w 55"/>
              <a:gd name="T89" fmla="*/ 475893245 h 55"/>
              <a:gd name="T90" fmla="*/ 2147483647 w 55"/>
              <a:gd name="T91" fmla="*/ 475893245 h 55"/>
              <a:gd name="T92" fmla="*/ 2147483647 w 55"/>
              <a:gd name="T93" fmla="*/ 475893245 h 55"/>
              <a:gd name="T94" fmla="*/ 2147483647 w 55"/>
              <a:gd name="T95" fmla="*/ 1046955384 h 55"/>
              <a:gd name="T96" fmla="*/ 2147483647 w 55"/>
              <a:gd name="T97" fmla="*/ 1142134033 h 55"/>
              <a:gd name="T98" fmla="*/ 2147483647 w 55"/>
              <a:gd name="T99" fmla="*/ 1237312682 h 55"/>
              <a:gd name="T100" fmla="*/ 2147483647 w 55"/>
              <a:gd name="T101" fmla="*/ 1713196172 h 55"/>
              <a:gd name="T102" fmla="*/ 2147483647 w 55"/>
              <a:gd name="T103" fmla="*/ 1998732119 h 55"/>
              <a:gd name="T104" fmla="*/ 2147483647 w 55"/>
              <a:gd name="T105" fmla="*/ 2093910768 h 55"/>
              <a:gd name="T106" fmla="*/ 2147483647 w 55"/>
              <a:gd name="T107" fmla="*/ 2147483647 h 55"/>
              <a:gd name="T108" fmla="*/ 2147483647 w 55"/>
              <a:gd name="T109" fmla="*/ 2147483647 h 55"/>
              <a:gd name="T110" fmla="*/ 2147483647 w 55"/>
              <a:gd name="T111" fmla="*/ 1713196172 h 55"/>
              <a:gd name="T112" fmla="*/ 1713196172 w 55"/>
              <a:gd name="T113" fmla="*/ 2147483647 h 55"/>
              <a:gd name="T114" fmla="*/ 2147483647 w 55"/>
              <a:gd name="T115" fmla="*/ 2147483647 h 55"/>
              <a:gd name="T116" fmla="*/ 2147483647 w 55"/>
              <a:gd name="T117" fmla="*/ 2147483647 h 55"/>
              <a:gd name="T118" fmla="*/ 2147483647 w 55"/>
              <a:gd name="T119" fmla="*/ 1713196172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90" name="Freeform 105"/>
          <p:cNvSpPr>
            <a:spLocks noEditPoints="1"/>
          </p:cNvSpPr>
          <p:nvPr/>
        </p:nvSpPr>
        <p:spPr bwMode="auto">
          <a:xfrm>
            <a:off x="3998615" y="2572092"/>
            <a:ext cx="523875" cy="5175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920" tIns="60960" rIns="121920" bIns="60960"/>
          <a:lstStyle/>
          <a:p>
            <a:pPr eaLnBrk="1" fontAlgn="auto" hangingPunct="1">
              <a:spcBef>
                <a:spcPts val="0"/>
              </a:spcBef>
              <a:spcAft>
                <a:spcPts val="0"/>
              </a:spcAft>
              <a:defRPr/>
            </a:pPr>
            <a:endParaRPr lang="en-US" sz="3200" dirty="0">
              <a:solidFill>
                <a:schemeClr val="accent3">
                  <a:lumMod val="50000"/>
                </a:schemeClr>
              </a:solidFill>
              <a:latin typeface="+mn-lt"/>
              <a:ea typeface="+mn-ea"/>
            </a:endParaRPr>
          </a:p>
        </p:txBody>
      </p:sp>
      <p:sp>
        <p:nvSpPr>
          <p:cNvPr id="91" name="TextBox 53"/>
          <p:cNvSpPr txBox="1"/>
          <p:nvPr/>
        </p:nvSpPr>
        <p:spPr>
          <a:xfrm>
            <a:off x="770661" y="3740176"/>
            <a:ext cx="1929131" cy="1587500"/>
          </a:xfrm>
          <a:prstGeom prst="rect">
            <a:avLst/>
          </a:prstGeom>
          <a:noFill/>
        </p:spPr>
        <p:txBody>
          <a:bodyPr wrap="square" lIns="0" tIns="0" rIns="0" bIns="0">
            <a:spAutoFit/>
          </a:bodyPr>
          <a:lstStyle/>
          <a:p>
            <a:pPr marL="0" lvl="1" algn="ctr">
              <a:spcBef>
                <a:spcPct val="20000"/>
              </a:spcBef>
              <a:defRPr/>
            </a:pPr>
            <a:r>
              <a:rPr lang="en-US" altLang="zh-CN" b="1" dirty="0">
                <a:solidFill>
                  <a:schemeClr val="accent2"/>
                </a:solidFill>
                <a:latin typeface="楷体_GB2312" panose="02010609030101010101" pitchFamily="49" charset="-122"/>
                <a:ea typeface="楷体_GB2312" panose="02010609030101010101" pitchFamily="49" charset="-122"/>
              </a:rPr>
              <a:t>10.</a:t>
            </a:r>
            <a:r>
              <a:rPr lang="zh-CN" altLang="en-US" b="1" dirty="0">
                <a:solidFill>
                  <a:schemeClr val="accent2"/>
                </a:solidFill>
                <a:latin typeface="楷体_GB2312" panose="02010609030101010101" pitchFamily="49" charset="-122"/>
                <a:ea typeface="楷体_GB2312" panose="02010609030101010101" pitchFamily="49" charset="-122"/>
              </a:rPr>
              <a:t>关于临时用地调查</a:t>
            </a:r>
            <a:endParaRPr lang="en-US" altLang="zh-CN" b="1" dirty="0">
              <a:solidFill>
                <a:schemeClr val="accent2"/>
              </a:solidFill>
              <a:latin typeface="楷体_GB2312" panose="02010609030101010101" pitchFamily="49" charset="-122"/>
              <a:ea typeface="楷体_GB2312" panose="02010609030101010101" pitchFamily="49" charset="-122"/>
            </a:endParaRPr>
          </a:p>
          <a:p>
            <a:pPr>
              <a:spcBef>
                <a:spcPct val="20000"/>
              </a:spcBef>
              <a:defRPr/>
            </a:pPr>
            <a:r>
              <a:rPr lang="zh-CN" altLang="en-US" sz="1600" dirty="0">
                <a:latin typeface="楷体_GB2312" panose="02010609030101010101" pitchFamily="49" charset="-122"/>
                <a:ea typeface="楷体_GB2312" panose="02010609030101010101" pitchFamily="49" charset="-122"/>
              </a:rPr>
              <a:t>   应维持原数据库地类不变，按照单独图层方式录入土地调查数据库。</a:t>
            </a:r>
            <a:endParaRPr lang="zh-CN" altLang="en-US" sz="1600" dirty="0">
              <a:latin typeface="楷体_GB2312" panose="02010609030101010101" pitchFamily="49" charset="-122"/>
              <a:ea typeface="楷体_GB2312" panose="02010609030101010101" pitchFamily="49" charset="-122"/>
            </a:endParaRPr>
          </a:p>
        </p:txBody>
      </p:sp>
      <p:sp>
        <p:nvSpPr>
          <p:cNvPr id="93" name="TextBox 56"/>
          <p:cNvSpPr txBox="1"/>
          <p:nvPr/>
        </p:nvSpPr>
        <p:spPr>
          <a:xfrm>
            <a:off x="6050285" y="3740176"/>
            <a:ext cx="2338139" cy="2049145"/>
          </a:xfrm>
          <a:prstGeom prst="rect">
            <a:avLst/>
          </a:prstGeom>
          <a:noFill/>
        </p:spPr>
        <p:txBody>
          <a:bodyPr wrap="square" lIns="0" tIns="0" rIns="0" bIns="0">
            <a:spAutoFit/>
          </a:bodyPr>
          <a:lstStyle/>
          <a:p>
            <a:pPr algn="ctr">
              <a:spcBef>
                <a:spcPct val="20000"/>
              </a:spcBef>
              <a:defRPr/>
            </a:pPr>
            <a:r>
              <a:rPr lang="en-US" altLang="zh-CN" b="1" dirty="0">
                <a:solidFill>
                  <a:schemeClr val="accent4"/>
                </a:solidFill>
                <a:latin typeface="楷体_GB2312" panose="02010609030101010101" pitchFamily="49" charset="-122"/>
                <a:ea typeface="楷体_GB2312" panose="02010609030101010101" pitchFamily="49" charset="-122"/>
              </a:rPr>
              <a:t>12.</a:t>
            </a:r>
            <a:r>
              <a:rPr lang="zh-CN" altLang="en-US" b="1" dirty="0">
                <a:solidFill>
                  <a:schemeClr val="accent4"/>
                </a:solidFill>
                <a:latin typeface="楷体_GB2312" panose="02010609030101010101" pitchFamily="49" charset="-122"/>
                <a:ea typeface="楷体_GB2312" panose="02010609030101010101" pitchFamily="49" charset="-122"/>
              </a:rPr>
              <a:t>关于线状地物调查</a:t>
            </a:r>
            <a:endParaRPr lang="zh-CN" altLang="en-US" b="1" dirty="0">
              <a:solidFill>
                <a:schemeClr val="accent4"/>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    线性地物矢量化，以图斑的形式表示。</a:t>
            </a:r>
            <a:endParaRPr lang="zh-CN" altLang="en-US" dirty="0">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    大于</a:t>
            </a:r>
            <a:r>
              <a:rPr lang="en-US" altLang="zh-CN" dirty="0">
                <a:latin typeface="楷体_GB2312" panose="02010609030101010101" pitchFamily="49" charset="-122"/>
                <a:ea typeface="楷体_GB2312" panose="02010609030101010101" pitchFamily="49" charset="-122"/>
              </a:rPr>
              <a:t>8</a:t>
            </a:r>
            <a:r>
              <a:rPr lang="zh-CN" altLang="en-US" dirty="0">
                <a:latin typeface="楷体_GB2312" panose="02010609030101010101" pitchFamily="49" charset="-122"/>
                <a:ea typeface="楷体_GB2312" panose="02010609030101010101" pitchFamily="49" charset="-122"/>
              </a:rPr>
              <a:t>米的道路或纳入乡镇级及以上级别道路网规划的道路，一律按公路调查。</a:t>
            </a:r>
            <a:endParaRPr lang="en-US" dirty="0">
              <a:latin typeface="楷体_GB2312" panose="02010609030101010101" pitchFamily="49" charset="-122"/>
              <a:ea typeface="楷体_GB2312" panose="02010609030101010101" pitchFamily="49" charset="-122"/>
            </a:endParaRPr>
          </a:p>
        </p:txBody>
      </p:sp>
      <p:sp>
        <p:nvSpPr>
          <p:cNvPr id="94" name="TextBox 57"/>
          <p:cNvSpPr txBox="1"/>
          <p:nvPr/>
        </p:nvSpPr>
        <p:spPr>
          <a:xfrm>
            <a:off x="3453755" y="3760930"/>
            <a:ext cx="1838325" cy="1993900"/>
          </a:xfrm>
          <a:prstGeom prst="rect">
            <a:avLst/>
          </a:prstGeom>
          <a:noFill/>
        </p:spPr>
        <p:txBody>
          <a:bodyPr lIns="0" tIns="0" rIns="0" bIns="0">
            <a:spAutoFit/>
          </a:bodyPr>
          <a:lstStyle/>
          <a:p>
            <a:pPr algn="ctr">
              <a:spcBef>
                <a:spcPct val="20000"/>
              </a:spcBef>
              <a:defRPr/>
            </a:pPr>
            <a:r>
              <a:rPr lang="en-US" altLang="zh-CN" b="1" dirty="0">
                <a:solidFill>
                  <a:schemeClr val="accent3"/>
                </a:solidFill>
                <a:latin typeface="楷体_GB2312" panose="02010609030101010101" pitchFamily="49" charset="-122"/>
                <a:ea typeface="楷体_GB2312" panose="02010609030101010101" pitchFamily="49" charset="-122"/>
              </a:rPr>
              <a:t>11.</a:t>
            </a:r>
            <a:r>
              <a:rPr lang="zh-CN" altLang="en-US" b="1" dirty="0">
                <a:solidFill>
                  <a:schemeClr val="accent3"/>
                </a:solidFill>
                <a:latin typeface="楷体_GB2312" panose="02010609030101010101" pitchFamily="49" charset="-122"/>
                <a:ea typeface="楷体_GB2312" panose="02010609030101010101" pitchFamily="49" charset="-122"/>
              </a:rPr>
              <a:t>关于农用地调查为未利用地</a:t>
            </a:r>
            <a:endParaRPr lang="en-US" altLang="zh-CN" b="1" dirty="0">
              <a:solidFill>
                <a:schemeClr val="accent3"/>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    各地应说明原因，省级土地调查办公室进行审核后，形成省级报告，报至全国土地调查办。</a:t>
            </a:r>
            <a:endParaRPr lang="en-US" dirty="0">
              <a:solidFill>
                <a:schemeClr val="tx1">
                  <a:lumMod val="50000"/>
                  <a:lumOff val="50000"/>
                </a:schemeClr>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p:cTn id="11" dur="500" fill="hold"/>
                                        <p:tgtEl>
                                          <p:spTgt spid="88"/>
                                        </p:tgtEl>
                                        <p:attrNameLst>
                                          <p:attrName>ppt_w</p:attrName>
                                        </p:attrNameLst>
                                      </p:cBhvr>
                                      <p:tavLst>
                                        <p:tav tm="0">
                                          <p:val>
                                            <p:fltVal val="0"/>
                                          </p:val>
                                        </p:tav>
                                        <p:tav tm="100000">
                                          <p:val>
                                            <p:strVal val="#ppt_w"/>
                                          </p:val>
                                        </p:tav>
                                      </p:tavLst>
                                    </p:anim>
                                    <p:anim calcmode="lin" valueType="num">
                                      <p:cBhvr>
                                        <p:cTn id="12" dur="500" fill="hold"/>
                                        <p:tgtEl>
                                          <p:spTgt spid="8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91"/>
                                        </p:tgtEl>
                                        <p:attrNameLst>
                                          <p:attrName>style.visibility</p:attrName>
                                        </p:attrNameLst>
                                      </p:cBhvr>
                                      <p:to>
                                        <p:strVal val="visible"/>
                                      </p:to>
                                    </p:set>
                                    <p:anim calcmode="lin" valueType="num">
                                      <p:cBhvr additive="base">
                                        <p:cTn id="16" dur="500" fill="hold"/>
                                        <p:tgtEl>
                                          <p:spTgt spid="91"/>
                                        </p:tgtEl>
                                        <p:attrNameLst>
                                          <p:attrName>ppt_x</p:attrName>
                                        </p:attrNameLst>
                                      </p:cBhvr>
                                      <p:tavLst>
                                        <p:tav tm="0">
                                          <p:val>
                                            <p:strVal val="#ppt_x"/>
                                          </p:val>
                                        </p:tav>
                                        <p:tav tm="100000">
                                          <p:val>
                                            <p:strVal val="#ppt_x"/>
                                          </p:val>
                                        </p:tav>
                                      </p:tavLst>
                                    </p:anim>
                                    <p:anim calcmode="lin" valueType="num">
                                      <p:cBhvr additive="base">
                                        <p:cTn id="17" dur="500" fill="hold"/>
                                        <p:tgtEl>
                                          <p:spTgt spid="9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wipe(left)">
                                      <p:cBhvr>
                                        <p:cTn id="21" dur="500"/>
                                        <p:tgtEl>
                                          <p:spTgt spid="75"/>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94"/>
                                        </p:tgtEl>
                                        <p:attrNameLst>
                                          <p:attrName>style.visibility</p:attrName>
                                        </p:attrNameLst>
                                      </p:cBhvr>
                                      <p:to>
                                        <p:strVal val="visible"/>
                                      </p:to>
                                    </p:set>
                                    <p:anim calcmode="lin" valueType="num">
                                      <p:cBhvr additive="base">
                                        <p:cTn id="30" dur="500" fill="hold"/>
                                        <p:tgtEl>
                                          <p:spTgt spid="94"/>
                                        </p:tgtEl>
                                        <p:attrNameLst>
                                          <p:attrName>ppt_x</p:attrName>
                                        </p:attrNameLst>
                                      </p:cBhvr>
                                      <p:tavLst>
                                        <p:tav tm="0">
                                          <p:val>
                                            <p:strVal val="#ppt_x"/>
                                          </p:val>
                                        </p:tav>
                                        <p:tav tm="100000">
                                          <p:val>
                                            <p:strVal val="#ppt_x"/>
                                          </p:val>
                                        </p:tav>
                                      </p:tavLst>
                                    </p:anim>
                                    <p:anim calcmode="lin" valueType="num">
                                      <p:cBhvr additive="base">
                                        <p:cTn id="31" dur="500" fill="hold"/>
                                        <p:tgtEl>
                                          <p:spTgt spid="94"/>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wipe(left)">
                                      <p:cBhvr>
                                        <p:cTn id="35" dur="500"/>
                                        <p:tgtEl>
                                          <p:spTgt spid="81"/>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p:cTn id="39" dur="500" fill="hold"/>
                                        <p:tgtEl>
                                          <p:spTgt spid="89"/>
                                        </p:tgtEl>
                                        <p:attrNameLst>
                                          <p:attrName>ppt_w</p:attrName>
                                        </p:attrNameLst>
                                      </p:cBhvr>
                                      <p:tavLst>
                                        <p:tav tm="0">
                                          <p:val>
                                            <p:fltVal val="0"/>
                                          </p:val>
                                        </p:tav>
                                        <p:tav tm="100000">
                                          <p:val>
                                            <p:strVal val="#ppt_w"/>
                                          </p:val>
                                        </p:tav>
                                      </p:tavLst>
                                    </p:anim>
                                    <p:anim calcmode="lin" valueType="num">
                                      <p:cBhvr>
                                        <p:cTn id="40" dur="500" fill="hold"/>
                                        <p:tgtEl>
                                          <p:spTgt spid="89"/>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 presetClass="entr" presetSubtype="4" accel="50000" decel="50000" fill="hold" grpId="0" nodeType="afterEffect">
                                  <p:stCondLst>
                                    <p:cond delay="0"/>
                                  </p:stCondLst>
                                  <p:childTnLst>
                                    <p:set>
                                      <p:cBhvr>
                                        <p:cTn id="43" dur="1" fill="hold">
                                          <p:stCondLst>
                                            <p:cond delay="0"/>
                                          </p:stCondLst>
                                        </p:cTn>
                                        <p:tgtEl>
                                          <p:spTgt spid="93"/>
                                        </p:tgtEl>
                                        <p:attrNameLst>
                                          <p:attrName>style.visibility</p:attrName>
                                        </p:attrNameLst>
                                      </p:cBhvr>
                                      <p:to>
                                        <p:strVal val="visible"/>
                                      </p:to>
                                    </p:set>
                                    <p:anim calcmode="lin" valueType="num">
                                      <p:cBhvr additive="base">
                                        <p:cTn id="44" dur="500" fill="hold"/>
                                        <p:tgtEl>
                                          <p:spTgt spid="93"/>
                                        </p:tgtEl>
                                        <p:attrNameLst>
                                          <p:attrName>ppt_x</p:attrName>
                                        </p:attrNameLst>
                                      </p:cBhvr>
                                      <p:tavLst>
                                        <p:tav tm="0">
                                          <p:val>
                                            <p:strVal val="#ppt_x"/>
                                          </p:val>
                                        </p:tav>
                                        <p:tav tm="100000">
                                          <p:val>
                                            <p:strVal val="#ppt_x"/>
                                          </p:val>
                                        </p:tav>
                                      </p:tavLst>
                                    </p:anim>
                                    <p:anim calcmode="lin" valueType="num">
                                      <p:cBhvr additive="base">
                                        <p:cTn id="45"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1" grpId="0"/>
      <p:bldP spid="93" grpId="0"/>
      <p:bldP spid="9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六</a:t>
            </a:r>
            <a:r>
              <a:rPr lang="zh-CN" altLang="en-US" sz="24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专项用地调查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1" name="矩形 50"/>
          <p:cNvSpPr/>
          <p:nvPr/>
        </p:nvSpPr>
        <p:spPr>
          <a:xfrm>
            <a:off x="-26260" y="5730963"/>
            <a:ext cx="2438020" cy="146309"/>
          </a:xfrm>
          <a:prstGeom prst="rect">
            <a:avLst/>
          </a:prstGeom>
          <a:solidFill>
            <a:srgbClr val="29303A"/>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2" name="矩形 51"/>
          <p:cNvSpPr/>
          <p:nvPr/>
        </p:nvSpPr>
        <p:spPr>
          <a:xfrm>
            <a:off x="-26260" y="4095544"/>
            <a:ext cx="2438020" cy="125544"/>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3" name="矩形 52"/>
          <p:cNvSpPr/>
          <p:nvPr/>
        </p:nvSpPr>
        <p:spPr>
          <a:xfrm>
            <a:off x="-26260" y="2488726"/>
            <a:ext cx="2438020" cy="128073"/>
          </a:xfrm>
          <a:prstGeom prst="rect">
            <a:avLst/>
          </a:pr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4" name="椭圆 53"/>
          <p:cNvSpPr/>
          <p:nvPr/>
        </p:nvSpPr>
        <p:spPr>
          <a:xfrm>
            <a:off x="1691680" y="2124070"/>
            <a:ext cx="907027" cy="907027"/>
          </a:xfrm>
          <a:prstGeom prst="ellipse">
            <a:avLst/>
          </a:prstGeom>
          <a:solidFill>
            <a:srgbClr val="75737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01</a:t>
            </a:r>
            <a:endParaRPr lang="zh-CN" altLang="en-US" sz="3200" dirty="0"/>
          </a:p>
        </p:txBody>
      </p:sp>
      <p:sp>
        <p:nvSpPr>
          <p:cNvPr id="55" name="椭圆 54"/>
          <p:cNvSpPr/>
          <p:nvPr/>
        </p:nvSpPr>
        <p:spPr>
          <a:xfrm>
            <a:off x="1691680" y="3725997"/>
            <a:ext cx="907027" cy="90702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02</a:t>
            </a:r>
            <a:endParaRPr lang="zh-CN" altLang="en-US" sz="3200" dirty="0"/>
          </a:p>
        </p:txBody>
      </p:sp>
      <p:sp>
        <p:nvSpPr>
          <p:cNvPr id="56" name="椭圆 55"/>
          <p:cNvSpPr/>
          <p:nvPr/>
        </p:nvSpPr>
        <p:spPr>
          <a:xfrm>
            <a:off x="1691680" y="5330285"/>
            <a:ext cx="907027" cy="907027"/>
          </a:xfrm>
          <a:prstGeom prst="ellipse">
            <a:avLst/>
          </a:prstGeom>
          <a:solidFill>
            <a:srgbClr val="29303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03</a:t>
            </a:r>
            <a:endParaRPr lang="zh-CN" altLang="en-US" sz="3200" dirty="0"/>
          </a:p>
        </p:txBody>
      </p:sp>
      <p:grpSp>
        <p:nvGrpSpPr>
          <p:cNvPr id="57" name="组 10"/>
          <p:cNvGrpSpPr/>
          <p:nvPr/>
        </p:nvGrpSpPr>
        <p:grpSpPr>
          <a:xfrm>
            <a:off x="2843808" y="2060848"/>
            <a:ext cx="5832648" cy="1198671"/>
            <a:chOff x="247498" y="2041376"/>
            <a:chExt cx="4375499" cy="899211"/>
          </a:xfrm>
        </p:grpSpPr>
        <p:sp>
          <p:nvSpPr>
            <p:cNvPr id="58" name="文本框 26"/>
            <p:cNvSpPr txBox="1"/>
            <p:nvPr/>
          </p:nvSpPr>
          <p:spPr>
            <a:xfrm>
              <a:off x="247498" y="2331049"/>
              <a:ext cx="4375499" cy="6095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dirty="0">
                  <a:solidFill>
                    <a:schemeClr val="tx1">
                      <a:lumMod val="75000"/>
                      <a:lumOff val="25000"/>
                    </a:schemeClr>
                  </a:solidFill>
                  <a:latin typeface="楷体_GB2312" panose="02010609030101010101" pitchFamily="49" charset="-122"/>
                  <a:ea typeface="楷体_GB2312" panose="02010609030101010101" pitchFamily="49" charset="-122"/>
                </a:rPr>
                <a:t>包括河道或湖区范围内的耕地、林区范围内的耕地、牧区范围内的耕地、沙荒耕地等。</a:t>
              </a:r>
              <a:endParaRPr lang="zh-CN" altLang="en-US" dirty="0">
                <a:solidFill>
                  <a:schemeClr val="tx1">
                    <a:lumMod val="75000"/>
                    <a:lumOff val="25000"/>
                  </a:schemeClr>
                </a:solidFill>
                <a:latin typeface="楷体_GB2312" panose="02010609030101010101" pitchFamily="49" charset="-122"/>
                <a:ea typeface="楷体_GB2312" panose="02010609030101010101" pitchFamily="49" charset="-122"/>
              </a:endParaRPr>
            </a:p>
          </p:txBody>
        </p:sp>
        <p:sp>
          <p:nvSpPr>
            <p:cNvPr id="59" name="矩形 58"/>
            <p:cNvSpPr/>
            <p:nvPr/>
          </p:nvSpPr>
          <p:spPr>
            <a:xfrm>
              <a:off x="247498" y="2041376"/>
              <a:ext cx="1184733" cy="339402"/>
            </a:xfrm>
            <a:prstGeom prst="rect">
              <a:avLst/>
            </a:prstGeom>
          </p:spPr>
          <p:txBody>
            <a:bodyPr wrap="none">
              <a:spAutoFit/>
            </a:bodyPr>
            <a:lstStyle/>
            <a:p>
              <a:pPr defTabSz="1218565">
                <a:lnSpc>
                  <a:spcPct val="130000"/>
                </a:lnSpc>
                <a:defRPr/>
              </a:pPr>
              <a:r>
                <a:rPr lang="zh-CN" altLang="en-US" b="1" kern="0" dirty="0">
                  <a:solidFill>
                    <a:schemeClr val="tx1">
                      <a:lumMod val="75000"/>
                      <a:lumOff val="25000"/>
                    </a:schemeClr>
                  </a:solidFill>
                  <a:latin typeface="楷体_GB2312" panose="02010609030101010101" pitchFamily="49" charset="-122"/>
                  <a:ea typeface="楷体_GB2312" panose="02010609030101010101" pitchFamily="49" charset="-122"/>
                </a:rPr>
                <a:t>耕地细化调查</a:t>
              </a:r>
              <a:endParaRPr lang="en-US" altLang="zh-CN" b="1" kern="0" dirty="0">
                <a:solidFill>
                  <a:schemeClr val="tx1">
                    <a:lumMod val="75000"/>
                    <a:lumOff val="25000"/>
                  </a:schemeClr>
                </a:solidFill>
                <a:latin typeface="楷体_GB2312" panose="02010609030101010101" pitchFamily="49" charset="-122"/>
                <a:ea typeface="楷体_GB2312" panose="02010609030101010101" pitchFamily="49" charset="-122"/>
              </a:endParaRPr>
            </a:p>
          </p:txBody>
        </p:sp>
      </p:grpSp>
      <p:grpSp>
        <p:nvGrpSpPr>
          <p:cNvPr id="60" name="组 13"/>
          <p:cNvGrpSpPr/>
          <p:nvPr/>
        </p:nvGrpSpPr>
        <p:grpSpPr>
          <a:xfrm>
            <a:off x="2843808" y="3356993"/>
            <a:ext cx="6048672" cy="1862346"/>
            <a:chOff x="247498" y="1957712"/>
            <a:chExt cx="4537554" cy="1397081"/>
          </a:xfrm>
        </p:grpSpPr>
        <p:sp>
          <p:nvSpPr>
            <p:cNvPr id="61" name="文本框 29"/>
            <p:cNvSpPr txBox="1"/>
            <p:nvPr/>
          </p:nvSpPr>
          <p:spPr>
            <a:xfrm>
              <a:off x="247498" y="2204983"/>
              <a:ext cx="4537554" cy="11498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dirty="0">
                  <a:solidFill>
                    <a:schemeClr val="tx1">
                      <a:lumMod val="75000"/>
                      <a:lumOff val="25000"/>
                    </a:schemeClr>
                  </a:solidFill>
                  <a:latin typeface="楷体_GB2312" panose="02010609030101010101" pitchFamily="49" charset="-122"/>
                  <a:ea typeface="楷体_GB2312" panose="02010609030101010101" pitchFamily="49" charset="-122"/>
                </a:rPr>
                <a:t>国家统一将在部监管平台备案的新增建设用地审批界线落实在县级土地调查成果上，形成批准未建设的建设用地图层下发各地。各地需整理土地审批资料，补充完善建设用地审批信息，及时报部备案。</a:t>
              </a:r>
              <a:endParaRPr lang="zh-CN" altLang="en-US" dirty="0">
                <a:solidFill>
                  <a:schemeClr val="tx1">
                    <a:lumMod val="75000"/>
                    <a:lumOff val="25000"/>
                  </a:schemeClr>
                </a:solidFill>
                <a:latin typeface="楷体_GB2312" panose="02010609030101010101" pitchFamily="49" charset="-122"/>
                <a:ea typeface="楷体_GB2312" panose="02010609030101010101" pitchFamily="49" charset="-122"/>
              </a:endParaRPr>
            </a:p>
          </p:txBody>
        </p:sp>
        <p:sp>
          <p:nvSpPr>
            <p:cNvPr id="62" name="矩形 61"/>
            <p:cNvSpPr/>
            <p:nvPr/>
          </p:nvSpPr>
          <p:spPr>
            <a:xfrm>
              <a:off x="247498" y="1957712"/>
              <a:ext cx="2230935" cy="339402"/>
            </a:xfrm>
            <a:prstGeom prst="rect">
              <a:avLst/>
            </a:prstGeom>
          </p:spPr>
          <p:txBody>
            <a:bodyPr wrap="none">
              <a:spAutoFit/>
            </a:bodyPr>
            <a:lstStyle/>
            <a:p>
              <a:pPr defTabSz="1218565">
                <a:lnSpc>
                  <a:spcPct val="130000"/>
                </a:lnSpc>
                <a:defRPr/>
              </a:pPr>
              <a:r>
                <a:rPr lang="zh-CN" altLang="en-US" b="1" kern="0" dirty="0">
                  <a:solidFill>
                    <a:schemeClr val="tx1">
                      <a:lumMod val="75000"/>
                      <a:lumOff val="25000"/>
                    </a:schemeClr>
                  </a:solidFill>
                  <a:latin typeface="楷体_GB2312" panose="02010609030101010101" pitchFamily="49" charset="-122"/>
                  <a:ea typeface="楷体_GB2312" panose="02010609030101010101" pitchFamily="49" charset="-122"/>
                </a:rPr>
                <a:t>批准未建设的建设用地调查</a:t>
              </a:r>
              <a:endParaRPr lang="en-US" altLang="zh-CN" b="1" kern="0" dirty="0">
                <a:solidFill>
                  <a:schemeClr val="tx1">
                    <a:lumMod val="75000"/>
                    <a:lumOff val="25000"/>
                  </a:schemeClr>
                </a:solidFill>
                <a:latin typeface="楷体_GB2312" panose="02010609030101010101" pitchFamily="49" charset="-122"/>
                <a:ea typeface="楷体_GB2312" panose="02010609030101010101" pitchFamily="49" charset="-122"/>
              </a:endParaRPr>
            </a:p>
          </p:txBody>
        </p:sp>
      </p:grpSp>
      <p:sp>
        <p:nvSpPr>
          <p:cNvPr id="97" name="矩形 96"/>
          <p:cNvSpPr/>
          <p:nvPr/>
        </p:nvSpPr>
        <p:spPr>
          <a:xfrm>
            <a:off x="2843808" y="5568856"/>
            <a:ext cx="5400600" cy="452432"/>
          </a:xfrm>
          <a:prstGeom prst="rect">
            <a:avLst/>
          </a:prstGeom>
        </p:spPr>
        <p:txBody>
          <a:bodyPr wrap="square">
            <a:spAutoFit/>
          </a:bodyPr>
          <a:lstStyle/>
          <a:p>
            <a:pPr defTabSz="1218565">
              <a:lnSpc>
                <a:spcPct val="130000"/>
              </a:lnSpc>
              <a:defRPr/>
            </a:pPr>
            <a:r>
              <a:rPr lang="zh-CN" altLang="en-US" b="1" kern="0" dirty="0">
                <a:solidFill>
                  <a:schemeClr val="tx1">
                    <a:lumMod val="75000"/>
                    <a:lumOff val="25000"/>
                  </a:schemeClr>
                </a:solidFill>
                <a:latin typeface="楷体_GB2312" panose="02010609030101010101" pitchFamily="49" charset="-122"/>
                <a:ea typeface="楷体_GB2312" panose="02010609030101010101" pitchFamily="49" charset="-122"/>
              </a:rPr>
              <a:t>耕地质量等别调查评价和耕地分等定级调查评价</a:t>
            </a:r>
            <a:endParaRPr lang="en-US" altLang="zh-CN" b="1" kern="0" dirty="0">
              <a:solidFill>
                <a:schemeClr val="tx1">
                  <a:lumMod val="75000"/>
                  <a:lumOff val="25000"/>
                </a:schemeClr>
              </a:solidFill>
              <a:latin typeface="楷体_GB2312" panose="02010609030101010101" pitchFamily="49" charset="-122"/>
              <a:ea typeface="楷体_GB2312" panose="02010609030101010101" pitchFamily="49" charset="-122"/>
            </a:endParaRPr>
          </a:p>
        </p:txBody>
      </p:sp>
      <p:sp>
        <p:nvSpPr>
          <p:cNvPr id="2" name="矩形 1"/>
          <p:cNvSpPr/>
          <p:nvPr/>
        </p:nvSpPr>
        <p:spPr>
          <a:xfrm>
            <a:off x="827584" y="1055970"/>
            <a:ext cx="7560840" cy="923330"/>
          </a:xfrm>
          <a:prstGeom prst="rect">
            <a:avLst/>
          </a:prstGeom>
        </p:spPr>
        <p:txBody>
          <a:bodyPr wrap="square">
            <a:spAutoFit/>
          </a:bodyPr>
          <a:lstStyle/>
          <a:p>
            <a:pPr indent="457200"/>
            <a:r>
              <a:rPr lang="zh-CN" altLang="en-US" dirty="0">
                <a:latin typeface="楷体_GB2312" panose="02010609030101010101" pitchFamily="49" charset="-122"/>
                <a:ea typeface="楷体_GB2312" panose="02010609030101010101" pitchFamily="49" charset="-122"/>
              </a:rPr>
              <a:t>基于土地利用现状、土地权属等调查成果和国土资源管理形成的各类管理信息，结合国土资源精细化管理、节约集约用地评价及相关专项工作的需要，开展系列专项用地调查评价。</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0-#ppt_w/2"/>
                                          </p:val>
                                        </p:tav>
                                        <p:tav tm="100000">
                                          <p:val>
                                            <p:strVal val="#ppt_x"/>
                                          </p:val>
                                        </p:tav>
                                      </p:tavLst>
                                    </p:anim>
                                    <p:anim calcmode="lin" valueType="num">
                                      <p:cBhvr additive="base">
                                        <p:cTn id="16" dur="500" fill="hold"/>
                                        <p:tgtEl>
                                          <p:spTgt spid="5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cBhvr>
                                        <p:cTn id="29" dur="500" fill="hold"/>
                                        <p:tgtEl>
                                          <p:spTgt spid="55"/>
                                        </p:tgtEl>
                                        <p:attrNameLst>
                                          <p:attrName>ppt_w</p:attrName>
                                        </p:attrNameLst>
                                      </p:cBhvr>
                                      <p:tavLst>
                                        <p:tav tm="0">
                                          <p:val>
                                            <p:fltVal val="0"/>
                                          </p:val>
                                        </p:tav>
                                        <p:tav tm="100000">
                                          <p:val>
                                            <p:strVal val="#ppt_w"/>
                                          </p:val>
                                        </p:tav>
                                      </p:tavLst>
                                    </p:anim>
                                    <p:anim calcmode="lin" valueType="num">
                                      <p:cBhvr>
                                        <p:cTn id="30" dur="500" fill="hold"/>
                                        <p:tgtEl>
                                          <p:spTgt spid="55"/>
                                        </p:tgtEl>
                                        <p:attrNameLst>
                                          <p:attrName>ppt_h</p:attrName>
                                        </p:attrNameLst>
                                      </p:cBhvr>
                                      <p:tavLst>
                                        <p:tav tm="0">
                                          <p:val>
                                            <p:fltVal val="0"/>
                                          </p:val>
                                        </p:tav>
                                        <p:tav tm="100000">
                                          <p:val>
                                            <p:strVal val="#ppt_h"/>
                                          </p:val>
                                        </p:tav>
                                      </p:tavLst>
                                    </p:anim>
                                    <p:animEffect transition="in" filter="fade">
                                      <p:cBhvr>
                                        <p:cTn id="31" dur="500"/>
                                        <p:tgtEl>
                                          <p:spTgt spid="5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p:cTn id="34" dur="500" fill="hold"/>
                                        <p:tgtEl>
                                          <p:spTgt spid="56"/>
                                        </p:tgtEl>
                                        <p:attrNameLst>
                                          <p:attrName>ppt_w</p:attrName>
                                        </p:attrNameLst>
                                      </p:cBhvr>
                                      <p:tavLst>
                                        <p:tav tm="0">
                                          <p:val>
                                            <p:fltVal val="0"/>
                                          </p:val>
                                        </p:tav>
                                        <p:tav tm="100000">
                                          <p:val>
                                            <p:strVal val="#ppt_w"/>
                                          </p:val>
                                        </p:tav>
                                      </p:tavLst>
                                    </p:anim>
                                    <p:anim calcmode="lin" valueType="num">
                                      <p:cBhvr>
                                        <p:cTn id="35" dur="500" fill="hold"/>
                                        <p:tgtEl>
                                          <p:spTgt spid="56"/>
                                        </p:tgtEl>
                                        <p:attrNameLst>
                                          <p:attrName>ppt_h</p:attrName>
                                        </p:attrNameLst>
                                      </p:cBhvr>
                                      <p:tavLst>
                                        <p:tav tm="0">
                                          <p:val>
                                            <p:fltVal val="0"/>
                                          </p:val>
                                        </p:tav>
                                        <p:tav tm="100000">
                                          <p:val>
                                            <p:strVal val="#ppt_h"/>
                                          </p:val>
                                        </p:tav>
                                      </p:tavLst>
                                    </p:anim>
                                    <p:animEffect transition="in" filter="fade">
                                      <p:cBhvr>
                                        <p:cTn id="36" dur="500"/>
                                        <p:tgtEl>
                                          <p:spTgt spid="56"/>
                                        </p:tgtEl>
                                      </p:cBhvr>
                                    </p:animEffect>
                                  </p:childTnLst>
                                </p:cTn>
                              </p:par>
                            </p:childTnLst>
                          </p:cTn>
                        </p:par>
                        <p:par>
                          <p:cTn id="37" fill="hold">
                            <p:stCondLst>
                              <p:cond delay="1500"/>
                            </p:stCondLst>
                            <p:childTnLst>
                              <p:par>
                                <p:cTn id="38" presetID="42" presetClass="entr" presetSubtype="0"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anim calcmode="lin" valueType="num">
                                      <p:cBhvr>
                                        <p:cTn id="41" dur="500" fill="hold"/>
                                        <p:tgtEl>
                                          <p:spTgt spid="57"/>
                                        </p:tgtEl>
                                        <p:attrNameLst>
                                          <p:attrName>ppt_x</p:attrName>
                                        </p:attrNameLst>
                                      </p:cBhvr>
                                      <p:tavLst>
                                        <p:tav tm="0">
                                          <p:val>
                                            <p:strVal val="#ppt_x"/>
                                          </p:val>
                                        </p:tav>
                                        <p:tav tm="100000">
                                          <p:val>
                                            <p:strVal val="#ppt_x"/>
                                          </p:val>
                                        </p:tav>
                                      </p:tavLst>
                                    </p:anim>
                                    <p:anim calcmode="lin" valueType="num">
                                      <p:cBhvr>
                                        <p:cTn id="42" dur="500" fill="hold"/>
                                        <p:tgtEl>
                                          <p:spTgt spid="5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anim calcmode="lin" valueType="num">
                                      <p:cBhvr>
                                        <p:cTn id="46" dur="500" fill="hold"/>
                                        <p:tgtEl>
                                          <p:spTgt spid="60"/>
                                        </p:tgtEl>
                                        <p:attrNameLst>
                                          <p:attrName>ppt_x</p:attrName>
                                        </p:attrNameLst>
                                      </p:cBhvr>
                                      <p:tavLst>
                                        <p:tav tm="0">
                                          <p:val>
                                            <p:strVal val="#ppt_x"/>
                                          </p:val>
                                        </p:tav>
                                        <p:tav tm="100000">
                                          <p:val>
                                            <p:strVal val="#ppt_x"/>
                                          </p:val>
                                        </p:tav>
                                      </p:tavLst>
                                    </p:anim>
                                    <p:anim calcmode="lin" valueType="num">
                                      <p:cBhvr>
                                        <p:cTn id="47" dur="500" fill="hold"/>
                                        <p:tgtEl>
                                          <p:spTgt spid="6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97"/>
                                        </p:tgtEl>
                                        <p:attrNameLst>
                                          <p:attrName>style.visibility</p:attrName>
                                        </p:attrNameLst>
                                      </p:cBhvr>
                                      <p:to>
                                        <p:strVal val="visible"/>
                                      </p:to>
                                    </p:set>
                                    <p:animEffect transition="in" filter="fade">
                                      <p:cBhvr>
                                        <p:cTn id="50" dur="500"/>
                                        <p:tgtEl>
                                          <p:spTgt spid="97"/>
                                        </p:tgtEl>
                                      </p:cBhvr>
                                    </p:animEffect>
                                    <p:anim calcmode="lin" valueType="num">
                                      <p:cBhvr>
                                        <p:cTn id="51" dur="500" fill="hold"/>
                                        <p:tgtEl>
                                          <p:spTgt spid="97"/>
                                        </p:tgtEl>
                                        <p:attrNameLst>
                                          <p:attrName>ppt_x</p:attrName>
                                        </p:attrNameLst>
                                      </p:cBhvr>
                                      <p:tavLst>
                                        <p:tav tm="0">
                                          <p:val>
                                            <p:strVal val="#ppt_x"/>
                                          </p:val>
                                        </p:tav>
                                        <p:tav tm="100000">
                                          <p:val>
                                            <p:strVal val="#ppt_x"/>
                                          </p:val>
                                        </p:tav>
                                      </p:tavLst>
                                    </p:anim>
                                    <p:anim calcmode="lin" valueType="num">
                                      <p:cBhvr>
                                        <p:cTn id="52"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97"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六、</a:t>
            </a:r>
            <a:r>
              <a:rPr lang="zh-CN" altLang="en-US" sz="24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专项用地调查</a:t>
            </a:r>
            <a:endParaRPr lang="en-US" altLang="zh-CN" sz="24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2" name="矩形 51"/>
          <p:cNvSpPr/>
          <p:nvPr/>
        </p:nvSpPr>
        <p:spPr>
          <a:xfrm>
            <a:off x="-8293" y="4369008"/>
            <a:ext cx="2438020" cy="125544"/>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ndParaRPr>
          </a:p>
        </p:txBody>
      </p:sp>
      <p:sp>
        <p:nvSpPr>
          <p:cNvPr id="53" name="矩形 52"/>
          <p:cNvSpPr/>
          <p:nvPr/>
        </p:nvSpPr>
        <p:spPr>
          <a:xfrm>
            <a:off x="-26261" y="1726944"/>
            <a:ext cx="2438020" cy="128073"/>
          </a:xfrm>
          <a:prstGeom prst="rect">
            <a:avLst/>
          </a:pr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ndParaRPr>
          </a:p>
        </p:txBody>
      </p:sp>
      <p:sp>
        <p:nvSpPr>
          <p:cNvPr id="54" name="椭圆 53"/>
          <p:cNvSpPr/>
          <p:nvPr/>
        </p:nvSpPr>
        <p:spPr>
          <a:xfrm>
            <a:off x="1691679" y="1362288"/>
            <a:ext cx="907027" cy="907027"/>
          </a:xfrm>
          <a:prstGeom prst="ellipse">
            <a:avLst/>
          </a:prstGeom>
          <a:solidFill>
            <a:srgbClr val="75737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prstClr val="white"/>
                </a:solidFill>
              </a:rPr>
              <a:t>04</a:t>
            </a:r>
            <a:endParaRPr lang="zh-CN" altLang="en-US" sz="3200" dirty="0">
              <a:solidFill>
                <a:prstClr val="white"/>
              </a:solidFill>
            </a:endParaRPr>
          </a:p>
        </p:txBody>
      </p:sp>
      <p:sp>
        <p:nvSpPr>
          <p:cNvPr id="55" name="椭圆 54"/>
          <p:cNvSpPr/>
          <p:nvPr/>
        </p:nvSpPr>
        <p:spPr>
          <a:xfrm>
            <a:off x="1709647" y="3999461"/>
            <a:ext cx="907027" cy="90702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prstClr val="white"/>
                </a:solidFill>
              </a:rPr>
              <a:t>05</a:t>
            </a:r>
            <a:endParaRPr lang="zh-CN" altLang="en-US" sz="3200" dirty="0">
              <a:solidFill>
                <a:prstClr val="white"/>
              </a:solidFill>
            </a:endParaRPr>
          </a:p>
        </p:txBody>
      </p:sp>
      <p:sp>
        <p:nvSpPr>
          <p:cNvPr id="58" name="文本框 26"/>
          <p:cNvSpPr txBox="1"/>
          <p:nvPr/>
        </p:nvSpPr>
        <p:spPr>
          <a:xfrm>
            <a:off x="2843807" y="1685209"/>
            <a:ext cx="5832648"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r>
              <a:rPr lang="zh-CN" altLang="zh-CN" dirty="0"/>
              <a:t>将耕地图斑与贵州省岩溶地区第三次石漠化监测成果进行套合，根据区域对应属性，标注耕地石漠化程度。包括轻度石漠化、中度石漠化、重度石漠化、极重度石漠化四种类型。原则上不打破图斑界线，涉及一个耕地图斑跨两个以上石漠化区域时，以面积大的石漠化程度为该图斑标注的属性。</a:t>
            </a:r>
            <a:endParaRPr lang="zh-CN" altLang="zh-CN" dirty="0"/>
          </a:p>
        </p:txBody>
      </p:sp>
      <p:sp>
        <p:nvSpPr>
          <p:cNvPr id="61" name="文本框 29"/>
          <p:cNvSpPr txBox="1"/>
          <p:nvPr/>
        </p:nvSpPr>
        <p:spPr>
          <a:xfrm>
            <a:off x="2843807" y="3921099"/>
            <a:ext cx="6048672" cy="14816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defTabSz="1218565">
              <a:lnSpc>
                <a:spcPct val="130000"/>
              </a:lnSpc>
              <a:defRPr/>
            </a:pPr>
            <a:r>
              <a:rPr lang="zh-CN" altLang="zh-CN" dirty="0"/>
              <a:t>由省土地调查办统一下发万亩、五千亩坝区耕地范围界线，各地对五千亩以上坝区范围内的图斑类型、面积、坡度、利用状况进行调查、统计、分析，形成五千亩以上坝区耕地调查成果。</a:t>
            </a:r>
            <a:endParaRPr lang="zh-CN" altLang="en-US" dirty="0">
              <a:solidFill>
                <a:prstClr val="black">
                  <a:lumMod val="75000"/>
                  <a:lumOff val="25000"/>
                </a:prstClr>
              </a:solidFill>
              <a:latin typeface="楷体_GB2312" panose="02010609030101010101" pitchFamily="49" charset="-122"/>
              <a:ea typeface="楷体_GB2312" panose="02010609030101010101" pitchFamily="49" charset="-122"/>
            </a:endParaRPr>
          </a:p>
        </p:txBody>
      </p:sp>
      <p:sp>
        <p:nvSpPr>
          <p:cNvPr id="3" name="矩形 2"/>
          <p:cNvSpPr/>
          <p:nvPr/>
        </p:nvSpPr>
        <p:spPr>
          <a:xfrm>
            <a:off x="2948083" y="1312514"/>
            <a:ext cx="1800493" cy="369332"/>
          </a:xfrm>
          <a:prstGeom prst="rect">
            <a:avLst/>
          </a:prstGeom>
        </p:spPr>
        <p:txBody>
          <a:bodyPr wrap="none">
            <a:spAutoFit/>
          </a:bodyPr>
          <a:lstStyle/>
          <a:p>
            <a:r>
              <a:rPr lang="zh-CN" altLang="zh-CN" b="1" dirty="0"/>
              <a:t>石漠化耕地调查</a:t>
            </a:r>
            <a:endParaRPr lang="zh-CN" altLang="en-US" b="1" dirty="0"/>
          </a:p>
        </p:txBody>
      </p:sp>
      <p:sp>
        <p:nvSpPr>
          <p:cNvPr id="5" name="矩形 4"/>
          <p:cNvSpPr/>
          <p:nvPr/>
        </p:nvSpPr>
        <p:spPr>
          <a:xfrm>
            <a:off x="3036308" y="3630129"/>
            <a:ext cx="2723823" cy="369332"/>
          </a:xfrm>
          <a:prstGeom prst="rect">
            <a:avLst/>
          </a:prstGeom>
        </p:spPr>
        <p:txBody>
          <a:bodyPr wrap="none">
            <a:spAutoFit/>
          </a:bodyPr>
          <a:lstStyle/>
          <a:p>
            <a:r>
              <a:rPr lang="zh-CN" altLang="zh-CN" b="1" dirty="0"/>
              <a:t>五千亩以上坝区耕地调查</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500" fill="hold"/>
                                        <p:tgtEl>
                                          <p:spTgt spid="55"/>
                                        </p:tgtEl>
                                        <p:attrNameLst>
                                          <p:attrName>ppt_w</p:attrName>
                                        </p:attrNameLst>
                                      </p:cBhvr>
                                      <p:tavLst>
                                        <p:tav tm="0">
                                          <p:val>
                                            <p:fltVal val="0"/>
                                          </p:val>
                                        </p:tav>
                                        <p:tav tm="100000">
                                          <p:val>
                                            <p:strVal val="#ppt_w"/>
                                          </p:val>
                                        </p:tav>
                                      </p:tavLst>
                                    </p:anim>
                                    <p:anim calcmode="lin" valueType="num">
                                      <p:cBhvr>
                                        <p:cTn id="22" dur="500" fill="hold"/>
                                        <p:tgtEl>
                                          <p:spTgt spid="55"/>
                                        </p:tgtEl>
                                        <p:attrNameLst>
                                          <p:attrName>ppt_h</p:attrName>
                                        </p:attrNameLst>
                                      </p:cBhvr>
                                      <p:tavLst>
                                        <p:tav tm="0">
                                          <p:val>
                                            <p:fltVal val="0"/>
                                          </p:val>
                                        </p:tav>
                                        <p:tav tm="100000">
                                          <p:val>
                                            <p:strVal val="#ppt_h"/>
                                          </p:val>
                                        </p:tav>
                                      </p:tavLst>
                                    </p:anim>
                                    <p:animEffect transition="in" filter="fade">
                                      <p:cBhvr>
                                        <p:cTn id="2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WIN-20170328OHP\Desktop\89G58PICVIu_1024.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03281" y="1556792"/>
            <a:ext cx="2227513" cy="182656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七</a:t>
            </a:r>
            <a:r>
              <a:rPr lang="zh-CN" altLang="en-US" sz="2400" b="1" dirty="0" smtClean="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土地调查数据库建设</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2930794" y="2162180"/>
            <a:ext cx="5529638" cy="1338828"/>
          </a:xfrm>
          <a:prstGeom prst="rect">
            <a:avLst/>
          </a:prstGeom>
        </p:spPr>
        <p:txBody>
          <a:bodyPr wrap="square">
            <a:spAutoFit/>
          </a:bodyPr>
          <a:lstStyle/>
          <a:p>
            <a:pPr indent="457200">
              <a:lnSpc>
                <a:spcPct val="150000"/>
              </a:lnSpc>
            </a:pPr>
            <a:r>
              <a:rPr lang="zh-CN" altLang="en-US" dirty="0">
                <a:latin typeface="楷体_GB2312" panose="02010609030101010101" pitchFamily="49" charset="-122"/>
                <a:ea typeface="楷体_GB2312" panose="02010609030101010101" pitchFamily="49" charset="-122"/>
              </a:rPr>
              <a:t>三调数据库建设采用国家规范</a:t>
            </a:r>
            <a:r>
              <a:rPr lang="zh-CN" altLang="en-US" dirty="0" smtClean="0">
                <a:latin typeface="楷体_GB2312" panose="02010609030101010101" pitchFamily="49" charset="-122"/>
                <a:ea typeface="楷体_GB2312" panose="02010609030101010101" pitchFamily="49" charset="-122"/>
              </a:rPr>
              <a:t>标准，按照</a:t>
            </a:r>
            <a:r>
              <a:rPr lang="zh-CN" altLang="en-US" dirty="0">
                <a:latin typeface="楷体_GB2312" panose="02010609030101010101" pitchFamily="49" charset="-122"/>
                <a:ea typeface="楷体_GB2312" panose="02010609030101010101" pitchFamily="49" charset="-122"/>
              </a:rPr>
              <a:t>分级建设、成果统一汇交的模式开展。省市县按照统一的数据库标准、格式、要求，建立第三次土地调查数据库。</a:t>
            </a:r>
            <a:endParaRPr lang="zh-CN" altLang="en-US" dirty="0">
              <a:latin typeface="楷体_GB2312" panose="02010609030101010101" pitchFamily="49" charset="-122"/>
              <a:ea typeface="楷体_GB2312" panose="02010609030101010101" pitchFamily="49" charset="-122"/>
            </a:endParaRPr>
          </a:p>
        </p:txBody>
      </p:sp>
      <p:pic>
        <p:nvPicPr>
          <p:cNvPr id="9" name="图形 8" descr="花环"/>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4208" y="3883114"/>
            <a:ext cx="914400" cy="914400"/>
          </a:xfrm>
          <a:prstGeom prst="rect">
            <a:avLst/>
          </a:prstGeom>
        </p:spPr>
      </p:pic>
      <p:sp>
        <p:nvSpPr>
          <p:cNvPr id="5" name="矩形 4"/>
          <p:cNvSpPr/>
          <p:nvPr/>
        </p:nvSpPr>
        <p:spPr>
          <a:xfrm>
            <a:off x="2202174" y="4519547"/>
            <a:ext cx="4572000" cy="1477328"/>
          </a:xfrm>
          <a:prstGeom prst="rect">
            <a:avLst/>
          </a:prstGeom>
        </p:spPr>
        <p:txBody>
          <a:bodyPr>
            <a:spAutoFit/>
          </a:bodyPr>
          <a:lstStyle/>
          <a:p>
            <a:r>
              <a:rPr lang="zh-CN" altLang="en-US" b="1" dirty="0"/>
              <a:t>数据库主要内容包括</a:t>
            </a:r>
            <a:r>
              <a:rPr lang="zh-CN" altLang="en-US" dirty="0" smtClean="0"/>
              <a:t>：</a:t>
            </a:r>
            <a:endParaRPr lang="en-US" altLang="zh-CN" dirty="0" smtClean="0"/>
          </a:p>
          <a:p>
            <a:pPr indent="457200"/>
            <a:r>
              <a:rPr lang="zh-CN" altLang="en-US" dirty="0" smtClean="0"/>
              <a:t>基础</a:t>
            </a:r>
            <a:r>
              <a:rPr lang="zh-CN" altLang="en-US" dirty="0"/>
              <a:t>地理信息、土地利用数据、土地权属数据、永久基本农田数据、专项调查数据等矢量数据， </a:t>
            </a:r>
            <a:r>
              <a:rPr lang="en-US" altLang="zh-CN" dirty="0"/>
              <a:t>DEM</a:t>
            </a:r>
            <a:r>
              <a:rPr lang="zh-CN" altLang="en-US" dirty="0"/>
              <a:t>数据、</a:t>
            </a:r>
            <a:r>
              <a:rPr lang="en-US" altLang="zh-CN" dirty="0"/>
              <a:t>DOM</a:t>
            </a:r>
            <a:r>
              <a:rPr lang="zh-CN" altLang="en-US" dirty="0"/>
              <a:t>数据、扫描影像图数据等栅格数据和元数据。</a:t>
            </a:r>
            <a:endParaRPr lang="zh-CN" altLang="en-US" dirty="0"/>
          </a:p>
        </p:txBody>
      </p:sp>
      <p:sp>
        <p:nvSpPr>
          <p:cNvPr id="6" name="矩形 5"/>
          <p:cNvSpPr/>
          <p:nvPr/>
        </p:nvSpPr>
        <p:spPr>
          <a:xfrm>
            <a:off x="1390565" y="4155648"/>
            <a:ext cx="301686" cy="369332"/>
          </a:xfrm>
          <a:prstGeom prst="rect">
            <a:avLst/>
          </a:prstGeom>
        </p:spPr>
        <p:txBody>
          <a:bodyPr wrap="none">
            <a:spAutoFit/>
          </a:bodyPr>
          <a:lstStyle/>
          <a:p>
            <a:r>
              <a:rPr lang="en-US" altLang="zh-CN" b="1" dirty="0" smtClean="0"/>
              <a:t>1</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anim calcmode="lin" valueType="num">
                                      <p:cBhvr>
                                        <p:cTn id="8" dur="500" fill="hold"/>
                                        <p:tgtEl>
                                          <p:spTgt spid="1026"/>
                                        </p:tgtEl>
                                        <p:attrNameLst>
                                          <p:attrName>ppt_x</p:attrName>
                                        </p:attrNameLst>
                                      </p:cBhvr>
                                      <p:tavLst>
                                        <p:tav tm="0">
                                          <p:val>
                                            <p:strVal val="#ppt_x"/>
                                          </p:val>
                                        </p:tav>
                                        <p:tav tm="100000">
                                          <p:val>
                                            <p:strVal val="#ppt_x"/>
                                          </p:val>
                                        </p:tav>
                                      </p:tavLst>
                                    </p:anim>
                                    <p:anim calcmode="lin" valueType="num">
                                      <p:cBhvr>
                                        <p:cTn id="9" dur="500" fill="hold"/>
                                        <p:tgtEl>
                                          <p:spTgt spid="102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七</a:t>
            </a:r>
            <a:r>
              <a:rPr lang="zh-CN" altLang="en-US" sz="2400" b="1" dirty="0" smtClean="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土地调查数据库建设</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pic>
        <p:nvPicPr>
          <p:cNvPr id="9" name="图形 8" descr="花环"/>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5272" y="1221826"/>
            <a:ext cx="914400" cy="914400"/>
          </a:xfrm>
          <a:prstGeom prst="rect">
            <a:avLst/>
          </a:prstGeom>
        </p:spPr>
      </p:pic>
      <p:sp>
        <p:nvSpPr>
          <p:cNvPr id="5" name="矩形 4"/>
          <p:cNvSpPr/>
          <p:nvPr/>
        </p:nvSpPr>
        <p:spPr>
          <a:xfrm>
            <a:off x="1692250" y="1528494"/>
            <a:ext cx="6552157" cy="2031325"/>
          </a:xfrm>
          <a:prstGeom prst="rect">
            <a:avLst/>
          </a:prstGeom>
        </p:spPr>
        <p:txBody>
          <a:bodyPr wrap="square">
            <a:spAutoFit/>
          </a:bodyPr>
          <a:lstStyle/>
          <a:p>
            <a:r>
              <a:rPr lang="zh-CN" altLang="en-US" b="1" dirty="0"/>
              <a:t>数据库主要步骤包括</a:t>
            </a:r>
            <a:r>
              <a:rPr lang="zh-CN" altLang="en-US" dirty="0" smtClean="0"/>
              <a:t>：</a:t>
            </a:r>
            <a:endParaRPr lang="en-US" altLang="zh-CN" dirty="0" smtClean="0"/>
          </a:p>
          <a:p>
            <a:pPr indent="457200"/>
            <a:r>
              <a:rPr lang="zh-CN" altLang="en-US" dirty="0"/>
              <a:t>数据库建设方案设计、基础数据准备与处理、图形和属性数据采集、数据接边、拓扑关系构建、数据检查与入库等</a:t>
            </a:r>
            <a:r>
              <a:rPr lang="zh-CN" altLang="en-US" dirty="0" smtClean="0"/>
              <a:t>。</a:t>
            </a:r>
            <a:endParaRPr lang="en-US" altLang="zh-CN" dirty="0" smtClean="0"/>
          </a:p>
          <a:p>
            <a:pPr indent="457200"/>
            <a:r>
              <a:rPr lang="zh-CN" altLang="en-US" dirty="0" smtClean="0"/>
              <a:t>县</a:t>
            </a:r>
            <a:r>
              <a:rPr lang="zh-CN" altLang="en-US" dirty="0"/>
              <a:t>级土地调查数据库建设应严格执行国家质量标准，优选建库软件，支持第三次土地调查成果公开格式，建立的数据库要符合国家、省数据库入库标准，建库成果按照数据汇交程序逐级上交数据，并通过国家质量检查。</a:t>
            </a:r>
            <a:endParaRPr lang="zh-CN" altLang="en-US" dirty="0"/>
          </a:p>
        </p:txBody>
      </p:sp>
      <p:sp>
        <p:nvSpPr>
          <p:cNvPr id="6" name="矩形 5"/>
          <p:cNvSpPr/>
          <p:nvPr/>
        </p:nvSpPr>
        <p:spPr>
          <a:xfrm>
            <a:off x="1011629" y="1494360"/>
            <a:ext cx="301686" cy="369332"/>
          </a:xfrm>
          <a:prstGeom prst="rect">
            <a:avLst/>
          </a:prstGeom>
        </p:spPr>
        <p:txBody>
          <a:bodyPr wrap="none">
            <a:spAutoFit/>
          </a:bodyPr>
          <a:lstStyle/>
          <a:p>
            <a:r>
              <a:rPr lang="en-US" altLang="zh-CN" b="1" dirty="0"/>
              <a:t>2</a:t>
            </a:r>
            <a:endParaRPr lang="zh-CN" altLang="en-US" b="1" dirty="0"/>
          </a:p>
        </p:txBody>
      </p:sp>
      <p:pic>
        <p:nvPicPr>
          <p:cNvPr id="10" name="图形 8" descr="花环"/>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8194" y="3574937"/>
            <a:ext cx="914400" cy="914400"/>
          </a:xfrm>
          <a:prstGeom prst="rect">
            <a:avLst/>
          </a:prstGeom>
        </p:spPr>
      </p:pic>
      <p:sp>
        <p:nvSpPr>
          <p:cNvPr id="11" name="矩形 10"/>
          <p:cNvSpPr/>
          <p:nvPr/>
        </p:nvSpPr>
        <p:spPr>
          <a:xfrm>
            <a:off x="1641085" y="3881605"/>
            <a:ext cx="6552157" cy="2308324"/>
          </a:xfrm>
          <a:prstGeom prst="rect">
            <a:avLst/>
          </a:prstGeom>
        </p:spPr>
        <p:txBody>
          <a:bodyPr wrap="square">
            <a:spAutoFit/>
          </a:bodyPr>
          <a:lstStyle/>
          <a:p>
            <a:r>
              <a:rPr lang="zh-CN" altLang="en-US" b="1" dirty="0"/>
              <a:t>数据库管理系统</a:t>
            </a:r>
            <a:r>
              <a:rPr lang="zh-CN" altLang="en-US" dirty="0" smtClean="0"/>
              <a:t>：</a:t>
            </a:r>
            <a:endParaRPr lang="en-US" altLang="zh-CN" dirty="0" smtClean="0"/>
          </a:p>
          <a:p>
            <a:pPr indent="457200"/>
            <a:r>
              <a:rPr lang="en-US" altLang="zh-CN" dirty="0" smtClean="0"/>
              <a:t>1.</a:t>
            </a:r>
            <a:r>
              <a:rPr lang="zh-CN" altLang="en-US" dirty="0" smtClean="0"/>
              <a:t>按照</a:t>
            </a:r>
            <a:r>
              <a:rPr lang="zh-CN" altLang="en-US" dirty="0"/>
              <a:t>第三次土地调查要求开展数据采集与入库工作，支持第三次土地调查规定的数据交换</a:t>
            </a:r>
            <a:r>
              <a:rPr lang="zh-CN" altLang="en-US" dirty="0" smtClean="0"/>
              <a:t>格式</a:t>
            </a:r>
            <a:r>
              <a:rPr lang="zh-CN" altLang="en-US" dirty="0"/>
              <a:t>。</a:t>
            </a:r>
            <a:endParaRPr lang="en-US" altLang="zh-CN" dirty="0" smtClean="0"/>
          </a:p>
          <a:p>
            <a:pPr indent="457200"/>
            <a:r>
              <a:rPr lang="en-US" altLang="zh-CN" dirty="0" smtClean="0"/>
              <a:t>2.</a:t>
            </a:r>
            <a:r>
              <a:rPr lang="zh-CN" altLang="en-US" dirty="0" smtClean="0"/>
              <a:t>对</a:t>
            </a:r>
            <a:r>
              <a:rPr lang="zh-CN" altLang="en-US" dirty="0"/>
              <a:t>土地调查数据进行检查，并具有增加、删除、修改等编辑</a:t>
            </a:r>
            <a:r>
              <a:rPr lang="zh-CN" altLang="en-US" dirty="0" smtClean="0"/>
              <a:t>功能</a:t>
            </a:r>
            <a:r>
              <a:rPr lang="zh-CN" altLang="en-US" dirty="0"/>
              <a:t>。</a:t>
            </a:r>
            <a:endParaRPr lang="en-US" altLang="zh-CN" dirty="0" smtClean="0"/>
          </a:p>
          <a:p>
            <a:pPr indent="457200"/>
            <a:r>
              <a:rPr lang="en-US" altLang="zh-CN" dirty="0" smtClean="0"/>
              <a:t>3.</a:t>
            </a:r>
            <a:r>
              <a:rPr lang="zh-CN" altLang="en-US" dirty="0" smtClean="0"/>
              <a:t>满足</a:t>
            </a:r>
            <a:r>
              <a:rPr lang="zh-CN" altLang="en-US" dirty="0"/>
              <a:t>地方日常土地管理工作对土地调查数据的管理</a:t>
            </a:r>
            <a:r>
              <a:rPr lang="zh-CN" altLang="en-US" dirty="0" smtClean="0"/>
              <a:t>需求</a:t>
            </a:r>
            <a:r>
              <a:rPr lang="zh-CN" altLang="en-US" dirty="0"/>
              <a:t>。</a:t>
            </a:r>
            <a:endParaRPr lang="en-US" altLang="zh-CN" dirty="0" smtClean="0"/>
          </a:p>
          <a:p>
            <a:pPr indent="457200"/>
            <a:r>
              <a:rPr lang="en-US" altLang="zh-CN" dirty="0" smtClean="0"/>
              <a:t>4.</a:t>
            </a:r>
            <a:r>
              <a:rPr lang="zh-CN" altLang="en-US" dirty="0" smtClean="0"/>
              <a:t>数学基础</a:t>
            </a:r>
            <a:r>
              <a:rPr lang="zh-CN" altLang="en-US" dirty="0"/>
              <a:t>、面积量算方法、数据统计表模版和图件输出格式等符合第三次土地调查要求，支持土地调查数据更新。</a:t>
            </a:r>
            <a:endParaRPr lang="zh-CN" altLang="en-US" dirty="0"/>
          </a:p>
        </p:txBody>
      </p:sp>
      <p:sp>
        <p:nvSpPr>
          <p:cNvPr id="12" name="矩形 11"/>
          <p:cNvSpPr/>
          <p:nvPr/>
        </p:nvSpPr>
        <p:spPr>
          <a:xfrm>
            <a:off x="964551" y="3847471"/>
            <a:ext cx="301686" cy="369332"/>
          </a:xfrm>
          <a:prstGeom prst="rect">
            <a:avLst/>
          </a:prstGeom>
        </p:spPr>
        <p:txBody>
          <a:bodyPr wrap="none">
            <a:spAutoFit/>
          </a:bodyPr>
          <a:lstStyle/>
          <a:p>
            <a:r>
              <a:rPr lang="en-US" altLang="zh-CN" b="1" dirty="0" smtClean="0"/>
              <a:t>3</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七</a:t>
            </a:r>
            <a:r>
              <a:rPr lang="zh-CN" altLang="en-US" sz="2400" b="1" dirty="0" smtClean="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土地调查数据库建设</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pic>
        <p:nvPicPr>
          <p:cNvPr id="9" name="图形 8" descr="花环"/>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6141" y="1829558"/>
            <a:ext cx="914400" cy="914400"/>
          </a:xfrm>
          <a:prstGeom prst="rect">
            <a:avLst/>
          </a:prstGeom>
        </p:spPr>
      </p:pic>
      <p:sp>
        <p:nvSpPr>
          <p:cNvPr id="5" name="矩形 4"/>
          <p:cNvSpPr/>
          <p:nvPr/>
        </p:nvSpPr>
        <p:spPr>
          <a:xfrm>
            <a:off x="1673119" y="2136226"/>
            <a:ext cx="6552157" cy="646331"/>
          </a:xfrm>
          <a:prstGeom prst="rect">
            <a:avLst/>
          </a:prstGeom>
        </p:spPr>
        <p:txBody>
          <a:bodyPr wrap="square">
            <a:spAutoFit/>
          </a:bodyPr>
          <a:lstStyle/>
          <a:p>
            <a:r>
              <a:rPr lang="zh-CN" altLang="en-US" b="1" dirty="0"/>
              <a:t>石漠化耕地调查、五千亩以上坝区耕地调查成果，各县要形成县级专项调查数据库</a:t>
            </a:r>
            <a:r>
              <a:rPr lang="zh-CN" altLang="en-US" b="1" dirty="0" smtClean="0"/>
              <a:t>。</a:t>
            </a:r>
            <a:endParaRPr lang="zh-CN" altLang="en-US" dirty="0"/>
          </a:p>
        </p:txBody>
      </p:sp>
      <p:sp>
        <p:nvSpPr>
          <p:cNvPr id="6" name="矩形 5"/>
          <p:cNvSpPr/>
          <p:nvPr/>
        </p:nvSpPr>
        <p:spPr>
          <a:xfrm>
            <a:off x="992498" y="2102092"/>
            <a:ext cx="301686" cy="369332"/>
          </a:xfrm>
          <a:prstGeom prst="rect">
            <a:avLst/>
          </a:prstGeom>
        </p:spPr>
        <p:txBody>
          <a:bodyPr wrap="none">
            <a:spAutoFit/>
          </a:bodyPr>
          <a:lstStyle/>
          <a:p>
            <a:r>
              <a:rPr lang="en-US" altLang="zh-CN" b="1" dirty="0" smtClean="0"/>
              <a:t>4</a:t>
            </a:r>
            <a:endParaRPr lang="zh-CN" altLang="en-US" b="1" dirty="0"/>
          </a:p>
        </p:txBody>
      </p:sp>
      <p:pic>
        <p:nvPicPr>
          <p:cNvPr id="10" name="图形 8" descr="花环"/>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9756" y="3944269"/>
            <a:ext cx="914400" cy="914400"/>
          </a:xfrm>
          <a:prstGeom prst="rect">
            <a:avLst/>
          </a:prstGeom>
        </p:spPr>
      </p:pic>
      <p:sp>
        <p:nvSpPr>
          <p:cNvPr id="11" name="矩形 10"/>
          <p:cNvSpPr/>
          <p:nvPr/>
        </p:nvSpPr>
        <p:spPr>
          <a:xfrm>
            <a:off x="1642647" y="4250937"/>
            <a:ext cx="6552157" cy="369332"/>
          </a:xfrm>
          <a:prstGeom prst="rect">
            <a:avLst/>
          </a:prstGeom>
        </p:spPr>
        <p:txBody>
          <a:bodyPr wrap="square">
            <a:spAutoFit/>
          </a:bodyPr>
          <a:lstStyle/>
          <a:p>
            <a:r>
              <a:rPr lang="zh-CN" altLang="en-US" b="1" dirty="0"/>
              <a:t>数据库成果质量</a:t>
            </a:r>
            <a:r>
              <a:rPr lang="zh-CN" altLang="en-US" b="1" dirty="0" smtClean="0"/>
              <a:t>检查、集成整合、共享服务。</a:t>
            </a:r>
            <a:endParaRPr lang="en-US" altLang="zh-CN" dirty="0" smtClean="0"/>
          </a:p>
        </p:txBody>
      </p:sp>
      <p:sp>
        <p:nvSpPr>
          <p:cNvPr id="12" name="矩形 11"/>
          <p:cNvSpPr/>
          <p:nvPr/>
        </p:nvSpPr>
        <p:spPr>
          <a:xfrm>
            <a:off x="966113" y="4216803"/>
            <a:ext cx="301686" cy="369332"/>
          </a:xfrm>
          <a:prstGeom prst="rect">
            <a:avLst/>
          </a:prstGeom>
        </p:spPr>
        <p:txBody>
          <a:bodyPr wrap="none">
            <a:spAutoFit/>
          </a:bodyPr>
          <a:lstStyle/>
          <a:p>
            <a:r>
              <a:rPr lang="en-US" altLang="zh-CN" b="1" dirty="0"/>
              <a:t>5</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八</a:t>
            </a:r>
            <a:r>
              <a:rPr lang="zh-CN" altLang="en-US" sz="2400" b="1" dirty="0" smtClean="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检查与核查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394023" y="3245976"/>
            <a:ext cx="8280920" cy="2657307"/>
            <a:chOff x="394023" y="3147957"/>
            <a:chExt cx="8280920" cy="2657307"/>
          </a:xfrm>
        </p:grpSpPr>
        <p:sp>
          <p:nvSpPr>
            <p:cNvPr id="28" name="矩形 27"/>
            <p:cNvSpPr/>
            <p:nvPr/>
          </p:nvSpPr>
          <p:spPr>
            <a:xfrm>
              <a:off x="394023" y="3147957"/>
              <a:ext cx="8280920" cy="212798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3" name="Text Placeholder 7"/>
            <p:cNvSpPr txBox="1"/>
            <p:nvPr/>
          </p:nvSpPr>
          <p:spPr>
            <a:xfrm>
              <a:off x="633229" y="3155200"/>
              <a:ext cx="1925373" cy="295958"/>
            </a:xfrm>
            <a:prstGeom prst="rect">
              <a:avLst/>
            </a:prstGeom>
          </p:spPr>
          <p:txBody>
            <a:bodyPr vert="horz" lIns="0" tIns="0" rIns="0" bIns="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1485" b="1" kern="120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en-US" altLang="zh-CN"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3</a:t>
              </a:r>
              <a:r>
                <a:rPr lang="en-US" altLang="zh-CN" sz="1800"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a:t>
              </a:r>
              <a:r>
                <a:rPr lang="zh-CN" altLang="en-US" sz="1800"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省级全面检查</a:t>
              </a:r>
              <a:endParaRPr lang="es-ES_tradnl"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194" name="Text Placeholder 2"/>
            <p:cNvSpPr txBox="1"/>
            <p:nvPr/>
          </p:nvSpPr>
          <p:spPr>
            <a:xfrm>
              <a:off x="633229" y="3486207"/>
              <a:ext cx="7971219" cy="2319057"/>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89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fontAlgn="auto">
                <a:lnSpc>
                  <a:spcPct val="100000"/>
                </a:lnSpc>
                <a:spcAft>
                  <a:spcPts val="0"/>
                </a:spcAft>
              </a:pPr>
              <a:r>
                <a:rPr lang="zh-CN" altLang="en-US" sz="16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县级调查成果、市级汇总成果，由省级土地调查办公室负责组织全面检查，建立省市县三级调查成果质量检查、监理体系，确保全省调查成果整体质量</a:t>
              </a:r>
              <a:r>
                <a:rPr lang="zh-CN" altLang="en-US" sz="1600"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a:t>
              </a:r>
              <a:endParaRPr lang="en-US" altLang="zh-CN" sz="1600"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indent="457200" fontAlgn="auto">
                <a:lnSpc>
                  <a:spcPct val="100000"/>
                </a:lnSpc>
                <a:spcAft>
                  <a:spcPts val="0"/>
                </a:spcAft>
              </a:pPr>
              <a:r>
                <a:rPr lang="zh-CN" altLang="en-US" sz="16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重点检查不一致图斑调查地类与影像及地方举证照片的一致性，根据内业检查结果开展外业实地核查，对外业图斑进行认定，并利用移动外业设备拍摄图斑实地照片。根据内外业检查结果，组织调查成果整改，编写省级检查报告；对整改后的县级调查成果，利用全国统一的数据库质量检查软件检查数据库及相关表格成果的规范性。</a:t>
              </a:r>
              <a:endParaRPr lang="zh-CN" altLang="en-US" sz="16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grpSp>
      <p:grpSp>
        <p:nvGrpSpPr>
          <p:cNvPr id="8" name="组合 7"/>
          <p:cNvGrpSpPr/>
          <p:nvPr/>
        </p:nvGrpSpPr>
        <p:grpSpPr>
          <a:xfrm>
            <a:off x="395536" y="1124744"/>
            <a:ext cx="8280920" cy="1034123"/>
            <a:chOff x="395536" y="1026725"/>
            <a:chExt cx="8280920" cy="1034123"/>
          </a:xfrm>
        </p:grpSpPr>
        <p:sp>
          <p:nvSpPr>
            <p:cNvPr id="7" name="矩形 6"/>
            <p:cNvSpPr/>
            <p:nvPr/>
          </p:nvSpPr>
          <p:spPr>
            <a:xfrm>
              <a:off x="395536" y="1026725"/>
              <a:ext cx="8280920" cy="103412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9" name="Text Placeholder 7"/>
            <p:cNvSpPr txBox="1"/>
            <p:nvPr/>
          </p:nvSpPr>
          <p:spPr>
            <a:xfrm>
              <a:off x="633231" y="1124744"/>
              <a:ext cx="1925373" cy="295958"/>
            </a:xfrm>
            <a:prstGeom prst="rect">
              <a:avLst/>
            </a:prstGeom>
          </p:spPr>
          <p:txBody>
            <a:bodyPr vert="horz" lIns="0" tIns="0" rIns="0" bIns="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1485" b="1" kern="120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en-US" altLang="zh-CN"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1.</a:t>
              </a:r>
              <a:r>
                <a:rPr lang="zh-CN" altLang="en-US"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县级自检</a:t>
              </a:r>
              <a:endParaRPr lang="es-ES_tradnl"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2" name="矩形 1"/>
            <p:cNvSpPr/>
            <p:nvPr/>
          </p:nvSpPr>
          <p:spPr>
            <a:xfrm>
              <a:off x="539552" y="1438787"/>
              <a:ext cx="8064896" cy="584775"/>
            </a:xfrm>
            <a:prstGeom prst="rect">
              <a:avLst/>
            </a:prstGeom>
          </p:spPr>
          <p:txBody>
            <a:bodyPr wrap="square">
              <a:spAutoFit/>
            </a:bodyPr>
            <a:lstStyle/>
            <a:p>
              <a:pPr indent="457200"/>
              <a:r>
                <a:rPr lang="zh-CN" altLang="en-US" sz="1600" dirty="0">
                  <a:latin typeface="楷体_GB2312" panose="02010609030101010101" pitchFamily="49" charset="-122"/>
                  <a:ea typeface="楷体_GB2312" panose="02010609030101010101" pitchFamily="49" charset="-122"/>
                </a:rPr>
                <a:t>各县级土地调查办公室组织对调查成果进行100%全面自检，完整性、规范性、真实性和准确性。市级重点完整性和规范性。</a:t>
              </a:r>
              <a:endParaRPr lang="zh-CN" altLang="en-US" sz="1600" dirty="0">
                <a:latin typeface="楷体_GB2312" panose="02010609030101010101" pitchFamily="49" charset="-122"/>
                <a:ea typeface="楷体_GB2312" panose="02010609030101010101" pitchFamily="49" charset="-122"/>
              </a:endParaRPr>
            </a:p>
          </p:txBody>
        </p:sp>
      </p:grpSp>
      <p:grpSp>
        <p:nvGrpSpPr>
          <p:cNvPr id="9" name="组合 8"/>
          <p:cNvGrpSpPr/>
          <p:nvPr/>
        </p:nvGrpSpPr>
        <p:grpSpPr>
          <a:xfrm>
            <a:off x="431540" y="2248659"/>
            <a:ext cx="8280920" cy="862184"/>
            <a:chOff x="431540" y="2150640"/>
            <a:chExt cx="8280920" cy="862184"/>
          </a:xfrm>
        </p:grpSpPr>
        <p:sp>
          <p:nvSpPr>
            <p:cNvPr id="27" name="矩形 26"/>
            <p:cNvSpPr/>
            <p:nvPr/>
          </p:nvSpPr>
          <p:spPr>
            <a:xfrm>
              <a:off x="431540" y="2150640"/>
              <a:ext cx="8280920" cy="862184"/>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1" name="Text Placeholder 7"/>
            <p:cNvSpPr txBox="1"/>
            <p:nvPr/>
          </p:nvSpPr>
          <p:spPr>
            <a:xfrm>
              <a:off x="605741" y="2175198"/>
              <a:ext cx="1925373" cy="295958"/>
            </a:xfrm>
            <a:prstGeom prst="rect">
              <a:avLst/>
            </a:prstGeom>
          </p:spPr>
          <p:txBody>
            <a:bodyPr vert="horz" lIns="0" tIns="0" rIns="0" bIns="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1485" b="1" kern="120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en-US" altLang="zh-CN"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2</a:t>
              </a:r>
              <a:r>
                <a:rPr lang="en-US" altLang="zh-CN" sz="1800"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a:t>
              </a:r>
              <a:r>
                <a:rPr lang="zh-CN" altLang="en-US" sz="1800"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市级复查</a:t>
              </a:r>
              <a:endParaRPr lang="es-ES_tradnl"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3" name="矩形 2"/>
            <p:cNvSpPr/>
            <p:nvPr/>
          </p:nvSpPr>
          <p:spPr>
            <a:xfrm>
              <a:off x="949972" y="2587991"/>
              <a:ext cx="2037852" cy="338554"/>
            </a:xfrm>
            <a:prstGeom prst="rect">
              <a:avLst/>
            </a:prstGeom>
          </p:spPr>
          <p:txBody>
            <a:bodyPr wrap="square">
              <a:spAutoFit/>
            </a:bodyPr>
            <a:lstStyle/>
            <a:p>
              <a:endParaRPr lang="zh-CN" altLang="en-US" sz="1600" dirty="0">
                <a:latin typeface="楷体_GB2312" panose="02010609030101010101" pitchFamily="49" charset="-122"/>
                <a:ea typeface="楷体_GB2312" panose="02010609030101010101" pitchFamily="49" charset="-122"/>
              </a:endParaRPr>
            </a:p>
          </p:txBody>
        </p:sp>
      </p:grpSp>
      <p:grpSp>
        <p:nvGrpSpPr>
          <p:cNvPr id="11" name="组合 10"/>
          <p:cNvGrpSpPr/>
          <p:nvPr/>
        </p:nvGrpSpPr>
        <p:grpSpPr>
          <a:xfrm>
            <a:off x="394023" y="5492721"/>
            <a:ext cx="8280920" cy="1038308"/>
            <a:chOff x="394023" y="5394702"/>
            <a:chExt cx="8280920" cy="1038308"/>
          </a:xfrm>
        </p:grpSpPr>
        <p:sp>
          <p:nvSpPr>
            <p:cNvPr id="29" name="矩形 28"/>
            <p:cNvSpPr/>
            <p:nvPr/>
          </p:nvSpPr>
          <p:spPr>
            <a:xfrm>
              <a:off x="394023" y="5399433"/>
              <a:ext cx="8280920" cy="103357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Text Placeholder 7"/>
            <p:cNvSpPr txBox="1"/>
            <p:nvPr/>
          </p:nvSpPr>
          <p:spPr>
            <a:xfrm>
              <a:off x="633229" y="5394702"/>
              <a:ext cx="4297294" cy="458188"/>
            </a:xfrm>
            <a:prstGeom prst="rect">
              <a:avLst/>
            </a:prstGeom>
          </p:spPr>
          <p:txBody>
            <a:bodyPr vert="horz" lIns="0" tIns="0" rIns="0" bIns="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1485" b="1" kern="120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en-US" altLang="zh-CN"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4</a:t>
              </a:r>
              <a:r>
                <a:rPr lang="en-US" altLang="zh-CN" sz="1800"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a:t>
              </a:r>
              <a:r>
                <a:rPr lang="zh-CN" altLang="en-US" sz="1800"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国家级数据库质量检查与入库</a:t>
              </a:r>
              <a:endParaRPr lang="es-ES_tradnl"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25" name="矩形 24"/>
            <p:cNvSpPr/>
            <p:nvPr/>
          </p:nvSpPr>
          <p:spPr>
            <a:xfrm>
              <a:off x="539552" y="5826750"/>
              <a:ext cx="8064896" cy="584775"/>
            </a:xfrm>
            <a:prstGeom prst="rect">
              <a:avLst/>
            </a:prstGeom>
          </p:spPr>
          <p:txBody>
            <a:bodyPr wrap="square">
              <a:spAutoFit/>
            </a:bodyPr>
            <a:lstStyle/>
            <a:p>
              <a:pPr indent="457200"/>
              <a:r>
                <a:rPr lang="zh-CN" altLang="en-US" sz="1600" dirty="0">
                  <a:latin typeface="楷体_GB2312" panose="02010609030101010101" pitchFamily="49" charset="-122"/>
                  <a:ea typeface="楷体_GB2312" panose="02010609030101010101" pitchFamily="49" charset="-122"/>
                </a:rPr>
                <a:t>国家级核查通过后，对各省提交的三调成果进行国家级数据库质量检查。经过确认的数据成果，统一写入三调国家级数据库，实现全国成果的集中管理与应用。</a:t>
              </a:r>
              <a:endParaRPr lang="zh-CN" altLang="en-US" sz="1600" dirty="0">
                <a:latin typeface="楷体_GB2312" panose="02010609030101010101" pitchFamily="49" charset="-122"/>
                <a:ea typeface="楷体_GB2312" panose="02010609030101010101" pitchFamily="49" charset="-122"/>
              </a:endParaRPr>
            </a:p>
          </p:txBody>
        </p:sp>
      </p:grpSp>
      <p:sp>
        <p:nvSpPr>
          <p:cNvPr id="12" name="矩形 11"/>
          <p:cNvSpPr/>
          <p:nvPr/>
        </p:nvSpPr>
        <p:spPr>
          <a:xfrm>
            <a:off x="633229" y="2468583"/>
            <a:ext cx="7971219" cy="584775"/>
          </a:xfrm>
          <a:prstGeom prst="rect">
            <a:avLst/>
          </a:prstGeom>
        </p:spPr>
        <p:txBody>
          <a:bodyPr wrap="square">
            <a:spAutoFit/>
          </a:bodyPr>
          <a:lstStyle/>
          <a:p>
            <a:pPr indent="457200"/>
            <a:r>
              <a:rPr lang="zh-CN" altLang="zh-CN" sz="1600" dirty="0"/>
              <a:t>对辖区内县级调查成果进行检查和</a:t>
            </a:r>
            <a:r>
              <a:rPr lang="zh-CN" altLang="zh-CN" sz="1600" dirty="0" smtClean="0"/>
              <a:t>汇总</a:t>
            </a:r>
            <a:r>
              <a:rPr lang="zh-CN" altLang="en-US" sz="1600" dirty="0" smtClean="0"/>
              <a:t>，</a:t>
            </a:r>
            <a:r>
              <a:rPr lang="zh-CN" altLang="zh-CN" sz="1600" dirty="0" smtClean="0"/>
              <a:t>重点</a:t>
            </a:r>
            <a:r>
              <a:rPr lang="zh-CN" altLang="zh-CN" sz="1600" dirty="0"/>
              <a:t>检查调查成果的完整性和规范性，形成市（地）级检查报告报送省级</a:t>
            </a:r>
            <a:r>
              <a:rPr lang="zh-CN" altLang="zh-CN" sz="1600" dirty="0" smtClean="0"/>
              <a:t>检查</a:t>
            </a:r>
            <a:r>
              <a:rPr lang="zh-CN" altLang="en-US" sz="1600" dirty="0" smtClean="0"/>
              <a:t>。</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九</a:t>
            </a:r>
            <a:r>
              <a:rPr lang="zh-CN" altLang="en-US" sz="2400" b="1" dirty="0" smtClean="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统一时点更新</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0" name="立方体 19"/>
          <p:cNvSpPr/>
          <p:nvPr/>
        </p:nvSpPr>
        <p:spPr>
          <a:xfrm>
            <a:off x="899592" y="1872324"/>
            <a:ext cx="7632651" cy="720080"/>
          </a:xfrm>
          <a:prstGeom prst="cube">
            <a:avLst>
              <a:gd name="adj" fmla="val 11807"/>
            </a:avLst>
          </a:prstGeom>
          <a:effectLst>
            <a:outerShdw blurRad="76200" dist="12700" dir="2700000" sy="-23000" kx="-800400" algn="bl" rotWithShape="0">
              <a:prstClr val="black">
                <a:alpha val="2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lvl="0" indent="406400" fontAlgn="base" hangingPunct="0">
              <a:lnSpc>
                <a:spcPct val="200000"/>
              </a:lnSpc>
              <a:spcBef>
                <a:spcPct val="0"/>
              </a:spcBef>
              <a:spcAft>
                <a:spcPct val="0"/>
              </a:spcAft>
            </a:pP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三次调查数据统一时点为</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2019</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年</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12</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月</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31</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日。 </a:t>
            </a:r>
            <a:endPar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21" name="立方体 20"/>
          <p:cNvSpPr/>
          <p:nvPr/>
        </p:nvSpPr>
        <p:spPr>
          <a:xfrm>
            <a:off x="899592" y="2852936"/>
            <a:ext cx="7704659" cy="2520280"/>
          </a:xfrm>
          <a:prstGeom prst="cube">
            <a:avLst>
              <a:gd name="adj" fmla="val 8037"/>
            </a:avLst>
          </a:prstGeom>
        </p:spPr>
        <p:style>
          <a:lnRef idx="1">
            <a:schemeClr val="accent5"/>
          </a:lnRef>
          <a:fillRef idx="3">
            <a:schemeClr val="accent5"/>
          </a:fillRef>
          <a:effectRef idx="2">
            <a:schemeClr val="accent5"/>
          </a:effectRef>
          <a:fontRef idx="minor">
            <a:schemeClr val="lt1"/>
          </a:fontRef>
        </p:style>
        <p:txBody>
          <a:bodyPr rtlCol="0" anchor="ctr"/>
          <a:lstStyle/>
          <a:p>
            <a:pPr lvl="0" indent="406400" fontAlgn="base" hangingPunct="0">
              <a:lnSpc>
                <a:spcPct val="200000"/>
              </a:lnSpc>
              <a:spcBef>
                <a:spcPct val="0"/>
              </a:spcBef>
              <a:spcAft>
                <a:spcPct val="0"/>
              </a:spcAft>
            </a:pP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地方利用</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2019</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年度土地变更调查工作的正射影像图和年度新增建设用地提取结果，与三次调查数据库对比，通过实地补充调查完成三次调查。完成时点与</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2019</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年</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12</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月</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31</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日期间的行政界线、图斑界线、地类信息和权属界线的变化调查，通过增量的形式上报。</a:t>
            </a:r>
            <a:endPar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一、目标任务</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11560" y="980728"/>
            <a:ext cx="1991251"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（一）主要目标</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6" name="组合 5"/>
          <p:cNvGrpSpPr/>
          <p:nvPr/>
        </p:nvGrpSpPr>
        <p:grpSpPr>
          <a:xfrm>
            <a:off x="6734829" y="5013176"/>
            <a:ext cx="2088232" cy="498320"/>
            <a:chOff x="6910906" y="5843175"/>
            <a:chExt cx="2088232" cy="498320"/>
          </a:xfrm>
        </p:grpSpPr>
        <p:sp>
          <p:nvSpPr>
            <p:cNvPr id="7" name="流程图: 磁盘 6"/>
            <p:cNvSpPr/>
            <p:nvPr/>
          </p:nvSpPr>
          <p:spPr bwMode="auto">
            <a:xfrm>
              <a:off x="6910906" y="5843175"/>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8" name="矩形 7"/>
            <p:cNvSpPr/>
            <p:nvPr/>
          </p:nvSpPr>
          <p:spPr>
            <a:xfrm>
              <a:off x="7097136" y="6002941"/>
              <a:ext cx="1826141" cy="338554"/>
            </a:xfrm>
            <a:prstGeom prst="rect">
              <a:avLst/>
            </a:prstGeom>
          </p:spPr>
          <p:txBody>
            <a:bodyPr wrap="none">
              <a:spAutoFit/>
            </a:bodyPr>
            <a:lstStyle/>
            <a:p>
              <a:r>
                <a:rPr lang="zh-CN" altLang="en-US" sz="1600" i="0" dirty="0">
                  <a:solidFill>
                    <a:schemeClr val="tx1"/>
                  </a:solidFill>
                  <a:latin typeface="楷体_GB2312" panose="02010609030101010101" pitchFamily="49" charset="-122"/>
                  <a:ea typeface="楷体_GB2312" panose="02010609030101010101" pitchFamily="49" charset="-122"/>
                </a:rPr>
                <a:t>国土空间用途管制</a:t>
              </a:r>
              <a:endParaRPr lang="zh-CN" altLang="en-US" sz="1600" i="0" dirty="0">
                <a:solidFill>
                  <a:schemeClr val="tx1"/>
                </a:solidFill>
                <a:latin typeface="楷体_GB2312" panose="02010609030101010101" pitchFamily="49" charset="-122"/>
                <a:ea typeface="楷体_GB2312" panose="02010609030101010101" pitchFamily="49" charset="-122"/>
              </a:endParaRPr>
            </a:p>
          </p:txBody>
        </p:sp>
      </p:grpSp>
      <p:grpSp>
        <p:nvGrpSpPr>
          <p:cNvPr id="9" name="组合 8"/>
          <p:cNvGrpSpPr/>
          <p:nvPr/>
        </p:nvGrpSpPr>
        <p:grpSpPr>
          <a:xfrm>
            <a:off x="6732238" y="4302163"/>
            <a:ext cx="2088233" cy="1032796"/>
            <a:chOff x="6876255" y="4658872"/>
            <a:chExt cx="2088233" cy="688907"/>
          </a:xfrm>
        </p:grpSpPr>
        <p:sp>
          <p:nvSpPr>
            <p:cNvPr id="10" name="流程图: 磁盘 9"/>
            <p:cNvSpPr/>
            <p:nvPr/>
          </p:nvSpPr>
          <p:spPr bwMode="auto">
            <a:xfrm>
              <a:off x="6876255" y="4658872"/>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11" name="矩形 10"/>
            <p:cNvSpPr/>
            <p:nvPr/>
          </p:nvSpPr>
          <p:spPr>
            <a:xfrm>
              <a:off x="6984459" y="4824559"/>
              <a:ext cx="1980029" cy="523220"/>
            </a:xfrm>
            <a:prstGeom prst="rect">
              <a:avLst/>
            </a:prstGeom>
          </p:spPr>
          <p:txBody>
            <a:bodyPr wrap="none">
              <a:spAutoFit/>
            </a:bodyPr>
            <a:lstStyle/>
            <a:p>
              <a:pPr algn="ctr"/>
              <a:r>
                <a:rPr lang="zh-CN" altLang="en-US" sz="1400" i="0" dirty="0">
                  <a:solidFill>
                    <a:schemeClr val="tx1"/>
                  </a:solidFill>
                  <a:latin typeface="楷体_GB2312" panose="02010609030101010101" pitchFamily="49" charset="-122"/>
                  <a:ea typeface="楷体_GB2312" panose="02010609030101010101" pitchFamily="49" charset="-122"/>
                </a:rPr>
                <a:t>自然资源管理体制改革</a:t>
              </a:r>
              <a:endParaRPr lang="en-US" altLang="zh-CN" sz="1400" i="0" dirty="0">
                <a:solidFill>
                  <a:schemeClr val="tx1"/>
                </a:solidFill>
                <a:latin typeface="楷体_GB2312" panose="02010609030101010101" pitchFamily="49" charset="-122"/>
                <a:ea typeface="楷体_GB2312" panose="02010609030101010101" pitchFamily="49" charset="-122"/>
              </a:endParaRPr>
            </a:p>
            <a:p>
              <a:pPr algn="ctr"/>
              <a:r>
                <a:rPr lang="zh-CN" altLang="en-US" sz="1400" i="0" dirty="0">
                  <a:solidFill>
                    <a:schemeClr val="tx1"/>
                  </a:solidFill>
                  <a:latin typeface="楷体_GB2312" panose="02010609030101010101" pitchFamily="49" charset="-122"/>
                  <a:ea typeface="楷体_GB2312" panose="02010609030101010101" pitchFamily="49" charset="-122"/>
                </a:rPr>
                <a:t>和统一确权登记</a:t>
              </a:r>
              <a:endParaRPr lang="zh-CN" altLang="en-US" sz="1400" i="0" dirty="0">
                <a:solidFill>
                  <a:schemeClr val="tx1"/>
                </a:solidFill>
                <a:latin typeface="楷体_GB2312" panose="02010609030101010101" pitchFamily="49" charset="-122"/>
                <a:ea typeface="楷体_GB2312" panose="02010609030101010101" pitchFamily="49" charset="-122"/>
              </a:endParaRPr>
            </a:p>
          </p:txBody>
        </p:sp>
      </p:grpSp>
      <p:grpSp>
        <p:nvGrpSpPr>
          <p:cNvPr id="13" name="组合 12"/>
          <p:cNvGrpSpPr/>
          <p:nvPr/>
        </p:nvGrpSpPr>
        <p:grpSpPr>
          <a:xfrm>
            <a:off x="4285107" y="3000287"/>
            <a:ext cx="2339102" cy="1408076"/>
            <a:chOff x="4465146" y="3379831"/>
            <a:chExt cx="2339102" cy="1408076"/>
          </a:xfrm>
        </p:grpSpPr>
        <p:sp>
          <p:nvSpPr>
            <p:cNvPr id="14" name="AutoShape 7"/>
            <p:cNvSpPr>
              <a:spLocks noChangeArrowheads="1"/>
            </p:cNvSpPr>
            <p:nvPr/>
          </p:nvSpPr>
          <p:spPr bwMode="auto">
            <a:xfrm>
              <a:off x="4490752" y="3728976"/>
              <a:ext cx="2241488" cy="1058931"/>
            </a:xfrm>
            <a:prstGeom prst="roundRect">
              <a:avLst>
                <a:gd name="adj" fmla="val 9106"/>
              </a:avLst>
            </a:prstGeom>
            <a:noFill/>
            <a:ln>
              <a:noFill/>
            </a:ln>
            <a:effectLst/>
            <a:extLst>
              <a:ext uri="{909E8E84-426E-40DD-AFC4-6F175D3DCCD1}">
                <a14:hiddenFill xmlns:a14="http://schemas.microsoft.com/office/drawing/2010/main">
                  <a:solidFill>
                    <a:srgbClr val="9ACDD4"/>
                  </a:solidFill>
                </a14:hiddenFill>
              </a:ext>
              <a:ext uri="{91240B29-F687-4F45-9708-019B960494DF}">
                <a14:hiddenLine xmlns:a14="http://schemas.microsoft.com/office/drawing/2010/main" w="25400">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48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目的</a:t>
              </a:r>
              <a:endParaRPr lang="en-US" altLang="zh-CN" sz="48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endParaRPr>
            </a:p>
          </p:txBody>
        </p:sp>
        <p:sp>
          <p:nvSpPr>
            <p:cNvPr id="15" name="矩形 14"/>
            <p:cNvSpPr/>
            <p:nvPr/>
          </p:nvSpPr>
          <p:spPr>
            <a:xfrm>
              <a:off x="4465146" y="3379831"/>
              <a:ext cx="2339102" cy="461665"/>
            </a:xfrm>
            <a:prstGeom prst="rect">
              <a:avLst/>
            </a:prstGeom>
          </p:spPr>
          <p:txBody>
            <a:bodyPr wrap="none">
              <a:spAutoFit/>
            </a:bodyPr>
            <a:lstStyle/>
            <a:p>
              <a:r>
                <a:rPr lang="zh-CN" altLang="en-US" sz="2400" i="0" dirty="0">
                  <a:solidFill>
                    <a:srgbClr val="FF0000"/>
                  </a:solidFill>
                  <a:latin typeface="楷体_GB2312" panose="02010609030101010101" pitchFamily="49" charset="-122"/>
                  <a:ea typeface="楷体_GB2312" panose="02010609030101010101" pitchFamily="49" charset="-122"/>
                </a:rPr>
                <a:t>第三次土地调查</a:t>
              </a:r>
              <a:endParaRPr lang="zh-CN" altLang="en-US" sz="2400" i="0" dirty="0">
                <a:solidFill>
                  <a:srgbClr val="FF0000"/>
                </a:solidFill>
                <a:latin typeface="楷体_GB2312" panose="02010609030101010101" pitchFamily="49" charset="-122"/>
                <a:ea typeface="楷体_GB2312" panose="02010609030101010101" pitchFamily="49" charset="-122"/>
              </a:endParaRPr>
            </a:p>
          </p:txBody>
        </p:sp>
      </p:grpSp>
      <p:grpSp>
        <p:nvGrpSpPr>
          <p:cNvPr id="16" name="组合 15"/>
          <p:cNvGrpSpPr/>
          <p:nvPr/>
        </p:nvGrpSpPr>
        <p:grpSpPr>
          <a:xfrm>
            <a:off x="6732239" y="3864383"/>
            <a:ext cx="2088232" cy="500721"/>
            <a:chOff x="6876256" y="4221088"/>
            <a:chExt cx="2088232" cy="500721"/>
          </a:xfrm>
        </p:grpSpPr>
        <p:sp>
          <p:nvSpPr>
            <p:cNvPr id="17" name="流程图: 磁盘 16"/>
            <p:cNvSpPr/>
            <p:nvPr/>
          </p:nvSpPr>
          <p:spPr bwMode="auto">
            <a:xfrm>
              <a:off x="6876256" y="4221088"/>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18" name="矩形 17"/>
            <p:cNvSpPr/>
            <p:nvPr/>
          </p:nvSpPr>
          <p:spPr>
            <a:xfrm>
              <a:off x="7452321" y="4383255"/>
              <a:ext cx="1005403" cy="338554"/>
            </a:xfrm>
            <a:prstGeom prst="rect">
              <a:avLst/>
            </a:prstGeom>
          </p:spPr>
          <p:txBody>
            <a:bodyPr wrap="none">
              <a:spAutoFit/>
            </a:bodyPr>
            <a:lstStyle/>
            <a:p>
              <a:r>
                <a:rPr lang="zh-CN" altLang="en-US" sz="1600" i="0" dirty="0">
                  <a:solidFill>
                    <a:schemeClr val="tx1"/>
                  </a:solidFill>
                  <a:latin typeface="楷体_GB2312" panose="02010609030101010101" pitchFamily="49" charset="-122"/>
                  <a:ea typeface="楷体_GB2312" panose="02010609030101010101" pitchFamily="49" charset="-122"/>
                </a:rPr>
                <a:t>宏观调控</a:t>
              </a:r>
              <a:endParaRPr lang="zh-CN" altLang="en-US" sz="1600" i="0" dirty="0">
                <a:solidFill>
                  <a:schemeClr val="tx1"/>
                </a:solidFill>
                <a:latin typeface="楷体_GB2312" panose="02010609030101010101" pitchFamily="49" charset="-122"/>
                <a:ea typeface="楷体_GB2312" panose="02010609030101010101" pitchFamily="49" charset="-122"/>
              </a:endParaRPr>
            </a:p>
          </p:txBody>
        </p:sp>
      </p:grpSp>
      <p:grpSp>
        <p:nvGrpSpPr>
          <p:cNvPr id="19" name="组合 18"/>
          <p:cNvGrpSpPr/>
          <p:nvPr/>
        </p:nvGrpSpPr>
        <p:grpSpPr>
          <a:xfrm>
            <a:off x="6732239" y="3432335"/>
            <a:ext cx="2088232" cy="500721"/>
            <a:chOff x="6876256" y="3789040"/>
            <a:chExt cx="2088232" cy="500721"/>
          </a:xfrm>
        </p:grpSpPr>
        <p:sp>
          <p:nvSpPr>
            <p:cNvPr id="20" name="流程图: 磁盘 19"/>
            <p:cNvSpPr/>
            <p:nvPr/>
          </p:nvSpPr>
          <p:spPr bwMode="auto">
            <a:xfrm>
              <a:off x="6876256" y="3789040"/>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21" name="矩形 20"/>
            <p:cNvSpPr/>
            <p:nvPr/>
          </p:nvSpPr>
          <p:spPr>
            <a:xfrm>
              <a:off x="7066340" y="3951207"/>
              <a:ext cx="1826141" cy="338554"/>
            </a:xfrm>
            <a:prstGeom prst="rect">
              <a:avLst/>
            </a:prstGeom>
          </p:spPr>
          <p:txBody>
            <a:bodyPr wrap="none">
              <a:spAutoFit/>
            </a:bodyPr>
            <a:lstStyle/>
            <a:p>
              <a:r>
                <a:rPr lang="zh-CN" altLang="en-US" sz="1600" i="0" dirty="0">
                  <a:solidFill>
                    <a:schemeClr val="tx1"/>
                  </a:solidFill>
                  <a:latin typeface="楷体_GB2312" panose="02010609030101010101" pitchFamily="49" charset="-122"/>
                  <a:ea typeface="楷体_GB2312" panose="02010609030101010101" pitchFamily="49" charset="-122"/>
                </a:rPr>
                <a:t>供给侧结构性改革</a:t>
              </a:r>
              <a:endParaRPr lang="zh-CN" altLang="en-US" sz="1600" i="0" dirty="0">
                <a:solidFill>
                  <a:schemeClr val="tx1"/>
                </a:solidFill>
                <a:latin typeface="楷体_GB2312" panose="02010609030101010101" pitchFamily="49" charset="-122"/>
                <a:ea typeface="楷体_GB2312" panose="02010609030101010101" pitchFamily="49" charset="-122"/>
              </a:endParaRPr>
            </a:p>
          </p:txBody>
        </p:sp>
      </p:grpSp>
      <p:grpSp>
        <p:nvGrpSpPr>
          <p:cNvPr id="22" name="组合 21"/>
          <p:cNvGrpSpPr/>
          <p:nvPr/>
        </p:nvGrpSpPr>
        <p:grpSpPr>
          <a:xfrm>
            <a:off x="6732239" y="3000287"/>
            <a:ext cx="2088232" cy="500721"/>
            <a:chOff x="6876256" y="3356992"/>
            <a:chExt cx="2088232" cy="500721"/>
          </a:xfrm>
        </p:grpSpPr>
        <p:sp>
          <p:nvSpPr>
            <p:cNvPr id="23" name="流程图: 磁盘 22"/>
            <p:cNvSpPr/>
            <p:nvPr/>
          </p:nvSpPr>
          <p:spPr bwMode="auto">
            <a:xfrm>
              <a:off x="6876256" y="3356992"/>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24" name="矩形 23"/>
            <p:cNvSpPr/>
            <p:nvPr/>
          </p:nvSpPr>
          <p:spPr>
            <a:xfrm>
              <a:off x="7236297" y="3519159"/>
              <a:ext cx="1415772" cy="338554"/>
            </a:xfrm>
            <a:prstGeom prst="rect">
              <a:avLst/>
            </a:prstGeom>
          </p:spPr>
          <p:txBody>
            <a:bodyPr wrap="none">
              <a:spAutoFit/>
            </a:bodyPr>
            <a:lstStyle/>
            <a:p>
              <a:r>
                <a:rPr lang="zh-CN" altLang="en-US" sz="1600" i="0" dirty="0">
                  <a:solidFill>
                    <a:schemeClr val="tx1"/>
                  </a:solidFill>
                  <a:latin typeface="楷体_GB2312" panose="02010609030101010101" pitchFamily="49" charset="-122"/>
                  <a:ea typeface="楷体_GB2312" panose="02010609030101010101" pitchFamily="49" charset="-122"/>
                </a:rPr>
                <a:t>空间规划编制</a:t>
              </a:r>
              <a:endParaRPr lang="zh-CN" altLang="en-US" sz="1600" i="0" dirty="0">
                <a:solidFill>
                  <a:schemeClr val="tx1"/>
                </a:solidFill>
                <a:latin typeface="楷体_GB2312" panose="02010609030101010101" pitchFamily="49" charset="-122"/>
                <a:ea typeface="楷体_GB2312" panose="02010609030101010101" pitchFamily="49" charset="-122"/>
              </a:endParaRPr>
            </a:p>
          </p:txBody>
        </p:sp>
      </p:grpSp>
      <p:grpSp>
        <p:nvGrpSpPr>
          <p:cNvPr id="25" name="组合 24"/>
          <p:cNvGrpSpPr/>
          <p:nvPr/>
        </p:nvGrpSpPr>
        <p:grpSpPr>
          <a:xfrm>
            <a:off x="6732239" y="2568239"/>
            <a:ext cx="2088232" cy="500721"/>
            <a:chOff x="6876256" y="2924944"/>
            <a:chExt cx="2088232" cy="500721"/>
          </a:xfrm>
        </p:grpSpPr>
        <p:sp>
          <p:nvSpPr>
            <p:cNvPr id="26" name="流程图: 磁盘 25"/>
            <p:cNvSpPr/>
            <p:nvPr/>
          </p:nvSpPr>
          <p:spPr bwMode="auto">
            <a:xfrm>
              <a:off x="6876256" y="2924944"/>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27" name="矩形 26"/>
            <p:cNvSpPr/>
            <p:nvPr/>
          </p:nvSpPr>
          <p:spPr>
            <a:xfrm>
              <a:off x="7260685" y="3087111"/>
              <a:ext cx="1415772" cy="338554"/>
            </a:xfrm>
            <a:prstGeom prst="rect">
              <a:avLst/>
            </a:prstGeom>
          </p:spPr>
          <p:txBody>
            <a:bodyPr wrap="none">
              <a:spAutoFit/>
            </a:bodyPr>
            <a:lstStyle/>
            <a:p>
              <a:r>
                <a:rPr lang="zh-CN" altLang="en-US" sz="1600" i="0" dirty="0">
                  <a:solidFill>
                    <a:schemeClr val="tx1"/>
                  </a:solidFill>
                  <a:latin typeface="楷体_GB2312" panose="02010609030101010101" pitchFamily="49" charset="-122"/>
                  <a:ea typeface="楷体_GB2312" panose="02010609030101010101" pitchFamily="49" charset="-122"/>
                </a:rPr>
                <a:t>生态文明建设</a:t>
              </a:r>
              <a:endParaRPr lang="zh-CN" altLang="en-US" sz="1600" i="0" dirty="0">
                <a:solidFill>
                  <a:schemeClr val="tx1"/>
                </a:solidFill>
                <a:latin typeface="楷体_GB2312" panose="02010609030101010101" pitchFamily="49" charset="-122"/>
                <a:ea typeface="楷体_GB2312" panose="02010609030101010101" pitchFamily="49" charset="-122"/>
              </a:endParaRPr>
            </a:p>
          </p:txBody>
        </p:sp>
      </p:grpSp>
      <p:grpSp>
        <p:nvGrpSpPr>
          <p:cNvPr id="28" name="组合 27"/>
          <p:cNvGrpSpPr/>
          <p:nvPr/>
        </p:nvGrpSpPr>
        <p:grpSpPr>
          <a:xfrm>
            <a:off x="6552201" y="1988840"/>
            <a:ext cx="2375774" cy="3744416"/>
            <a:chOff x="6588468" y="2417553"/>
            <a:chExt cx="2375774" cy="3312368"/>
          </a:xfrm>
        </p:grpSpPr>
        <p:sp>
          <p:nvSpPr>
            <p:cNvPr id="29" name="矩形 28"/>
            <p:cNvSpPr/>
            <p:nvPr/>
          </p:nvSpPr>
          <p:spPr>
            <a:xfrm>
              <a:off x="6885665" y="2504687"/>
              <a:ext cx="1971074" cy="298279"/>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满足六项工作需要</a:t>
              </a:r>
              <a:endParaRPr lang="zh-CN" altLang="en-US" sz="1600" dirty="0">
                <a:latin typeface="楷体_GB2312" panose="02010609030101010101" pitchFamily="49" charset="-122"/>
                <a:ea typeface="楷体_GB2312" panose="02010609030101010101" pitchFamily="49" charset="-122"/>
              </a:endParaRPr>
            </a:p>
          </p:txBody>
        </p:sp>
        <p:sp>
          <p:nvSpPr>
            <p:cNvPr id="30" name="圆角矩形 29"/>
            <p:cNvSpPr/>
            <p:nvPr/>
          </p:nvSpPr>
          <p:spPr bwMode="auto">
            <a:xfrm>
              <a:off x="6588468" y="2417553"/>
              <a:ext cx="2375774" cy="3312368"/>
            </a:xfrm>
            <a:prstGeom prst="roundRect">
              <a:avLst/>
            </a:prstGeom>
            <a:noFill/>
            <a:ln w="9525" cap="flat" cmpd="sng" algn="ctr">
              <a:solidFill>
                <a:srgbClr val="A6A6A6"/>
              </a:solidFill>
              <a:prstDash val="solid"/>
              <a:round/>
              <a:headEnd type="none" w="med" len="med"/>
              <a:tailEnd type="none" w="med" len="med"/>
            </a:ln>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grpSp>
      <p:grpSp>
        <p:nvGrpSpPr>
          <p:cNvPr id="32" name="组合 31"/>
          <p:cNvGrpSpPr/>
          <p:nvPr/>
        </p:nvGrpSpPr>
        <p:grpSpPr>
          <a:xfrm>
            <a:off x="62974" y="1856277"/>
            <a:ext cx="4571140" cy="4153558"/>
            <a:chOff x="232794" y="2121403"/>
            <a:chExt cx="5366663" cy="4153558"/>
          </a:xfrm>
        </p:grpSpPr>
        <p:sp>
          <p:nvSpPr>
            <p:cNvPr id="34" name="AutoShape 3"/>
            <p:cNvSpPr>
              <a:spLocks noChangeArrowheads="1"/>
            </p:cNvSpPr>
            <p:nvPr/>
          </p:nvSpPr>
          <p:spPr bwMode="ltGray">
            <a:xfrm>
              <a:off x="232794" y="2121403"/>
              <a:ext cx="5366663" cy="4153558"/>
            </a:xfrm>
            <a:prstGeom prst="rightArrow">
              <a:avLst>
                <a:gd name="adj1" fmla="val 79306"/>
                <a:gd name="adj2" fmla="val 32395"/>
              </a:avLst>
            </a:prstGeom>
            <a:gradFill rotWithShape="1">
              <a:gsLst>
                <a:gs pos="0">
                  <a:schemeClr val="accent1">
                    <a:gamma/>
                    <a:tint val="0"/>
                    <a:invGamma/>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 name="AutoShape 4"/>
            <p:cNvSpPr>
              <a:spLocks noChangeArrowheads="1"/>
            </p:cNvSpPr>
            <p:nvPr/>
          </p:nvSpPr>
          <p:spPr bwMode="blackWhite">
            <a:xfrm>
              <a:off x="533272" y="2592121"/>
              <a:ext cx="3487360" cy="927295"/>
            </a:xfrm>
            <a:prstGeom prst="roundRect">
              <a:avLst>
                <a:gd name="adj" fmla="val 9106"/>
              </a:avLst>
            </a:prstGeom>
            <a:gradFill rotWithShape="1">
              <a:gsLst>
                <a:gs pos="0">
                  <a:schemeClr val="accent2"/>
                </a:gs>
                <a:gs pos="100000">
                  <a:schemeClr val="accent2">
                    <a:gamma/>
                    <a:tint val="69804"/>
                    <a:invGamma/>
                  </a:schemeClr>
                </a:gs>
              </a:gsLst>
              <a:lin ang="5400000" scaled="1"/>
            </a:gradFill>
            <a:ln w="254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zh-CN" sz="2000" b="1" dirty="0">
                <a:solidFill>
                  <a:schemeClr val="bg1"/>
                </a:solidFill>
              </a:endParaRPr>
            </a:p>
          </p:txBody>
        </p:sp>
        <p:sp>
          <p:nvSpPr>
            <p:cNvPr id="37" name="AutoShape 6"/>
            <p:cNvSpPr>
              <a:spLocks noChangeArrowheads="1"/>
            </p:cNvSpPr>
            <p:nvPr/>
          </p:nvSpPr>
          <p:spPr bwMode="blackWhite">
            <a:xfrm>
              <a:off x="523575" y="3641447"/>
              <a:ext cx="3497058" cy="1113469"/>
            </a:xfrm>
            <a:prstGeom prst="roundRect">
              <a:avLst>
                <a:gd name="adj" fmla="val 9106"/>
              </a:avLst>
            </a:prstGeom>
            <a:gradFill rotWithShape="1">
              <a:gsLst>
                <a:gs pos="0">
                  <a:schemeClr val="hlink"/>
                </a:gs>
                <a:gs pos="100000">
                  <a:schemeClr val="hlink">
                    <a:gamma/>
                    <a:tint val="69804"/>
                    <a:invGamma/>
                  </a:schemeClr>
                </a:gs>
              </a:gsLst>
              <a:lin ang="5400000" scaled="1"/>
            </a:gradFill>
            <a:ln w="254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zh-CN" b="1" dirty="0">
                <a:solidFill>
                  <a:schemeClr val="bg1"/>
                </a:solidFill>
                <a:ea typeface="宋体" panose="02010600030101010101" pitchFamily="2" charset="-122"/>
              </a:endParaRPr>
            </a:p>
          </p:txBody>
        </p:sp>
        <p:sp>
          <p:nvSpPr>
            <p:cNvPr id="38" name="矩形 37"/>
            <p:cNvSpPr/>
            <p:nvPr/>
          </p:nvSpPr>
          <p:spPr>
            <a:xfrm>
              <a:off x="533272" y="2585897"/>
              <a:ext cx="3487360" cy="923330"/>
            </a:xfrm>
            <a:prstGeom prst="rect">
              <a:avLst/>
            </a:prstGeom>
          </p:spPr>
          <p:txBody>
            <a:bodyPr wrap="square">
              <a:spAutoFit/>
            </a:bodyPr>
            <a:lstStyle/>
            <a:p>
              <a:r>
                <a:rPr lang="zh-CN" altLang="en-US" b="1" dirty="0" smtClean="0">
                  <a:latin typeface="楷体_GB2312" panose="02010609030101010101" pitchFamily="49" charset="-122"/>
                  <a:ea typeface="楷体_GB2312" panose="02010609030101010101" pitchFamily="49" charset="-122"/>
                </a:rPr>
                <a:t>全面查清全省土地利用状况</a:t>
              </a:r>
              <a:r>
                <a:rPr lang="zh-CN" altLang="en-US" b="1" dirty="0">
                  <a:latin typeface="楷体_GB2312" panose="02010609030101010101" pitchFamily="49" charset="-122"/>
                  <a:ea typeface="楷体_GB2312" panose="02010609030101010101" pitchFamily="49" charset="-122"/>
                </a:rPr>
                <a:t>和掌握翔实准确</a:t>
              </a:r>
              <a:r>
                <a:rPr lang="zh-CN" altLang="en-US" b="1" dirty="0" smtClean="0">
                  <a:latin typeface="楷体_GB2312" panose="02010609030101010101" pitchFamily="49" charset="-122"/>
                  <a:ea typeface="楷体_GB2312" panose="02010609030101010101" pitchFamily="49" charset="-122"/>
                </a:rPr>
                <a:t>的土地基础</a:t>
              </a:r>
              <a:r>
                <a:rPr lang="zh-CN" altLang="en-US" b="1" dirty="0">
                  <a:latin typeface="楷体_GB2312" panose="02010609030101010101" pitchFamily="49" charset="-122"/>
                  <a:ea typeface="楷体_GB2312" panose="02010609030101010101" pitchFamily="49" charset="-122"/>
                </a:rPr>
                <a:t>数据</a:t>
              </a:r>
              <a:endParaRPr lang="zh-CN" altLang="en-US" sz="1800" b="1" i="0" dirty="0">
                <a:latin typeface="楷体_GB2312" panose="02010609030101010101" pitchFamily="49" charset="-122"/>
                <a:ea typeface="楷体_GB2312" panose="02010609030101010101" pitchFamily="49" charset="-122"/>
              </a:endParaRPr>
            </a:p>
          </p:txBody>
        </p:sp>
      </p:grpSp>
      <p:sp>
        <p:nvSpPr>
          <p:cNvPr id="41" name="AutoShape 6"/>
          <p:cNvSpPr>
            <a:spLocks noChangeArrowheads="1"/>
          </p:cNvSpPr>
          <p:nvPr/>
        </p:nvSpPr>
        <p:spPr bwMode="blackWhite">
          <a:xfrm>
            <a:off x="349637" y="4638827"/>
            <a:ext cx="2978674" cy="872669"/>
          </a:xfrm>
          <a:prstGeom prst="roundRect">
            <a:avLst>
              <a:gd name="adj" fmla="val 9106"/>
            </a:avLst>
          </a:prstGeom>
          <a:solidFill>
            <a:schemeClr val="accent3"/>
          </a:solidFill>
          <a:ln w="25400">
            <a:solidFill>
              <a:schemeClr val="accent3">
                <a:lumMod val="60000"/>
                <a:lumOff val="40000"/>
              </a:schemeClr>
            </a:solidFill>
            <a:round/>
          </a:ln>
          <a:effectLst/>
        </p:spPr>
        <p:txBody>
          <a:bodyPr wrap="none" anchor="ctr"/>
          <a:lstStyle/>
          <a:p>
            <a:pPr algn="ctr" eaLnBrk="0" hangingPunct="0"/>
            <a:endParaRPr lang="en-US" altLang="zh-CN" sz="2000" b="1" dirty="0" smtClean="0">
              <a:latin typeface="楷体_GB2312" panose="02010609030101010101" pitchFamily="49" charset="-122"/>
              <a:ea typeface="楷体_GB2312" panose="02010609030101010101" pitchFamily="49" charset="-122"/>
            </a:endParaRPr>
          </a:p>
          <a:p>
            <a:pPr algn="ctr" eaLnBrk="0" hangingPunct="0"/>
            <a:r>
              <a:rPr lang="zh-CN" altLang="en-US" sz="2000" b="1" dirty="0" smtClean="0">
                <a:latin typeface="楷体_GB2312" panose="02010609030101010101" pitchFamily="49" charset="-122"/>
                <a:ea typeface="楷体_GB2312" panose="02010609030101010101" pitchFamily="49" charset="-122"/>
              </a:rPr>
              <a:t>实现三调成果</a:t>
            </a:r>
            <a:r>
              <a:rPr lang="zh-CN" altLang="en-US" sz="2000" b="1" dirty="0">
                <a:latin typeface="楷体_GB2312" panose="02010609030101010101" pitchFamily="49" charset="-122"/>
                <a:ea typeface="楷体_GB2312" panose="02010609030101010101" pitchFamily="49" charset="-122"/>
              </a:rPr>
              <a:t>信息化</a:t>
            </a:r>
            <a:r>
              <a:rPr lang="zh-CN" altLang="en-US" sz="2000" b="1" dirty="0" smtClean="0">
                <a:latin typeface="楷体_GB2312" panose="02010609030101010101" pitchFamily="49" charset="-122"/>
                <a:ea typeface="楷体_GB2312" panose="02010609030101010101" pitchFamily="49" charset="-122"/>
              </a:rPr>
              <a:t>管理</a:t>
            </a:r>
            <a:endParaRPr lang="en-US" altLang="zh-CN" sz="2000" b="1" dirty="0" smtClean="0">
              <a:latin typeface="楷体_GB2312" panose="02010609030101010101" pitchFamily="49" charset="-122"/>
              <a:ea typeface="楷体_GB2312" panose="02010609030101010101" pitchFamily="49" charset="-122"/>
            </a:endParaRPr>
          </a:p>
          <a:p>
            <a:pPr algn="ctr" eaLnBrk="0" hangingPunct="0"/>
            <a:r>
              <a:rPr lang="zh-CN" altLang="en-US" sz="2000" b="1" dirty="0" smtClean="0">
                <a:latin typeface="楷体_GB2312" panose="02010609030101010101" pitchFamily="49" charset="-122"/>
                <a:ea typeface="楷体_GB2312" panose="02010609030101010101" pitchFamily="49" charset="-122"/>
              </a:rPr>
              <a:t>与</a:t>
            </a:r>
            <a:r>
              <a:rPr lang="zh-CN" altLang="en-US" sz="2000" b="1" dirty="0">
                <a:latin typeface="楷体_GB2312" panose="02010609030101010101" pitchFamily="49" charset="-122"/>
                <a:ea typeface="楷体_GB2312" panose="02010609030101010101" pitchFamily="49" charset="-122"/>
              </a:rPr>
              <a:t>共享。</a:t>
            </a:r>
            <a:endParaRPr lang="zh-CN" altLang="en-US" sz="2000" b="1" dirty="0"/>
          </a:p>
          <a:p>
            <a:pPr algn="ctr" eaLnBrk="0" hangingPunct="0"/>
            <a:endParaRPr lang="en-US" altLang="zh-CN" b="1" dirty="0">
              <a:solidFill>
                <a:schemeClr val="bg1"/>
              </a:solidFill>
              <a:ea typeface="宋体" panose="02010600030101010101" pitchFamily="2" charset="-122"/>
            </a:endParaRPr>
          </a:p>
        </p:txBody>
      </p:sp>
      <p:sp>
        <p:nvSpPr>
          <p:cNvPr id="12" name="矩形 11"/>
          <p:cNvSpPr/>
          <p:nvPr/>
        </p:nvSpPr>
        <p:spPr>
          <a:xfrm>
            <a:off x="310440" y="3350229"/>
            <a:ext cx="2978674" cy="1200329"/>
          </a:xfrm>
          <a:prstGeom prst="rect">
            <a:avLst/>
          </a:prstGeom>
        </p:spPr>
        <p:txBody>
          <a:bodyPr wrap="square">
            <a:spAutoFit/>
          </a:bodyPr>
          <a:lstStyle/>
          <a:p>
            <a:r>
              <a:rPr lang="zh-CN" altLang="zh-CN" b="1" dirty="0"/>
              <a:t>强化土地资源信息社会化服务，满足经济社会发展和国土（自然）资源管理工作需要。</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4" presetClass="entr" presetSubtype="1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randombar(horizontal)">
                                      <p:cBhvr>
                                        <p:cTn id="29" dur="500"/>
                                        <p:tgtEl>
                                          <p:spTgt spid="25"/>
                                        </p:tgtEl>
                                      </p:cBhvr>
                                    </p:animEffect>
                                  </p:childTnLst>
                                </p:cTn>
                              </p:par>
                            </p:childTnLst>
                          </p:cTn>
                        </p:par>
                        <p:par>
                          <p:cTn id="30" fill="hold">
                            <p:stCondLst>
                              <p:cond delay="2500"/>
                            </p:stCondLst>
                            <p:childTnLst>
                              <p:par>
                                <p:cTn id="31" presetID="14" presetClass="entr" presetSubtype="1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randombar(horizontal)">
                                      <p:cBhvr>
                                        <p:cTn id="33" dur="500"/>
                                        <p:tgtEl>
                                          <p:spTgt spid="22"/>
                                        </p:tgtEl>
                                      </p:cBhvr>
                                    </p:animEffect>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500"/>
                            </p:stCondLst>
                            <p:childTnLst>
                              <p:par>
                                <p:cTn id="39" presetID="14" presetClass="entr" presetSubtype="1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randombar(horizontal)">
                                      <p:cBhvr>
                                        <p:cTn id="41" dur="500"/>
                                        <p:tgtEl>
                                          <p:spTgt spid="16"/>
                                        </p:tgtEl>
                                      </p:cBhvr>
                                    </p:animEffect>
                                  </p:childTnLst>
                                </p:cTn>
                              </p:par>
                            </p:childTnLst>
                          </p:cTn>
                        </p:par>
                        <p:par>
                          <p:cTn id="42" fill="hold">
                            <p:stCondLst>
                              <p:cond delay="4000"/>
                            </p:stCondLst>
                            <p:childTnLst>
                              <p:par>
                                <p:cTn id="43" presetID="14"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randombar(horizontal)">
                                      <p:cBhvr>
                                        <p:cTn id="45" dur="500"/>
                                        <p:tgtEl>
                                          <p:spTgt spid="9"/>
                                        </p:tgtEl>
                                      </p:cBhvr>
                                    </p:animEffect>
                                  </p:childTnLst>
                                </p:cTn>
                              </p:par>
                            </p:childTnLst>
                          </p:cTn>
                        </p:par>
                        <p:par>
                          <p:cTn id="46" fill="hold">
                            <p:stCondLst>
                              <p:cond delay="4500"/>
                            </p:stCondLst>
                            <p:childTnLst>
                              <p:par>
                                <p:cTn id="47" presetID="14" presetClass="entr" presetSubtype="1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randombar(horizontal)">
                                      <p:cBhvr>
                                        <p:cTn id="4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十</a:t>
            </a:r>
            <a:r>
              <a:rPr lang="zh-CN" altLang="en-US" sz="2400" b="1" dirty="0" smtClean="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成果汇总</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 name="圆角矩形 4"/>
          <p:cNvSpPr/>
          <p:nvPr/>
        </p:nvSpPr>
        <p:spPr>
          <a:xfrm>
            <a:off x="1834935" y="1039604"/>
            <a:ext cx="4464496" cy="1142836"/>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6" name="Shape 3886"/>
          <p:cNvSpPr/>
          <p:nvPr/>
        </p:nvSpPr>
        <p:spPr>
          <a:xfrm>
            <a:off x="3300156" y="4155905"/>
            <a:ext cx="2423972" cy="635416"/>
          </a:xfrm>
          <a:prstGeom prst="roundRect">
            <a:avLst>
              <a:gd name="adj" fmla="val 50000"/>
            </a:avLst>
          </a:prstGeom>
          <a:solidFill>
            <a:schemeClr val="accent3"/>
          </a:solidFill>
          <a:ln w="12700" cap="flat">
            <a:noFill/>
            <a:miter lim="400000"/>
          </a:ln>
          <a:effectLst/>
        </p:spPr>
        <p:txBody>
          <a:bodyPr wrap="square" lIns="20090" tIns="20090" rIns="20090" bIns="20090" numCol="1" anchor="ctr">
            <a:noAutofit/>
          </a:bodyPr>
          <a:lstStyle/>
          <a:p>
            <a:pPr lvl="0">
              <a:lnSpc>
                <a:spcPct val="120000"/>
              </a:lnSpc>
            </a:pPr>
            <a:endParaRPr sz="183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1625798" y="3562042"/>
            <a:ext cx="1114408" cy="369332"/>
          </a:xfrm>
          <a:prstGeom prst="rect">
            <a:avLst/>
          </a:prstGeom>
        </p:spPr>
        <p:txBody>
          <a:bodyPr wrap="none">
            <a:spAutoFit/>
          </a:bodyPr>
          <a:lstStyle/>
          <a:p>
            <a:r>
              <a:rPr lang="zh-CN" altLang="en-US" b="1" dirty="0" smtClean="0">
                <a:latin typeface="楷体_GB2312" panose="02010609030101010101" pitchFamily="49" charset="-122"/>
                <a:ea typeface="楷体_GB2312" panose="02010609030101010101" pitchFamily="49" charset="-122"/>
              </a:rPr>
              <a:t>数据汇总</a:t>
            </a:r>
            <a:endParaRPr lang="zh-CN" altLang="en-US" b="1" dirty="0">
              <a:latin typeface="楷体_GB2312" panose="02010609030101010101" pitchFamily="49" charset="-122"/>
              <a:ea typeface="楷体_GB2312" panose="02010609030101010101" pitchFamily="49" charset="-122"/>
            </a:endParaRPr>
          </a:p>
        </p:txBody>
      </p:sp>
      <p:grpSp>
        <p:nvGrpSpPr>
          <p:cNvPr id="8" name="组合 7"/>
          <p:cNvGrpSpPr/>
          <p:nvPr/>
        </p:nvGrpSpPr>
        <p:grpSpPr>
          <a:xfrm>
            <a:off x="3300156" y="2702095"/>
            <a:ext cx="2423971" cy="635416"/>
            <a:chOff x="1499957" y="1591323"/>
            <a:chExt cx="2423971" cy="635416"/>
          </a:xfrm>
        </p:grpSpPr>
        <p:sp>
          <p:nvSpPr>
            <p:cNvPr id="9" name="Shape 3883"/>
            <p:cNvSpPr/>
            <p:nvPr/>
          </p:nvSpPr>
          <p:spPr>
            <a:xfrm>
              <a:off x="1499957" y="1591323"/>
              <a:ext cx="2423971" cy="635416"/>
            </a:xfrm>
            <a:prstGeom prst="roundRect">
              <a:avLst>
                <a:gd name="adj" fmla="val 50000"/>
              </a:avLst>
            </a:prstGeom>
            <a:solidFill>
              <a:schemeClr val="accent1"/>
            </a:solidFill>
            <a:ln w="12700" cap="flat">
              <a:noFill/>
              <a:miter lim="400000"/>
            </a:ln>
            <a:effectLst/>
          </p:spPr>
          <p:txBody>
            <a:bodyPr wrap="square" lIns="20090" tIns="20090" rIns="20090" bIns="20090" numCol="1" anchor="ctr">
              <a:noAutofit/>
            </a:bodyPr>
            <a:lstStyle/>
            <a:p>
              <a:pPr lvl="0">
                <a:lnSpc>
                  <a:spcPct val="120000"/>
                </a:lnSpc>
              </a:pPr>
              <a:endParaRPr sz="183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9"/>
            <p:cNvSpPr/>
            <p:nvPr/>
          </p:nvSpPr>
          <p:spPr>
            <a:xfrm>
              <a:off x="1850213" y="1724365"/>
              <a:ext cx="1569660" cy="369332"/>
            </a:xfrm>
            <a:prstGeom prst="rect">
              <a:avLst/>
            </a:prstGeom>
          </p:spPr>
          <p:txBody>
            <a:bodyPr wrap="none">
              <a:spAutoFit/>
            </a:bodyPr>
            <a:lstStyle/>
            <a:p>
              <a:r>
                <a:rPr lang="zh-CN" altLang="en-US" dirty="0" smtClean="0">
                  <a:solidFill>
                    <a:schemeClr val="bg1"/>
                  </a:solidFill>
                  <a:latin typeface="楷体_GB2312" panose="02010609030101010101" pitchFamily="49" charset="-122"/>
                  <a:ea typeface="楷体_GB2312" panose="02010609030101010101" pitchFamily="49" charset="-122"/>
                </a:rPr>
                <a:t>县级数据统计</a:t>
              </a:r>
              <a:endParaRPr lang="zh-CN" altLang="en-US" dirty="0">
                <a:solidFill>
                  <a:schemeClr val="bg1"/>
                </a:solidFill>
                <a:latin typeface="楷体_GB2312" panose="02010609030101010101" pitchFamily="49" charset="-122"/>
                <a:ea typeface="楷体_GB2312" panose="02010609030101010101" pitchFamily="49" charset="-122"/>
              </a:endParaRPr>
            </a:p>
          </p:txBody>
        </p:sp>
      </p:grpSp>
      <p:sp>
        <p:nvSpPr>
          <p:cNvPr id="11" name="矩形 10"/>
          <p:cNvSpPr/>
          <p:nvPr/>
        </p:nvSpPr>
        <p:spPr>
          <a:xfrm>
            <a:off x="3722420" y="4288947"/>
            <a:ext cx="1569660" cy="369332"/>
          </a:xfrm>
          <a:prstGeom prst="rect">
            <a:avLst/>
          </a:prstGeom>
        </p:spPr>
        <p:txBody>
          <a:bodyPr wrap="none">
            <a:spAutoFit/>
          </a:bodyPr>
          <a:lstStyle/>
          <a:p>
            <a:r>
              <a:rPr lang="zh-CN" altLang="en-US" dirty="0" smtClean="0">
                <a:solidFill>
                  <a:schemeClr val="bg1"/>
                </a:solidFill>
                <a:latin typeface="楷体_GB2312" panose="02010609030101010101" pitchFamily="49" charset="-122"/>
                <a:ea typeface="楷体_GB2312" panose="02010609030101010101" pitchFamily="49" charset="-122"/>
              </a:rPr>
              <a:t>省级数</a:t>
            </a:r>
            <a:r>
              <a:rPr lang="zh-CN" altLang="en-US" dirty="0">
                <a:solidFill>
                  <a:schemeClr val="bg1"/>
                </a:solidFill>
                <a:latin typeface="楷体_GB2312" panose="02010609030101010101" pitchFamily="49" charset="-122"/>
                <a:ea typeface="楷体_GB2312" panose="02010609030101010101" pitchFamily="49" charset="-122"/>
              </a:rPr>
              <a:t>据统计</a:t>
            </a:r>
            <a:endParaRPr lang="zh-CN" altLang="en-US" dirty="0">
              <a:solidFill>
                <a:schemeClr val="bg1"/>
              </a:solidFill>
              <a:latin typeface="楷体_GB2312" panose="02010609030101010101" pitchFamily="49" charset="-122"/>
              <a:ea typeface="楷体_GB2312" panose="02010609030101010101" pitchFamily="49" charset="-122"/>
            </a:endParaRPr>
          </a:p>
        </p:txBody>
      </p:sp>
      <p:sp>
        <p:nvSpPr>
          <p:cNvPr id="12" name="左大括号 11"/>
          <p:cNvSpPr/>
          <p:nvPr/>
        </p:nvSpPr>
        <p:spPr>
          <a:xfrm>
            <a:off x="2652084" y="3019803"/>
            <a:ext cx="504056" cy="145381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892924" y="5166730"/>
            <a:ext cx="553998" cy="1200329"/>
          </a:xfrm>
          <a:prstGeom prst="rect">
            <a:avLst/>
          </a:prstGeom>
        </p:spPr>
        <p:txBody>
          <a:bodyPr wrap="square">
            <a:spAutoFit/>
          </a:bodyPr>
          <a:lstStyle/>
          <a:p>
            <a:r>
              <a:rPr lang="zh-CN" altLang="en-US" dirty="0">
                <a:ea typeface="楷体_GB2312" panose="02010609030101010101" pitchFamily="49" charset="-122"/>
              </a:rPr>
              <a:t>图</a:t>
            </a:r>
            <a:r>
              <a:rPr lang="zh-CN" altLang="en-US" dirty="0" smtClean="0">
                <a:ea typeface="楷体_GB2312" panose="02010609030101010101" pitchFamily="49" charset="-122"/>
              </a:rPr>
              <a:t>件编制</a:t>
            </a:r>
            <a:endParaRPr lang="zh-CN" altLang="en-US" dirty="0"/>
          </a:p>
        </p:txBody>
      </p:sp>
      <p:grpSp>
        <p:nvGrpSpPr>
          <p:cNvPr id="14" name="组合 13"/>
          <p:cNvGrpSpPr/>
          <p:nvPr/>
        </p:nvGrpSpPr>
        <p:grpSpPr>
          <a:xfrm>
            <a:off x="1454734" y="5448684"/>
            <a:ext cx="1884237" cy="539527"/>
            <a:chOff x="4780260" y="3474828"/>
            <a:chExt cx="1884237" cy="539527"/>
          </a:xfrm>
        </p:grpSpPr>
        <p:sp>
          <p:nvSpPr>
            <p:cNvPr id="15" name="立方体 14"/>
            <p:cNvSpPr/>
            <p:nvPr/>
          </p:nvSpPr>
          <p:spPr>
            <a:xfrm>
              <a:off x="4780260" y="3474828"/>
              <a:ext cx="1884237" cy="539527"/>
            </a:xfrm>
            <a:prstGeom prst="cub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16" name="矩形 15"/>
            <p:cNvSpPr/>
            <p:nvPr/>
          </p:nvSpPr>
          <p:spPr>
            <a:xfrm>
              <a:off x="5144183" y="3635732"/>
              <a:ext cx="1338828"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现状图编制</a:t>
              </a:r>
              <a:endParaRPr lang="zh-CN" altLang="en-US" dirty="0"/>
            </a:p>
          </p:txBody>
        </p:sp>
      </p:grpSp>
      <p:grpSp>
        <p:nvGrpSpPr>
          <p:cNvPr id="17" name="组合 16"/>
          <p:cNvGrpSpPr/>
          <p:nvPr/>
        </p:nvGrpSpPr>
        <p:grpSpPr>
          <a:xfrm>
            <a:off x="3297305" y="5466638"/>
            <a:ext cx="1884237" cy="548819"/>
            <a:chOff x="4783708" y="4077071"/>
            <a:chExt cx="1884237" cy="548819"/>
          </a:xfrm>
        </p:grpSpPr>
        <p:sp>
          <p:nvSpPr>
            <p:cNvPr id="18" name="立方体 17"/>
            <p:cNvSpPr/>
            <p:nvPr/>
          </p:nvSpPr>
          <p:spPr>
            <a:xfrm>
              <a:off x="4783708" y="4077071"/>
              <a:ext cx="1884237" cy="539527"/>
            </a:xfrm>
            <a:prstGeom prst="cub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19" name="矩形 18"/>
            <p:cNvSpPr/>
            <p:nvPr/>
          </p:nvSpPr>
          <p:spPr>
            <a:xfrm>
              <a:off x="5109531" y="4256558"/>
              <a:ext cx="1107996"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图件编制</a:t>
              </a:r>
              <a:endParaRPr lang="zh-CN" altLang="en-US" dirty="0"/>
            </a:p>
          </p:txBody>
        </p:sp>
      </p:grpSp>
      <p:grpSp>
        <p:nvGrpSpPr>
          <p:cNvPr id="22" name="组合 21"/>
          <p:cNvGrpSpPr/>
          <p:nvPr/>
        </p:nvGrpSpPr>
        <p:grpSpPr>
          <a:xfrm>
            <a:off x="5120175" y="5452524"/>
            <a:ext cx="3096344" cy="539527"/>
            <a:chOff x="4067944" y="4653136"/>
            <a:chExt cx="3096344" cy="539527"/>
          </a:xfrm>
        </p:grpSpPr>
        <p:sp>
          <p:nvSpPr>
            <p:cNvPr id="23" name="立方体 22"/>
            <p:cNvSpPr/>
            <p:nvPr/>
          </p:nvSpPr>
          <p:spPr>
            <a:xfrm>
              <a:off x="4067944" y="4653136"/>
              <a:ext cx="3096344" cy="539527"/>
            </a:xfrm>
            <a:prstGeom prst="cub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24" name="矩形 23"/>
            <p:cNvSpPr/>
            <p:nvPr/>
          </p:nvSpPr>
          <p:spPr>
            <a:xfrm>
              <a:off x="4223989" y="4820072"/>
              <a:ext cx="2723823"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文字报告编写和成果分析</a:t>
              </a:r>
              <a:endParaRPr lang="zh-CN" altLang="en-US" dirty="0"/>
            </a:p>
          </p:txBody>
        </p:sp>
      </p:grpSp>
      <p:sp>
        <p:nvSpPr>
          <p:cNvPr id="25" name="矩形 24"/>
          <p:cNvSpPr/>
          <p:nvPr/>
        </p:nvSpPr>
        <p:spPr>
          <a:xfrm>
            <a:off x="2090907" y="1120904"/>
            <a:ext cx="4572000" cy="923330"/>
          </a:xfrm>
          <a:prstGeom prst="rect">
            <a:avLst/>
          </a:prstGeom>
        </p:spPr>
        <p:txBody>
          <a:bodyPr>
            <a:spAutoFit/>
          </a:bodyPr>
          <a:lstStyle/>
          <a:p>
            <a:r>
              <a:rPr lang="zh-CN" altLang="en-US" dirty="0">
                <a:latin typeface="楷体_GB2312" panose="02010609030101010101" pitchFamily="49" charset="-122"/>
                <a:ea typeface="楷体_GB2312" panose="02010609030101010101" pitchFamily="49" charset="-122"/>
              </a:rPr>
              <a:t>成果汇总分为两个阶段</a:t>
            </a:r>
            <a:r>
              <a:rPr lang="en-US" altLang="zh-CN" dirty="0">
                <a:latin typeface="楷体_GB2312" panose="02010609030101010101" pitchFamily="49" charset="-122"/>
                <a:ea typeface="楷体_GB2312" panose="02010609030101010101" pitchFamily="49" charset="-122"/>
              </a:rPr>
              <a:t>:</a:t>
            </a:r>
            <a:endParaRPr lang="en-US" altLang="zh-CN" dirty="0">
              <a:latin typeface="楷体_GB2312" panose="02010609030101010101" pitchFamily="49" charset="-122"/>
              <a:ea typeface="楷体_GB2312" panose="02010609030101010101" pitchFamily="49" charset="-122"/>
            </a:endParaRPr>
          </a:p>
          <a:p>
            <a:pPr marL="285750" indent="-285750">
              <a:buBlip>
                <a:blip r:embed="rId1"/>
              </a:buBlip>
            </a:pPr>
            <a:r>
              <a:rPr lang="zh-CN" altLang="en-US" dirty="0">
                <a:latin typeface="楷体_GB2312" panose="02010609030101010101" pitchFamily="49" charset="-122"/>
                <a:ea typeface="楷体_GB2312" panose="02010609030101010101" pitchFamily="49" charset="-122"/>
              </a:rPr>
              <a:t>第一阶段为初始调查成果汇总。</a:t>
            </a:r>
            <a:endParaRPr lang="en-US" altLang="zh-CN" dirty="0">
              <a:latin typeface="楷体_GB2312" panose="02010609030101010101" pitchFamily="49" charset="-122"/>
              <a:ea typeface="楷体_GB2312" panose="02010609030101010101" pitchFamily="49" charset="-122"/>
            </a:endParaRPr>
          </a:p>
          <a:p>
            <a:pPr marL="285750" indent="-285750">
              <a:buBlip>
                <a:blip r:embed="rId1"/>
              </a:buBlip>
            </a:pPr>
            <a:r>
              <a:rPr lang="zh-CN" altLang="en-US" dirty="0">
                <a:latin typeface="楷体_GB2312" panose="02010609030101010101" pitchFamily="49" charset="-122"/>
                <a:ea typeface="楷体_GB2312" panose="02010609030101010101" pitchFamily="49" charset="-122"/>
              </a:rPr>
              <a:t>第二阶段为统一时点调查成果汇总。</a:t>
            </a:r>
            <a:endParaRPr lang="zh-CN" altLang="en-US" dirty="0">
              <a:latin typeface="楷体_GB2312" panose="02010609030101010101" pitchFamily="49" charset="-122"/>
              <a:ea typeface="楷体_GB2312" panose="02010609030101010101" pitchFamily="49" charset="-122"/>
            </a:endParaRPr>
          </a:p>
        </p:txBody>
      </p:sp>
      <p:sp>
        <p:nvSpPr>
          <p:cNvPr id="26" name="Shape 3886"/>
          <p:cNvSpPr/>
          <p:nvPr/>
        </p:nvSpPr>
        <p:spPr>
          <a:xfrm>
            <a:off x="3256234" y="3429000"/>
            <a:ext cx="2423972" cy="635416"/>
          </a:xfrm>
          <a:prstGeom prst="roundRect">
            <a:avLst>
              <a:gd name="adj" fmla="val 50000"/>
            </a:avLst>
          </a:prstGeom>
          <a:solidFill>
            <a:schemeClr val="accent2"/>
          </a:solidFill>
          <a:ln w="12700" cap="flat">
            <a:noFill/>
            <a:miter lim="400000"/>
          </a:ln>
          <a:effectLst/>
        </p:spPr>
        <p:txBody>
          <a:bodyPr wrap="square" lIns="20090" tIns="20090" rIns="20090" bIns="20090" numCol="1" anchor="ctr">
            <a:noAutofit/>
          </a:bodyPr>
          <a:lstStyle/>
          <a:p>
            <a:pPr lvl="0">
              <a:lnSpc>
                <a:spcPct val="120000"/>
              </a:lnSpc>
            </a:pPr>
            <a:endParaRPr sz="183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矩形 26"/>
          <p:cNvSpPr/>
          <p:nvPr/>
        </p:nvSpPr>
        <p:spPr>
          <a:xfrm>
            <a:off x="3678498" y="3562042"/>
            <a:ext cx="1569660" cy="369332"/>
          </a:xfrm>
          <a:prstGeom prst="rect">
            <a:avLst/>
          </a:prstGeom>
        </p:spPr>
        <p:txBody>
          <a:bodyPr wrap="none">
            <a:spAutoFit/>
          </a:bodyPr>
          <a:lstStyle/>
          <a:p>
            <a:r>
              <a:rPr lang="zh-CN" altLang="en-US" dirty="0" smtClean="0">
                <a:solidFill>
                  <a:schemeClr val="bg1"/>
                </a:solidFill>
                <a:latin typeface="楷体_GB2312" panose="02010609030101010101" pitchFamily="49" charset="-122"/>
                <a:ea typeface="楷体_GB2312" panose="02010609030101010101" pitchFamily="49" charset="-122"/>
              </a:rPr>
              <a:t>市级数</a:t>
            </a:r>
            <a:r>
              <a:rPr lang="zh-CN" altLang="en-US" dirty="0">
                <a:solidFill>
                  <a:schemeClr val="bg1"/>
                </a:solidFill>
                <a:latin typeface="楷体_GB2312" panose="02010609030101010101" pitchFamily="49" charset="-122"/>
                <a:ea typeface="楷体_GB2312" panose="02010609030101010101" pitchFamily="49" charset="-122"/>
              </a:rPr>
              <a:t>据统计</a:t>
            </a:r>
            <a:endParaRPr lang="zh-CN" altLang="en-US" dirty="0">
              <a:solidFill>
                <a:schemeClr val="bg1"/>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000"/>
                            </p:stCondLst>
                            <p:childTnLst>
                              <p:par>
                                <p:cTn id="15" presetID="16" presetClass="entr" presetSubtype="37"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outVertical)">
                                      <p:cBhvr>
                                        <p:cTn id="17" dur="500"/>
                                        <p:tgtEl>
                                          <p:spTgt spid="8"/>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outVertical)">
                                      <p:cBhvr>
                                        <p:cTn id="21" dur="500"/>
                                        <p:tgtEl>
                                          <p:spTgt spid="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randombar(horizontal)">
                                      <p:cBhvr>
                                        <p:cTn id="48" dur="500"/>
                                        <p:tgtEl>
                                          <p:spTgt spid="25"/>
                                        </p:tgtEl>
                                      </p:cBhvr>
                                    </p:animEffect>
                                  </p:childTnLst>
                                </p:cTn>
                              </p:par>
                            </p:childTnLst>
                          </p:cTn>
                        </p:par>
                        <p:par>
                          <p:cTn id="49" fill="hold">
                            <p:stCondLst>
                              <p:cond delay="5000"/>
                            </p:stCondLst>
                            <p:childTnLst>
                              <p:par>
                                <p:cTn id="50" presetID="16" presetClass="entr" presetSubtype="37"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barn(outVertical)">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2" grpId="0" animBg="1"/>
      <p:bldP spid="13" grpId="0"/>
      <p:bldP spid="25" grpId="0"/>
      <p:bldP spid="2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lvl="0">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十一、</a:t>
            </a:r>
            <a:r>
              <a:rPr lang="zh-CN" altLang="en-US" sz="2400" b="1" dirty="0">
                <a:solidFill>
                  <a:schemeClr val="bg1"/>
                </a:solidFill>
                <a:latin typeface="微软雅黑" panose="020B0503020204020204" pitchFamily="34" charset="-122"/>
                <a:ea typeface="微软雅黑" panose="020B0503020204020204" pitchFamily="34" charset="-122"/>
              </a:rPr>
              <a:t>主要成果</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467544" y="980728"/>
            <a:ext cx="3877985" cy="507831"/>
          </a:xfrm>
          <a:prstGeom prst="rect">
            <a:avLst/>
          </a:prstGeom>
        </p:spPr>
        <p:txBody>
          <a:bodyPr wrap="none">
            <a:spAutoFit/>
          </a:bodyPr>
          <a:lstStyle/>
          <a:p>
            <a:pPr>
              <a:lnSpc>
                <a:spcPct val="150000"/>
              </a:lnSpc>
            </a:pPr>
            <a:r>
              <a:rPr lang="zh-CN" altLang="en-US" dirty="0">
                <a:latin typeface="楷体_GB2312" panose="02010609030101010101" pitchFamily="49" charset="-122"/>
                <a:ea typeface="楷体_GB2312" panose="02010609030101010101" pitchFamily="49" charset="-122"/>
              </a:rPr>
              <a:t>包括影像、图形、权属、文字报告。</a:t>
            </a:r>
            <a:endParaRPr lang="zh-CN" altLang="en-US" dirty="0">
              <a:latin typeface="楷体_GB2312" panose="02010609030101010101" pitchFamily="49" charset="-122"/>
              <a:ea typeface="楷体_GB2312" panose="02010609030101010101" pitchFamily="49" charset="-122"/>
            </a:endParaRPr>
          </a:p>
        </p:txBody>
      </p:sp>
      <p:grpSp>
        <p:nvGrpSpPr>
          <p:cNvPr id="11" name="组合 10"/>
          <p:cNvGrpSpPr/>
          <p:nvPr/>
        </p:nvGrpSpPr>
        <p:grpSpPr>
          <a:xfrm>
            <a:off x="251520" y="1988840"/>
            <a:ext cx="3816423" cy="648072"/>
            <a:chOff x="251520" y="1988840"/>
            <a:chExt cx="3816423" cy="648072"/>
          </a:xfrm>
        </p:grpSpPr>
        <p:sp>
          <p:nvSpPr>
            <p:cNvPr id="7" name="立方体 6"/>
            <p:cNvSpPr/>
            <p:nvPr/>
          </p:nvSpPr>
          <p:spPr>
            <a:xfrm>
              <a:off x="251520" y="1988840"/>
              <a:ext cx="3816423" cy="648072"/>
            </a:xfrm>
            <a:prstGeom prst="cub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8" name="矩形 7"/>
            <p:cNvSpPr/>
            <p:nvPr/>
          </p:nvSpPr>
          <p:spPr>
            <a:xfrm>
              <a:off x="941691" y="2129081"/>
              <a:ext cx="2262158" cy="507831"/>
            </a:xfrm>
            <a:prstGeom prst="rect">
              <a:avLst/>
            </a:prstGeom>
          </p:spPr>
          <p:txBody>
            <a:bodyPr wrap="none">
              <a:spAutoFit/>
            </a:bodyPr>
            <a:lstStyle/>
            <a:p>
              <a:pPr>
                <a:lnSpc>
                  <a:spcPct val="150000"/>
                </a:lnSpc>
              </a:pPr>
              <a:r>
                <a:rPr lang="zh-CN" altLang="en-US" dirty="0">
                  <a:latin typeface="楷体_GB2312" panose="02010609030101010101" pitchFamily="49" charset="-122"/>
                  <a:ea typeface="楷体_GB2312" panose="02010609030101010101" pitchFamily="49" charset="-122"/>
                </a:rPr>
                <a:t>（一）县级调查成果</a:t>
              </a:r>
              <a:endParaRPr lang="zh-CN" altLang="en-US" dirty="0">
                <a:latin typeface="楷体_GB2312" panose="02010609030101010101" pitchFamily="49" charset="-122"/>
                <a:ea typeface="楷体_GB2312" panose="02010609030101010101" pitchFamily="49" charset="-122"/>
              </a:endParaRPr>
            </a:p>
          </p:txBody>
        </p:sp>
      </p:grpSp>
      <p:grpSp>
        <p:nvGrpSpPr>
          <p:cNvPr id="12" name="组合 11"/>
          <p:cNvGrpSpPr/>
          <p:nvPr/>
        </p:nvGrpSpPr>
        <p:grpSpPr>
          <a:xfrm>
            <a:off x="708825" y="3717032"/>
            <a:ext cx="3863175" cy="648072"/>
            <a:chOff x="708825" y="3717032"/>
            <a:chExt cx="3863175" cy="648072"/>
          </a:xfrm>
        </p:grpSpPr>
        <p:sp>
          <p:nvSpPr>
            <p:cNvPr id="30" name="立方体 29"/>
            <p:cNvSpPr/>
            <p:nvPr/>
          </p:nvSpPr>
          <p:spPr>
            <a:xfrm>
              <a:off x="751975" y="3717032"/>
              <a:ext cx="3820025" cy="648072"/>
            </a:xfrm>
            <a:prstGeom prst="cube">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31" name="矩形 30"/>
            <p:cNvSpPr/>
            <p:nvPr/>
          </p:nvSpPr>
          <p:spPr>
            <a:xfrm>
              <a:off x="708825" y="3857273"/>
              <a:ext cx="3647152" cy="442878"/>
            </a:xfrm>
            <a:prstGeom prst="rect">
              <a:avLst/>
            </a:prstGeom>
          </p:spPr>
          <p:txBody>
            <a:bodyPr wrap="none">
              <a:spAutoFit/>
            </a:bodyPr>
            <a:lstStyle/>
            <a:p>
              <a:pPr>
                <a:lnSpc>
                  <a:spcPct val="150000"/>
                </a:lnSpc>
              </a:pPr>
              <a:r>
                <a:rPr lang="zh-CN" altLang="en-US" dirty="0">
                  <a:latin typeface="楷体_GB2312" panose="02010609030101010101" pitchFamily="49" charset="-122"/>
                  <a:ea typeface="楷体_GB2312" panose="02010609030101010101" pitchFamily="49" charset="-122"/>
                </a:rPr>
                <a:t>（二）市（地）级、省级汇总成果</a:t>
              </a:r>
              <a:endParaRPr lang="zh-CN" altLang="en-US" dirty="0">
                <a:latin typeface="楷体_GB2312" panose="02010609030101010101" pitchFamily="49" charset="-122"/>
                <a:ea typeface="楷体_GB2312" panose="02010609030101010101" pitchFamily="49" charset="-122"/>
              </a:endParaRPr>
            </a:p>
          </p:txBody>
        </p:sp>
      </p:grpSp>
      <p:sp>
        <p:nvSpPr>
          <p:cNvPr id="10" name="矩形 9"/>
          <p:cNvSpPr/>
          <p:nvPr/>
        </p:nvSpPr>
        <p:spPr>
          <a:xfrm>
            <a:off x="4139952" y="1484784"/>
            <a:ext cx="5112568" cy="2169825"/>
          </a:xfrm>
          <a:prstGeom prst="rect">
            <a:avLst/>
          </a:prstGeom>
        </p:spPr>
        <p:txBody>
          <a:bodyPr wrap="square">
            <a:spAutoFit/>
          </a:bodyPr>
          <a:lstStyle/>
          <a:p>
            <a:pPr>
              <a:lnSpc>
                <a:spcPct val="150000"/>
              </a:lnSpc>
            </a:pPr>
            <a:r>
              <a:rPr lang="zh-CN" altLang="en-US" dirty="0">
                <a:latin typeface="楷体_GB2312" panose="02010609030101010101" pitchFamily="49" charset="-122"/>
                <a:ea typeface="楷体_GB2312" panose="02010609030101010101" pitchFamily="49" charset="-122"/>
              </a:rPr>
              <a:t>（1</a:t>
            </a:r>
            <a:r>
              <a:rPr lang="zh-CN" altLang="en-US" dirty="0" smtClean="0">
                <a:latin typeface="楷体_GB2312" panose="02010609030101010101" pitchFamily="49" charset="-122"/>
                <a:ea typeface="楷体_GB2312" panose="02010609030101010101" pitchFamily="49" charset="-122"/>
              </a:rPr>
              <a:t>）</a:t>
            </a:r>
            <a:r>
              <a:rPr lang="zh-CN" altLang="en-US" dirty="0">
                <a:latin typeface="楷体_GB2312" panose="02010609030101010101" pitchFamily="49" charset="-122"/>
                <a:ea typeface="楷体_GB2312" panose="02010609030101010101" pitchFamily="49" charset="-122"/>
              </a:rPr>
              <a:t>外</a:t>
            </a:r>
            <a:r>
              <a:rPr lang="zh-CN" altLang="en-US" dirty="0" smtClean="0">
                <a:latin typeface="楷体_GB2312" panose="02010609030101010101" pitchFamily="49" charset="-122"/>
                <a:ea typeface="楷体_GB2312" panose="02010609030101010101" pitchFamily="49" charset="-122"/>
              </a:rPr>
              <a:t>业调查成果；</a:t>
            </a:r>
            <a:endParaRPr lang="zh-CN" altLang="en-US" dirty="0">
              <a:latin typeface="楷体_GB2312" panose="02010609030101010101" pitchFamily="49" charset="-122"/>
              <a:ea typeface="楷体_GB2312" panose="02010609030101010101" pitchFamily="49" charset="-122"/>
            </a:endParaRPr>
          </a:p>
          <a:p>
            <a:pPr>
              <a:lnSpc>
                <a:spcPct val="150000"/>
              </a:lnSpc>
            </a:pPr>
            <a:r>
              <a:rPr lang="zh-CN" altLang="en-US" dirty="0">
                <a:latin typeface="楷体_GB2312" panose="02010609030101010101" pitchFamily="49" charset="-122"/>
                <a:ea typeface="楷体_GB2312" panose="02010609030101010101" pitchFamily="49" charset="-122"/>
              </a:rPr>
              <a:t>（2</a:t>
            </a:r>
            <a:r>
              <a:rPr lang="zh-CN" altLang="en-US" dirty="0" smtClean="0">
                <a:latin typeface="楷体_GB2312" panose="02010609030101010101" pitchFamily="49" charset="-122"/>
                <a:ea typeface="楷体_GB2312" panose="02010609030101010101" pitchFamily="49" charset="-122"/>
              </a:rPr>
              <a:t>）图件成果；</a:t>
            </a:r>
            <a:endParaRPr lang="zh-CN" altLang="en-US" dirty="0">
              <a:latin typeface="楷体_GB2312" panose="02010609030101010101" pitchFamily="49" charset="-122"/>
              <a:ea typeface="楷体_GB2312" panose="02010609030101010101" pitchFamily="49" charset="-122"/>
            </a:endParaRPr>
          </a:p>
          <a:p>
            <a:pPr>
              <a:lnSpc>
                <a:spcPct val="150000"/>
              </a:lnSpc>
            </a:pPr>
            <a:r>
              <a:rPr lang="zh-CN" altLang="en-US" dirty="0">
                <a:latin typeface="楷体_GB2312" panose="02010609030101010101" pitchFamily="49" charset="-122"/>
                <a:ea typeface="楷体_GB2312" panose="02010609030101010101" pitchFamily="49" charset="-122"/>
              </a:rPr>
              <a:t>（3</a:t>
            </a:r>
            <a:r>
              <a:rPr lang="zh-CN" altLang="en-US" dirty="0" smtClean="0">
                <a:latin typeface="楷体_GB2312" panose="02010609030101010101" pitchFamily="49" charset="-122"/>
                <a:ea typeface="楷体_GB2312" panose="02010609030101010101" pitchFamily="49" charset="-122"/>
              </a:rPr>
              <a:t>）数据成果</a:t>
            </a:r>
            <a:r>
              <a:rPr lang="zh-CN" altLang="en-US" dirty="0">
                <a:latin typeface="楷体_GB2312" panose="02010609030101010101" pitchFamily="49" charset="-122"/>
                <a:ea typeface="楷体_GB2312" panose="02010609030101010101" pitchFamily="49" charset="-122"/>
              </a:rPr>
              <a:t>；</a:t>
            </a:r>
            <a:endParaRPr lang="zh-CN" altLang="en-US" dirty="0">
              <a:latin typeface="楷体_GB2312" panose="02010609030101010101" pitchFamily="49" charset="-122"/>
              <a:ea typeface="楷体_GB2312" panose="02010609030101010101" pitchFamily="49" charset="-122"/>
            </a:endParaRPr>
          </a:p>
          <a:p>
            <a:pPr>
              <a:lnSpc>
                <a:spcPct val="150000"/>
              </a:lnSpc>
            </a:pPr>
            <a:r>
              <a:rPr lang="zh-CN" altLang="en-US" dirty="0">
                <a:latin typeface="楷体_GB2312" panose="02010609030101010101" pitchFamily="49" charset="-122"/>
                <a:ea typeface="楷体_GB2312" panose="02010609030101010101" pitchFamily="49" charset="-122"/>
              </a:rPr>
              <a:t>（4</a:t>
            </a:r>
            <a:r>
              <a:rPr lang="zh-CN" altLang="en-US" dirty="0" smtClean="0">
                <a:latin typeface="楷体_GB2312" panose="02010609030101010101" pitchFamily="49" charset="-122"/>
                <a:ea typeface="楷体_GB2312" panose="02010609030101010101" pitchFamily="49" charset="-122"/>
              </a:rPr>
              <a:t>）数据库</a:t>
            </a:r>
            <a:r>
              <a:rPr lang="zh-CN" altLang="en-US" dirty="0">
                <a:latin typeface="楷体_GB2312" panose="02010609030101010101" pitchFamily="49" charset="-122"/>
                <a:ea typeface="楷体_GB2312" panose="02010609030101010101" pitchFamily="49" charset="-122"/>
              </a:rPr>
              <a:t>成果</a:t>
            </a:r>
            <a:r>
              <a:rPr lang="zh-CN" altLang="en-US" dirty="0" smtClean="0">
                <a:latin typeface="楷体_GB2312" panose="02010609030101010101" pitchFamily="49" charset="-122"/>
                <a:ea typeface="楷体_GB2312" panose="02010609030101010101" pitchFamily="49" charset="-122"/>
              </a:rPr>
              <a:t>；</a:t>
            </a:r>
            <a:endParaRPr lang="en-US" altLang="zh-CN" dirty="0" smtClean="0">
              <a:latin typeface="楷体_GB2312" panose="02010609030101010101" pitchFamily="49" charset="-122"/>
              <a:ea typeface="楷体_GB2312" panose="02010609030101010101" pitchFamily="49" charset="-122"/>
            </a:endParaRPr>
          </a:p>
          <a:p>
            <a:pPr>
              <a:lnSpc>
                <a:spcPct val="150000"/>
              </a:lnSpc>
            </a:pPr>
            <a:r>
              <a:rPr lang="zh-CN" altLang="en-US" dirty="0" smtClean="0">
                <a:latin typeface="楷体_GB2312" panose="02010609030101010101" pitchFamily="49" charset="-122"/>
                <a:ea typeface="楷体_GB2312" panose="02010609030101010101" pitchFamily="49" charset="-122"/>
              </a:rPr>
              <a:t>（</a:t>
            </a:r>
            <a:r>
              <a:rPr lang="en-US" altLang="zh-CN" dirty="0" smtClean="0">
                <a:latin typeface="楷体_GB2312" panose="02010609030101010101" pitchFamily="49" charset="-122"/>
                <a:ea typeface="楷体_GB2312" panose="02010609030101010101" pitchFamily="49" charset="-122"/>
              </a:rPr>
              <a:t>5</a:t>
            </a:r>
            <a:r>
              <a:rPr lang="zh-CN" altLang="en-US" dirty="0" smtClean="0">
                <a:latin typeface="楷体_GB2312" panose="02010609030101010101" pitchFamily="49" charset="-122"/>
                <a:ea typeface="楷体_GB2312" panose="02010609030101010101" pitchFamily="49" charset="-122"/>
              </a:rPr>
              <a:t>）文字成果</a:t>
            </a:r>
            <a:r>
              <a:rPr lang="zh-CN" altLang="en-US" dirty="0">
                <a:latin typeface="楷体_GB2312" panose="02010609030101010101" pitchFamily="49" charset="-122"/>
                <a:ea typeface="楷体_GB2312" panose="02010609030101010101" pitchFamily="49" charset="-122"/>
              </a:rPr>
              <a:t>。</a:t>
            </a:r>
            <a:endParaRPr lang="en-US" altLang="zh-CN" dirty="0">
              <a:latin typeface="楷体_GB2312" panose="02010609030101010101" pitchFamily="49" charset="-122"/>
              <a:ea typeface="楷体_GB2312" panose="02010609030101010101" pitchFamily="49" charset="-122"/>
            </a:endParaRPr>
          </a:p>
        </p:txBody>
      </p:sp>
      <p:sp>
        <p:nvSpPr>
          <p:cNvPr id="15" name="矩形 14"/>
          <p:cNvSpPr/>
          <p:nvPr/>
        </p:nvSpPr>
        <p:spPr>
          <a:xfrm>
            <a:off x="4139952" y="4378440"/>
            <a:ext cx="5112568" cy="1754326"/>
          </a:xfrm>
          <a:prstGeom prst="rect">
            <a:avLst/>
          </a:prstGeom>
        </p:spPr>
        <p:txBody>
          <a:bodyPr wrap="square">
            <a:spAutoFit/>
          </a:bodyPr>
          <a:lstStyle/>
          <a:p>
            <a:pPr>
              <a:lnSpc>
                <a:spcPct val="150000"/>
              </a:lnSpc>
            </a:pPr>
            <a:r>
              <a:rPr lang="zh-CN" altLang="en-US" dirty="0">
                <a:latin typeface="楷体_GB2312" panose="02010609030101010101" pitchFamily="49" charset="-122"/>
                <a:ea typeface="楷体_GB2312" panose="02010609030101010101" pitchFamily="49" charset="-122"/>
              </a:rPr>
              <a:t>（1</a:t>
            </a:r>
            <a:r>
              <a:rPr lang="zh-CN" altLang="en-US" dirty="0" smtClean="0">
                <a:latin typeface="楷体_GB2312" panose="02010609030101010101" pitchFamily="49" charset="-122"/>
                <a:ea typeface="楷体_GB2312" panose="02010609030101010101" pitchFamily="49" charset="-122"/>
              </a:rPr>
              <a:t>）数据成果；</a:t>
            </a:r>
            <a:endParaRPr lang="zh-CN" altLang="en-US" dirty="0">
              <a:latin typeface="楷体_GB2312" panose="02010609030101010101" pitchFamily="49" charset="-122"/>
              <a:ea typeface="楷体_GB2312" panose="02010609030101010101" pitchFamily="49" charset="-122"/>
            </a:endParaRPr>
          </a:p>
          <a:p>
            <a:pPr>
              <a:lnSpc>
                <a:spcPct val="150000"/>
              </a:lnSpc>
            </a:pPr>
            <a:r>
              <a:rPr lang="zh-CN" altLang="en-US" dirty="0">
                <a:latin typeface="楷体_GB2312" panose="02010609030101010101" pitchFamily="49" charset="-122"/>
                <a:ea typeface="楷体_GB2312" panose="02010609030101010101" pitchFamily="49" charset="-122"/>
              </a:rPr>
              <a:t>（2</a:t>
            </a:r>
            <a:r>
              <a:rPr lang="zh-CN" altLang="en-US" dirty="0" smtClean="0">
                <a:latin typeface="楷体_GB2312" panose="02010609030101010101" pitchFamily="49" charset="-122"/>
                <a:ea typeface="楷体_GB2312" panose="02010609030101010101" pitchFamily="49" charset="-122"/>
              </a:rPr>
              <a:t>）图件成果；</a:t>
            </a:r>
            <a:endParaRPr lang="zh-CN" altLang="en-US" dirty="0">
              <a:latin typeface="楷体_GB2312" panose="02010609030101010101" pitchFamily="49" charset="-122"/>
              <a:ea typeface="楷体_GB2312" panose="02010609030101010101" pitchFamily="49" charset="-122"/>
            </a:endParaRPr>
          </a:p>
          <a:p>
            <a:pPr>
              <a:lnSpc>
                <a:spcPct val="150000"/>
              </a:lnSpc>
            </a:pPr>
            <a:r>
              <a:rPr lang="zh-CN" altLang="en-US" dirty="0">
                <a:latin typeface="楷体_GB2312" panose="02010609030101010101" pitchFamily="49" charset="-122"/>
                <a:ea typeface="楷体_GB2312" panose="02010609030101010101" pitchFamily="49" charset="-122"/>
              </a:rPr>
              <a:t>（3</a:t>
            </a:r>
            <a:r>
              <a:rPr lang="zh-CN" altLang="en-US" dirty="0" smtClean="0">
                <a:latin typeface="楷体_GB2312" panose="02010609030101010101" pitchFamily="49" charset="-122"/>
                <a:ea typeface="楷体_GB2312" panose="02010609030101010101" pitchFamily="49" charset="-122"/>
              </a:rPr>
              <a:t>）文字成果</a:t>
            </a:r>
            <a:r>
              <a:rPr lang="zh-CN" altLang="en-US" dirty="0">
                <a:latin typeface="楷体_GB2312" panose="02010609030101010101" pitchFamily="49" charset="-122"/>
                <a:ea typeface="楷体_GB2312" panose="02010609030101010101" pitchFamily="49" charset="-122"/>
              </a:rPr>
              <a:t>；</a:t>
            </a:r>
            <a:endParaRPr lang="zh-CN" altLang="en-US" dirty="0">
              <a:latin typeface="楷体_GB2312" panose="02010609030101010101" pitchFamily="49" charset="-122"/>
              <a:ea typeface="楷体_GB2312" panose="02010609030101010101" pitchFamily="49" charset="-122"/>
            </a:endParaRPr>
          </a:p>
          <a:p>
            <a:pPr>
              <a:lnSpc>
                <a:spcPct val="150000"/>
              </a:lnSpc>
            </a:pPr>
            <a:r>
              <a:rPr lang="zh-CN" altLang="en-US" dirty="0">
                <a:latin typeface="楷体_GB2312" panose="02010609030101010101" pitchFamily="49" charset="-122"/>
                <a:ea typeface="楷体_GB2312" panose="02010609030101010101" pitchFamily="49" charset="-122"/>
              </a:rPr>
              <a:t>（4</a:t>
            </a:r>
            <a:r>
              <a:rPr lang="zh-CN" altLang="en-US" dirty="0" smtClean="0">
                <a:latin typeface="楷体_GB2312" panose="02010609030101010101" pitchFamily="49" charset="-122"/>
                <a:ea typeface="楷体_GB2312" panose="02010609030101010101" pitchFamily="49" charset="-122"/>
              </a:rPr>
              <a:t>）数据库成果</a:t>
            </a:r>
            <a:r>
              <a:rPr lang="zh-CN" altLang="en-US" dirty="0">
                <a:latin typeface="楷体_GB2312" panose="02010609030101010101" pitchFamily="49" charset="-122"/>
                <a:ea typeface="楷体_GB2312" panose="02010609030101010101" pitchFamily="49" charset="-122"/>
              </a:rPr>
              <a:t>。</a:t>
            </a:r>
            <a:endParaRPr lang="en-US" altLang="zh-CN" dirty="0" smtClean="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up)">
                                      <p:cBhvr>
                                        <p:cTn id="12" dur="500"/>
                                        <p:tgtEl>
                                          <p:spTgt spid="1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up)">
                                      <p:cBhvr>
                                        <p:cTn id="21" dur="500"/>
                                        <p:tgtEl>
                                          <p:spTgt spid="12"/>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lvl="0">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十二、三</a:t>
            </a:r>
            <a:r>
              <a:rPr lang="zh-CN" altLang="en-US" sz="2400" b="1" dirty="0">
                <a:solidFill>
                  <a:schemeClr val="bg1"/>
                </a:solidFill>
                <a:latin typeface="微软雅黑" panose="020B0503020204020204" pitchFamily="34" charset="-122"/>
                <a:ea typeface="微软雅黑" panose="020B0503020204020204" pitchFamily="34" charset="-122"/>
              </a:rPr>
              <a:t>次调查成果与二次调查的衔接</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910852" y="2051556"/>
            <a:ext cx="2509020" cy="369332"/>
          </a:xfrm>
          <a:prstGeom prst="rect">
            <a:avLst/>
          </a:prstGeom>
        </p:spPr>
        <p:txBody>
          <a:bodyPr wrap="none">
            <a:spAutoFit/>
          </a:bodyPr>
          <a:lstStyle/>
          <a:p>
            <a:r>
              <a:rPr lang="zh-CN" altLang="en-US" b="1" dirty="0">
                <a:latin typeface="楷体_GB2312" panose="02010609030101010101" pitchFamily="49" charset="-122"/>
                <a:ea typeface="楷体_GB2312" panose="02010609030101010101" pitchFamily="49" charset="-122"/>
              </a:rPr>
              <a:t>（二）衔接内容及要求</a:t>
            </a:r>
            <a:endParaRPr lang="zh-CN" altLang="zh-CN" dirty="0">
              <a:latin typeface="楷体_GB2312" panose="02010609030101010101" pitchFamily="49" charset="-122"/>
              <a:ea typeface="楷体_GB2312" panose="02010609030101010101" pitchFamily="49" charset="-122"/>
            </a:endParaRPr>
          </a:p>
        </p:txBody>
      </p:sp>
      <p:sp>
        <p:nvSpPr>
          <p:cNvPr id="24" name="Round Same Side Corner Rectangle 67"/>
          <p:cNvSpPr/>
          <p:nvPr/>
        </p:nvSpPr>
        <p:spPr>
          <a:xfrm rot="10800000" flipH="1">
            <a:off x="1143261" y="2585276"/>
            <a:ext cx="60936" cy="6277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ound Same Side Corner Rectangle 68"/>
          <p:cNvSpPr/>
          <p:nvPr/>
        </p:nvSpPr>
        <p:spPr>
          <a:xfrm rot="10800000" flipH="1">
            <a:off x="1141259" y="3521380"/>
            <a:ext cx="60936" cy="627700"/>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 Same Side Corner Rectangle 69"/>
          <p:cNvSpPr/>
          <p:nvPr/>
        </p:nvSpPr>
        <p:spPr>
          <a:xfrm rot="10800000" flipH="1">
            <a:off x="1143261" y="4529492"/>
            <a:ext cx="60936" cy="627700"/>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73"/>
          <p:cNvSpPr/>
          <p:nvPr/>
        </p:nvSpPr>
        <p:spPr>
          <a:xfrm>
            <a:off x="1336488" y="5422923"/>
            <a:ext cx="6717470" cy="847155"/>
          </a:xfrm>
          <a:prstGeom prst="rect">
            <a:avLst/>
          </a:prstGeom>
        </p:spPr>
        <p:txBody>
          <a:bodyPr wrap="square" lIns="0" tIns="0" rIns="0" bIns="0">
            <a:spAutoFit/>
          </a:bodyPr>
          <a:lstStyle/>
          <a:p>
            <a:pPr>
              <a:lnSpc>
                <a:spcPct val="120000"/>
              </a:lnSpc>
            </a:pP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统一方法，统一的统计和分析口径，针对技术标准提升、政策要求变化等各种因素引起的两次调查数据偏差，进行合理纠偏和修匀，保证数据可比性和延续性。</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28" name="Rectangle 75"/>
          <p:cNvSpPr/>
          <p:nvPr/>
        </p:nvSpPr>
        <p:spPr>
          <a:xfrm>
            <a:off x="1310915" y="4684944"/>
            <a:ext cx="6645461" cy="256224"/>
          </a:xfrm>
          <a:prstGeom prst="rect">
            <a:avLst/>
          </a:prstGeom>
        </p:spPr>
        <p:txBody>
          <a:bodyPr wrap="square" lIns="0" tIns="0" rIns="0" bIns="0">
            <a:spAutoFit/>
          </a:bodyPr>
          <a:lstStyle/>
          <a:p>
            <a:pPr>
              <a:lnSpc>
                <a:spcPct val="120000"/>
              </a:lnSpc>
            </a:pP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建立土地分类对照表</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29" name="Round Same Side Corner Rectangle 76"/>
          <p:cNvSpPr/>
          <p:nvPr/>
        </p:nvSpPr>
        <p:spPr>
          <a:xfrm rot="10800000" flipH="1">
            <a:off x="1141259" y="5552272"/>
            <a:ext cx="60936" cy="627700"/>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79"/>
          <p:cNvSpPr/>
          <p:nvPr/>
        </p:nvSpPr>
        <p:spPr>
          <a:xfrm>
            <a:off x="1316273" y="3717032"/>
            <a:ext cx="6645461" cy="295466"/>
          </a:xfrm>
          <a:prstGeom prst="rect">
            <a:avLst/>
          </a:prstGeom>
        </p:spPr>
        <p:txBody>
          <a:bodyPr wrap="square" lIns="0" tIns="0" rIns="0" bIns="0">
            <a:spAutoFit/>
          </a:bodyPr>
          <a:lstStyle/>
          <a:p>
            <a:pPr>
              <a:lnSpc>
                <a:spcPct val="120000"/>
              </a:lnSpc>
            </a:pP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调查界线对原调查的相应界线进行替换；</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32" name="Rectangle 81"/>
          <p:cNvSpPr/>
          <p:nvPr/>
        </p:nvSpPr>
        <p:spPr>
          <a:xfrm>
            <a:off x="1307119" y="2740728"/>
            <a:ext cx="6573452" cy="295466"/>
          </a:xfrm>
          <a:prstGeom prst="rect">
            <a:avLst/>
          </a:prstGeom>
        </p:spPr>
        <p:txBody>
          <a:bodyPr wrap="square" lIns="0" tIns="0" rIns="0" bIns="0">
            <a:spAutoFit/>
          </a:bodyPr>
          <a:lstStyle/>
          <a:p>
            <a:pPr>
              <a:lnSpc>
                <a:spcPct val="120000"/>
              </a:lnSpc>
            </a:pP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统一转换</a:t>
            </a:r>
            <a:r>
              <a:rPr lang="zh-CN" altLang="en-US" sz="1600" dirty="0" smtClean="0">
                <a:latin typeface="楷体_GB2312" panose="02010609030101010101" pitchFamily="49" charset="-122"/>
                <a:ea typeface="楷体_GB2312" panose="02010609030101010101" pitchFamily="49" charset="-122"/>
                <a:cs typeface="+mn-ea"/>
                <a:sym typeface="Arial" panose="020B0604020202020204" pitchFamily="34" charset="0"/>
              </a:rPr>
              <a:t>为</a:t>
            </a:r>
            <a:r>
              <a:rPr lang="en-US" altLang="zh-CN" sz="1600" dirty="0" smtClean="0">
                <a:latin typeface="楷体_GB2312" panose="02010609030101010101" pitchFamily="49" charset="-122"/>
                <a:ea typeface="楷体_GB2312" panose="02010609030101010101" pitchFamily="49" charset="-122"/>
                <a:cs typeface="+mn-ea"/>
                <a:sym typeface="Arial" panose="020B0604020202020204" pitchFamily="34" charset="0"/>
              </a:rPr>
              <a:t>CGCS2000</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国家大地坐标系；</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34" name="矩形 33"/>
          <p:cNvSpPr/>
          <p:nvPr/>
        </p:nvSpPr>
        <p:spPr>
          <a:xfrm>
            <a:off x="899592" y="1043444"/>
            <a:ext cx="1811714" cy="369332"/>
          </a:xfrm>
          <a:prstGeom prst="rect">
            <a:avLst/>
          </a:prstGeom>
        </p:spPr>
        <p:txBody>
          <a:bodyPr wrap="none">
            <a:spAutoFit/>
          </a:bodyPr>
          <a:lstStyle/>
          <a:p>
            <a:r>
              <a:rPr lang="zh-CN" altLang="zh-CN" b="1" dirty="0">
                <a:latin typeface="楷体_GB2312" panose="02010609030101010101" pitchFamily="49" charset="-122"/>
                <a:ea typeface="楷体_GB2312" panose="02010609030101010101" pitchFamily="49" charset="-122"/>
              </a:rPr>
              <a:t>（一）衔接原则</a:t>
            </a:r>
            <a:endParaRPr lang="zh-CN" altLang="zh-CN" dirty="0">
              <a:latin typeface="楷体_GB2312" panose="02010609030101010101" pitchFamily="49" charset="-122"/>
              <a:ea typeface="楷体_GB2312" panose="02010609030101010101" pitchFamily="49" charset="-122"/>
            </a:endParaRPr>
          </a:p>
        </p:txBody>
      </p:sp>
      <p:sp>
        <p:nvSpPr>
          <p:cNvPr id="2" name="矩形 1"/>
          <p:cNvSpPr/>
          <p:nvPr/>
        </p:nvSpPr>
        <p:spPr>
          <a:xfrm>
            <a:off x="1123324" y="1412776"/>
            <a:ext cx="6930634" cy="584775"/>
          </a:xfrm>
          <a:prstGeom prst="rect">
            <a:avLst/>
          </a:prstGeom>
        </p:spPr>
        <p:txBody>
          <a:bodyPr wrap="square">
            <a:spAutoFit/>
          </a:bodyPr>
          <a:lstStyle/>
          <a:p>
            <a:pPr indent="457200"/>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本着</a:t>
            </a:r>
            <a:r>
              <a:rPr lang="zh-CN" altLang="en-US" sz="1600" dirty="0">
                <a:solidFill>
                  <a:srgbClr val="FF0000"/>
                </a:solidFill>
                <a:latin typeface="楷体_GB2312" panose="02010609030101010101" pitchFamily="49" charset="-122"/>
                <a:ea typeface="楷体_GB2312" panose="02010609030101010101" pitchFamily="49" charset="-122"/>
                <a:cs typeface="+mn-ea"/>
                <a:sym typeface="Arial" panose="020B0604020202020204" pitchFamily="34" charset="0"/>
              </a:rPr>
              <a:t>“口径可比较、数据可分析、差异可处理”的原则</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，对历史调查成果进行分析和完善，并与三调衔接。</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0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3"/>
                                        </p:tgtEl>
                                        <p:attrNameLst>
                                          <p:attrName>ppt_y</p:attrName>
                                        </p:attrNameLst>
                                      </p:cBhvr>
                                      <p:tavLst>
                                        <p:tav tm="0">
                                          <p:val>
                                            <p:strVal val="#ppt_y"/>
                                          </p:val>
                                        </p:tav>
                                        <p:tav tm="100000">
                                          <p:val>
                                            <p:strVal val="#ppt_y"/>
                                          </p:val>
                                        </p:tav>
                                      </p:tavLst>
                                    </p:anim>
                                    <p:anim calcmode="lin" valueType="num">
                                      <p:cBhvr>
                                        <p:cTn id="21"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3"/>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up)">
                                      <p:cBhvr>
                                        <p:cTn id="27" dur="500"/>
                                        <p:tgtEl>
                                          <p:spTgt spid="2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up)">
                                      <p:cBhvr>
                                        <p:cTn id="30" dur="500"/>
                                        <p:tgtEl>
                                          <p:spTgt spid="32"/>
                                        </p:tgtEl>
                                      </p:cBhvr>
                                    </p:animEffect>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up)">
                                      <p:cBhvr>
                                        <p:cTn id="34" dur="500"/>
                                        <p:tgtEl>
                                          <p:spTgt spid="2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up)">
                                      <p:cBhvr>
                                        <p:cTn id="37" dur="500"/>
                                        <p:tgtEl>
                                          <p:spTgt spid="31"/>
                                        </p:tgtEl>
                                      </p:cBhvr>
                                    </p:animEffect>
                                  </p:childTnLst>
                                </p:cTn>
                              </p:par>
                            </p:childTnLst>
                          </p:cTn>
                        </p:par>
                        <p:par>
                          <p:cTn id="38" fill="hold">
                            <p:stCondLst>
                              <p:cond delay="3250"/>
                            </p:stCondLst>
                            <p:childTnLst>
                              <p:par>
                                <p:cTn id="39" presetID="22" presetClass="entr" presetSubtype="1"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up)">
                                      <p:cBhvr>
                                        <p:cTn id="44" dur="500"/>
                                        <p:tgtEl>
                                          <p:spTgt spid="28"/>
                                        </p:tgtEl>
                                      </p:cBhvr>
                                    </p:animEffect>
                                  </p:childTnLst>
                                </p:cTn>
                              </p:par>
                            </p:childTnLst>
                          </p:cTn>
                        </p:par>
                        <p:par>
                          <p:cTn id="45" fill="hold">
                            <p:stCondLst>
                              <p:cond delay="3750"/>
                            </p:stCondLst>
                            <p:childTnLst>
                              <p:par>
                                <p:cTn id="46" presetID="22" presetClass="entr" presetSubtype="1"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up)">
                                      <p:cBhvr>
                                        <p:cTn id="48" dur="500"/>
                                        <p:tgtEl>
                                          <p:spTgt spid="29"/>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animBg="1"/>
      <p:bldP spid="26" grpId="0" animBg="1"/>
      <p:bldP spid="27" grpId="0"/>
      <p:bldP spid="28" grpId="0"/>
      <p:bldP spid="29" grpId="0" animBg="1"/>
      <p:bldP spid="31" grpId="0"/>
      <p:bldP spid="32" grpId="0"/>
      <p:bldP spid="34"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Straight Connector 132"/>
          <p:cNvCxnSpPr/>
          <p:nvPr/>
        </p:nvCxnSpPr>
        <p:spPr>
          <a:xfrm flipH="1">
            <a:off x="1339358" y="4315307"/>
            <a:ext cx="1940" cy="2210037"/>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705059" y="77926"/>
            <a:ext cx="6286544" cy="646331"/>
          </a:xfrm>
          <a:prstGeom prst="rect">
            <a:avLst/>
          </a:prstGeom>
          <a:ln>
            <a:noFill/>
          </a:ln>
        </p:spPr>
        <p:txBody>
          <a:bodyPr wrap="square">
            <a:spAutoFit/>
          </a:bodyPr>
          <a:lstStyle/>
          <a:p>
            <a:pPr lvl="0">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十三、</a:t>
            </a:r>
            <a:r>
              <a:rPr lang="zh-CN" altLang="en-US" sz="2400" b="1" dirty="0">
                <a:solidFill>
                  <a:schemeClr val="bg1"/>
                </a:solidFill>
                <a:latin typeface="微软雅黑" panose="020B0503020204020204" pitchFamily="34" charset="-122"/>
                <a:ea typeface="微软雅黑" panose="020B0503020204020204" pitchFamily="34" charset="-122"/>
              </a:rPr>
              <a:t>实施计划</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611560" y="1196752"/>
            <a:ext cx="7681092" cy="923330"/>
          </a:xfrm>
          <a:prstGeom prst="rect">
            <a:avLst/>
          </a:prstGeom>
        </p:spPr>
        <p:txBody>
          <a:bodyPr wrap="square">
            <a:spAutoFit/>
          </a:bodyPr>
          <a:lstStyle/>
          <a:p>
            <a:pPr indent="457200">
              <a:lnSpc>
                <a:spcPct val="150000"/>
              </a:lnSpc>
            </a:pPr>
            <a:r>
              <a:rPr lang="zh-CN" altLang="en-US" dirty="0">
                <a:latin typeface="楷体_GB2312" panose="02010609030101010101" pitchFamily="49" charset="-122"/>
                <a:ea typeface="楷体_GB2312" panose="02010609030101010101" pitchFamily="49" charset="-122"/>
              </a:rPr>
              <a:t>从</a:t>
            </a:r>
            <a:r>
              <a:rPr lang="en-US" altLang="zh-CN" dirty="0">
                <a:latin typeface="楷体_GB2312" panose="02010609030101010101" pitchFamily="49" charset="-122"/>
                <a:ea typeface="楷体_GB2312" panose="02010609030101010101" pitchFamily="49" charset="-122"/>
              </a:rPr>
              <a:t>2017</a:t>
            </a:r>
            <a:r>
              <a:rPr lang="zh-CN" altLang="en-US" dirty="0">
                <a:latin typeface="楷体_GB2312" panose="02010609030101010101" pitchFamily="49" charset="-122"/>
                <a:ea typeface="楷体_GB2312" panose="02010609030101010101" pitchFamily="49" charset="-122"/>
              </a:rPr>
              <a:t>年</a:t>
            </a:r>
            <a:r>
              <a:rPr lang="en-US" altLang="zh-CN" dirty="0">
                <a:latin typeface="楷体_GB2312" panose="02010609030101010101" pitchFamily="49" charset="-122"/>
                <a:ea typeface="楷体_GB2312" panose="02010609030101010101" pitchFamily="49" charset="-122"/>
              </a:rPr>
              <a:t>10</a:t>
            </a:r>
            <a:r>
              <a:rPr lang="zh-CN" altLang="en-US" dirty="0">
                <a:latin typeface="楷体_GB2312" panose="02010609030101010101" pitchFamily="49" charset="-122"/>
                <a:ea typeface="楷体_GB2312" panose="02010609030101010101" pitchFamily="49" charset="-122"/>
              </a:rPr>
              <a:t>月</a:t>
            </a:r>
            <a:r>
              <a:rPr lang="en-US" altLang="zh-CN" dirty="0">
                <a:latin typeface="楷体_GB2312" panose="02010609030101010101" pitchFamily="49" charset="-122"/>
                <a:ea typeface="楷体_GB2312" panose="02010609030101010101" pitchFamily="49" charset="-122"/>
              </a:rPr>
              <a:t>9</a:t>
            </a:r>
            <a:r>
              <a:rPr lang="zh-CN" altLang="en-US" dirty="0">
                <a:latin typeface="楷体_GB2312" panose="02010609030101010101" pitchFamily="49" charset="-122"/>
                <a:ea typeface="楷体_GB2312" panose="02010609030101010101" pitchFamily="49" charset="-122"/>
              </a:rPr>
              <a:t>日到</a:t>
            </a:r>
            <a:r>
              <a:rPr lang="en-US" altLang="zh-CN" dirty="0">
                <a:latin typeface="楷体_GB2312" panose="02010609030101010101" pitchFamily="49" charset="-122"/>
                <a:ea typeface="楷体_GB2312" panose="02010609030101010101" pitchFamily="49" charset="-122"/>
              </a:rPr>
              <a:t>2019</a:t>
            </a:r>
            <a:r>
              <a:rPr lang="zh-CN" altLang="en-US" dirty="0">
                <a:latin typeface="楷体_GB2312" panose="02010609030101010101" pitchFamily="49" charset="-122"/>
                <a:ea typeface="楷体_GB2312" panose="02010609030101010101" pitchFamily="49" charset="-122"/>
              </a:rPr>
              <a:t>年底，开展第三次全国土地调查工作，</a:t>
            </a:r>
            <a:r>
              <a:rPr lang="en-US" altLang="zh-CN" dirty="0">
                <a:latin typeface="楷体_GB2312" panose="02010609030101010101" pitchFamily="49" charset="-122"/>
                <a:ea typeface="楷体_GB2312" panose="02010609030101010101" pitchFamily="49" charset="-122"/>
              </a:rPr>
              <a:t>2020</a:t>
            </a:r>
            <a:r>
              <a:rPr lang="zh-CN" altLang="en-US" dirty="0">
                <a:latin typeface="楷体_GB2312" panose="02010609030101010101" pitchFamily="49" charset="-122"/>
                <a:ea typeface="楷体_GB2312" panose="02010609030101010101" pitchFamily="49" charset="-122"/>
              </a:rPr>
              <a:t>年汇总全国土地调查数据，并将全国土地调查数据成果报国务院。</a:t>
            </a:r>
            <a:endParaRPr lang="zh-CN" altLang="en-US" dirty="0">
              <a:latin typeface="楷体_GB2312" panose="02010609030101010101" pitchFamily="49" charset="-122"/>
              <a:ea typeface="楷体_GB2312" panose="02010609030101010101" pitchFamily="49" charset="-122"/>
            </a:endParaRPr>
          </a:p>
        </p:txBody>
      </p:sp>
      <p:sp>
        <p:nvSpPr>
          <p:cNvPr id="38" name="Rounded Rectangle 72"/>
          <p:cNvSpPr/>
          <p:nvPr/>
        </p:nvSpPr>
        <p:spPr>
          <a:xfrm>
            <a:off x="395536" y="2564904"/>
            <a:ext cx="1970313" cy="42208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a:latin typeface="Arial" panose="020B0604020202020204" pitchFamily="34" charset="0"/>
                <a:ea typeface="微软雅黑" panose="020B0503020204020204" pitchFamily="34" charset="-122"/>
                <a:sym typeface="Arial" panose="020B0604020202020204" pitchFamily="34" charset="0"/>
              </a:rPr>
              <a:t>2017</a:t>
            </a:r>
            <a:r>
              <a:rPr lang="zh-CN" altLang="en-US" sz="2000" b="1" dirty="0">
                <a:latin typeface="Arial" panose="020B0604020202020204" pitchFamily="34" charset="0"/>
                <a:ea typeface="微软雅黑" panose="020B0503020204020204" pitchFamily="34" charset="-122"/>
                <a:sym typeface="Arial" panose="020B0604020202020204" pitchFamily="34" charset="0"/>
              </a:rPr>
              <a:t>年下半年</a:t>
            </a:r>
            <a:endParaRPr lang="en-US" sz="2000" b="1"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Rounded Rectangle 77"/>
          <p:cNvSpPr/>
          <p:nvPr/>
        </p:nvSpPr>
        <p:spPr>
          <a:xfrm>
            <a:off x="395536" y="3896650"/>
            <a:ext cx="1970313" cy="42208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a:latin typeface="Arial" panose="020B0604020202020204" pitchFamily="34" charset="0"/>
                <a:ea typeface="微软雅黑" panose="020B0503020204020204" pitchFamily="34" charset="-122"/>
                <a:sym typeface="Arial" panose="020B0604020202020204" pitchFamily="34" charset="0"/>
              </a:rPr>
              <a:t>2018</a:t>
            </a:r>
            <a:r>
              <a:rPr lang="zh-CN" altLang="en-US" sz="2000" b="1" dirty="0">
                <a:latin typeface="Arial" panose="020B0604020202020204" pitchFamily="34" charset="0"/>
                <a:ea typeface="微软雅黑" panose="020B0503020204020204" pitchFamily="34" charset="-122"/>
                <a:sym typeface="Arial" panose="020B0604020202020204" pitchFamily="34" charset="0"/>
              </a:rPr>
              <a:t>年上半年</a:t>
            </a:r>
            <a:endParaRPr lang="en-US" sz="2000" b="1" dirty="0">
              <a:latin typeface="Arial" panose="020B0604020202020204" pitchFamily="34" charset="0"/>
              <a:ea typeface="微软雅黑" panose="020B0503020204020204" pitchFamily="34" charset="-122"/>
              <a:sym typeface="Arial" panose="020B0604020202020204" pitchFamily="34" charset="0"/>
            </a:endParaRPr>
          </a:p>
        </p:txBody>
      </p:sp>
      <p:cxnSp>
        <p:nvCxnSpPr>
          <p:cNvPr id="42" name="Straight Connector 91"/>
          <p:cNvCxnSpPr/>
          <p:nvPr/>
        </p:nvCxnSpPr>
        <p:spPr>
          <a:xfrm>
            <a:off x="1339358" y="2986991"/>
            <a:ext cx="0" cy="862565"/>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99"/>
          <p:cNvCxnSpPr/>
          <p:nvPr/>
        </p:nvCxnSpPr>
        <p:spPr>
          <a:xfrm flipH="1" flipV="1">
            <a:off x="1341302" y="3420492"/>
            <a:ext cx="7479170" cy="850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103"/>
          <p:cNvCxnSpPr/>
          <p:nvPr/>
        </p:nvCxnSpPr>
        <p:spPr>
          <a:xfrm flipH="1">
            <a:off x="1341302" y="6309320"/>
            <a:ext cx="7479170"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7" name="Text Placeholder 3"/>
          <p:cNvSpPr txBox="1"/>
          <p:nvPr/>
        </p:nvSpPr>
        <p:spPr>
          <a:xfrm>
            <a:off x="2483768" y="2348880"/>
            <a:ext cx="6336704" cy="8863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2017</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年，召开全省第三次土地调查通气会，各市（县）国土资源局向政府进行工作汇报，起草相关文件，做好经费预算统筹工作；省政府下发开展第三次土地调查的通知</a:t>
            </a: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a:t>
            </a:r>
            <a:endPar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51" name="Text Placeholder 3"/>
          <p:cNvSpPr txBox="1"/>
          <p:nvPr/>
        </p:nvSpPr>
        <p:spPr>
          <a:xfrm>
            <a:off x="2512596" y="3645024"/>
            <a:ext cx="6307876" cy="231448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zh-CN" altLang="en-US" dirty="0">
                <a:solidFill>
                  <a:srgbClr val="FF0000"/>
                </a:solidFill>
                <a:latin typeface="楷体_GB2312" panose="02010609030101010101" pitchFamily="49" charset="-122"/>
                <a:ea typeface="楷体_GB2312" panose="02010609030101010101" pitchFamily="49" charset="-122"/>
                <a:sym typeface="Arial" panose="020B0604020202020204" pitchFamily="34" charset="0"/>
              </a:rPr>
              <a:t>领导小组、办公室组建</a:t>
            </a: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a:t>
            </a:r>
            <a:endParaRPr lang="en-US" altLang="zh-CN"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algn="l" defTabSz="1116330">
              <a:lnSpc>
                <a:spcPct val="120000"/>
              </a:lnSpc>
              <a:spcBef>
                <a:spcPct val="20000"/>
              </a:spcBef>
              <a:defRPr/>
            </a:pP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技术</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规程、实施方案、培训教材的</a:t>
            </a: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编制；</a:t>
            </a:r>
            <a:endParaRPr lang="en-US" altLang="zh-CN"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algn="l" defTabSz="1116330">
              <a:lnSpc>
                <a:spcPct val="120000"/>
              </a:lnSpc>
              <a:spcBef>
                <a:spcPct val="20000"/>
              </a:spcBef>
              <a:defRPr/>
            </a:pP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宣传</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和舆情引导方案，</a:t>
            </a:r>
            <a:r>
              <a:rPr lang="zh-CN" altLang="en-US" dirty="0">
                <a:solidFill>
                  <a:schemeClr val="tx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sym typeface="Arial" panose="020B0604020202020204" pitchFamily="34" charset="0"/>
              </a:rPr>
              <a:t>开展有关宣传工作</a:t>
            </a: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a:t>
            </a:r>
            <a:endParaRPr lang="en-US" altLang="zh-CN"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algn="l" defTabSz="1116330">
              <a:lnSpc>
                <a:spcPct val="120000"/>
              </a:lnSpc>
              <a:spcBef>
                <a:spcPct val="20000"/>
              </a:spcBef>
              <a:defRPr/>
            </a:pPr>
            <a:r>
              <a:rPr lang="zh-CN" altLang="en-US" dirty="0">
                <a:solidFill>
                  <a:srgbClr val="FF0000"/>
                </a:solidFill>
                <a:latin typeface="楷体_GB2312" panose="02010609030101010101" pitchFamily="49" charset="-122"/>
                <a:ea typeface="楷体_GB2312" panose="02010609030101010101" pitchFamily="49" charset="-122"/>
                <a:sym typeface="Arial" panose="020B0604020202020204" pitchFamily="34" charset="0"/>
              </a:rPr>
              <a:t>统筹收集</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全省各地航空影像资料、相关调查数据，各级行政区域界线等</a:t>
            </a:r>
            <a:r>
              <a:rPr lang="zh-CN" altLang="en-US" dirty="0">
                <a:solidFill>
                  <a:srgbClr val="FF0000"/>
                </a:solidFill>
                <a:latin typeface="楷体_GB2312" panose="02010609030101010101" pitchFamily="49" charset="-122"/>
                <a:ea typeface="楷体_GB2312" panose="02010609030101010101" pitchFamily="49" charset="-122"/>
                <a:sym typeface="Arial" panose="020B0604020202020204" pitchFamily="34" charset="0"/>
              </a:rPr>
              <a:t>资料</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，提供调查</a:t>
            </a: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使用；</a:t>
            </a:r>
            <a:endParaRPr lang="en-US" altLang="zh-CN"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algn="l" defTabSz="1116330">
              <a:lnSpc>
                <a:spcPct val="120000"/>
              </a:lnSpc>
              <a:spcBef>
                <a:spcPct val="20000"/>
              </a:spcBef>
              <a:defRPr/>
            </a:pPr>
            <a:r>
              <a:rPr lang="zh-CN" altLang="en-US" dirty="0" smtClean="0">
                <a:solidFill>
                  <a:srgbClr val="FF0000"/>
                </a:solidFill>
                <a:latin typeface="楷体_GB2312" panose="02010609030101010101" pitchFamily="49" charset="-122"/>
                <a:ea typeface="楷体_GB2312" panose="02010609030101010101" pitchFamily="49" charset="-122"/>
                <a:sym typeface="Arial" panose="020B0604020202020204" pitchFamily="34" charset="0"/>
              </a:rPr>
              <a:t>开展技术培训</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a:t>
            </a:r>
            <a:endPar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algn="l" defTabSz="1116330">
              <a:lnSpc>
                <a:spcPct val="120000"/>
              </a:lnSpc>
              <a:spcBef>
                <a:spcPct val="20000"/>
              </a:spcBef>
              <a:defRPr/>
            </a:pPr>
            <a:endPar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500"/>
                                        <p:tgtEl>
                                          <p:spTgt spid="47"/>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up)">
                                      <p:cBhvr>
                                        <p:cTn id="23" dur="500"/>
                                        <p:tgtEl>
                                          <p:spTgt spid="42"/>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left)">
                                      <p:cBhvr>
                                        <p:cTn id="37" dur="500"/>
                                        <p:tgtEl>
                                          <p:spTgt spid="51"/>
                                        </p:tgtEl>
                                      </p:cBhvr>
                                    </p:animEffect>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up)">
                                      <p:cBhvr>
                                        <p:cTn id="41" dur="500"/>
                                        <p:tgtEl>
                                          <p:spTgt spid="48"/>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animBg="1"/>
      <p:bldP spid="39" grpId="0" animBg="1"/>
      <p:bldP spid="47" grpId="0"/>
      <p:bldP spid="5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Straight Connector 132"/>
          <p:cNvCxnSpPr/>
          <p:nvPr/>
        </p:nvCxnSpPr>
        <p:spPr>
          <a:xfrm>
            <a:off x="1331640" y="908720"/>
            <a:ext cx="9659" cy="3062509"/>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705059" y="77926"/>
            <a:ext cx="6286544" cy="646331"/>
          </a:xfrm>
          <a:prstGeom prst="rect">
            <a:avLst/>
          </a:prstGeom>
          <a:ln>
            <a:noFill/>
          </a:ln>
        </p:spPr>
        <p:txBody>
          <a:bodyPr wrap="square">
            <a:spAutoFit/>
          </a:bodyPr>
          <a:lstStyle/>
          <a:p>
            <a:pPr lvl="0">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十三、</a:t>
            </a:r>
            <a:r>
              <a:rPr lang="zh-CN" altLang="en-US" sz="2400" b="1" dirty="0">
                <a:solidFill>
                  <a:schemeClr val="bg1"/>
                </a:solidFill>
                <a:latin typeface="微软雅黑" panose="020B0503020204020204" pitchFamily="34" charset="-122"/>
                <a:ea typeface="微软雅黑" panose="020B0503020204020204" pitchFamily="34" charset="-122"/>
              </a:rPr>
              <a:t>实施计划</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39" name="Rounded Rectangle 77"/>
          <p:cNvSpPr/>
          <p:nvPr/>
        </p:nvSpPr>
        <p:spPr>
          <a:xfrm>
            <a:off x="395535" y="1771760"/>
            <a:ext cx="1970313" cy="42208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a:latin typeface="Arial" panose="020B0604020202020204" pitchFamily="34" charset="0"/>
                <a:ea typeface="微软雅黑" panose="020B0503020204020204" pitchFamily="34" charset="-122"/>
                <a:sym typeface="Arial" panose="020B0604020202020204" pitchFamily="34" charset="0"/>
              </a:rPr>
              <a:t>2018</a:t>
            </a:r>
            <a:r>
              <a:rPr lang="zh-CN" altLang="en-US" sz="2000" b="1" dirty="0">
                <a:latin typeface="Arial" panose="020B0604020202020204" pitchFamily="34" charset="0"/>
                <a:ea typeface="微软雅黑" panose="020B0503020204020204" pitchFamily="34" charset="-122"/>
                <a:sym typeface="Arial" panose="020B0604020202020204" pitchFamily="34" charset="0"/>
              </a:rPr>
              <a:t>年下半年</a:t>
            </a:r>
            <a:endParaRPr lang="en-US" sz="2000" b="1"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Rounded Rectangle 80"/>
          <p:cNvSpPr/>
          <p:nvPr/>
        </p:nvSpPr>
        <p:spPr>
          <a:xfrm>
            <a:off x="395535" y="3971229"/>
            <a:ext cx="1970313" cy="4220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a:latin typeface="Arial" panose="020B0604020202020204" pitchFamily="34" charset="0"/>
                <a:ea typeface="微软雅黑" panose="020B0503020204020204" pitchFamily="34" charset="-122"/>
                <a:sym typeface="Arial" panose="020B0604020202020204" pitchFamily="34" charset="0"/>
              </a:rPr>
              <a:t>2019</a:t>
            </a:r>
            <a:r>
              <a:rPr lang="zh-CN" altLang="en-US" sz="2000" b="1" dirty="0">
                <a:latin typeface="Arial" panose="020B0604020202020204" pitchFamily="34" charset="0"/>
                <a:ea typeface="微软雅黑" panose="020B0503020204020204" pitchFamily="34" charset="-122"/>
                <a:sym typeface="Arial" panose="020B0604020202020204" pitchFamily="34" charset="0"/>
              </a:rPr>
              <a:t>年全年</a:t>
            </a:r>
            <a:endParaRPr lang="en-US" sz="2000" b="1" dirty="0">
              <a:latin typeface="Arial" panose="020B0604020202020204" pitchFamily="34" charset="0"/>
              <a:ea typeface="微软雅黑" panose="020B0503020204020204" pitchFamily="34" charset="-122"/>
              <a:sym typeface="Arial" panose="020B0604020202020204" pitchFamily="34" charset="0"/>
            </a:endParaRPr>
          </a:p>
        </p:txBody>
      </p:sp>
      <p:cxnSp>
        <p:nvCxnSpPr>
          <p:cNvPr id="42" name="Straight Connector 91"/>
          <p:cNvCxnSpPr/>
          <p:nvPr/>
        </p:nvCxnSpPr>
        <p:spPr>
          <a:xfrm>
            <a:off x="1331640" y="5784761"/>
            <a:ext cx="0" cy="547271"/>
          </a:xfrm>
          <a:prstGeom prst="line">
            <a:avLst/>
          </a:prstGeom>
          <a:ln>
            <a:headEnd type="oval"/>
            <a:tailEnd type="oval"/>
          </a:ln>
        </p:spPr>
        <p:style>
          <a:lnRef idx="1">
            <a:schemeClr val="accent4"/>
          </a:lnRef>
          <a:fillRef idx="0">
            <a:schemeClr val="accent4"/>
          </a:fillRef>
          <a:effectRef idx="0">
            <a:schemeClr val="accent4"/>
          </a:effectRef>
          <a:fontRef idx="minor">
            <a:schemeClr val="tx1"/>
          </a:fontRef>
        </p:style>
      </p:cxnSp>
      <p:cxnSp>
        <p:nvCxnSpPr>
          <p:cNvPr id="44" name="Straight Connector 103"/>
          <p:cNvCxnSpPr/>
          <p:nvPr/>
        </p:nvCxnSpPr>
        <p:spPr>
          <a:xfrm flipH="1">
            <a:off x="1321998" y="3717032"/>
            <a:ext cx="7479170"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104"/>
          <p:cNvCxnSpPr/>
          <p:nvPr/>
        </p:nvCxnSpPr>
        <p:spPr>
          <a:xfrm flipH="1" flipV="1">
            <a:off x="1331640" y="4906943"/>
            <a:ext cx="7479170" cy="13722"/>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7" name="Text Placeholder 3"/>
          <p:cNvSpPr txBox="1"/>
          <p:nvPr/>
        </p:nvSpPr>
        <p:spPr>
          <a:xfrm>
            <a:off x="2470076" y="5351182"/>
            <a:ext cx="6336704" cy="91095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统一时点更新及数据汇总分析；向国务院呈报调查成果；三调成果预检和验收</a:t>
            </a: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a:t>
            </a:r>
            <a:endParaRPr lang="en-US" altLang="zh-CN"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algn="l" defTabSz="1116330">
              <a:lnSpc>
                <a:spcPct val="120000"/>
              </a:lnSpc>
              <a:spcBef>
                <a:spcPct val="20000"/>
              </a:spcBef>
              <a:defRPr/>
            </a:pP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从</a:t>
            </a:r>
            <a:r>
              <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2020</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年起，逐年开展新一轮年度土地变更调查</a:t>
            </a: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工作。</a:t>
            </a:r>
            <a:endParaRPr lang="en-US" altLang="zh-CN"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cxnSp>
        <p:nvCxnSpPr>
          <p:cNvPr id="49" name="Straight Connector 133"/>
          <p:cNvCxnSpPr/>
          <p:nvPr/>
        </p:nvCxnSpPr>
        <p:spPr>
          <a:xfrm>
            <a:off x="1321998" y="4416609"/>
            <a:ext cx="0" cy="946065"/>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52" name="Text Placeholder 3"/>
          <p:cNvSpPr txBox="1"/>
          <p:nvPr/>
        </p:nvSpPr>
        <p:spPr>
          <a:xfrm>
            <a:off x="2470076" y="3935397"/>
            <a:ext cx="6400952" cy="9356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完成全国土地调查工作；完成调查成果的核查和验收；组织开展</a:t>
            </a:r>
            <a:r>
              <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2019</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年度土地变更调查工作，将数据统一到</a:t>
            </a:r>
            <a:r>
              <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12</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月</a:t>
            </a:r>
            <a:r>
              <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31</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日调查标准时点</a:t>
            </a: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a:t>
            </a:r>
            <a:endParaRPr lang="en-US" altLang="zh-CN"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algn="l" defTabSz="1116330">
              <a:lnSpc>
                <a:spcPct val="120000"/>
              </a:lnSpc>
              <a:spcBef>
                <a:spcPct val="20000"/>
              </a:spcBef>
              <a:defRPr/>
            </a:pP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完成全省汇总的各项准备</a:t>
            </a:r>
            <a:r>
              <a:rPr lang="zh-CN" altLang="en-US" dirty="0" smtClean="0">
                <a:solidFill>
                  <a:schemeClr val="tx1"/>
                </a:solidFill>
                <a:latin typeface="楷体_GB2312" panose="02010609030101010101" pitchFamily="49" charset="-122"/>
                <a:ea typeface="楷体_GB2312" panose="02010609030101010101" pitchFamily="49" charset="-122"/>
                <a:sym typeface="Arial" panose="020B0604020202020204" pitchFamily="34" charset="0"/>
              </a:rPr>
              <a:t>工作。</a:t>
            </a:r>
            <a:endPar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38" name="Rounded Rectangle 72"/>
          <p:cNvSpPr/>
          <p:nvPr/>
        </p:nvSpPr>
        <p:spPr>
          <a:xfrm>
            <a:off x="369439" y="5362674"/>
            <a:ext cx="1970313" cy="422087"/>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b="1" dirty="0">
                <a:latin typeface="Arial" panose="020B0604020202020204" pitchFamily="34" charset="0"/>
                <a:ea typeface="微软雅黑" panose="020B0503020204020204" pitchFamily="34" charset="-122"/>
                <a:sym typeface="Arial" panose="020B0604020202020204" pitchFamily="34" charset="0"/>
              </a:rPr>
              <a:t>2020</a:t>
            </a:r>
            <a:r>
              <a:rPr lang="zh-CN" altLang="en-US" sz="2000" b="1" dirty="0">
                <a:latin typeface="Arial" panose="020B0604020202020204" pitchFamily="34" charset="0"/>
                <a:ea typeface="微软雅黑" panose="020B0503020204020204" pitchFamily="34" charset="-122"/>
                <a:sym typeface="Arial" panose="020B0604020202020204" pitchFamily="34" charset="0"/>
              </a:rPr>
              <a:t>年全年</a:t>
            </a:r>
            <a:endParaRPr lang="en-US" sz="2000" b="1" dirty="0">
              <a:latin typeface="Arial" panose="020B0604020202020204" pitchFamily="34" charset="0"/>
              <a:ea typeface="微软雅黑" panose="020B0503020204020204" pitchFamily="34" charset="-122"/>
              <a:sym typeface="Arial" panose="020B0604020202020204" pitchFamily="34" charset="0"/>
            </a:endParaRPr>
          </a:p>
        </p:txBody>
      </p:sp>
      <p:cxnSp>
        <p:nvCxnSpPr>
          <p:cNvPr id="27" name="Straight Connector 104"/>
          <p:cNvCxnSpPr/>
          <p:nvPr/>
        </p:nvCxnSpPr>
        <p:spPr>
          <a:xfrm flipH="1" flipV="1">
            <a:off x="1331640" y="6367606"/>
            <a:ext cx="7479170" cy="13722"/>
          </a:xfrm>
          <a:prstGeom prst="line">
            <a:avLst/>
          </a:prstGeom>
          <a:ln>
            <a:headEnd type="oval"/>
            <a:tailEnd type="oval"/>
          </a:ln>
        </p:spPr>
        <p:style>
          <a:lnRef idx="1">
            <a:schemeClr val="accent4"/>
          </a:lnRef>
          <a:fillRef idx="0">
            <a:schemeClr val="accent4"/>
          </a:fillRef>
          <a:effectRef idx="0">
            <a:schemeClr val="accent4"/>
          </a:effectRef>
          <a:fontRef idx="minor">
            <a:schemeClr val="tx1"/>
          </a:fontRef>
        </p:style>
      </p:cxnSp>
      <p:sp>
        <p:nvSpPr>
          <p:cNvPr id="15" name="矩形 14"/>
          <p:cNvSpPr/>
          <p:nvPr/>
        </p:nvSpPr>
        <p:spPr>
          <a:xfrm>
            <a:off x="2267744" y="908720"/>
            <a:ext cx="6676654" cy="2738120"/>
          </a:xfrm>
          <a:prstGeom prst="rect">
            <a:avLst/>
          </a:prstGeom>
        </p:spPr>
        <p:txBody>
          <a:bodyPr wrap="square">
            <a:spAutoFit/>
          </a:bodyPr>
          <a:lstStyle/>
          <a:p>
            <a:pPr>
              <a:spcBef>
                <a:spcPts val="600"/>
              </a:spcBef>
            </a:pPr>
            <a:r>
              <a:rPr lang="zh-CN" altLang="en-US" dirty="0">
                <a:latin typeface="楷体_GB2312" panose="02010609030101010101" pitchFamily="49" charset="-122"/>
                <a:ea typeface="楷体_GB2312" panose="02010609030101010101" pitchFamily="49" charset="-122"/>
                <a:sym typeface="Arial" panose="020B0604020202020204" pitchFamily="34" charset="0"/>
              </a:rPr>
              <a:t>全面启动调查工作，各县级单位在接到国家下发的调查底图</a:t>
            </a:r>
            <a:r>
              <a:rPr lang="zh-CN" altLang="en-US" dirty="0">
                <a:solidFill>
                  <a:srgbClr val="FF0000"/>
                </a:solidFill>
                <a:latin typeface="楷体_GB2312" panose="02010609030101010101" pitchFamily="49" charset="-122"/>
                <a:ea typeface="楷体_GB2312" panose="02010609030101010101" pitchFamily="49" charset="-122"/>
                <a:sym typeface="Arial" panose="020B0604020202020204" pitchFamily="34" charset="0"/>
              </a:rPr>
              <a:t>三个月内，</a:t>
            </a:r>
            <a:r>
              <a:rPr lang="zh-CN" altLang="en-US" dirty="0">
                <a:latin typeface="楷体_GB2312" panose="02010609030101010101" pitchFamily="49" charset="-122"/>
                <a:ea typeface="楷体_GB2312" panose="02010609030101010101" pitchFamily="49" charset="-122"/>
                <a:sym typeface="Arial" panose="020B0604020202020204" pitchFamily="34" charset="0"/>
              </a:rPr>
              <a:t>完成县级土地调查工作，接到县级上报的土地调查成果</a:t>
            </a:r>
            <a:r>
              <a:rPr lang="zh-CN" altLang="en-US" dirty="0">
                <a:solidFill>
                  <a:srgbClr val="FF0000"/>
                </a:solidFill>
                <a:latin typeface="楷体_GB2312" panose="02010609030101010101" pitchFamily="49" charset="-122"/>
                <a:ea typeface="楷体_GB2312" panose="02010609030101010101" pitchFamily="49" charset="-122"/>
                <a:sym typeface="Arial" panose="020B0604020202020204" pitchFamily="34" charset="0"/>
              </a:rPr>
              <a:t>两个月内</a:t>
            </a:r>
            <a:r>
              <a:rPr lang="zh-CN" altLang="en-US" dirty="0">
                <a:latin typeface="楷体_GB2312" panose="02010609030101010101" pitchFamily="49" charset="-122"/>
                <a:ea typeface="楷体_GB2312" panose="02010609030101010101" pitchFamily="49" charset="-122"/>
                <a:sym typeface="Arial" panose="020B0604020202020204" pitchFamily="34" charset="0"/>
              </a:rPr>
              <a:t>，完成省级全面检查和整改工作；</a:t>
            </a:r>
            <a:endParaRPr lang="zh-CN" altLang="en-US" dirty="0">
              <a:latin typeface="楷体_GB2312" panose="02010609030101010101" pitchFamily="49" charset="-122"/>
              <a:ea typeface="楷体_GB2312" panose="02010609030101010101" pitchFamily="49" charset="-122"/>
              <a:sym typeface="Arial" panose="020B0604020202020204" pitchFamily="34" charset="0"/>
            </a:endParaRPr>
          </a:p>
          <a:p>
            <a:pPr>
              <a:spcBef>
                <a:spcPts val="600"/>
              </a:spcBef>
            </a:pPr>
            <a:r>
              <a:rPr lang="zh-CN" altLang="en-US" dirty="0" smtClean="0">
                <a:latin typeface="楷体_GB2312" panose="02010609030101010101" pitchFamily="49" charset="-122"/>
                <a:ea typeface="楷体_GB2312" panose="02010609030101010101" pitchFamily="49" charset="-122"/>
                <a:sym typeface="Arial" panose="020B0604020202020204" pitchFamily="34" charset="0"/>
              </a:rPr>
              <a:t>组织</a:t>
            </a:r>
            <a:r>
              <a:rPr lang="zh-CN" altLang="en-US" dirty="0">
                <a:latin typeface="楷体_GB2312" panose="02010609030101010101" pitchFamily="49" charset="-122"/>
                <a:ea typeface="楷体_GB2312" panose="02010609030101010101" pitchFamily="49" charset="-122"/>
                <a:sym typeface="Arial" panose="020B0604020202020204" pitchFamily="34" charset="0"/>
              </a:rPr>
              <a:t>核查工作，国家级内业核查在接收后</a:t>
            </a:r>
            <a:r>
              <a:rPr lang="zh-CN" altLang="en-US" dirty="0">
                <a:solidFill>
                  <a:srgbClr val="FF0000"/>
                </a:solidFill>
                <a:latin typeface="楷体_GB2312" panose="02010609030101010101" pitchFamily="49" charset="-122"/>
                <a:ea typeface="楷体_GB2312" panose="02010609030101010101" pitchFamily="49" charset="-122"/>
                <a:sym typeface="Arial" panose="020B0604020202020204" pitchFamily="34" charset="0"/>
              </a:rPr>
              <a:t>一个月内</a:t>
            </a:r>
            <a:r>
              <a:rPr lang="zh-CN" altLang="en-US" dirty="0">
                <a:latin typeface="楷体_GB2312" panose="02010609030101010101" pitchFamily="49" charset="-122"/>
                <a:ea typeface="楷体_GB2312" panose="02010609030101010101" pitchFamily="49" charset="-122"/>
                <a:sym typeface="Arial" panose="020B0604020202020204" pitchFamily="34" charset="0"/>
              </a:rPr>
              <a:t>完成，问题及时反馈到地方；在收到国家反馈后的</a:t>
            </a:r>
            <a:r>
              <a:rPr lang="zh-CN" altLang="en-US" dirty="0">
                <a:solidFill>
                  <a:srgbClr val="FF0000"/>
                </a:solidFill>
                <a:latin typeface="楷体_GB2312" panose="02010609030101010101" pitchFamily="49" charset="-122"/>
                <a:ea typeface="楷体_GB2312" panose="02010609030101010101" pitchFamily="49" charset="-122"/>
                <a:sym typeface="Arial" panose="020B0604020202020204" pitchFamily="34" charset="0"/>
              </a:rPr>
              <a:t>一个月内</a:t>
            </a:r>
            <a:r>
              <a:rPr lang="zh-CN" altLang="en-US" dirty="0">
                <a:latin typeface="楷体_GB2312" panose="02010609030101010101" pitchFamily="49" charset="-122"/>
                <a:ea typeface="楷体_GB2312" panose="02010609030101010101" pitchFamily="49" charset="-122"/>
                <a:sym typeface="Arial" panose="020B0604020202020204" pitchFamily="34" charset="0"/>
              </a:rPr>
              <a:t>，完成复核调查、数据</a:t>
            </a:r>
            <a:r>
              <a:rPr lang="zh-CN" altLang="en-US" dirty="0">
                <a:solidFill>
                  <a:srgbClr val="FF0000"/>
                </a:solidFill>
                <a:latin typeface="楷体_GB2312" panose="02010609030101010101" pitchFamily="49" charset="-122"/>
                <a:ea typeface="楷体_GB2312" panose="02010609030101010101" pitchFamily="49" charset="-122"/>
                <a:sym typeface="Arial" panose="020B0604020202020204" pitchFamily="34" charset="0"/>
              </a:rPr>
              <a:t>整改</a:t>
            </a:r>
            <a:r>
              <a:rPr lang="zh-CN" altLang="en-US" dirty="0">
                <a:latin typeface="楷体_GB2312" panose="02010609030101010101" pitchFamily="49" charset="-122"/>
                <a:ea typeface="楷体_GB2312" panose="02010609030101010101" pitchFamily="49" charset="-122"/>
                <a:sym typeface="Arial" panose="020B0604020202020204" pitchFamily="34" charset="0"/>
              </a:rPr>
              <a:t>及省级检查，并由省级</a:t>
            </a:r>
            <a:r>
              <a:rPr lang="zh-CN" altLang="en-US" dirty="0">
                <a:solidFill>
                  <a:srgbClr val="FF0000"/>
                </a:solidFill>
                <a:latin typeface="楷体_GB2312" panose="02010609030101010101" pitchFamily="49" charset="-122"/>
                <a:ea typeface="楷体_GB2312" panose="02010609030101010101" pitchFamily="49" charset="-122"/>
                <a:sym typeface="Arial" panose="020B0604020202020204" pitchFamily="34" charset="0"/>
              </a:rPr>
              <a:t>上报</a:t>
            </a:r>
            <a:r>
              <a:rPr lang="zh-CN" altLang="en-US" dirty="0">
                <a:latin typeface="楷体_GB2312" panose="02010609030101010101" pitchFamily="49" charset="-122"/>
                <a:ea typeface="楷体_GB2312" panose="02010609030101010101" pitchFamily="49" charset="-122"/>
                <a:sym typeface="Arial" panose="020B0604020202020204" pitchFamily="34" charset="0"/>
              </a:rPr>
              <a:t>整改成果；国家在</a:t>
            </a:r>
            <a:r>
              <a:rPr lang="zh-CN" altLang="en-US" dirty="0">
                <a:solidFill>
                  <a:srgbClr val="FF0000"/>
                </a:solidFill>
                <a:latin typeface="楷体_GB2312" panose="02010609030101010101" pitchFamily="49" charset="-122"/>
                <a:ea typeface="楷体_GB2312" panose="02010609030101010101" pitchFamily="49" charset="-122"/>
                <a:sym typeface="Arial" panose="020B0604020202020204" pitchFamily="34" charset="0"/>
              </a:rPr>
              <a:t>三个</a:t>
            </a:r>
            <a:r>
              <a:rPr lang="zh-CN" altLang="en-US" dirty="0">
                <a:latin typeface="楷体_GB2312" panose="02010609030101010101" pitchFamily="49" charset="-122"/>
                <a:ea typeface="楷体_GB2312" panose="02010609030101010101" pitchFamily="49" charset="-122"/>
                <a:sym typeface="Arial" panose="020B0604020202020204" pitchFamily="34" charset="0"/>
              </a:rPr>
              <a:t>月内，完成内业核查、数据库质量检查、互联网在线核查、外业抽查、数据库修改以及</a:t>
            </a:r>
            <a:r>
              <a:rPr lang="zh-CN" altLang="en-US" dirty="0">
                <a:solidFill>
                  <a:srgbClr val="FF0000"/>
                </a:solidFill>
                <a:latin typeface="楷体_GB2312" panose="02010609030101010101" pitchFamily="49" charset="-122"/>
                <a:ea typeface="楷体_GB2312" panose="02010609030101010101" pitchFamily="49" charset="-122"/>
                <a:sym typeface="Arial" panose="020B0604020202020204" pitchFamily="34" charset="0"/>
              </a:rPr>
              <a:t>数据库入库</a:t>
            </a:r>
            <a:r>
              <a:rPr lang="zh-CN" altLang="en-US" dirty="0">
                <a:latin typeface="楷体_GB2312" panose="02010609030101010101" pitchFamily="49" charset="-122"/>
                <a:ea typeface="楷体_GB2312" panose="02010609030101010101" pitchFamily="49" charset="-122"/>
                <a:sym typeface="Arial" panose="020B0604020202020204" pitchFamily="34" charset="0"/>
              </a:rPr>
              <a:t>工作</a:t>
            </a:r>
            <a:r>
              <a:rPr lang="zh-CN" altLang="en-US" dirty="0" smtClean="0">
                <a:latin typeface="楷体_GB2312" panose="02010609030101010101" pitchFamily="49" charset="-122"/>
                <a:ea typeface="楷体_GB2312" panose="02010609030101010101" pitchFamily="49" charset="-122"/>
                <a:sym typeface="Arial" panose="020B0604020202020204" pitchFamily="34" charset="0"/>
              </a:rPr>
              <a:t>。</a:t>
            </a:r>
            <a:endParaRPr lang="en-US" altLang="zh-CN" dirty="0" smtClean="0">
              <a:latin typeface="楷体_GB2312" panose="02010609030101010101" pitchFamily="49" charset="-122"/>
              <a:ea typeface="楷体_GB2312" panose="02010609030101010101" pitchFamily="49" charset="-122"/>
              <a:sym typeface="Arial" panose="020B0604020202020204" pitchFamily="34" charset="0"/>
            </a:endParaRPr>
          </a:p>
          <a:p>
            <a:pPr>
              <a:spcBef>
                <a:spcPts val="600"/>
              </a:spcBef>
            </a:pPr>
            <a:r>
              <a:rPr lang="zh-CN" altLang="en-US" dirty="0">
                <a:latin typeface="楷体_GB2312" panose="02010609030101010101" pitchFamily="49" charset="-122"/>
                <a:ea typeface="楷体_GB2312" panose="02010609030101010101" pitchFamily="49" charset="-122"/>
                <a:sym typeface="Arial" panose="020B0604020202020204" pitchFamily="34" charset="0"/>
              </a:rPr>
              <a:t>继续开展宣传、指导、检查、政策与技术研究等</a:t>
            </a:r>
            <a:r>
              <a:rPr lang="zh-CN" altLang="en-US" dirty="0" smtClean="0">
                <a:latin typeface="楷体_GB2312" panose="02010609030101010101" pitchFamily="49" charset="-122"/>
                <a:ea typeface="楷体_GB2312" panose="02010609030101010101" pitchFamily="49" charset="-122"/>
                <a:sym typeface="Arial" panose="020B0604020202020204" pitchFamily="34" charset="0"/>
              </a:rPr>
              <a:t>工作。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up)">
                                      <p:cBhvr>
                                        <p:cTn id="17" dur="500"/>
                                        <p:tgtEl>
                                          <p:spTgt spid="4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500"/>
                                        <p:tgtEl>
                                          <p:spTgt spid="44"/>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up)">
                                      <p:cBhvr>
                                        <p:cTn id="35" dur="500"/>
                                        <p:tgtEl>
                                          <p:spTgt spid="4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500"/>
                                        <p:tgtEl>
                                          <p:spTgt spid="45"/>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Effect transition="in" filter="fade">
                                      <p:cBhvr>
                                        <p:cTn id="45" dur="500"/>
                                        <p:tgtEl>
                                          <p:spTgt spid="38"/>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up)">
                                      <p:cBhvr>
                                        <p:cTn id="53" dur="500"/>
                                        <p:tgtEl>
                                          <p:spTgt spid="42"/>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7" grpId="0"/>
      <p:bldP spid="52" grpId="0"/>
      <p:bldP spid="38" grpId="0" animBg="1"/>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对角圆角矩形 5"/>
          <p:cNvSpPr/>
          <p:nvPr/>
        </p:nvSpPr>
        <p:spPr>
          <a:xfrm>
            <a:off x="3832230" y="1384785"/>
            <a:ext cx="4493598" cy="2372075"/>
          </a:xfrm>
          <a:prstGeom prst="round2Diag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algn="ctr">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1" name="对角圆角矩形 3"/>
          <p:cNvSpPr/>
          <p:nvPr/>
        </p:nvSpPr>
        <p:spPr>
          <a:xfrm>
            <a:off x="253009" y="1384785"/>
            <a:ext cx="3396695" cy="4952525"/>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algn="ctr">
              <a:defRPr/>
            </a:pPr>
            <a:endParaRPr lang="zh-CN" altLang="en-US" sz="2265"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705059" y="77926"/>
            <a:ext cx="6286544" cy="581057"/>
          </a:xfrm>
          <a:prstGeom prst="rect">
            <a:avLst/>
          </a:prstGeom>
          <a:ln>
            <a:noFill/>
          </a:ln>
        </p:spPr>
        <p:txBody>
          <a:bodyPr wrap="square">
            <a:spAutoFit/>
          </a:bodyPr>
          <a:lstStyle/>
          <a:p>
            <a:pPr lvl="0">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十四、职责分工</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49" name="矩形 148"/>
          <p:cNvSpPr/>
          <p:nvPr/>
        </p:nvSpPr>
        <p:spPr>
          <a:xfrm>
            <a:off x="396407" y="1487477"/>
            <a:ext cx="3109898" cy="4061460"/>
          </a:xfrm>
          <a:prstGeom prst="rect">
            <a:avLst/>
          </a:prstGeom>
        </p:spPr>
        <p:txBody>
          <a:bodyPr wrap="square">
            <a:spAutoFit/>
          </a:bodyPr>
          <a:lstStyle/>
          <a:p>
            <a:pPr algn="ctr"/>
            <a:r>
              <a:rPr lang="zh-CN" altLang="en-US" b="1" u="sng" dirty="0" smtClean="0">
                <a:solidFill>
                  <a:schemeClr val="bg1"/>
                </a:solidFill>
                <a:latin typeface="楷体_GB2312" panose="02010609030101010101" pitchFamily="49" charset="-122"/>
                <a:ea typeface="楷体_GB2312" panose="02010609030101010101" pitchFamily="49" charset="-122"/>
              </a:rPr>
              <a:t>省级负责</a:t>
            </a:r>
            <a:r>
              <a:rPr lang="zh-CN" altLang="en-US" b="1" u="sng" dirty="0">
                <a:solidFill>
                  <a:schemeClr val="bg1"/>
                </a:solidFill>
                <a:latin typeface="楷体_GB2312" panose="02010609030101010101" pitchFamily="49" charset="-122"/>
                <a:ea typeface="楷体_GB2312" panose="02010609030101010101" pitchFamily="49" charset="-122"/>
              </a:rPr>
              <a:t>的工作</a:t>
            </a:r>
            <a:endParaRPr lang="zh-CN" altLang="en-US" b="1" u="sng"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制定相关技术标准及规范、</a:t>
            </a:r>
            <a:r>
              <a:rPr lang="zh-CN" altLang="en-US" sz="1600" dirty="0" smtClean="0">
                <a:solidFill>
                  <a:schemeClr val="bg1"/>
                </a:solidFill>
                <a:latin typeface="楷体_GB2312" panose="02010609030101010101" pitchFamily="49" charset="-122"/>
                <a:ea typeface="楷体_GB2312" panose="02010609030101010101" pitchFamily="49" charset="-122"/>
              </a:rPr>
              <a:t>方案和技术细则；</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组织开展宣传和舆情监测引导工作；</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smtClean="0">
                <a:solidFill>
                  <a:schemeClr val="bg1"/>
                </a:solidFill>
                <a:latin typeface="楷体_GB2312" panose="02010609030101010101" pitchFamily="49" charset="-122"/>
                <a:ea typeface="楷体_GB2312" panose="02010609030101010101" pitchFamily="49" charset="-122"/>
              </a:rPr>
              <a:t>负责编制接合图表和控制面积；</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负责对全省各县（市、区）土地调查工作技术指导、质量抽查和成果验收；</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sym typeface="+mn-ea"/>
              </a:rPr>
              <a:t>省级建库软件的</a:t>
            </a:r>
            <a:r>
              <a:rPr lang="zh-CN" altLang="en-US" sz="1600" dirty="0">
                <a:solidFill>
                  <a:schemeClr val="bg1"/>
                </a:solidFill>
                <a:latin typeface="楷体_GB2312" panose="02010609030101010101" pitchFamily="49" charset="-122"/>
                <a:ea typeface="楷体_GB2312" panose="02010609030101010101" pitchFamily="49" charset="-122"/>
              </a:rPr>
              <a:t>采购；</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选择专业队伍，对调查成果进行核查和监理</a:t>
            </a:r>
            <a:r>
              <a:rPr lang="zh-CN" altLang="en-US" sz="1600" dirty="0" smtClean="0">
                <a:solidFill>
                  <a:schemeClr val="bg1"/>
                </a:solidFill>
                <a:latin typeface="楷体_GB2312" panose="02010609030101010101" pitchFamily="49" charset="-122"/>
                <a:ea typeface="楷体_GB2312" panose="02010609030101010101" pitchFamily="49" charset="-122"/>
              </a:rPr>
              <a:t>；</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组织建设省级土地利用数据库和全省数据的分析；</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省级成果汇总。；</a:t>
            </a:r>
            <a:endParaRPr lang="zh-CN" altLang="en-US" sz="1600" dirty="0">
              <a:solidFill>
                <a:schemeClr val="bg1"/>
              </a:solidFill>
              <a:latin typeface="楷体_GB2312" panose="02010609030101010101" pitchFamily="49" charset="-122"/>
              <a:ea typeface="楷体_GB2312" panose="02010609030101010101" pitchFamily="49" charset="-122"/>
            </a:endParaRPr>
          </a:p>
        </p:txBody>
      </p:sp>
      <p:sp>
        <p:nvSpPr>
          <p:cNvPr id="153" name="矩形 152"/>
          <p:cNvSpPr/>
          <p:nvPr/>
        </p:nvSpPr>
        <p:spPr>
          <a:xfrm>
            <a:off x="3825669" y="1384785"/>
            <a:ext cx="4506720" cy="2339102"/>
          </a:xfrm>
          <a:prstGeom prst="rect">
            <a:avLst/>
          </a:prstGeom>
        </p:spPr>
        <p:txBody>
          <a:bodyPr wrap="square">
            <a:spAutoFit/>
          </a:bodyPr>
          <a:lstStyle/>
          <a:p>
            <a:pPr algn="ctr"/>
            <a:r>
              <a:rPr lang="zh-CN" altLang="en-US" b="1" u="sng" dirty="0" smtClean="0">
                <a:solidFill>
                  <a:schemeClr val="bg1"/>
                </a:solidFill>
                <a:latin typeface="楷体_GB2312" panose="02010609030101010101" pitchFamily="49" charset="-122"/>
                <a:ea typeface="楷体_GB2312" panose="02010609030101010101" pitchFamily="49" charset="-122"/>
              </a:rPr>
              <a:t>市级负责</a:t>
            </a:r>
            <a:r>
              <a:rPr lang="zh-CN" altLang="en-US" b="1" u="sng" dirty="0">
                <a:solidFill>
                  <a:schemeClr val="bg1"/>
                </a:solidFill>
                <a:latin typeface="楷体_GB2312" panose="02010609030101010101" pitchFamily="49" charset="-122"/>
                <a:ea typeface="楷体_GB2312" panose="02010609030101010101" pitchFamily="49" charset="-122"/>
              </a:rPr>
              <a:t>的工作</a:t>
            </a:r>
            <a:endParaRPr lang="zh-CN" altLang="en-US" b="1" u="sng"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制定本地区的实施方案；</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负责县级方案的审查，报省级审核批准；</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负责调查工作舆论宣传的组织和部署；</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负责县级成果质量和进度的监控，对成果全面复查和预</a:t>
            </a:r>
            <a:r>
              <a:rPr lang="zh-CN" altLang="en-US" sz="1600" dirty="0" smtClean="0">
                <a:solidFill>
                  <a:schemeClr val="bg1"/>
                </a:solidFill>
                <a:latin typeface="楷体_GB2312" panose="02010609030101010101" pitchFamily="49" charset="-122"/>
                <a:ea typeface="楷体_GB2312" panose="02010609030101010101" pitchFamily="49" charset="-122"/>
              </a:rPr>
              <a:t>检；</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负责市级数据库建设、质量控制和成果汇总，编写市级报告</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负责市级工作经费的落实</a:t>
            </a:r>
            <a:r>
              <a:rPr lang="zh-CN" altLang="en-US" sz="1600" dirty="0" smtClean="0">
                <a:solidFill>
                  <a:schemeClr val="bg1"/>
                </a:solidFill>
                <a:latin typeface="楷体_GB2312" panose="02010609030101010101" pitchFamily="49" charset="-122"/>
                <a:ea typeface="楷体_GB2312" panose="02010609030101010101" pitchFamily="49" charset="-122"/>
              </a:rPr>
              <a:t>。</a:t>
            </a:r>
            <a:endParaRPr lang="zh-CN" altLang="en-US" sz="1600" dirty="0">
              <a:solidFill>
                <a:schemeClr val="bg1"/>
              </a:solidFill>
              <a:latin typeface="楷体_GB2312" panose="02010609030101010101" pitchFamily="49" charset="-122"/>
              <a:ea typeface="楷体_GB2312" panose="02010609030101010101" pitchFamily="49" charset="-122"/>
            </a:endParaRPr>
          </a:p>
        </p:txBody>
      </p:sp>
      <p:sp>
        <p:nvSpPr>
          <p:cNvPr id="10" name="对角圆角矩形 5"/>
          <p:cNvSpPr/>
          <p:nvPr/>
        </p:nvSpPr>
        <p:spPr>
          <a:xfrm>
            <a:off x="3894827" y="4039344"/>
            <a:ext cx="4493597" cy="2297966"/>
          </a:xfrm>
          <a:prstGeom prst="round2Diag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algn="ctr">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017389" y="4039344"/>
            <a:ext cx="4248472" cy="2092881"/>
          </a:xfrm>
          <a:prstGeom prst="rect">
            <a:avLst/>
          </a:prstGeom>
        </p:spPr>
        <p:txBody>
          <a:bodyPr wrap="square">
            <a:spAutoFit/>
          </a:bodyPr>
          <a:lstStyle/>
          <a:p>
            <a:pPr algn="ctr"/>
            <a:r>
              <a:rPr lang="zh-CN" altLang="en-US" b="1" u="sng" dirty="0">
                <a:solidFill>
                  <a:schemeClr val="bg1"/>
                </a:solidFill>
                <a:latin typeface="楷体_GB2312" panose="02010609030101010101" pitchFamily="49" charset="-122"/>
                <a:ea typeface="楷体_GB2312" panose="02010609030101010101" pitchFamily="49" charset="-122"/>
              </a:rPr>
              <a:t>县</a:t>
            </a:r>
            <a:r>
              <a:rPr lang="zh-CN" altLang="en-US" b="1" u="sng" dirty="0" smtClean="0">
                <a:solidFill>
                  <a:schemeClr val="bg1"/>
                </a:solidFill>
                <a:latin typeface="楷体_GB2312" panose="02010609030101010101" pitchFamily="49" charset="-122"/>
                <a:ea typeface="楷体_GB2312" panose="02010609030101010101" pitchFamily="49" charset="-122"/>
              </a:rPr>
              <a:t>级负责</a:t>
            </a:r>
            <a:r>
              <a:rPr lang="zh-CN" altLang="en-US" b="1" u="sng" dirty="0">
                <a:solidFill>
                  <a:schemeClr val="bg1"/>
                </a:solidFill>
                <a:latin typeface="楷体_GB2312" panose="02010609030101010101" pitchFamily="49" charset="-122"/>
                <a:ea typeface="楷体_GB2312" panose="02010609030101010101" pitchFamily="49" charset="-122"/>
              </a:rPr>
              <a:t>的工作</a:t>
            </a:r>
            <a:endParaRPr lang="zh-CN" altLang="en-US" b="1" u="sng"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制定具体工作方案和技术方案；</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开展宣传和舆情引导；</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smtClean="0">
                <a:solidFill>
                  <a:schemeClr val="bg1"/>
                </a:solidFill>
                <a:latin typeface="楷体_GB2312" panose="02010609030101010101" pitchFamily="49" charset="-122"/>
                <a:ea typeface="楷体_GB2312" panose="02010609030101010101" pitchFamily="49" charset="-122"/>
              </a:rPr>
              <a:t>选择队伍</a:t>
            </a:r>
            <a:r>
              <a:rPr lang="zh-CN" altLang="en-US" sz="1600" dirty="0">
                <a:solidFill>
                  <a:schemeClr val="bg1"/>
                </a:solidFill>
                <a:latin typeface="楷体_GB2312" panose="02010609030101010101" pitchFamily="49" charset="-122"/>
                <a:ea typeface="楷体_GB2312" panose="02010609030101010101" pitchFamily="49" charset="-122"/>
              </a:rPr>
              <a:t>招标工作；</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保证调查经费；</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实地开展土地调查及数据库建设工作；</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对成果进行</a:t>
            </a:r>
            <a:r>
              <a:rPr lang="en-US" altLang="zh-CN" sz="1600" dirty="0">
                <a:solidFill>
                  <a:schemeClr val="bg1"/>
                </a:solidFill>
                <a:latin typeface="楷体_GB2312" panose="02010609030101010101" pitchFamily="49" charset="-122"/>
                <a:ea typeface="楷体_GB2312" panose="02010609030101010101" pitchFamily="49" charset="-122"/>
              </a:rPr>
              <a:t>100%</a:t>
            </a:r>
            <a:r>
              <a:rPr lang="zh-CN" altLang="en-US" sz="1600" dirty="0">
                <a:solidFill>
                  <a:schemeClr val="bg1"/>
                </a:solidFill>
                <a:latin typeface="楷体_GB2312" panose="02010609030101010101" pitchFamily="49" charset="-122"/>
                <a:ea typeface="楷体_GB2312" panose="02010609030101010101" pitchFamily="49" charset="-122"/>
              </a:rPr>
              <a:t>自查</a:t>
            </a:r>
            <a:r>
              <a:rPr lang="zh-CN" altLang="en-US" sz="1600" dirty="0" smtClean="0">
                <a:solidFill>
                  <a:schemeClr val="bg1"/>
                </a:solidFill>
                <a:latin typeface="楷体_GB2312" panose="02010609030101010101" pitchFamily="49" charset="-122"/>
                <a:ea typeface="楷体_GB2312" panose="02010609030101010101" pitchFamily="49" charset="-122"/>
              </a:rPr>
              <a:t>；</a:t>
            </a:r>
            <a:endParaRPr lang="en-US" altLang="zh-CN" sz="1600" dirty="0" smtClean="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成果汇总，编写各类报告和图件。</a:t>
            </a:r>
            <a:endParaRPr lang="zh-CN" altLang="en-US" sz="1600" dirty="0">
              <a:solidFill>
                <a:schemeClr val="bg1"/>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ipe(left)">
                                      <p:cBhvr>
                                        <p:cTn id="7" dur="500"/>
                                        <p:tgtEl>
                                          <p:spTgt spid="1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3"/>
                                        </p:tgtEl>
                                        <p:attrNameLst>
                                          <p:attrName>style.visibility</p:attrName>
                                        </p:attrNameLst>
                                      </p:cBhvr>
                                      <p:to>
                                        <p:strVal val="visible"/>
                                      </p:to>
                                    </p:set>
                                    <p:animEffect transition="in" filter="wipe(left)">
                                      <p:cBhvr>
                                        <p:cTn id="11" dur="500"/>
                                        <p:tgtEl>
                                          <p:spTgt spid="11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49"/>
                                        </p:tgtEl>
                                        <p:attrNameLst>
                                          <p:attrName>style.visibility</p:attrName>
                                        </p:attrNameLst>
                                      </p:cBhvr>
                                      <p:to>
                                        <p:strVal val="visible"/>
                                      </p:to>
                                    </p:set>
                                    <p:animEffect transition="in" filter="wipe(left)">
                                      <p:cBhvr>
                                        <p:cTn id="14" dur="500"/>
                                        <p:tgtEl>
                                          <p:spTgt spid="14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53"/>
                                        </p:tgtEl>
                                        <p:attrNameLst>
                                          <p:attrName>style.visibility</p:attrName>
                                        </p:attrNameLst>
                                      </p:cBhvr>
                                      <p:to>
                                        <p:strVal val="visible"/>
                                      </p:to>
                                    </p:set>
                                    <p:animEffect transition="in" filter="wipe(left)">
                                      <p:cBhvr>
                                        <p:cTn id="17" dur="500"/>
                                        <p:tgtEl>
                                          <p:spTgt spid="153"/>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1" grpId="0" animBg="1"/>
      <p:bldP spid="149" grpId="0"/>
      <p:bldP spid="153" grpId="0"/>
      <p:bldP spid="10" grpId="0" animBg="1"/>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十五、实施保障与质量控制</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76" name="矩形 75"/>
          <p:cNvSpPr/>
          <p:nvPr/>
        </p:nvSpPr>
        <p:spPr>
          <a:xfrm>
            <a:off x="781062" y="1021378"/>
            <a:ext cx="1811714" cy="369332"/>
          </a:xfrm>
          <a:prstGeom prst="rect">
            <a:avLst/>
          </a:prstGeom>
        </p:spPr>
        <p:txBody>
          <a:bodyPr wrap="none">
            <a:spAutoFit/>
          </a:bodyPr>
          <a:lstStyle/>
          <a:p>
            <a:r>
              <a:rPr lang="zh-CN" altLang="en-US" b="1" dirty="0" smtClean="0">
                <a:latin typeface="楷体_GB2312" panose="02010609030101010101" pitchFamily="49" charset="-122"/>
                <a:ea typeface="楷体_GB2312" panose="02010609030101010101" pitchFamily="49" charset="-122"/>
              </a:rPr>
              <a:t>（一）</a:t>
            </a:r>
            <a:r>
              <a:rPr lang="zh-CN" altLang="en-US" b="1" dirty="0">
                <a:latin typeface="楷体_GB2312" panose="02010609030101010101" pitchFamily="49" charset="-122"/>
                <a:ea typeface="楷体_GB2312" panose="02010609030101010101" pitchFamily="49" charset="-122"/>
              </a:rPr>
              <a:t>保障措施</a:t>
            </a:r>
            <a:endParaRPr lang="zh-CN" altLang="zh-CN" dirty="0">
              <a:latin typeface="楷体_GB2312" panose="02010609030101010101" pitchFamily="49" charset="-122"/>
              <a:ea typeface="楷体_GB2312" panose="02010609030101010101" pitchFamily="49" charset="-122"/>
            </a:endParaRPr>
          </a:p>
        </p:txBody>
      </p:sp>
      <p:pic>
        <p:nvPicPr>
          <p:cNvPr id="51" name="Picture 3" descr="C:\Users\Administrator\Desktop\787637.png"/>
          <p:cNvPicPr>
            <a:picLocks noChangeAspect="1" noChangeArrowheads="1"/>
          </p:cNvPicPr>
          <p:nvPr/>
        </p:nvPicPr>
        <p:blipFill>
          <a:blip r:embed="rId1" cstate="screen"/>
          <a:srcRect/>
          <a:stretch>
            <a:fillRect/>
          </a:stretch>
        </p:blipFill>
        <p:spPr bwMode="auto">
          <a:xfrm>
            <a:off x="2534812" y="1155099"/>
            <a:ext cx="3875232" cy="545664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2" name="组合 51"/>
          <p:cNvGrpSpPr/>
          <p:nvPr/>
        </p:nvGrpSpPr>
        <p:grpSpPr>
          <a:xfrm>
            <a:off x="3962755" y="5447074"/>
            <a:ext cx="1019344" cy="1019575"/>
            <a:chOff x="3832873" y="2297208"/>
            <a:chExt cx="1516550" cy="1516550"/>
          </a:xfrm>
        </p:grpSpPr>
        <p:grpSp>
          <p:nvGrpSpPr>
            <p:cNvPr id="77" name="组合 7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80" name="椭圆 7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78" name="椭圆 77"/>
            <p:cNvSpPr/>
            <p:nvPr/>
          </p:nvSpPr>
          <p:spPr>
            <a:xfrm>
              <a:off x="3983164" y="2466913"/>
              <a:ext cx="1185736" cy="1185736"/>
            </a:xfrm>
            <a:prstGeom prst="ellipse">
              <a:avLst/>
            </a:prstGeom>
            <a:solidFill>
              <a:srgbClr val="CC7E3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81" name="组合 80"/>
          <p:cNvGrpSpPr/>
          <p:nvPr/>
        </p:nvGrpSpPr>
        <p:grpSpPr>
          <a:xfrm>
            <a:off x="2953207" y="4359452"/>
            <a:ext cx="1019344" cy="1019575"/>
            <a:chOff x="3832873" y="2297208"/>
            <a:chExt cx="1516550" cy="1516550"/>
          </a:xfrm>
        </p:grpSpPr>
        <p:grpSp>
          <p:nvGrpSpPr>
            <p:cNvPr id="82" name="组合 8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85" name="椭圆 8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83" name="椭圆 82"/>
            <p:cNvSpPr/>
            <p:nvPr/>
          </p:nvSpPr>
          <p:spPr>
            <a:xfrm>
              <a:off x="3983164" y="2466913"/>
              <a:ext cx="1185736" cy="1185736"/>
            </a:xfrm>
            <a:prstGeom prst="ellipse">
              <a:avLst/>
            </a:prstGeom>
            <a:solidFill>
              <a:srgbClr val="A957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86" name="组合 85"/>
          <p:cNvGrpSpPr/>
          <p:nvPr/>
        </p:nvGrpSpPr>
        <p:grpSpPr>
          <a:xfrm>
            <a:off x="4988174" y="3694729"/>
            <a:ext cx="1019344" cy="1019575"/>
            <a:chOff x="3832873" y="2297208"/>
            <a:chExt cx="1516550" cy="1516550"/>
          </a:xfrm>
        </p:grpSpPr>
        <p:grpSp>
          <p:nvGrpSpPr>
            <p:cNvPr id="87" name="组合 8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90" name="椭圆 8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88" name="椭圆 87"/>
            <p:cNvSpPr/>
            <p:nvPr/>
          </p:nvSpPr>
          <p:spPr>
            <a:xfrm>
              <a:off x="3983164" y="2466913"/>
              <a:ext cx="1185736" cy="1185736"/>
            </a:xfrm>
            <a:prstGeom prst="ellipse">
              <a:avLst/>
            </a:prstGeom>
            <a:solidFill>
              <a:srgbClr val="FFC63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91" name="组合 90"/>
          <p:cNvGrpSpPr/>
          <p:nvPr/>
        </p:nvGrpSpPr>
        <p:grpSpPr>
          <a:xfrm>
            <a:off x="2953207" y="3064241"/>
            <a:ext cx="1019344" cy="1019575"/>
            <a:chOff x="3832873" y="2297208"/>
            <a:chExt cx="1516550" cy="1516550"/>
          </a:xfrm>
        </p:grpSpPr>
        <p:grpSp>
          <p:nvGrpSpPr>
            <p:cNvPr id="92" name="组合 9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95" name="椭圆 9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93" name="椭圆 92"/>
            <p:cNvSpPr/>
            <p:nvPr/>
          </p:nvSpPr>
          <p:spPr>
            <a:xfrm>
              <a:off x="3983164" y="2466913"/>
              <a:ext cx="1185736" cy="1185736"/>
            </a:xfrm>
            <a:prstGeom prst="ellipse">
              <a:avLst/>
            </a:prstGeom>
            <a:solidFill>
              <a:srgbClr val="FFA52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96" name="组合 95"/>
          <p:cNvGrpSpPr/>
          <p:nvPr/>
        </p:nvGrpSpPr>
        <p:grpSpPr>
          <a:xfrm>
            <a:off x="4988174" y="2384280"/>
            <a:ext cx="1019344" cy="1019575"/>
            <a:chOff x="3832873" y="2297208"/>
            <a:chExt cx="1516550" cy="1516550"/>
          </a:xfrm>
        </p:grpSpPr>
        <p:grpSp>
          <p:nvGrpSpPr>
            <p:cNvPr id="97" name="组合 9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100" name="椭圆 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98" name="椭圆 97"/>
            <p:cNvSpPr/>
            <p:nvPr/>
          </p:nvSpPr>
          <p:spPr>
            <a:xfrm>
              <a:off x="3983164" y="2466913"/>
              <a:ext cx="1185736" cy="1185736"/>
            </a:xfrm>
            <a:prstGeom prst="ellipse">
              <a:avLst/>
            </a:prstGeom>
            <a:solidFill>
              <a:srgbClr val="CC7E3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101" name="组合 100"/>
          <p:cNvGrpSpPr/>
          <p:nvPr/>
        </p:nvGrpSpPr>
        <p:grpSpPr>
          <a:xfrm>
            <a:off x="3962755" y="1256685"/>
            <a:ext cx="1019344" cy="1019575"/>
            <a:chOff x="3832873" y="2297208"/>
            <a:chExt cx="1516550" cy="1516550"/>
          </a:xfrm>
        </p:grpSpPr>
        <p:grpSp>
          <p:nvGrpSpPr>
            <p:cNvPr id="102" name="组合 10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105" name="椭圆 10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103" name="椭圆 102"/>
            <p:cNvSpPr/>
            <p:nvPr/>
          </p:nvSpPr>
          <p:spPr>
            <a:xfrm>
              <a:off x="3983164" y="2466913"/>
              <a:ext cx="1185736" cy="1185736"/>
            </a:xfrm>
            <a:prstGeom prst="ellipse">
              <a:avLst/>
            </a:prstGeom>
            <a:solidFill>
              <a:srgbClr val="A957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106" name="Group 34"/>
          <p:cNvGrpSpPr/>
          <p:nvPr/>
        </p:nvGrpSpPr>
        <p:grpSpPr>
          <a:xfrm>
            <a:off x="4284310" y="1540312"/>
            <a:ext cx="399176" cy="324894"/>
            <a:chOff x="1550139" y="1314466"/>
            <a:chExt cx="509139" cy="414300"/>
          </a:xfrm>
          <a:solidFill>
            <a:schemeClr val="bg1"/>
          </a:solidFill>
        </p:grpSpPr>
        <p:sp>
          <p:nvSpPr>
            <p:cNvPr id="107"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08"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09"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grpSp>
      <p:sp>
        <p:nvSpPr>
          <p:cNvPr id="110" name="矩形 3"/>
          <p:cNvSpPr>
            <a:spLocks noChangeArrowheads="1"/>
          </p:cNvSpPr>
          <p:nvPr/>
        </p:nvSpPr>
        <p:spPr bwMode="auto">
          <a:xfrm>
            <a:off x="5127022" y="990625"/>
            <a:ext cx="1338776"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defRPr/>
            </a:pPr>
            <a:r>
              <a:rPr lang="en-US" altLang="zh-CN" dirty="0">
                <a:solidFill>
                  <a:schemeClr val="tx1">
                    <a:lumMod val="65000"/>
                    <a:lumOff val="35000"/>
                  </a:schemeClr>
                </a:solidFill>
                <a:latin typeface="楷体_GB2312" panose="02010609030101010101" pitchFamily="49" charset="-122"/>
                <a:ea typeface="楷体_GB2312" panose="02010609030101010101" pitchFamily="49" charset="-122"/>
              </a:rPr>
              <a:t>1.</a:t>
            </a:r>
            <a:r>
              <a:rPr lang="zh-CN" altLang="en-US" dirty="0">
                <a:solidFill>
                  <a:schemeClr val="tx1">
                    <a:lumMod val="65000"/>
                    <a:lumOff val="35000"/>
                  </a:schemeClr>
                </a:solidFill>
                <a:latin typeface="楷体_GB2312" panose="02010609030101010101" pitchFamily="49" charset="-122"/>
                <a:ea typeface="楷体_GB2312" panose="02010609030101010101" pitchFamily="49" charset="-122"/>
              </a:rPr>
              <a:t>组织保障</a:t>
            </a:r>
            <a:endParaRPr lang="zh-CN" altLang="en-US"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sp>
        <p:nvSpPr>
          <p:cNvPr id="112" name="矩形 3"/>
          <p:cNvSpPr>
            <a:spLocks noChangeArrowheads="1"/>
          </p:cNvSpPr>
          <p:nvPr/>
        </p:nvSpPr>
        <p:spPr bwMode="auto">
          <a:xfrm>
            <a:off x="6182326" y="2348880"/>
            <a:ext cx="1800440"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defRPr/>
            </a:pPr>
            <a:r>
              <a:rPr lang="en-US" altLang="zh-CN" dirty="0">
                <a:solidFill>
                  <a:schemeClr val="tx1">
                    <a:lumMod val="65000"/>
                    <a:lumOff val="35000"/>
                  </a:schemeClr>
                </a:solidFill>
                <a:latin typeface="楷体_GB2312" panose="02010609030101010101" pitchFamily="49" charset="-122"/>
                <a:ea typeface="楷体_GB2312" panose="02010609030101010101" pitchFamily="49" charset="-122"/>
              </a:rPr>
              <a:t>2</a:t>
            </a:r>
            <a:r>
              <a:rPr lang="en-US" altLang="zh-CN" dirty="0" smtClean="0">
                <a:solidFill>
                  <a:schemeClr val="tx1">
                    <a:lumMod val="65000"/>
                    <a:lumOff val="35000"/>
                  </a:schemeClr>
                </a:solidFill>
                <a:latin typeface="楷体_GB2312" panose="02010609030101010101" pitchFamily="49" charset="-122"/>
                <a:ea typeface="楷体_GB2312" panose="02010609030101010101" pitchFamily="49" charset="-122"/>
              </a:rPr>
              <a:t>.</a:t>
            </a:r>
            <a:r>
              <a:rPr lang="zh-CN" altLang="en-US" dirty="0" smtClean="0">
                <a:solidFill>
                  <a:schemeClr val="tx1">
                    <a:lumMod val="65000"/>
                    <a:lumOff val="35000"/>
                  </a:schemeClr>
                </a:solidFill>
                <a:latin typeface="楷体_GB2312" panose="02010609030101010101" pitchFamily="49" charset="-122"/>
                <a:ea typeface="楷体_GB2312" panose="02010609030101010101" pitchFamily="49" charset="-122"/>
              </a:rPr>
              <a:t>安全保密保障</a:t>
            </a:r>
            <a:endParaRPr lang="zh-CN" altLang="en-US"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sp>
        <p:nvSpPr>
          <p:cNvPr id="114" name="Freeform 20"/>
          <p:cNvSpPr>
            <a:spLocks noEditPoints="1"/>
          </p:cNvSpPr>
          <p:nvPr/>
        </p:nvSpPr>
        <p:spPr bwMode="auto">
          <a:xfrm>
            <a:off x="5288828" y="2746888"/>
            <a:ext cx="397711" cy="27032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82" tIns="60941" rIns="121882" bIns="60941" numCol="1" anchor="t" anchorCtr="0" compatLnSpc="1"/>
          <a:lstStyle/>
          <a:p>
            <a:endParaRPr lang="en-US" sz="1705">
              <a:latin typeface="Arial" panose="020B0604020202020204" pitchFamily="34" charset="0"/>
              <a:ea typeface="微软雅黑" panose="020B0503020204020204" pitchFamily="34" charset="-122"/>
            </a:endParaRPr>
          </a:p>
        </p:txBody>
      </p:sp>
      <p:grpSp>
        <p:nvGrpSpPr>
          <p:cNvPr id="117" name="Group 20"/>
          <p:cNvGrpSpPr/>
          <p:nvPr/>
        </p:nvGrpSpPr>
        <p:grpSpPr>
          <a:xfrm>
            <a:off x="3246519" y="3409635"/>
            <a:ext cx="412397" cy="285707"/>
            <a:chOff x="7416800" y="1122363"/>
            <a:chExt cx="366713" cy="254000"/>
          </a:xfrm>
          <a:solidFill>
            <a:schemeClr val="bg1"/>
          </a:solidFill>
        </p:grpSpPr>
        <p:sp>
          <p:nvSpPr>
            <p:cNvPr id="118"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19"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grpSp>
      <p:sp>
        <p:nvSpPr>
          <p:cNvPr id="120" name="矩形 3"/>
          <p:cNvSpPr>
            <a:spLocks noChangeArrowheads="1"/>
          </p:cNvSpPr>
          <p:nvPr/>
        </p:nvSpPr>
        <p:spPr bwMode="auto">
          <a:xfrm>
            <a:off x="6172190" y="3501008"/>
            <a:ext cx="1338776"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defRPr/>
            </a:pPr>
            <a:r>
              <a:rPr lang="en-US" altLang="zh-CN" dirty="0">
                <a:solidFill>
                  <a:schemeClr val="tx1">
                    <a:lumMod val="65000"/>
                    <a:lumOff val="35000"/>
                  </a:schemeClr>
                </a:solidFill>
                <a:latin typeface="楷体_GB2312" panose="02010609030101010101" pitchFamily="49" charset="-122"/>
                <a:ea typeface="楷体_GB2312" panose="02010609030101010101" pitchFamily="49" charset="-122"/>
              </a:rPr>
              <a:t>4.</a:t>
            </a:r>
            <a:r>
              <a:rPr lang="zh-CN" altLang="en-US" dirty="0">
                <a:solidFill>
                  <a:schemeClr val="tx1">
                    <a:lumMod val="65000"/>
                    <a:lumOff val="35000"/>
                  </a:schemeClr>
                </a:solidFill>
                <a:latin typeface="楷体_GB2312" panose="02010609030101010101" pitchFamily="49" charset="-122"/>
                <a:ea typeface="楷体_GB2312" panose="02010609030101010101" pitchFamily="49" charset="-122"/>
              </a:rPr>
              <a:t>机制保障</a:t>
            </a:r>
            <a:endParaRPr lang="zh-CN" altLang="en-US"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grpSp>
        <p:nvGrpSpPr>
          <p:cNvPr id="122" name="组合 121"/>
          <p:cNvGrpSpPr/>
          <p:nvPr/>
        </p:nvGrpSpPr>
        <p:grpSpPr>
          <a:xfrm>
            <a:off x="3213763" y="4676715"/>
            <a:ext cx="422133" cy="403614"/>
            <a:chOff x="3294063" y="754063"/>
            <a:chExt cx="5600701" cy="5353051"/>
          </a:xfrm>
          <a:solidFill>
            <a:schemeClr val="bg1"/>
          </a:solidFill>
        </p:grpSpPr>
        <p:sp>
          <p:nvSpPr>
            <p:cNvPr id="123"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4"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5"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6"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7"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8"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9"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30"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31"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32"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33"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grpSp>
      <p:sp>
        <p:nvSpPr>
          <p:cNvPr id="134" name="矩形 3"/>
          <p:cNvSpPr>
            <a:spLocks noChangeArrowheads="1"/>
          </p:cNvSpPr>
          <p:nvPr/>
        </p:nvSpPr>
        <p:spPr bwMode="auto">
          <a:xfrm>
            <a:off x="251520" y="4077072"/>
            <a:ext cx="1338776"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defRPr/>
            </a:pPr>
            <a:r>
              <a:rPr lang="en-US" altLang="zh-CN" dirty="0">
                <a:solidFill>
                  <a:schemeClr val="tx1">
                    <a:lumMod val="65000"/>
                    <a:lumOff val="35000"/>
                  </a:schemeClr>
                </a:solidFill>
                <a:latin typeface="楷体_GB2312" panose="02010609030101010101" pitchFamily="49" charset="-122"/>
                <a:ea typeface="楷体_GB2312" panose="02010609030101010101" pitchFamily="49" charset="-122"/>
              </a:rPr>
              <a:t>5.</a:t>
            </a:r>
            <a:r>
              <a:rPr lang="zh-CN" altLang="en-US" dirty="0">
                <a:solidFill>
                  <a:schemeClr val="tx1">
                    <a:lumMod val="65000"/>
                    <a:lumOff val="35000"/>
                  </a:schemeClr>
                </a:solidFill>
                <a:latin typeface="楷体_GB2312" panose="02010609030101010101" pitchFamily="49" charset="-122"/>
                <a:ea typeface="楷体_GB2312" panose="02010609030101010101" pitchFamily="49" charset="-122"/>
              </a:rPr>
              <a:t>经费保障</a:t>
            </a:r>
            <a:endParaRPr lang="zh-CN" altLang="en-US"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grpSp>
        <p:nvGrpSpPr>
          <p:cNvPr id="136" name="Group 23"/>
          <p:cNvGrpSpPr/>
          <p:nvPr/>
        </p:nvGrpSpPr>
        <p:grpSpPr>
          <a:xfrm>
            <a:off x="5344074" y="4083078"/>
            <a:ext cx="342465" cy="298627"/>
            <a:chOff x="7540014" y="4306907"/>
            <a:chExt cx="389342" cy="339426"/>
          </a:xfrm>
          <a:solidFill>
            <a:schemeClr val="bg1"/>
          </a:solidFill>
        </p:grpSpPr>
        <p:sp>
          <p:nvSpPr>
            <p:cNvPr id="137"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38"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39"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0"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1"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2"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3"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4"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5"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6"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7"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grpSp>
      <p:sp>
        <p:nvSpPr>
          <p:cNvPr id="148" name="矩形 3"/>
          <p:cNvSpPr>
            <a:spLocks noChangeArrowheads="1"/>
          </p:cNvSpPr>
          <p:nvPr/>
        </p:nvSpPr>
        <p:spPr bwMode="auto">
          <a:xfrm>
            <a:off x="5222146" y="5298389"/>
            <a:ext cx="1338776"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defRPr/>
            </a:pPr>
            <a:r>
              <a:rPr lang="en-US" altLang="zh-CN" dirty="0">
                <a:solidFill>
                  <a:schemeClr val="tx1">
                    <a:lumMod val="65000"/>
                    <a:lumOff val="35000"/>
                  </a:schemeClr>
                </a:solidFill>
                <a:latin typeface="楷体_GB2312" panose="02010609030101010101" pitchFamily="49" charset="-122"/>
                <a:ea typeface="楷体_GB2312" panose="02010609030101010101" pitchFamily="49" charset="-122"/>
              </a:rPr>
              <a:t>6.</a:t>
            </a:r>
            <a:r>
              <a:rPr lang="zh-CN" altLang="en-US" dirty="0">
                <a:solidFill>
                  <a:schemeClr val="tx1">
                    <a:lumMod val="65000"/>
                    <a:lumOff val="35000"/>
                  </a:schemeClr>
                </a:solidFill>
                <a:latin typeface="楷体_GB2312" panose="02010609030101010101" pitchFamily="49" charset="-122"/>
                <a:ea typeface="楷体_GB2312" panose="02010609030101010101" pitchFamily="49" charset="-122"/>
              </a:rPr>
              <a:t>共享应用</a:t>
            </a:r>
            <a:endParaRPr lang="zh-CN" altLang="en-US"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grpSp>
        <p:nvGrpSpPr>
          <p:cNvPr id="150" name="Group 9"/>
          <p:cNvGrpSpPr/>
          <p:nvPr/>
        </p:nvGrpSpPr>
        <p:grpSpPr>
          <a:xfrm>
            <a:off x="4280093" y="5837452"/>
            <a:ext cx="384668" cy="285306"/>
            <a:chOff x="4572000" y="3414713"/>
            <a:chExt cx="374651" cy="277813"/>
          </a:xfrm>
          <a:solidFill>
            <a:schemeClr val="bg1"/>
          </a:solidFill>
        </p:grpSpPr>
        <p:sp>
          <p:nvSpPr>
            <p:cNvPr id="151"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52"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grpSp>
      <p:sp>
        <p:nvSpPr>
          <p:cNvPr id="2" name="矩形 1"/>
          <p:cNvSpPr/>
          <p:nvPr/>
        </p:nvSpPr>
        <p:spPr>
          <a:xfrm>
            <a:off x="323528" y="2503376"/>
            <a:ext cx="1338828" cy="369332"/>
          </a:xfrm>
          <a:prstGeom prst="rect">
            <a:avLst/>
          </a:prstGeom>
        </p:spPr>
        <p:txBody>
          <a:bodyPr wrap="none">
            <a:spAutoFit/>
          </a:bodyPr>
          <a:lstStyle/>
          <a:p>
            <a:pPr lvl="0">
              <a:defRPr/>
            </a:pPr>
            <a:r>
              <a:rPr lang="en-US" altLang="zh-CN" dirty="0">
                <a:solidFill>
                  <a:prstClr val="black">
                    <a:lumMod val="65000"/>
                    <a:lumOff val="35000"/>
                  </a:prstClr>
                </a:solidFill>
                <a:latin typeface="楷体_GB2312" panose="02010609030101010101" pitchFamily="49" charset="-122"/>
                <a:ea typeface="楷体_GB2312" panose="02010609030101010101" pitchFamily="49" charset="-122"/>
              </a:rPr>
              <a:t>3.</a:t>
            </a:r>
            <a:r>
              <a:rPr lang="zh-CN" altLang="en-US" dirty="0">
                <a:solidFill>
                  <a:prstClr val="black">
                    <a:lumMod val="65000"/>
                    <a:lumOff val="35000"/>
                  </a:prstClr>
                </a:solidFill>
                <a:latin typeface="楷体_GB2312" panose="02010609030101010101" pitchFamily="49" charset="-122"/>
                <a:ea typeface="楷体_GB2312" panose="02010609030101010101" pitchFamily="49" charset="-122"/>
              </a:rPr>
              <a:t>技术保障</a:t>
            </a:r>
            <a:endParaRPr lang="zh-CN" altLang="en-US" dirty="0">
              <a:solidFill>
                <a:prstClr val="black">
                  <a:lumMod val="65000"/>
                  <a:lumOff val="35000"/>
                </a:prstClr>
              </a:solidFill>
              <a:latin typeface="楷体_GB2312" panose="02010609030101010101" pitchFamily="49" charset="-122"/>
              <a:ea typeface="楷体_GB2312" panose="02010609030101010101" pitchFamily="49" charset="-122"/>
            </a:endParaRPr>
          </a:p>
        </p:txBody>
      </p:sp>
      <p:sp>
        <p:nvSpPr>
          <p:cNvPr id="3" name="矩形 2"/>
          <p:cNvSpPr/>
          <p:nvPr/>
        </p:nvSpPr>
        <p:spPr>
          <a:xfrm>
            <a:off x="5136014" y="1288108"/>
            <a:ext cx="3682821" cy="829945"/>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成立组织实施机构；按照政府采购法相关规定，明确专业队伍承担，有能力的国土资源部门可自行开展调查。</a:t>
            </a:r>
            <a:endParaRPr lang="zh-CN" altLang="en-US" sz="1600" dirty="0">
              <a:latin typeface="楷体_GB2312" panose="02010609030101010101" pitchFamily="49" charset="-122"/>
              <a:ea typeface="楷体_GB2312" panose="02010609030101010101" pitchFamily="49" charset="-122"/>
            </a:endParaRPr>
          </a:p>
        </p:txBody>
      </p:sp>
      <p:sp>
        <p:nvSpPr>
          <p:cNvPr id="5" name="矩形 4"/>
          <p:cNvSpPr/>
          <p:nvPr/>
        </p:nvSpPr>
        <p:spPr>
          <a:xfrm>
            <a:off x="6156175" y="2723711"/>
            <a:ext cx="2662659" cy="830997"/>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参与第三次土地调查的单位和人员要事先签订土地调查数据保密协议书。</a:t>
            </a:r>
            <a:endParaRPr lang="zh-CN" altLang="en-US" sz="1600" dirty="0">
              <a:latin typeface="楷体_GB2312" panose="02010609030101010101" pitchFamily="49" charset="-122"/>
              <a:ea typeface="楷体_GB2312" panose="02010609030101010101" pitchFamily="49" charset="-122"/>
            </a:endParaRPr>
          </a:p>
        </p:txBody>
      </p:sp>
      <p:sp>
        <p:nvSpPr>
          <p:cNvPr id="6" name="矩形 5"/>
          <p:cNvSpPr/>
          <p:nvPr/>
        </p:nvSpPr>
        <p:spPr>
          <a:xfrm>
            <a:off x="323528" y="2885985"/>
            <a:ext cx="2393523" cy="830997"/>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统一技术标准规范；采用高新技术和先进设备；加强技术指导与咨询。</a:t>
            </a:r>
            <a:endParaRPr lang="zh-CN" altLang="en-US" sz="1600" dirty="0">
              <a:latin typeface="楷体_GB2312" panose="02010609030101010101" pitchFamily="49" charset="-122"/>
              <a:ea typeface="楷体_GB2312" panose="02010609030101010101" pitchFamily="49" charset="-122"/>
            </a:endParaRPr>
          </a:p>
        </p:txBody>
      </p:sp>
      <p:sp>
        <p:nvSpPr>
          <p:cNvPr id="7" name="矩形 6"/>
          <p:cNvSpPr/>
          <p:nvPr/>
        </p:nvSpPr>
        <p:spPr>
          <a:xfrm>
            <a:off x="6084168" y="3822912"/>
            <a:ext cx="2617719" cy="1323439"/>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引入竞争机制；建立检查验收制度；专项资金管理制度；建立质量保障目标责任制；建立项目监理制度；建立事后评估制度。</a:t>
            </a:r>
            <a:endParaRPr lang="zh-CN" altLang="en-US" sz="1600" dirty="0">
              <a:latin typeface="楷体_GB2312" panose="02010609030101010101" pitchFamily="49" charset="-122"/>
              <a:ea typeface="楷体_GB2312" panose="02010609030101010101" pitchFamily="49" charset="-122"/>
            </a:endParaRPr>
          </a:p>
        </p:txBody>
      </p:sp>
      <p:sp>
        <p:nvSpPr>
          <p:cNvPr id="8" name="矩形 7"/>
          <p:cNvSpPr/>
          <p:nvPr/>
        </p:nvSpPr>
        <p:spPr>
          <a:xfrm>
            <a:off x="198441" y="4437112"/>
            <a:ext cx="2675504" cy="2061210"/>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三调经由中央和地方各级人民政府共同负担，按分级保障原则，由同级财政予以保障。根据土地调查任务和计划安排，列入相应年度的财政预算，按时拨付，确保足额到位，保障三调工作的顺利进行。</a:t>
            </a:r>
            <a:endParaRPr lang="zh-CN" altLang="en-US" sz="1600" dirty="0">
              <a:latin typeface="楷体_GB2312" panose="02010609030101010101" pitchFamily="49" charset="-122"/>
              <a:ea typeface="楷体_GB2312" panose="02010609030101010101" pitchFamily="49" charset="-122"/>
            </a:endParaRPr>
          </a:p>
        </p:txBody>
      </p:sp>
      <p:sp>
        <p:nvSpPr>
          <p:cNvPr id="9" name="矩形 8"/>
          <p:cNvSpPr/>
          <p:nvPr/>
        </p:nvSpPr>
        <p:spPr>
          <a:xfrm>
            <a:off x="5222146" y="5642467"/>
            <a:ext cx="3690217" cy="1077218"/>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可随时与各部门共享并用于宏观调控和各项管理。经国务院批准后，向社会公布。通过成果集成，满足科学研究、社会公众等需求。</a:t>
            </a:r>
            <a:endParaRPr lang="zh-CN" altLang="en-US" sz="1600"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p:cTn id="11" dur="500" fill="hold"/>
                                        <p:tgtEl>
                                          <p:spTgt spid="52"/>
                                        </p:tgtEl>
                                        <p:attrNameLst>
                                          <p:attrName>ppt_w</p:attrName>
                                        </p:attrNameLst>
                                      </p:cBhvr>
                                      <p:tavLst>
                                        <p:tav tm="0">
                                          <p:val>
                                            <p:strVal val="(6*min(max(#ppt_w*#ppt_h,.3),1)-7.4)/-.7*#ppt_w"/>
                                          </p:val>
                                        </p:tav>
                                        <p:tav tm="100000">
                                          <p:val>
                                            <p:strVal val="#ppt_w"/>
                                          </p:val>
                                        </p:tav>
                                      </p:tavLst>
                                    </p:anim>
                                    <p:anim calcmode="lin" valueType="num">
                                      <p:cBhvr>
                                        <p:cTn id="12" dur="500" fill="hold"/>
                                        <p:tgtEl>
                                          <p:spTgt spid="52"/>
                                        </p:tgtEl>
                                        <p:attrNameLst>
                                          <p:attrName>ppt_h</p:attrName>
                                        </p:attrNameLst>
                                      </p:cBhvr>
                                      <p:tavLst>
                                        <p:tav tm="0">
                                          <p:val>
                                            <p:strVal val="(6*min(max(#ppt_w*#ppt_h,.3),1)-7.4)/-.7*#ppt_h"/>
                                          </p:val>
                                        </p:tav>
                                        <p:tav tm="100000">
                                          <p:val>
                                            <p:strVal val="#ppt_h"/>
                                          </p:val>
                                        </p:tav>
                                      </p:tavLst>
                                    </p:anim>
                                    <p:anim calcmode="lin" valueType="num">
                                      <p:cBhvr>
                                        <p:cTn id="13" dur="500" fill="hold"/>
                                        <p:tgtEl>
                                          <p:spTgt spid="52"/>
                                        </p:tgtEl>
                                        <p:attrNameLst>
                                          <p:attrName>ppt_x</p:attrName>
                                        </p:attrNameLst>
                                      </p:cBhvr>
                                      <p:tavLst>
                                        <p:tav tm="0">
                                          <p:val>
                                            <p:fltVal val="0.5"/>
                                          </p:val>
                                        </p:tav>
                                        <p:tav tm="100000">
                                          <p:val>
                                            <p:strVal val="#ppt_x"/>
                                          </p:val>
                                        </p:tav>
                                      </p:tavLst>
                                    </p:anim>
                                    <p:anim calcmode="lin" valueType="num">
                                      <p:cBhvr>
                                        <p:cTn id="14" dur="500" fill="hold"/>
                                        <p:tgtEl>
                                          <p:spTgt spid="52"/>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81"/>
                                        </p:tgtEl>
                                        <p:attrNameLst>
                                          <p:attrName>style.visibility</p:attrName>
                                        </p:attrNameLst>
                                      </p:cBhvr>
                                      <p:to>
                                        <p:strVal val="visible"/>
                                      </p:to>
                                    </p:set>
                                    <p:anim calcmode="lin" valueType="num">
                                      <p:cBhvr>
                                        <p:cTn id="17" dur="500" fill="hold"/>
                                        <p:tgtEl>
                                          <p:spTgt spid="81"/>
                                        </p:tgtEl>
                                        <p:attrNameLst>
                                          <p:attrName>ppt_w</p:attrName>
                                        </p:attrNameLst>
                                      </p:cBhvr>
                                      <p:tavLst>
                                        <p:tav tm="0">
                                          <p:val>
                                            <p:strVal val="(6*min(max(#ppt_w*#ppt_h,.3),1)-7.4)/-.7*#ppt_w"/>
                                          </p:val>
                                        </p:tav>
                                        <p:tav tm="100000">
                                          <p:val>
                                            <p:strVal val="#ppt_w"/>
                                          </p:val>
                                        </p:tav>
                                      </p:tavLst>
                                    </p:anim>
                                    <p:anim calcmode="lin" valueType="num">
                                      <p:cBhvr>
                                        <p:cTn id="18" dur="500" fill="hold"/>
                                        <p:tgtEl>
                                          <p:spTgt spid="81"/>
                                        </p:tgtEl>
                                        <p:attrNameLst>
                                          <p:attrName>ppt_h</p:attrName>
                                        </p:attrNameLst>
                                      </p:cBhvr>
                                      <p:tavLst>
                                        <p:tav tm="0">
                                          <p:val>
                                            <p:strVal val="(6*min(max(#ppt_w*#ppt_h,.3),1)-7.4)/-.7*#ppt_h"/>
                                          </p:val>
                                        </p:tav>
                                        <p:tav tm="100000">
                                          <p:val>
                                            <p:strVal val="#ppt_h"/>
                                          </p:val>
                                        </p:tav>
                                      </p:tavLst>
                                    </p:anim>
                                    <p:anim calcmode="lin" valueType="num">
                                      <p:cBhvr>
                                        <p:cTn id="19" dur="500" fill="hold"/>
                                        <p:tgtEl>
                                          <p:spTgt spid="81"/>
                                        </p:tgtEl>
                                        <p:attrNameLst>
                                          <p:attrName>ppt_x</p:attrName>
                                        </p:attrNameLst>
                                      </p:cBhvr>
                                      <p:tavLst>
                                        <p:tav tm="0">
                                          <p:val>
                                            <p:fltVal val="0.5"/>
                                          </p:val>
                                        </p:tav>
                                        <p:tav tm="100000">
                                          <p:val>
                                            <p:strVal val="#ppt_x"/>
                                          </p:val>
                                        </p:tav>
                                      </p:tavLst>
                                    </p:anim>
                                    <p:anim calcmode="lin" valueType="num">
                                      <p:cBhvr>
                                        <p:cTn id="20" dur="500" fill="hold"/>
                                        <p:tgtEl>
                                          <p:spTgt spid="81"/>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200"/>
                                  </p:stCondLst>
                                  <p:childTnLst>
                                    <p:set>
                                      <p:cBhvr>
                                        <p:cTn id="22" dur="1" fill="hold">
                                          <p:stCondLst>
                                            <p:cond delay="0"/>
                                          </p:stCondLst>
                                        </p:cTn>
                                        <p:tgtEl>
                                          <p:spTgt spid="86"/>
                                        </p:tgtEl>
                                        <p:attrNameLst>
                                          <p:attrName>style.visibility</p:attrName>
                                        </p:attrNameLst>
                                      </p:cBhvr>
                                      <p:to>
                                        <p:strVal val="visible"/>
                                      </p:to>
                                    </p:set>
                                    <p:anim calcmode="lin" valueType="num">
                                      <p:cBhvr>
                                        <p:cTn id="23" dur="500" fill="hold"/>
                                        <p:tgtEl>
                                          <p:spTgt spid="86"/>
                                        </p:tgtEl>
                                        <p:attrNameLst>
                                          <p:attrName>ppt_w</p:attrName>
                                        </p:attrNameLst>
                                      </p:cBhvr>
                                      <p:tavLst>
                                        <p:tav tm="0">
                                          <p:val>
                                            <p:strVal val="(6*min(max(#ppt_w*#ppt_h,.3),1)-7.4)/-.7*#ppt_w"/>
                                          </p:val>
                                        </p:tav>
                                        <p:tav tm="100000">
                                          <p:val>
                                            <p:strVal val="#ppt_w"/>
                                          </p:val>
                                        </p:tav>
                                      </p:tavLst>
                                    </p:anim>
                                    <p:anim calcmode="lin" valueType="num">
                                      <p:cBhvr>
                                        <p:cTn id="24" dur="500" fill="hold"/>
                                        <p:tgtEl>
                                          <p:spTgt spid="86"/>
                                        </p:tgtEl>
                                        <p:attrNameLst>
                                          <p:attrName>ppt_h</p:attrName>
                                        </p:attrNameLst>
                                      </p:cBhvr>
                                      <p:tavLst>
                                        <p:tav tm="0">
                                          <p:val>
                                            <p:strVal val="(6*min(max(#ppt_w*#ppt_h,.3),1)-7.4)/-.7*#ppt_h"/>
                                          </p:val>
                                        </p:tav>
                                        <p:tav tm="100000">
                                          <p:val>
                                            <p:strVal val="#ppt_h"/>
                                          </p:val>
                                        </p:tav>
                                      </p:tavLst>
                                    </p:anim>
                                    <p:anim calcmode="lin" valueType="num">
                                      <p:cBhvr>
                                        <p:cTn id="25" dur="500" fill="hold"/>
                                        <p:tgtEl>
                                          <p:spTgt spid="86"/>
                                        </p:tgtEl>
                                        <p:attrNameLst>
                                          <p:attrName>ppt_x</p:attrName>
                                        </p:attrNameLst>
                                      </p:cBhvr>
                                      <p:tavLst>
                                        <p:tav tm="0">
                                          <p:val>
                                            <p:fltVal val="0.5"/>
                                          </p:val>
                                        </p:tav>
                                        <p:tav tm="100000">
                                          <p:val>
                                            <p:strVal val="#ppt_x"/>
                                          </p:val>
                                        </p:tav>
                                      </p:tavLst>
                                    </p:anim>
                                    <p:anim calcmode="lin" valueType="num">
                                      <p:cBhvr>
                                        <p:cTn id="26" dur="500" fill="hold"/>
                                        <p:tgtEl>
                                          <p:spTgt spid="86"/>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400"/>
                                  </p:stCondLst>
                                  <p:childTnLst>
                                    <p:set>
                                      <p:cBhvr>
                                        <p:cTn id="28" dur="1" fill="hold">
                                          <p:stCondLst>
                                            <p:cond delay="0"/>
                                          </p:stCondLst>
                                        </p:cTn>
                                        <p:tgtEl>
                                          <p:spTgt spid="91"/>
                                        </p:tgtEl>
                                        <p:attrNameLst>
                                          <p:attrName>style.visibility</p:attrName>
                                        </p:attrNameLst>
                                      </p:cBhvr>
                                      <p:to>
                                        <p:strVal val="visible"/>
                                      </p:to>
                                    </p:set>
                                    <p:anim calcmode="lin" valueType="num">
                                      <p:cBhvr>
                                        <p:cTn id="29" dur="500" fill="hold"/>
                                        <p:tgtEl>
                                          <p:spTgt spid="91"/>
                                        </p:tgtEl>
                                        <p:attrNameLst>
                                          <p:attrName>ppt_w</p:attrName>
                                        </p:attrNameLst>
                                      </p:cBhvr>
                                      <p:tavLst>
                                        <p:tav tm="0">
                                          <p:val>
                                            <p:strVal val="(6*min(max(#ppt_w*#ppt_h,.3),1)-7.4)/-.7*#ppt_w"/>
                                          </p:val>
                                        </p:tav>
                                        <p:tav tm="100000">
                                          <p:val>
                                            <p:strVal val="#ppt_w"/>
                                          </p:val>
                                        </p:tav>
                                      </p:tavLst>
                                    </p:anim>
                                    <p:anim calcmode="lin" valueType="num">
                                      <p:cBhvr>
                                        <p:cTn id="30" dur="500" fill="hold"/>
                                        <p:tgtEl>
                                          <p:spTgt spid="91"/>
                                        </p:tgtEl>
                                        <p:attrNameLst>
                                          <p:attrName>ppt_h</p:attrName>
                                        </p:attrNameLst>
                                      </p:cBhvr>
                                      <p:tavLst>
                                        <p:tav tm="0">
                                          <p:val>
                                            <p:strVal val="(6*min(max(#ppt_w*#ppt_h,.3),1)-7.4)/-.7*#ppt_h"/>
                                          </p:val>
                                        </p:tav>
                                        <p:tav tm="100000">
                                          <p:val>
                                            <p:strVal val="#ppt_h"/>
                                          </p:val>
                                        </p:tav>
                                      </p:tavLst>
                                    </p:anim>
                                    <p:anim calcmode="lin" valueType="num">
                                      <p:cBhvr>
                                        <p:cTn id="31" dur="500" fill="hold"/>
                                        <p:tgtEl>
                                          <p:spTgt spid="91"/>
                                        </p:tgtEl>
                                        <p:attrNameLst>
                                          <p:attrName>ppt_x</p:attrName>
                                        </p:attrNameLst>
                                      </p:cBhvr>
                                      <p:tavLst>
                                        <p:tav tm="0">
                                          <p:val>
                                            <p:fltVal val="0.5"/>
                                          </p:val>
                                        </p:tav>
                                        <p:tav tm="100000">
                                          <p:val>
                                            <p:strVal val="#ppt_x"/>
                                          </p:val>
                                        </p:tav>
                                      </p:tavLst>
                                    </p:anim>
                                    <p:anim calcmode="lin" valueType="num">
                                      <p:cBhvr>
                                        <p:cTn id="32" dur="500" fill="hold"/>
                                        <p:tgtEl>
                                          <p:spTgt spid="91"/>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600"/>
                                  </p:stCondLst>
                                  <p:childTnLst>
                                    <p:set>
                                      <p:cBhvr>
                                        <p:cTn id="34" dur="1" fill="hold">
                                          <p:stCondLst>
                                            <p:cond delay="0"/>
                                          </p:stCondLst>
                                        </p:cTn>
                                        <p:tgtEl>
                                          <p:spTgt spid="96"/>
                                        </p:tgtEl>
                                        <p:attrNameLst>
                                          <p:attrName>style.visibility</p:attrName>
                                        </p:attrNameLst>
                                      </p:cBhvr>
                                      <p:to>
                                        <p:strVal val="visible"/>
                                      </p:to>
                                    </p:set>
                                    <p:anim calcmode="lin" valueType="num">
                                      <p:cBhvr>
                                        <p:cTn id="35" dur="500" fill="hold"/>
                                        <p:tgtEl>
                                          <p:spTgt spid="96"/>
                                        </p:tgtEl>
                                        <p:attrNameLst>
                                          <p:attrName>ppt_w</p:attrName>
                                        </p:attrNameLst>
                                      </p:cBhvr>
                                      <p:tavLst>
                                        <p:tav tm="0">
                                          <p:val>
                                            <p:strVal val="(6*min(max(#ppt_w*#ppt_h,.3),1)-7.4)/-.7*#ppt_w"/>
                                          </p:val>
                                        </p:tav>
                                        <p:tav tm="100000">
                                          <p:val>
                                            <p:strVal val="#ppt_w"/>
                                          </p:val>
                                        </p:tav>
                                      </p:tavLst>
                                    </p:anim>
                                    <p:anim calcmode="lin" valueType="num">
                                      <p:cBhvr>
                                        <p:cTn id="36" dur="500" fill="hold"/>
                                        <p:tgtEl>
                                          <p:spTgt spid="96"/>
                                        </p:tgtEl>
                                        <p:attrNameLst>
                                          <p:attrName>ppt_h</p:attrName>
                                        </p:attrNameLst>
                                      </p:cBhvr>
                                      <p:tavLst>
                                        <p:tav tm="0">
                                          <p:val>
                                            <p:strVal val="(6*min(max(#ppt_w*#ppt_h,.3),1)-7.4)/-.7*#ppt_h"/>
                                          </p:val>
                                        </p:tav>
                                        <p:tav tm="100000">
                                          <p:val>
                                            <p:strVal val="#ppt_h"/>
                                          </p:val>
                                        </p:tav>
                                      </p:tavLst>
                                    </p:anim>
                                    <p:anim calcmode="lin" valueType="num">
                                      <p:cBhvr>
                                        <p:cTn id="37" dur="500" fill="hold"/>
                                        <p:tgtEl>
                                          <p:spTgt spid="96"/>
                                        </p:tgtEl>
                                        <p:attrNameLst>
                                          <p:attrName>ppt_x</p:attrName>
                                        </p:attrNameLst>
                                      </p:cBhvr>
                                      <p:tavLst>
                                        <p:tav tm="0">
                                          <p:val>
                                            <p:fltVal val="0.5"/>
                                          </p:val>
                                        </p:tav>
                                        <p:tav tm="100000">
                                          <p:val>
                                            <p:strVal val="#ppt_x"/>
                                          </p:val>
                                        </p:tav>
                                      </p:tavLst>
                                    </p:anim>
                                    <p:anim calcmode="lin" valueType="num">
                                      <p:cBhvr>
                                        <p:cTn id="38" dur="500" fill="hold"/>
                                        <p:tgtEl>
                                          <p:spTgt spid="96"/>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900"/>
                                  </p:stCondLst>
                                  <p:childTnLst>
                                    <p:set>
                                      <p:cBhvr>
                                        <p:cTn id="40" dur="1" fill="hold">
                                          <p:stCondLst>
                                            <p:cond delay="0"/>
                                          </p:stCondLst>
                                        </p:cTn>
                                        <p:tgtEl>
                                          <p:spTgt spid="101"/>
                                        </p:tgtEl>
                                        <p:attrNameLst>
                                          <p:attrName>style.visibility</p:attrName>
                                        </p:attrNameLst>
                                      </p:cBhvr>
                                      <p:to>
                                        <p:strVal val="visible"/>
                                      </p:to>
                                    </p:set>
                                    <p:anim calcmode="lin" valueType="num">
                                      <p:cBhvr>
                                        <p:cTn id="41" dur="500" fill="hold"/>
                                        <p:tgtEl>
                                          <p:spTgt spid="101"/>
                                        </p:tgtEl>
                                        <p:attrNameLst>
                                          <p:attrName>ppt_w</p:attrName>
                                        </p:attrNameLst>
                                      </p:cBhvr>
                                      <p:tavLst>
                                        <p:tav tm="0">
                                          <p:val>
                                            <p:strVal val="(6*min(max(#ppt_w*#ppt_h,.3),1)-7.4)/-.7*#ppt_w"/>
                                          </p:val>
                                        </p:tav>
                                        <p:tav tm="100000">
                                          <p:val>
                                            <p:strVal val="#ppt_w"/>
                                          </p:val>
                                        </p:tav>
                                      </p:tavLst>
                                    </p:anim>
                                    <p:anim calcmode="lin" valueType="num">
                                      <p:cBhvr>
                                        <p:cTn id="42" dur="500" fill="hold"/>
                                        <p:tgtEl>
                                          <p:spTgt spid="101"/>
                                        </p:tgtEl>
                                        <p:attrNameLst>
                                          <p:attrName>ppt_h</p:attrName>
                                        </p:attrNameLst>
                                      </p:cBhvr>
                                      <p:tavLst>
                                        <p:tav tm="0">
                                          <p:val>
                                            <p:strVal val="(6*min(max(#ppt_w*#ppt_h,.3),1)-7.4)/-.7*#ppt_h"/>
                                          </p:val>
                                        </p:tav>
                                        <p:tav tm="100000">
                                          <p:val>
                                            <p:strVal val="#ppt_h"/>
                                          </p:val>
                                        </p:tav>
                                      </p:tavLst>
                                    </p:anim>
                                    <p:anim calcmode="lin" valueType="num">
                                      <p:cBhvr>
                                        <p:cTn id="43" dur="500" fill="hold"/>
                                        <p:tgtEl>
                                          <p:spTgt spid="101"/>
                                        </p:tgtEl>
                                        <p:attrNameLst>
                                          <p:attrName>ppt_x</p:attrName>
                                        </p:attrNameLst>
                                      </p:cBhvr>
                                      <p:tavLst>
                                        <p:tav tm="0">
                                          <p:val>
                                            <p:fltVal val="0.5"/>
                                          </p:val>
                                        </p:tav>
                                        <p:tav tm="100000">
                                          <p:val>
                                            <p:strVal val="#ppt_x"/>
                                          </p:val>
                                        </p:tav>
                                      </p:tavLst>
                                    </p:anim>
                                    <p:anim calcmode="lin" valueType="num">
                                      <p:cBhvr>
                                        <p:cTn id="44" dur="500" fill="hold"/>
                                        <p:tgtEl>
                                          <p:spTgt spid="101"/>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200"/>
                                  </p:stCondLst>
                                  <p:childTnLst>
                                    <p:set>
                                      <p:cBhvr>
                                        <p:cTn id="47" dur="1" fill="hold">
                                          <p:stCondLst>
                                            <p:cond delay="0"/>
                                          </p:stCondLst>
                                        </p:cTn>
                                        <p:tgtEl>
                                          <p:spTgt spid="106"/>
                                        </p:tgtEl>
                                        <p:attrNameLst>
                                          <p:attrName>style.visibility</p:attrName>
                                        </p:attrNameLst>
                                      </p:cBhvr>
                                      <p:to>
                                        <p:strVal val="visible"/>
                                      </p:to>
                                    </p:set>
                                    <p:anim calcmode="lin" valueType="num">
                                      <p:cBhvr>
                                        <p:cTn id="48" dur="500" fill="hold"/>
                                        <p:tgtEl>
                                          <p:spTgt spid="106"/>
                                        </p:tgtEl>
                                        <p:attrNameLst>
                                          <p:attrName>ppt_w</p:attrName>
                                        </p:attrNameLst>
                                      </p:cBhvr>
                                      <p:tavLst>
                                        <p:tav tm="0">
                                          <p:val>
                                            <p:fltVal val="0"/>
                                          </p:val>
                                        </p:tav>
                                        <p:tav tm="100000">
                                          <p:val>
                                            <p:strVal val="#ppt_w"/>
                                          </p:val>
                                        </p:tav>
                                      </p:tavLst>
                                    </p:anim>
                                    <p:anim calcmode="lin" valueType="num">
                                      <p:cBhvr>
                                        <p:cTn id="49" dur="500" fill="hold"/>
                                        <p:tgtEl>
                                          <p:spTgt spid="106"/>
                                        </p:tgtEl>
                                        <p:attrNameLst>
                                          <p:attrName>ppt_h</p:attrName>
                                        </p:attrNameLst>
                                      </p:cBhvr>
                                      <p:tavLst>
                                        <p:tav tm="0">
                                          <p:val>
                                            <p:fltVal val="0"/>
                                          </p:val>
                                        </p:tav>
                                        <p:tav tm="100000">
                                          <p:val>
                                            <p:strVal val="#ppt_h"/>
                                          </p:val>
                                        </p:tav>
                                      </p:tavLst>
                                    </p:anim>
                                    <p:anim calcmode="lin" valueType="num">
                                      <p:cBhvr>
                                        <p:cTn id="50" dur="500" fill="hold"/>
                                        <p:tgtEl>
                                          <p:spTgt spid="106"/>
                                        </p:tgtEl>
                                        <p:attrNameLst>
                                          <p:attrName>style.rotation</p:attrName>
                                        </p:attrNameLst>
                                      </p:cBhvr>
                                      <p:tavLst>
                                        <p:tav tm="0">
                                          <p:val>
                                            <p:fltVal val="90"/>
                                          </p:val>
                                        </p:tav>
                                        <p:tav tm="100000">
                                          <p:val>
                                            <p:fltVal val="0"/>
                                          </p:val>
                                        </p:tav>
                                      </p:tavLst>
                                    </p:anim>
                                    <p:animEffect transition="in" filter="fade">
                                      <p:cBhvr>
                                        <p:cTn id="51" dur="500"/>
                                        <p:tgtEl>
                                          <p:spTgt spid="106"/>
                                        </p:tgtEl>
                                      </p:cBhvr>
                                    </p:animEffect>
                                  </p:childTnLst>
                                </p:cTn>
                              </p:par>
                            </p:childTnLst>
                          </p:cTn>
                        </p:par>
                        <p:par>
                          <p:cTn id="52" fill="hold">
                            <p:stCondLst>
                              <p:cond delay="1700"/>
                            </p:stCondLst>
                            <p:childTnLst>
                              <p:par>
                                <p:cTn id="53" presetID="22" presetClass="entr" presetSubtype="8" fill="hold" grpId="0" nodeType="afterEffect">
                                  <p:stCondLst>
                                    <p:cond delay="0"/>
                                  </p:stCondLst>
                                  <p:childTnLst>
                                    <p:set>
                                      <p:cBhvr>
                                        <p:cTn id="54" dur="1" fill="hold">
                                          <p:stCondLst>
                                            <p:cond delay="0"/>
                                          </p:stCondLst>
                                        </p:cTn>
                                        <p:tgtEl>
                                          <p:spTgt spid="110"/>
                                        </p:tgtEl>
                                        <p:attrNameLst>
                                          <p:attrName>style.visibility</p:attrName>
                                        </p:attrNameLst>
                                      </p:cBhvr>
                                      <p:to>
                                        <p:strVal val="visible"/>
                                      </p:to>
                                    </p:set>
                                    <p:animEffect transition="in" filter="wipe(left)">
                                      <p:cBhvr>
                                        <p:cTn id="55" dur="500"/>
                                        <p:tgtEl>
                                          <p:spTgt spid="110"/>
                                        </p:tgtEl>
                                      </p:cBhvr>
                                    </p:animEffect>
                                  </p:childTnLst>
                                </p:cTn>
                              </p:par>
                            </p:childTnLst>
                          </p:cTn>
                        </p:par>
                        <p:par>
                          <p:cTn id="56" fill="hold">
                            <p:stCondLst>
                              <p:cond delay="2200"/>
                            </p:stCondLst>
                            <p:childTnLst>
                              <p:par>
                                <p:cTn id="57" presetID="14" presetClass="entr" presetSubtype="1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randombar(horizontal)">
                                      <p:cBhvr>
                                        <p:cTn id="59" dur="500"/>
                                        <p:tgtEl>
                                          <p:spTgt spid="3"/>
                                        </p:tgtEl>
                                      </p:cBhvr>
                                    </p:animEffect>
                                  </p:childTnLst>
                                </p:cTn>
                              </p:par>
                            </p:childTnLst>
                          </p:cTn>
                        </p:par>
                        <p:par>
                          <p:cTn id="60" fill="hold">
                            <p:stCondLst>
                              <p:cond delay="2700"/>
                            </p:stCondLst>
                            <p:childTnLst>
                              <p:par>
                                <p:cTn id="61" presetID="31" presetClass="entr" presetSubtype="0" fill="hold" grpId="0" nodeType="after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p:cTn id="63" dur="500" fill="hold"/>
                                        <p:tgtEl>
                                          <p:spTgt spid="114"/>
                                        </p:tgtEl>
                                        <p:attrNameLst>
                                          <p:attrName>ppt_w</p:attrName>
                                        </p:attrNameLst>
                                      </p:cBhvr>
                                      <p:tavLst>
                                        <p:tav tm="0">
                                          <p:val>
                                            <p:fltVal val="0"/>
                                          </p:val>
                                        </p:tav>
                                        <p:tav tm="100000">
                                          <p:val>
                                            <p:strVal val="#ppt_w"/>
                                          </p:val>
                                        </p:tav>
                                      </p:tavLst>
                                    </p:anim>
                                    <p:anim calcmode="lin" valueType="num">
                                      <p:cBhvr>
                                        <p:cTn id="64" dur="500" fill="hold"/>
                                        <p:tgtEl>
                                          <p:spTgt spid="114"/>
                                        </p:tgtEl>
                                        <p:attrNameLst>
                                          <p:attrName>ppt_h</p:attrName>
                                        </p:attrNameLst>
                                      </p:cBhvr>
                                      <p:tavLst>
                                        <p:tav tm="0">
                                          <p:val>
                                            <p:fltVal val="0"/>
                                          </p:val>
                                        </p:tav>
                                        <p:tav tm="100000">
                                          <p:val>
                                            <p:strVal val="#ppt_h"/>
                                          </p:val>
                                        </p:tav>
                                      </p:tavLst>
                                    </p:anim>
                                    <p:anim calcmode="lin" valueType="num">
                                      <p:cBhvr>
                                        <p:cTn id="65" dur="500" fill="hold"/>
                                        <p:tgtEl>
                                          <p:spTgt spid="114"/>
                                        </p:tgtEl>
                                        <p:attrNameLst>
                                          <p:attrName>style.rotation</p:attrName>
                                        </p:attrNameLst>
                                      </p:cBhvr>
                                      <p:tavLst>
                                        <p:tav tm="0">
                                          <p:val>
                                            <p:fltVal val="90"/>
                                          </p:val>
                                        </p:tav>
                                        <p:tav tm="100000">
                                          <p:val>
                                            <p:fltVal val="0"/>
                                          </p:val>
                                        </p:tav>
                                      </p:tavLst>
                                    </p:anim>
                                    <p:animEffect transition="in" filter="fade">
                                      <p:cBhvr>
                                        <p:cTn id="66" dur="500"/>
                                        <p:tgtEl>
                                          <p:spTgt spid="114"/>
                                        </p:tgtEl>
                                      </p:cBhvr>
                                    </p:animEffect>
                                  </p:childTnLst>
                                </p:cTn>
                              </p:par>
                            </p:childTnLst>
                          </p:cTn>
                        </p:par>
                        <p:par>
                          <p:cTn id="67" fill="hold">
                            <p:stCondLst>
                              <p:cond delay="3200"/>
                            </p:stCondLst>
                            <p:childTnLst>
                              <p:par>
                                <p:cTn id="68" presetID="22" presetClass="entr" presetSubtype="8" fill="hold" grpId="0" nodeType="afterEffect">
                                  <p:stCondLst>
                                    <p:cond delay="0"/>
                                  </p:stCondLst>
                                  <p:childTnLst>
                                    <p:set>
                                      <p:cBhvr>
                                        <p:cTn id="69" dur="1" fill="hold">
                                          <p:stCondLst>
                                            <p:cond delay="0"/>
                                          </p:stCondLst>
                                        </p:cTn>
                                        <p:tgtEl>
                                          <p:spTgt spid="112"/>
                                        </p:tgtEl>
                                        <p:attrNameLst>
                                          <p:attrName>style.visibility</p:attrName>
                                        </p:attrNameLst>
                                      </p:cBhvr>
                                      <p:to>
                                        <p:strVal val="visible"/>
                                      </p:to>
                                    </p:set>
                                    <p:animEffect transition="in" filter="wipe(left)">
                                      <p:cBhvr>
                                        <p:cTn id="70" dur="500"/>
                                        <p:tgtEl>
                                          <p:spTgt spid="112"/>
                                        </p:tgtEl>
                                      </p:cBhvr>
                                    </p:animEffect>
                                  </p:childTnLst>
                                </p:cTn>
                              </p:par>
                            </p:childTnLst>
                          </p:cTn>
                        </p:par>
                        <p:par>
                          <p:cTn id="71" fill="hold">
                            <p:stCondLst>
                              <p:cond delay="3700"/>
                            </p:stCondLst>
                            <p:childTnLst>
                              <p:par>
                                <p:cTn id="72" presetID="14" presetClass="entr" presetSubtype="10"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randombar(horizontal)">
                                      <p:cBhvr>
                                        <p:cTn id="74" dur="500"/>
                                        <p:tgtEl>
                                          <p:spTgt spid="5"/>
                                        </p:tgtEl>
                                      </p:cBhvr>
                                    </p:animEffect>
                                  </p:childTnLst>
                                </p:cTn>
                              </p:par>
                            </p:childTnLst>
                          </p:cTn>
                        </p:par>
                        <p:par>
                          <p:cTn id="75" fill="hold">
                            <p:stCondLst>
                              <p:cond delay="4200"/>
                            </p:stCondLst>
                            <p:childTnLst>
                              <p:par>
                                <p:cTn id="76" presetID="31" presetClass="entr" presetSubtype="0" fill="hold" nodeType="afterEffect">
                                  <p:stCondLst>
                                    <p:cond delay="0"/>
                                  </p:stCondLst>
                                  <p:childTnLst>
                                    <p:set>
                                      <p:cBhvr>
                                        <p:cTn id="77" dur="1" fill="hold">
                                          <p:stCondLst>
                                            <p:cond delay="0"/>
                                          </p:stCondLst>
                                        </p:cTn>
                                        <p:tgtEl>
                                          <p:spTgt spid="117"/>
                                        </p:tgtEl>
                                        <p:attrNameLst>
                                          <p:attrName>style.visibility</p:attrName>
                                        </p:attrNameLst>
                                      </p:cBhvr>
                                      <p:to>
                                        <p:strVal val="visible"/>
                                      </p:to>
                                    </p:set>
                                    <p:anim calcmode="lin" valueType="num">
                                      <p:cBhvr>
                                        <p:cTn id="78" dur="500" fill="hold"/>
                                        <p:tgtEl>
                                          <p:spTgt spid="117"/>
                                        </p:tgtEl>
                                        <p:attrNameLst>
                                          <p:attrName>ppt_w</p:attrName>
                                        </p:attrNameLst>
                                      </p:cBhvr>
                                      <p:tavLst>
                                        <p:tav tm="0">
                                          <p:val>
                                            <p:fltVal val="0"/>
                                          </p:val>
                                        </p:tav>
                                        <p:tav tm="100000">
                                          <p:val>
                                            <p:strVal val="#ppt_w"/>
                                          </p:val>
                                        </p:tav>
                                      </p:tavLst>
                                    </p:anim>
                                    <p:anim calcmode="lin" valueType="num">
                                      <p:cBhvr>
                                        <p:cTn id="79" dur="500" fill="hold"/>
                                        <p:tgtEl>
                                          <p:spTgt spid="117"/>
                                        </p:tgtEl>
                                        <p:attrNameLst>
                                          <p:attrName>ppt_h</p:attrName>
                                        </p:attrNameLst>
                                      </p:cBhvr>
                                      <p:tavLst>
                                        <p:tav tm="0">
                                          <p:val>
                                            <p:fltVal val="0"/>
                                          </p:val>
                                        </p:tav>
                                        <p:tav tm="100000">
                                          <p:val>
                                            <p:strVal val="#ppt_h"/>
                                          </p:val>
                                        </p:tav>
                                      </p:tavLst>
                                    </p:anim>
                                    <p:anim calcmode="lin" valueType="num">
                                      <p:cBhvr>
                                        <p:cTn id="80" dur="500" fill="hold"/>
                                        <p:tgtEl>
                                          <p:spTgt spid="117"/>
                                        </p:tgtEl>
                                        <p:attrNameLst>
                                          <p:attrName>style.rotation</p:attrName>
                                        </p:attrNameLst>
                                      </p:cBhvr>
                                      <p:tavLst>
                                        <p:tav tm="0">
                                          <p:val>
                                            <p:fltVal val="90"/>
                                          </p:val>
                                        </p:tav>
                                        <p:tav tm="100000">
                                          <p:val>
                                            <p:fltVal val="0"/>
                                          </p:val>
                                        </p:tav>
                                      </p:tavLst>
                                    </p:anim>
                                    <p:animEffect transition="in" filter="fade">
                                      <p:cBhvr>
                                        <p:cTn id="81" dur="500"/>
                                        <p:tgtEl>
                                          <p:spTgt spid="117"/>
                                        </p:tgtEl>
                                      </p:cBhvr>
                                    </p:animEffect>
                                  </p:childTnLst>
                                </p:cTn>
                              </p:par>
                            </p:childTnLst>
                          </p:cTn>
                        </p:par>
                        <p:par>
                          <p:cTn id="82" fill="hold">
                            <p:stCondLst>
                              <p:cond delay="4700"/>
                            </p:stCondLst>
                            <p:childTnLst>
                              <p:par>
                                <p:cTn id="83" presetID="22" presetClass="entr" presetSubtype="8" fill="hold" grpId="0" nodeType="afterEffect">
                                  <p:stCondLst>
                                    <p:cond delay="0"/>
                                  </p:stCondLst>
                                  <p:childTnLst>
                                    <p:set>
                                      <p:cBhvr>
                                        <p:cTn id="84" dur="1" fill="hold">
                                          <p:stCondLst>
                                            <p:cond delay="0"/>
                                          </p:stCondLst>
                                        </p:cTn>
                                        <p:tgtEl>
                                          <p:spTgt spid="2"/>
                                        </p:tgtEl>
                                        <p:attrNameLst>
                                          <p:attrName>style.visibility</p:attrName>
                                        </p:attrNameLst>
                                      </p:cBhvr>
                                      <p:to>
                                        <p:strVal val="visible"/>
                                      </p:to>
                                    </p:set>
                                    <p:animEffect transition="in" filter="wipe(left)">
                                      <p:cBhvr>
                                        <p:cTn id="85" dur="500"/>
                                        <p:tgtEl>
                                          <p:spTgt spid="2"/>
                                        </p:tgtEl>
                                      </p:cBhvr>
                                    </p:animEffect>
                                  </p:childTnLst>
                                </p:cTn>
                              </p:par>
                            </p:childTnLst>
                          </p:cTn>
                        </p:par>
                        <p:par>
                          <p:cTn id="86" fill="hold">
                            <p:stCondLst>
                              <p:cond delay="5200"/>
                            </p:stCondLst>
                            <p:childTnLst>
                              <p:par>
                                <p:cTn id="87" presetID="14" presetClass="entr" presetSubtype="10" fill="hold" grpId="0" nodeType="after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randombar(horizontal)">
                                      <p:cBhvr>
                                        <p:cTn id="89" dur="500"/>
                                        <p:tgtEl>
                                          <p:spTgt spid="6"/>
                                        </p:tgtEl>
                                      </p:cBhvr>
                                    </p:animEffect>
                                  </p:childTnLst>
                                </p:cTn>
                              </p:par>
                            </p:childTnLst>
                          </p:cTn>
                        </p:par>
                        <p:par>
                          <p:cTn id="90" fill="hold">
                            <p:stCondLst>
                              <p:cond delay="5700"/>
                            </p:stCondLst>
                            <p:childTnLst>
                              <p:par>
                                <p:cTn id="91" presetID="31" presetClass="entr" presetSubtype="0" fill="hold" nodeType="afterEffect">
                                  <p:stCondLst>
                                    <p:cond delay="0"/>
                                  </p:stCondLst>
                                  <p:childTnLst>
                                    <p:set>
                                      <p:cBhvr>
                                        <p:cTn id="92" dur="1" fill="hold">
                                          <p:stCondLst>
                                            <p:cond delay="0"/>
                                          </p:stCondLst>
                                        </p:cTn>
                                        <p:tgtEl>
                                          <p:spTgt spid="136"/>
                                        </p:tgtEl>
                                        <p:attrNameLst>
                                          <p:attrName>style.visibility</p:attrName>
                                        </p:attrNameLst>
                                      </p:cBhvr>
                                      <p:to>
                                        <p:strVal val="visible"/>
                                      </p:to>
                                    </p:set>
                                    <p:anim calcmode="lin" valueType="num">
                                      <p:cBhvr>
                                        <p:cTn id="93" dur="500" fill="hold"/>
                                        <p:tgtEl>
                                          <p:spTgt spid="136"/>
                                        </p:tgtEl>
                                        <p:attrNameLst>
                                          <p:attrName>ppt_w</p:attrName>
                                        </p:attrNameLst>
                                      </p:cBhvr>
                                      <p:tavLst>
                                        <p:tav tm="0">
                                          <p:val>
                                            <p:fltVal val="0"/>
                                          </p:val>
                                        </p:tav>
                                        <p:tav tm="100000">
                                          <p:val>
                                            <p:strVal val="#ppt_w"/>
                                          </p:val>
                                        </p:tav>
                                      </p:tavLst>
                                    </p:anim>
                                    <p:anim calcmode="lin" valueType="num">
                                      <p:cBhvr>
                                        <p:cTn id="94" dur="500" fill="hold"/>
                                        <p:tgtEl>
                                          <p:spTgt spid="136"/>
                                        </p:tgtEl>
                                        <p:attrNameLst>
                                          <p:attrName>ppt_h</p:attrName>
                                        </p:attrNameLst>
                                      </p:cBhvr>
                                      <p:tavLst>
                                        <p:tav tm="0">
                                          <p:val>
                                            <p:fltVal val="0"/>
                                          </p:val>
                                        </p:tav>
                                        <p:tav tm="100000">
                                          <p:val>
                                            <p:strVal val="#ppt_h"/>
                                          </p:val>
                                        </p:tav>
                                      </p:tavLst>
                                    </p:anim>
                                    <p:anim calcmode="lin" valueType="num">
                                      <p:cBhvr>
                                        <p:cTn id="95" dur="500" fill="hold"/>
                                        <p:tgtEl>
                                          <p:spTgt spid="136"/>
                                        </p:tgtEl>
                                        <p:attrNameLst>
                                          <p:attrName>style.rotation</p:attrName>
                                        </p:attrNameLst>
                                      </p:cBhvr>
                                      <p:tavLst>
                                        <p:tav tm="0">
                                          <p:val>
                                            <p:fltVal val="90"/>
                                          </p:val>
                                        </p:tav>
                                        <p:tav tm="100000">
                                          <p:val>
                                            <p:fltVal val="0"/>
                                          </p:val>
                                        </p:tav>
                                      </p:tavLst>
                                    </p:anim>
                                    <p:animEffect transition="in" filter="fade">
                                      <p:cBhvr>
                                        <p:cTn id="96" dur="500"/>
                                        <p:tgtEl>
                                          <p:spTgt spid="136"/>
                                        </p:tgtEl>
                                      </p:cBhvr>
                                    </p:animEffect>
                                  </p:childTnLst>
                                </p:cTn>
                              </p:par>
                            </p:childTnLst>
                          </p:cTn>
                        </p:par>
                        <p:par>
                          <p:cTn id="97" fill="hold">
                            <p:stCondLst>
                              <p:cond delay="6200"/>
                            </p:stCondLst>
                            <p:childTnLst>
                              <p:par>
                                <p:cTn id="98" presetID="22" presetClass="entr" presetSubtype="8" fill="hold" grpId="0" nodeType="afterEffect">
                                  <p:stCondLst>
                                    <p:cond delay="0"/>
                                  </p:stCondLst>
                                  <p:childTnLst>
                                    <p:set>
                                      <p:cBhvr>
                                        <p:cTn id="99" dur="1" fill="hold">
                                          <p:stCondLst>
                                            <p:cond delay="0"/>
                                          </p:stCondLst>
                                        </p:cTn>
                                        <p:tgtEl>
                                          <p:spTgt spid="120"/>
                                        </p:tgtEl>
                                        <p:attrNameLst>
                                          <p:attrName>style.visibility</p:attrName>
                                        </p:attrNameLst>
                                      </p:cBhvr>
                                      <p:to>
                                        <p:strVal val="visible"/>
                                      </p:to>
                                    </p:set>
                                    <p:animEffect transition="in" filter="wipe(left)">
                                      <p:cBhvr>
                                        <p:cTn id="100" dur="500"/>
                                        <p:tgtEl>
                                          <p:spTgt spid="120"/>
                                        </p:tgtEl>
                                      </p:cBhvr>
                                    </p:animEffect>
                                  </p:childTnLst>
                                </p:cTn>
                              </p:par>
                            </p:childTnLst>
                          </p:cTn>
                        </p:par>
                        <p:par>
                          <p:cTn id="101" fill="hold">
                            <p:stCondLst>
                              <p:cond delay="6700"/>
                            </p:stCondLst>
                            <p:childTnLst>
                              <p:par>
                                <p:cTn id="102" presetID="14" presetClass="entr" presetSubtype="10" fill="hold" grpId="0" nodeType="afterEffect">
                                  <p:stCondLst>
                                    <p:cond delay="0"/>
                                  </p:stCondLst>
                                  <p:childTnLst>
                                    <p:set>
                                      <p:cBhvr>
                                        <p:cTn id="103" dur="1" fill="hold">
                                          <p:stCondLst>
                                            <p:cond delay="0"/>
                                          </p:stCondLst>
                                        </p:cTn>
                                        <p:tgtEl>
                                          <p:spTgt spid="7"/>
                                        </p:tgtEl>
                                        <p:attrNameLst>
                                          <p:attrName>style.visibility</p:attrName>
                                        </p:attrNameLst>
                                      </p:cBhvr>
                                      <p:to>
                                        <p:strVal val="visible"/>
                                      </p:to>
                                    </p:set>
                                    <p:animEffect transition="in" filter="randombar(horizontal)">
                                      <p:cBhvr>
                                        <p:cTn id="104" dur="500"/>
                                        <p:tgtEl>
                                          <p:spTgt spid="7"/>
                                        </p:tgtEl>
                                      </p:cBhvr>
                                    </p:animEffect>
                                  </p:childTnLst>
                                </p:cTn>
                              </p:par>
                            </p:childTnLst>
                          </p:cTn>
                        </p:par>
                        <p:par>
                          <p:cTn id="105" fill="hold">
                            <p:stCondLst>
                              <p:cond delay="7200"/>
                            </p:stCondLst>
                            <p:childTnLst>
                              <p:par>
                                <p:cTn id="106" presetID="31" presetClass="entr" presetSubtype="0" fill="hold" nodeType="afterEffect">
                                  <p:stCondLst>
                                    <p:cond delay="0"/>
                                  </p:stCondLst>
                                  <p:childTnLst>
                                    <p:set>
                                      <p:cBhvr>
                                        <p:cTn id="107" dur="1" fill="hold">
                                          <p:stCondLst>
                                            <p:cond delay="0"/>
                                          </p:stCondLst>
                                        </p:cTn>
                                        <p:tgtEl>
                                          <p:spTgt spid="122"/>
                                        </p:tgtEl>
                                        <p:attrNameLst>
                                          <p:attrName>style.visibility</p:attrName>
                                        </p:attrNameLst>
                                      </p:cBhvr>
                                      <p:to>
                                        <p:strVal val="visible"/>
                                      </p:to>
                                    </p:set>
                                    <p:anim calcmode="lin" valueType="num">
                                      <p:cBhvr>
                                        <p:cTn id="108" dur="500" fill="hold"/>
                                        <p:tgtEl>
                                          <p:spTgt spid="122"/>
                                        </p:tgtEl>
                                        <p:attrNameLst>
                                          <p:attrName>ppt_w</p:attrName>
                                        </p:attrNameLst>
                                      </p:cBhvr>
                                      <p:tavLst>
                                        <p:tav tm="0">
                                          <p:val>
                                            <p:fltVal val="0"/>
                                          </p:val>
                                        </p:tav>
                                        <p:tav tm="100000">
                                          <p:val>
                                            <p:strVal val="#ppt_w"/>
                                          </p:val>
                                        </p:tav>
                                      </p:tavLst>
                                    </p:anim>
                                    <p:anim calcmode="lin" valueType="num">
                                      <p:cBhvr>
                                        <p:cTn id="109" dur="500" fill="hold"/>
                                        <p:tgtEl>
                                          <p:spTgt spid="122"/>
                                        </p:tgtEl>
                                        <p:attrNameLst>
                                          <p:attrName>ppt_h</p:attrName>
                                        </p:attrNameLst>
                                      </p:cBhvr>
                                      <p:tavLst>
                                        <p:tav tm="0">
                                          <p:val>
                                            <p:fltVal val="0"/>
                                          </p:val>
                                        </p:tav>
                                        <p:tav tm="100000">
                                          <p:val>
                                            <p:strVal val="#ppt_h"/>
                                          </p:val>
                                        </p:tav>
                                      </p:tavLst>
                                    </p:anim>
                                    <p:anim calcmode="lin" valueType="num">
                                      <p:cBhvr>
                                        <p:cTn id="110" dur="500" fill="hold"/>
                                        <p:tgtEl>
                                          <p:spTgt spid="122"/>
                                        </p:tgtEl>
                                        <p:attrNameLst>
                                          <p:attrName>style.rotation</p:attrName>
                                        </p:attrNameLst>
                                      </p:cBhvr>
                                      <p:tavLst>
                                        <p:tav tm="0">
                                          <p:val>
                                            <p:fltVal val="90"/>
                                          </p:val>
                                        </p:tav>
                                        <p:tav tm="100000">
                                          <p:val>
                                            <p:fltVal val="0"/>
                                          </p:val>
                                        </p:tav>
                                      </p:tavLst>
                                    </p:anim>
                                    <p:animEffect transition="in" filter="fade">
                                      <p:cBhvr>
                                        <p:cTn id="111" dur="500"/>
                                        <p:tgtEl>
                                          <p:spTgt spid="122"/>
                                        </p:tgtEl>
                                      </p:cBhvr>
                                    </p:animEffect>
                                  </p:childTnLst>
                                </p:cTn>
                              </p:par>
                            </p:childTnLst>
                          </p:cTn>
                        </p:par>
                        <p:par>
                          <p:cTn id="112" fill="hold">
                            <p:stCondLst>
                              <p:cond delay="7700"/>
                            </p:stCondLst>
                            <p:childTnLst>
                              <p:par>
                                <p:cTn id="113" presetID="22" presetClass="entr" presetSubtype="8" fill="hold" grpId="0" nodeType="afterEffect">
                                  <p:stCondLst>
                                    <p:cond delay="0"/>
                                  </p:stCondLst>
                                  <p:childTnLst>
                                    <p:set>
                                      <p:cBhvr>
                                        <p:cTn id="114" dur="1" fill="hold">
                                          <p:stCondLst>
                                            <p:cond delay="0"/>
                                          </p:stCondLst>
                                        </p:cTn>
                                        <p:tgtEl>
                                          <p:spTgt spid="134"/>
                                        </p:tgtEl>
                                        <p:attrNameLst>
                                          <p:attrName>style.visibility</p:attrName>
                                        </p:attrNameLst>
                                      </p:cBhvr>
                                      <p:to>
                                        <p:strVal val="visible"/>
                                      </p:to>
                                    </p:set>
                                    <p:animEffect transition="in" filter="wipe(left)">
                                      <p:cBhvr>
                                        <p:cTn id="115" dur="500"/>
                                        <p:tgtEl>
                                          <p:spTgt spid="134"/>
                                        </p:tgtEl>
                                      </p:cBhvr>
                                    </p:animEffect>
                                  </p:childTnLst>
                                </p:cTn>
                              </p:par>
                            </p:childTnLst>
                          </p:cTn>
                        </p:par>
                        <p:par>
                          <p:cTn id="116" fill="hold">
                            <p:stCondLst>
                              <p:cond delay="8200"/>
                            </p:stCondLst>
                            <p:childTnLst>
                              <p:par>
                                <p:cTn id="117" presetID="14" presetClass="entr" presetSubtype="10" fill="hold" grpId="0" nodeType="afterEffect">
                                  <p:stCondLst>
                                    <p:cond delay="0"/>
                                  </p:stCondLst>
                                  <p:childTnLst>
                                    <p:set>
                                      <p:cBhvr>
                                        <p:cTn id="118" dur="1" fill="hold">
                                          <p:stCondLst>
                                            <p:cond delay="0"/>
                                          </p:stCondLst>
                                        </p:cTn>
                                        <p:tgtEl>
                                          <p:spTgt spid="8"/>
                                        </p:tgtEl>
                                        <p:attrNameLst>
                                          <p:attrName>style.visibility</p:attrName>
                                        </p:attrNameLst>
                                      </p:cBhvr>
                                      <p:to>
                                        <p:strVal val="visible"/>
                                      </p:to>
                                    </p:set>
                                    <p:animEffect transition="in" filter="randombar(horizontal)">
                                      <p:cBhvr>
                                        <p:cTn id="119" dur="500"/>
                                        <p:tgtEl>
                                          <p:spTgt spid="8"/>
                                        </p:tgtEl>
                                      </p:cBhvr>
                                    </p:animEffect>
                                  </p:childTnLst>
                                </p:cTn>
                              </p:par>
                            </p:childTnLst>
                          </p:cTn>
                        </p:par>
                        <p:par>
                          <p:cTn id="120" fill="hold">
                            <p:stCondLst>
                              <p:cond delay="8700"/>
                            </p:stCondLst>
                            <p:childTnLst>
                              <p:par>
                                <p:cTn id="121" presetID="31" presetClass="entr" presetSubtype="0" fill="hold" nodeType="afterEffect">
                                  <p:stCondLst>
                                    <p:cond delay="0"/>
                                  </p:stCondLst>
                                  <p:childTnLst>
                                    <p:set>
                                      <p:cBhvr>
                                        <p:cTn id="122" dur="1" fill="hold">
                                          <p:stCondLst>
                                            <p:cond delay="0"/>
                                          </p:stCondLst>
                                        </p:cTn>
                                        <p:tgtEl>
                                          <p:spTgt spid="150"/>
                                        </p:tgtEl>
                                        <p:attrNameLst>
                                          <p:attrName>style.visibility</p:attrName>
                                        </p:attrNameLst>
                                      </p:cBhvr>
                                      <p:to>
                                        <p:strVal val="visible"/>
                                      </p:to>
                                    </p:set>
                                    <p:anim calcmode="lin" valueType="num">
                                      <p:cBhvr>
                                        <p:cTn id="123" dur="500" fill="hold"/>
                                        <p:tgtEl>
                                          <p:spTgt spid="150"/>
                                        </p:tgtEl>
                                        <p:attrNameLst>
                                          <p:attrName>ppt_w</p:attrName>
                                        </p:attrNameLst>
                                      </p:cBhvr>
                                      <p:tavLst>
                                        <p:tav tm="0">
                                          <p:val>
                                            <p:fltVal val="0"/>
                                          </p:val>
                                        </p:tav>
                                        <p:tav tm="100000">
                                          <p:val>
                                            <p:strVal val="#ppt_w"/>
                                          </p:val>
                                        </p:tav>
                                      </p:tavLst>
                                    </p:anim>
                                    <p:anim calcmode="lin" valueType="num">
                                      <p:cBhvr>
                                        <p:cTn id="124" dur="500" fill="hold"/>
                                        <p:tgtEl>
                                          <p:spTgt spid="150"/>
                                        </p:tgtEl>
                                        <p:attrNameLst>
                                          <p:attrName>ppt_h</p:attrName>
                                        </p:attrNameLst>
                                      </p:cBhvr>
                                      <p:tavLst>
                                        <p:tav tm="0">
                                          <p:val>
                                            <p:fltVal val="0"/>
                                          </p:val>
                                        </p:tav>
                                        <p:tav tm="100000">
                                          <p:val>
                                            <p:strVal val="#ppt_h"/>
                                          </p:val>
                                        </p:tav>
                                      </p:tavLst>
                                    </p:anim>
                                    <p:anim calcmode="lin" valueType="num">
                                      <p:cBhvr>
                                        <p:cTn id="125" dur="500" fill="hold"/>
                                        <p:tgtEl>
                                          <p:spTgt spid="150"/>
                                        </p:tgtEl>
                                        <p:attrNameLst>
                                          <p:attrName>style.rotation</p:attrName>
                                        </p:attrNameLst>
                                      </p:cBhvr>
                                      <p:tavLst>
                                        <p:tav tm="0">
                                          <p:val>
                                            <p:fltVal val="90"/>
                                          </p:val>
                                        </p:tav>
                                        <p:tav tm="100000">
                                          <p:val>
                                            <p:fltVal val="0"/>
                                          </p:val>
                                        </p:tav>
                                      </p:tavLst>
                                    </p:anim>
                                    <p:animEffect transition="in" filter="fade">
                                      <p:cBhvr>
                                        <p:cTn id="126" dur="500"/>
                                        <p:tgtEl>
                                          <p:spTgt spid="150"/>
                                        </p:tgtEl>
                                      </p:cBhvr>
                                    </p:animEffect>
                                  </p:childTnLst>
                                </p:cTn>
                              </p:par>
                            </p:childTnLst>
                          </p:cTn>
                        </p:par>
                        <p:par>
                          <p:cTn id="127" fill="hold">
                            <p:stCondLst>
                              <p:cond delay="9200"/>
                            </p:stCondLst>
                            <p:childTnLst>
                              <p:par>
                                <p:cTn id="128" presetID="22" presetClass="entr" presetSubtype="8" fill="hold" grpId="0" nodeType="afterEffect">
                                  <p:stCondLst>
                                    <p:cond delay="0"/>
                                  </p:stCondLst>
                                  <p:childTnLst>
                                    <p:set>
                                      <p:cBhvr>
                                        <p:cTn id="129" dur="1" fill="hold">
                                          <p:stCondLst>
                                            <p:cond delay="0"/>
                                          </p:stCondLst>
                                        </p:cTn>
                                        <p:tgtEl>
                                          <p:spTgt spid="148"/>
                                        </p:tgtEl>
                                        <p:attrNameLst>
                                          <p:attrName>style.visibility</p:attrName>
                                        </p:attrNameLst>
                                      </p:cBhvr>
                                      <p:to>
                                        <p:strVal val="visible"/>
                                      </p:to>
                                    </p:set>
                                    <p:animEffect transition="in" filter="wipe(left)">
                                      <p:cBhvr>
                                        <p:cTn id="130" dur="500"/>
                                        <p:tgtEl>
                                          <p:spTgt spid="148"/>
                                        </p:tgtEl>
                                      </p:cBhvr>
                                    </p:animEffect>
                                  </p:childTnLst>
                                </p:cTn>
                              </p:par>
                            </p:childTnLst>
                          </p:cTn>
                        </p:par>
                        <p:par>
                          <p:cTn id="131" fill="hold">
                            <p:stCondLst>
                              <p:cond delay="9700"/>
                            </p:stCondLst>
                            <p:childTnLst>
                              <p:par>
                                <p:cTn id="132" presetID="14" presetClass="entr" presetSubtype="10" fill="hold" grpId="0" nodeType="afterEffect">
                                  <p:stCondLst>
                                    <p:cond delay="0"/>
                                  </p:stCondLst>
                                  <p:childTnLst>
                                    <p:set>
                                      <p:cBhvr>
                                        <p:cTn id="133" dur="1" fill="hold">
                                          <p:stCondLst>
                                            <p:cond delay="0"/>
                                          </p:stCondLst>
                                        </p:cTn>
                                        <p:tgtEl>
                                          <p:spTgt spid="9"/>
                                        </p:tgtEl>
                                        <p:attrNameLst>
                                          <p:attrName>style.visibility</p:attrName>
                                        </p:attrNameLst>
                                      </p:cBhvr>
                                      <p:to>
                                        <p:strVal val="visible"/>
                                      </p:to>
                                    </p:set>
                                    <p:animEffect transition="in" filter="randombar(horizontal)">
                                      <p:cBhvr>
                                        <p:cTn id="1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2" grpId="0"/>
      <p:bldP spid="114" grpId="0" animBg="1"/>
      <p:bldP spid="120" grpId="0"/>
      <p:bldP spid="134" grpId="0"/>
      <p:bldP spid="148" grpId="0"/>
      <p:bldP spid="2" grpId="0"/>
      <p:bldP spid="3" grpId="0"/>
      <p:bldP spid="5" grpId="0"/>
      <p:bldP spid="6" grpId="0"/>
      <p:bldP spid="7" grpId="0"/>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lvl="0">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十五、</a:t>
            </a:r>
            <a:r>
              <a:rPr lang="zh-CN" altLang="en-US" sz="2400" b="1" dirty="0">
                <a:solidFill>
                  <a:schemeClr val="bg1"/>
                </a:solidFill>
                <a:latin typeface="微软雅黑" panose="020B0503020204020204" pitchFamily="34" charset="-122"/>
                <a:ea typeface="微软雅黑" panose="020B0503020204020204" pitchFamily="34" charset="-122"/>
              </a:rPr>
              <a:t>实施保障与质量控制</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nvGrpSpPr>
          <p:cNvPr id="27" name="Group 3"/>
          <p:cNvGrpSpPr/>
          <p:nvPr/>
        </p:nvGrpSpPr>
        <p:grpSpPr>
          <a:xfrm>
            <a:off x="2411760" y="1643390"/>
            <a:ext cx="3284566" cy="4853182"/>
            <a:chOff x="1912729" y="1458758"/>
            <a:chExt cx="3510756" cy="5187394"/>
          </a:xfrm>
        </p:grpSpPr>
        <p:grpSp>
          <p:nvGrpSpPr>
            <p:cNvPr id="28" name="Group 4"/>
            <p:cNvGrpSpPr/>
            <p:nvPr/>
          </p:nvGrpSpPr>
          <p:grpSpPr>
            <a:xfrm>
              <a:off x="1972256" y="1458758"/>
              <a:ext cx="292103" cy="5187394"/>
              <a:chOff x="1374772" y="1213680"/>
              <a:chExt cx="274322" cy="5187394"/>
            </a:xfrm>
          </p:grpSpPr>
          <p:sp>
            <p:nvSpPr>
              <p:cNvPr id="58"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3"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4"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5"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6"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7"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9"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29"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33"/>
            <p:cNvSpPr/>
            <p:nvPr/>
          </p:nvSpPr>
          <p:spPr>
            <a:xfrm>
              <a:off x="2502822" y="2426773"/>
              <a:ext cx="2330568" cy="406760"/>
            </a:xfrm>
            <a:prstGeom prst="rect">
              <a:avLst/>
            </a:prstGeom>
          </p:spPr>
          <p:txBody>
            <a:bodyPr wrap="square">
              <a:spAutoFit/>
            </a:bodyPr>
            <a:lstStyle/>
            <a:p>
              <a:pPr algn="ctr">
                <a:lnSpc>
                  <a:spcPct val="120000"/>
                </a:lnSpc>
              </a:pPr>
              <a:r>
                <a:rPr lang="zh-CN" altLang="en-US"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实行检查验收制度</a:t>
              </a:r>
              <a:endParaRPr lang="en-GB"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46"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endPar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endPar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endPar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endPar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ectangle 38"/>
            <p:cNvSpPr/>
            <p:nvPr/>
          </p:nvSpPr>
          <p:spPr>
            <a:xfrm>
              <a:off x="2264359" y="3363619"/>
              <a:ext cx="2945592" cy="453981"/>
            </a:xfrm>
            <a:prstGeom prst="rect">
              <a:avLst/>
            </a:prstGeom>
          </p:spPr>
          <p:txBody>
            <a:bodyPr wrap="square">
              <a:spAutoFit/>
            </a:bodyPr>
            <a:lstStyle/>
            <a:p>
              <a:pPr algn="ctr">
                <a:lnSpc>
                  <a:spcPct val="120000"/>
                </a:lnSpc>
              </a:pPr>
              <a:r>
                <a:rPr lang="zh-CN" altLang="en-US"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建立质量保障目标责任制</a:t>
              </a:r>
              <a:endParaRPr lang="en-GB"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56" name="Rectangle 39"/>
            <p:cNvSpPr/>
            <p:nvPr/>
          </p:nvSpPr>
          <p:spPr>
            <a:xfrm>
              <a:off x="2264360" y="4255315"/>
              <a:ext cx="2945592" cy="453981"/>
            </a:xfrm>
            <a:prstGeom prst="rect">
              <a:avLst/>
            </a:prstGeom>
          </p:spPr>
          <p:txBody>
            <a:bodyPr wrap="square">
              <a:spAutoFit/>
            </a:bodyPr>
            <a:lstStyle/>
            <a:p>
              <a:pPr algn="ctr">
                <a:lnSpc>
                  <a:spcPct val="120000"/>
                </a:lnSpc>
              </a:pPr>
              <a:r>
                <a:rPr lang="zh-CN" altLang="en-US"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探索实行全程监理</a:t>
              </a:r>
              <a:r>
                <a:rPr lang="zh-CN" altLang="en-US" b="1" dirty="0" smtClean="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制度</a:t>
              </a:r>
              <a:endParaRPr lang="en-GB"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57" name="Rectangle 40"/>
            <p:cNvSpPr/>
            <p:nvPr/>
          </p:nvSpPr>
          <p:spPr>
            <a:xfrm>
              <a:off x="2502822" y="5134172"/>
              <a:ext cx="2707128" cy="453981"/>
            </a:xfrm>
            <a:prstGeom prst="rect">
              <a:avLst/>
            </a:prstGeom>
          </p:spPr>
          <p:txBody>
            <a:bodyPr wrap="square">
              <a:spAutoFit/>
            </a:bodyPr>
            <a:lstStyle/>
            <a:p>
              <a:pPr algn="ctr">
                <a:lnSpc>
                  <a:spcPct val="120000"/>
                </a:lnSpc>
              </a:pP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实行技术组巡视制度</a:t>
              </a:r>
              <a:endParaRPr lang="en-GB"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sp>
        <p:nvSpPr>
          <p:cNvPr id="76" name="矩形 75"/>
          <p:cNvSpPr/>
          <p:nvPr/>
        </p:nvSpPr>
        <p:spPr>
          <a:xfrm>
            <a:off x="781062" y="1021378"/>
            <a:ext cx="1811714" cy="369332"/>
          </a:xfrm>
          <a:prstGeom prst="rect">
            <a:avLst/>
          </a:prstGeom>
        </p:spPr>
        <p:txBody>
          <a:bodyPr wrap="none">
            <a:spAutoFit/>
          </a:bodyPr>
          <a:lstStyle/>
          <a:p>
            <a:r>
              <a:rPr lang="zh-CN" altLang="en-US" b="1" dirty="0">
                <a:latin typeface="楷体_GB2312" panose="02010609030101010101" pitchFamily="49" charset="-122"/>
                <a:ea typeface="楷体_GB2312" panose="02010609030101010101" pitchFamily="49" charset="-122"/>
              </a:rPr>
              <a:t>（二）质量控制</a:t>
            </a:r>
            <a:endParaRPr lang="zh-CN" altLang="zh-CN"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9140" y="116840"/>
            <a:ext cx="5553710" cy="645160"/>
          </a:xfrm>
          <a:prstGeom prst="rect">
            <a:avLst/>
          </a:prstGeom>
          <a:ln>
            <a:noFill/>
          </a:ln>
        </p:spPr>
        <p:txBody>
          <a:bodyPr wrap="square">
            <a:spAutoFit/>
          </a:bodyPr>
          <a:lstStyle/>
          <a:p>
            <a:pPr>
              <a:lnSpc>
                <a:spcPct val="150000"/>
              </a:lnSpc>
            </a:pPr>
            <a:r>
              <a:rPr lang="zh-CN" altLang="zh-CN" sz="2400" b="1" dirty="0">
                <a:solidFill>
                  <a:schemeClr val="bg1"/>
                </a:solidFill>
                <a:latin typeface="微软雅黑" panose="020B0503020204020204" pitchFamily="34" charset="-122"/>
                <a:ea typeface="微软雅黑" panose="020B0503020204020204" pitchFamily="34" charset="-122"/>
              </a:rPr>
              <a:t>十六、《方案》说明</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449580" y="1268730"/>
            <a:ext cx="7837170" cy="1327785"/>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2" name="矩形 1"/>
          <p:cNvSpPr/>
          <p:nvPr/>
        </p:nvSpPr>
        <p:spPr>
          <a:xfrm>
            <a:off x="449580" y="1397635"/>
            <a:ext cx="7282815" cy="1198880"/>
          </a:xfrm>
          <a:prstGeom prst="rect">
            <a:avLst/>
          </a:prstGeom>
        </p:spPr>
        <p:txBody>
          <a:bodyPr wrap="square">
            <a:spAutoFit/>
          </a:bodyPr>
          <a:lstStyle/>
          <a:p>
            <a:r>
              <a:rPr lang="zh-CN" altLang="zh-CN" dirty="0"/>
              <a:t>我省《方案》借鉴了国家总体方案和实施方案，结合省级任务、内陆省特点和实际，细化任务分工和组织实施。《方案》在国家调查任务的基础上，提出了两个增加、两个提高、一个把控的调查要求。即增加了</a:t>
            </a:r>
            <a:r>
              <a:rPr lang="zh-CN" altLang="zh-CN" b="1" dirty="0">
                <a:solidFill>
                  <a:srgbClr val="FF0000"/>
                </a:solidFill>
              </a:rPr>
              <a:t>石漠化耕地调查、五千亩耕地坝区调查两个专项调查</a:t>
            </a:r>
            <a:endParaRPr lang="zh-CN" altLang="en-US" b="1" dirty="0">
              <a:solidFill>
                <a:srgbClr val="FF0000"/>
              </a:solidFill>
            </a:endParaRPr>
          </a:p>
        </p:txBody>
      </p:sp>
      <p:sp>
        <p:nvSpPr>
          <p:cNvPr id="9" name="圆角矩形 8"/>
          <p:cNvSpPr/>
          <p:nvPr/>
        </p:nvSpPr>
        <p:spPr>
          <a:xfrm>
            <a:off x="503548" y="3142877"/>
            <a:ext cx="4356484" cy="1152243"/>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提高坡度精度，在国家</a:t>
            </a:r>
            <a:r>
              <a:rPr lang="en-US" altLang="zh-CN" dirty="0"/>
              <a:t>1</a:t>
            </a:r>
            <a:r>
              <a:rPr lang="zh-CN" altLang="en-US" dirty="0"/>
              <a:t>：</a:t>
            </a:r>
            <a:r>
              <a:rPr lang="en-US" altLang="zh-CN" dirty="0"/>
              <a:t>5</a:t>
            </a:r>
            <a:r>
              <a:rPr lang="zh-CN" altLang="en-US" dirty="0"/>
              <a:t>万坡度图调查耕地坡度的基础上，采用</a:t>
            </a:r>
            <a:r>
              <a:rPr lang="en-US" altLang="zh-CN" dirty="0"/>
              <a:t>1</a:t>
            </a:r>
            <a:r>
              <a:rPr lang="zh-CN" altLang="en-US" dirty="0"/>
              <a:t>：</a:t>
            </a:r>
            <a:r>
              <a:rPr lang="en-US" altLang="zh-CN" dirty="0"/>
              <a:t>1</a:t>
            </a:r>
            <a:r>
              <a:rPr lang="zh-CN" altLang="en-US" dirty="0"/>
              <a:t>万坡度图调查全地类坡度</a:t>
            </a:r>
            <a:endParaRPr lang="zh-CN" altLang="en-US" dirty="0"/>
          </a:p>
        </p:txBody>
      </p:sp>
      <p:sp>
        <p:nvSpPr>
          <p:cNvPr id="11" name="圆角矩形 10"/>
          <p:cNvSpPr/>
          <p:nvPr/>
        </p:nvSpPr>
        <p:spPr>
          <a:xfrm>
            <a:off x="503548" y="4726409"/>
            <a:ext cx="4356484" cy="144016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dirty="0"/>
              <a:t>提高图斑面积标准，在国家建设用地上图面积为</a:t>
            </a:r>
            <a:r>
              <a:rPr lang="en-US" altLang="zh-CN" dirty="0"/>
              <a:t>200</a:t>
            </a:r>
            <a:r>
              <a:rPr lang="zh-CN" altLang="zh-CN" dirty="0"/>
              <a:t>平方米以上的基础上，将我省建设用地上图面积提高到</a:t>
            </a:r>
            <a:r>
              <a:rPr lang="en-US" altLang="zh-CN" dirty="0"/>
              <a:t>100</a:t>
            </a:r>
            <a:r>
              <a:rPr lang="zh-CN" altLang="zh-CN" dirty="0"/>
              <a:t>平方米</a:t>
            </a:r>
            <a:r>
              <a:rPr lang="zh-CN" altLang="zh-CN" dirty="0" smtClean="0"/>
              <a:t>以上</a:t>
            </a:r>
            <a:endParaRPr lang="zh-CN" altLang="en-US" dirty="0"/>
          </a:p>
        </p:txBody>
      </p:sp>
      <p:sp>
        <p:nvSpPr>
          <p:cNvPr id="5" name="圆角矩形 4"/>
          <p:cNvSpPr/>
          <p:nvPr/>
        </p:nvSpPr>
        <p:spPr>
          <a:xfrm>
            <a:off x="5021796" y="3349655"/>
            <a:ext cx="3582652" cy="20162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t>全面收集优于</a:t>
            </a:r>
            <a:r>
              <a:rPr lang="en-US" altLang="zh-CN" dirty="0"/>
              <a:t>0.2</a:t>
            </a:r>
            <a:r>
              <a:rPr lang="zh-CN" altLang="zh-CN" dirty="0"/>
              <a:t>米航空影像（正射、原始全收集），佐证调查结果，把控调查地类、面积全面真实准确。</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2915816" y="2564904"/>
            <a:ext cx="3877985" cy="156966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lang="zh-CN" altLang="en-US" sz="9600" dirty="0">
                <a:latin typeface="华文琥珀" panose="02010800040101010101" pitchFamily="2" charset="-122"/>
                <a:ea typeface="华文琥珀" panose="02010800040101010101" pitchFamily="2" charset="-122"/>
                <a:cs typeface="宋体" panose="02010600030101010101" pitchFamily="2" charset="-122"/>
              </a:rPr>
              <a:t>谢谢！</a:t>
            </a:r>
            <a:endParaRPr kumimoji="0" lang="zh-CN" sz="9600" i="0" u="none" strike="noStrike" cap="none" normalizeH="0" baseline="0" dirty="0">
              <a:ln>
                <a:noFill/>
              </a:ln>
              <a:solidFill>
                <a:schemeClr val="tx1"/>
              </a:solidFill>
              <a:effectLst/>
              <a:latin typeface="华文琥珀" panose="02010800040101010101" pitchFamily="2" charset="-122"/>
              <a:ea typeface="华文琥珀" panose="0201080004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一、目标任务</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11560" y="980728"/>
            <a:ext cx="1991251"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（二）主要任务</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56" name="对角圆角矩形 55"/>
          <p:cNvSpPr/>
          <p:nvPr/>
        </p:nvSpPr>
        <p:spPr>
          <a:xfrm>
            <a:off x="323528" y="1422595"/>
            <a:ext cx="3067313" cy="460954"/>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lvl="0" algn="ctr" fontAlgn="base">
              <a:spcBef>
                <a:spcPct val="0"/>
              </a:spcBef>
              <a:spcAft>
                <a:spcPct val="0"/>
              </a:spcAft>
            </a:pPr>
            <a:r>
              <a:rPr lang="en-US" altLang="zh-CN"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a:t>
            </a:r>
            <a:r>
              <a:rPr lang="zh-CN" altLang="en-US"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土地利用现状调查</a:t>
            </a:r>
            <a:endParaRPr lang="zh-CN" altLang="en-US"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7" name="对角圆角矩形 56"/>
          <p:cNvSpPr/>
          <p:nvPr/>
        </p:nvSpPr>
        <p:spPr>
          <a:xfrm>
            <a:off x="786158" y="2466870"/>
            <a:ext cx="3067315" cy="460954"/>
          </a:xfrm>
          <a:prstGeom prst="round2Diag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lvl="0" algn="ctr" fontAlgn="base">
              <a:spcBef>
                <a:spcPct val="0"/>
              </a:spcBef>
              <a:spcAft>
                <a:spcPct val="0"/>
              </a:spcAft>
            </a:pPr>
            <a:r>
              <a:rPr lang="en-US" altLang="zh-CN"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2.</a:t>
            </a:r>
            <a:r>
              <a:rPr lang="zh-CN" altLang="en-US"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土地权属调查</a:t>
            </a:r>
            <a:endParaRPr lang="zh-CN" altLang="en-US"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cxnSp>
        <p:nvCxnSpPr>
          <p:cNvPr id="60" name="直接箭头连接符 59"/>
          <p:cNvCxnSpPr/>
          <p:nvPr/>
        </p:nvCxnSpPr>
        <p:spPr>
          <a:xfrm>
            <a:off x="3410627" y="1653072"/>
            <a:ext cx="497682"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a:off x="3856723" y="2697347"/>
            <a:ext cx="525388"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80" name="对角圆角矩形 79"/>
          <p:cNvSpPr/>
          <p:nvPr/>
        </p:nvSpPr>
        <p:spPr>
          <a:xfrm>
            <a:off x="1362222" y="3501008"/>
            <a:ext cx="3067315" cy="460954"/>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lvl="0" algn="ctr" fontAlgn="base">
              <a:spcBef>
                <a:spcPct val="0"/>
              </a:spcBef>
              <a:spcAft>
                <a:spcPct val="0"/>
              </a:spcAft>
            </a:pPr>
            <a:r>
              <a:rPr lang="en-US" altLang="zh-CN"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3.</a:t>
            </a:r>
            <a:r>
              <a:rPr lang="zh-CN" altLang="en-US"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专项用地调查与评价</a:t>
            </a:r>
            <a:endParaRPr lang="zh-CN" altLang="en-US"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1" name="对角圆角矩形 80"/>
          <p:cNvSpPr/>
          <p:nvPr/>
        </p:nvSpPr>
        <p:spPr>
          <a:xfrm>
            <a:off x="1866278" y="4626327"/>
            <a:ext cx="3067315" cy="460954"/>
          </a:xfrm>
          <a:prstGeom prst="round2Diag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lvl="0" algn="ctr" fontAlgn="base">
              <a:spcBef>
                <a:spcPct val="0"/>
              </a:spcBef>
              <a:spcAft>
                <a:spcPct val="0"/>
              </a:spcAft>
            </a:pPr>
            <a:r>
              <a:rPr lang="en-US" altLang="zh-CN"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4.</a:t>
            </a:r>
            <a:r>
              <a:rPr lang="zh-CN" altLang="en-US"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各级土地利用数据库建设</a:t>
            </a:r>
            <a:endParaRPr lang="zh-CN" altLang="en-US"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cxnSp>
        <p:nvCxnSpPr>
          <p:cNvPr id="82" name="直接箭头连接符 81"/>
          <p:cNvCxnSpPr/>
          <p:nvPr/>
        </p:nvCxnSpPr>
        <p:spPr>
          <a:xfrm>
            <a:off x="4429538" y="3745938"/>
            <a:ext cx="533085"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p:nvPr/>
        </p:nvCxnSpPr>
        <p:spPr>
          <a:xfrm>
            <a:off x="4933593" y="4840657"/>
            <a:ext cx="504056"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84" name="对角圆角矩形 83"/>
          <p:cNvSpPr/>
          <p:nvPr/>
        </p:nvSpPr>
        <p:spPr>
          <a:xfrm>
            <a:off x="2514350" y="5702254"/>
            <a:ext cx="3067315" cy="460954"/>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lvl="0" algn="ctr" fontAlgn="base">
              <a:spcBef>
                <a:spcPct val="0"/>
              </a:spcBef>
              <a:spcAft>
                <a:spcPct val="0"/>
              </a:spcAft>
            </a:pPr>
            <a:r>
              <a:rPr lang="en-US" altLang="zh-CN" b="1"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5.</a:t>
            </a:r>
            <a:r>
              <a:rPr lang="zh-CN" altLang="en-US" b="1"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成果汇总与分析</a:t>
            </a:r>
            <a:endParaRPr lang="zh-CN" altLang="en-US" dirty="0">
              <a:solidFill>
                <a:schemeClr val="bg1"/>
              </a:solidFill>
              <a:latin typeface="楷体_GB2312" panose="02010609030101010101" pitchFamily="49" charset="-122"/>
              <a:ea typeface="楷体_GB2312" panose="02010609030101010101" pitchFamily="49" charset="-122"/>
              <a:cs typeface="宋体" panose="02010600030101010101" pitchFamily="2" charset="-122"/>
            </a:endParaRPr>
          </a:p>
        </p:txBody>
      </p:sp>
      <p:cxnSp>
        <p:nvCxnSpPr>
          <p:cNvPr id="85" name="直接箭头连接符 84"/>
          <p:cNvCxnSpPr/>
          <p:nvPr/>
        </p:nvCxnSpPr>
        <p:spPr>
          <a:xfrm>
            <a:off x="5581666" y="5947184"/>
            <a:ext cx="442714"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6024380" y="5662989"/>
            <a:ext cx="2826674" cy="645160"/>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数据汇总、成果分析、文字成果与图件成果的编制。</a:t>
            </a:r>
            <a:endParaRPr lang="zh-CN" altLang="en-US" dirty="0">
              <a:latin typeface="楷体_GB2312" panose="02010609030101010101" pitchFamily="49" charset="-122"/>
              <a:ea typeface="楷体_GB2312" panose="02010609030101010101" pitchFamily="49" charset="-122"/>
            </a:endParaRPr>
          </a:p>
        </p:txBody>
      </p:sp>
      <p:sp>
        <p:nvSpPr>
          <p:cNvPr id="3" name="矩形 2"/>
          <p:cNvSpPr/>
          <p:nvPr/>
        </p:nvSpPr>
        <p:spPr>
          <a:xfrm>
            <a:off x="3923928" y="1329906"/>
            <a:ext cx="4927126" cy="646331"/>
          </a:xfrm>
          <a:prstGeom prst="rect">
            <a:avLst/>
          </a:prstGeom>
        </p:spPr>
        <p:txBody>
          <a:bodyPr wrap="square">
            <a:spAutoFit/>
          </a:bodyPr>
          <a:lstStyle/>
          <a:p>
            <a:r>
              <a:rPr lang="zh-CN" altLang="en-US" b="1" dirty="0">
                <a:latin typeface="楷体_GB2312" panose="02010609030101010101" pitchFamily="49" charset="-122"/>
                <a:ea typeface="楷体_GB2312" panose="02010609030101010101" pitchFamily="49" charset="-122"/>
              </a:rPr>
              <a:t>农村</a:t>
            </a:r>
            <a:r>
              <a:rPr lang="zh-CN" altLang="en-US" dirty="0">
                <a:latin typeface="楷体_GB2312" panose="02010609030101010101" pitchFamily="49" charset="-122"/>
                <a:ea typeface="楷体_GB2312" panose="02010609030101010101" pitchFamily="49" charset="-122"/>
              </a:rPr>
              <a:t>土地利用现状调查、</a:t>
            </a:r>
            <a:r>
              <a:rPr lang="zh-CN" altLang="en-US" b="1" dirty="0">
                <a:latin typeface="楷体_GB2312" panose="02010609030101010101" pitchFamily="49" charset="-122"/>
                <a:ea typeface="楷体_GB2312" panose="02010609030101010101" pitchFamily="49" charset="-122"/>
              </a:rPr>
              <a:t>城镇村庄内部</a:t>
            </a:r>
            <a:r>
              <a:rPr lang="zh-CN" altLang="en-US" dirty="0">
                <a:latin typeface="楷体_GB2312" panose="02010609030101010101" pitchFamily="49" charset="-122"/>
                <a:ea typeface="楷体_GB2312" panose="02010609030101010101" pitchFamily="49" charset="-122"/>
              </a:rPr>
              <a:t>土地利用现状调查。</a:t>
            </a:r>
            <a:endParaRPr lang="zh-CN" altLang="en-US" dirty="0">
              <a:latin typeface="楷体_GB2312" panose="02010609030101010101" pitchFamily="49" charset="-122"/>
              <a:ea typeface="楷体_GB2312" panose="02010609030101010101" pitchFamily="49" charset="-122"/>
            </a:endParaRPr>
          </a:p>
        </p:txBody>
      </p:sp>
      <p:sp>
        <p:nvSpPr>
          <p:cNvPr id="6" name="矩形 5"/>
          <p:cNvSpPr/>
          <p:nvPr/>
        </p:nvSpPr>
        <p:spPr>
          <a:xfrm>
            <a:off x="4863328" y="3186490"/>
            <a:ext cx="3888431" cy="1198880"/>
          </a:xfrm>
          <a:prstGeom prst="rect">
            <a:avLst/>
          </a:prstGeom>
        </p:spPr>
        <p:txBody>
          <a:bodyPr wrap="square">
            <a:spAutoFit/>
          </a:bodyPr>
          <a:lstStyle/>
          <a:p>
            <a:pPr algn="l" fontAlgn="base" hangingPunct="0"/>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耕地细化调查、批准未建设的建设用地调查、耕地质量等级调查评价和耕地分等定级调查评价、石漠化耕地调查、五千亩以上坝区耕地调查。</a:t>
            </a:r>
            <a:endParaRPr lang="zh-CN" altLang="en-US"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 name="矩形 6"/>
          <p:cNvSpPr/>
          <p:nvPr/>
        </p:nvSpPr>
        <p:spPr>
          <a:xfrm>
            <a:off x="5437649" y="4378992"/>
            <a:ext cx="3413405" cy="1198880"/>
          </a:xfrm>
          <a:prstGeom prst="rect">
            <a:avLst/>
          </a:prstGeom>
        </p:spPr>
        <p:txBody>
          <a:bodyPr wrap="square">
            <a:spAutoFit/>
          </a:bodyPr>
          <a:lstStyle/>
          <a:p>
            <a:r>
              <a:rPr lang="zh-CN" altLang="en-US" dirty="0" smtClean="0">
                <a:latin typeface="楷体_GB2312" panose="02010609030101010101" pitchFamily="49" charset="-122"/>
                <a:ea typeface="楷体_GB2312" panose="02010609030101010101" pitchFamily="49" charset="-122"/>
              </a:rPr>
              <a:t>建立省、市、县三级</a:t>
            </a:r>
            <a:r>
              <a:rPr lang="zh-CN" altLang="en-US" dirty="0">
                <a:latin typeface="楷体_GB2312" panose="02010609030101010101" pitchFamily="49" charset="-122"/>
                <a:ea typeface="楷体_GB2312" panose="02010609030101010101" pitchFamily="49" charset="-122"/>
              </a:rPr>
              <a:t>土地调查及专项数据库、建立各级土地调查数据及专项调查数据分析与共享服务平台。</a:t>
            </a:r>
            <a:endParaRPr lang="zh-CN" altLang="en-US" dirty="0">
              <a:latin typeface="楷体_GB2312" panose="02010609030101010101" pitchFamily="49" charset="-122"/>
              <a:ea typeface="楷体_GB2312" panose="02010609030101010101" pitchFamily="49" charset="-122"/>
            </a:endParaRPr>
          </a:p>
        </p:txBody>
      </p:sp>
      <p:sp>
        <p:nvSpPr>
          <p:cNvPr id="8" name="矩形 7"/>
          <p:cNvSpPr/>
          <p:nvPr/>
        </p:nvSpPr>
        <p:spPr>
          <a:xfrm>
            <a:off x="4464496" y="2204864"/>
            <a:ext cx="4386558" cy="923330"/>
          </a:xfrm>
          <a:prstGeom prst="rect">
            <a:avLst/>
          </a:prstGeom>
        </p:spPr>
        <p:txBody>
          <a:bodyPr wrap="square">
            <a:spAutoFit/>
          </a:bodyPr>
          <a:lstStyle/>
          <a:p>
            <a:pPr fontAlgn="base" hangingPunct="0">
              <a:spcBef>
                <a:spcPct val="0"/>
              </a:spcBef>
              <a:spcAft>
                <a:spcPct val="0"/>
              </a:spcAft>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将集体土地所有权确权登记和国有土地使用权登记成果落实在土地调查成果中，并开展补充调查。</a:t>
            </a:r>
            <a:endParaRPr lang="zh-CN" altLang="en-US" dirty="0">
              <a:latin typeface="Times New Roman" panose="02020603050405020304" pitchFamily="18" charset="0"/>
              <a:ea typeface="楷体_GB2312" panose="02010609030101010101" pitchFamily="49" charset="-122"/>
              <a:cs typeface="Times New Roman" panose="02020603050405020304" pitchFamily="18" charset="0"/>
            </a:endParaRPr>
          </a:p>
        </p:txBody>
      </p:sp>
      <p:cxnSp>
        <p:nvCxnSpPr>
          <p:cNvPr id="10" name="直接连接符 9"/>
          <p:cNvCxnSpPr/>
          <p:nvPr/>
        </p:nvCxnSpPr>
        <p:spPr>
          <a:xfrm>
            <a:off x="3923928" y="2132856"/>
            <a:ext cx="478311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464496" y="3212976"/>
            <a:ext cx="42839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125415" y="4386819"/>
            <a:ext cx="356284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581666" y="5517232"/>
            <a:ext cx="3166798"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fill="hold"/>
                                        <p:tgtEl>
                                          <p:spTgt spid="56"/>
                                        </p:tgtEl>
                                        <p:attrNameLst>
                                          <p:attrName>ppt_x</p:attrName>
                                        </p:attrNameLst>
                                      </p:cBhvr>
                                      <p:tavLst>
                                        <p:tav tm="0">
                                          <p:val>
                                            <p:strVal val="#ppt_x"/>
                                          </p:val>
                                        </p:tav>
                                        <p:tav tm="100000">
                                          <p:val>
                                            <p:strVal val="#ppt_x"/>
                                          </p:val>
                                        </p:tav>
                                      </p:tavLst>
                                    </p:anim>
                                    <p:anim calcmode="lin" valueType="num">
                                      <p:cBhvr additive="base">
                                        <p:cTn id="14" dur="500" fill="hold"/>
                                        <p:tgtEl>
                                          <p:spTgt spid="56"/>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left)">
                                      <p:cBhvr>
                                        <p:cTn id="18" dur="500"/>
                                        <p:tgtEl>
                                          <p:spTgt spid="6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22" presetClass="entr" presetSubtype="8"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left)">
                                      <p:cBhvr>
                                        <p:cTn id="29" dur="500"/>
                                        <p:tgtEl>
                                          <p:spTgt spid="57"/>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wipe(left)">
                                      <p:cBhvr>
                                        <p:cTn id="33" dur="500"/>
                                        <p:tgtEl>
                                          <p:spTgt spid="64"/>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3500"/>
                            </p:stCondLst>
                            <p:childTnLst>
                              <p:par>
                                <p:cTn id="42" presetID="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 calcmode="lin" valueType="num">
                                      <p:cBhvr additive="base">
                                        <p:cTn id="44" dur="500" fill="hold"/>
                                        <p:tgtEl>
                                          <p:spTgt spid="80"/>
                                        </p:tgtEl>
                                        <p:attrNameLst>
                                          <p:attrName>ppt_x</p:attrName>
                                        </p:attrNameLst>
                                      </p:cBhvr>
                                      <p:tavLst>
                                        <p:tav tm="0">
                                          <p:val>
                                            <p:strVal val="#ppt_x"/>
                                          </p:val>
                                        </p:tav>
                                        <p:tav tm="100000">
                                          <p:val>
                                            <p:strVal val="#ppt_x"/>
                                          </p:val>
                                        </p:tav>
                                      </p:tavLst>
                                    </p:anim>
                                    <p:anim calcmode="lin" valueType="num">
                                      <p:cBhvr additive="base">
                                        <p:cTn id="45" dur="500" fill="hold"/>
                                        <p:tgtEl>
                                          <p:spTgt spid="80"/>
                                        </p:tgtEl>
                                        <p:attrNameLst>
                                          <p:attrName>ppt_y</p:attrName>
                                        </p:attrNameLst>
                                      </p:cBhvr>
                                      <p:tavLst>
                                        <p:tav tm="0">
                                          <p:val>
                                            <p:strVal val="0-#ppt_h/2"/>
                                          </p:val>
                                        </p:tav>
                                        <p:tav tm="100000">
                                          <p:val>
                                            <p:strVal val="#ppt_y"/>
                                          </p:val>
                                        </p:tav>
                                      </p:tavLst>
                                    </p:anim>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wipe(left)">
                                      <p:cBhvr>
                                        <p:cTn id="49" dur="500"/>
                                        <p:tgtEl>
                                          <p:spTgt spid="82"/>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wipe(left)">
                                      <p:cBhvr>
                                        <p:cTn id="60" dur="500"/>
                                        <p:tgtEl>
                                          <p:spTgt spid="81"/>
                                        </p:tgtEl>
                                      </p:cBhvr>
                                    </p:animEffect>
                                  </p:childTnLst>
                                </p:cTn>
                              </p:par>
                            </p:childTnLst>
                          </p:cTn>
                        </p:par>
                        <p:par>
                          <p:cTn id="61" fill="hold">
                            <p:stCondLst>
                              <p:cond delay="5500"/>
                            </p:stCondLst>
                            <p:childTnLst>
                              <p:par>
                                <p:cTn id="62" presetID="22" presetClass="entr" presetSubtype="8" fill="hold"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wipe(left)">
                                      <p:cBhvr>
                                        <p:cTn id="64" dur="500"/>
                                        <p:tgtEl>
                                          <p:spTgt spid="83"/>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left)">
                                      <p:cBhvr>
                                        <p:cTn id="68" dur="500"/>
                                        <p:tgtEl>
                                          <p:spTgt spid="7"/>
                                        </p:tgtEl>
                                      </p:cBhvr>
                                    </p:animEffect>
                                  </p:childTnLst>
                                </p:cTn>
                              </p:par>
                              <p:par>
                                <p:cTn id="69" presetID="22" presetClass="entr" presetSubtype="8" fill="hold"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par>
                          <p:cTn id="72" fill="hold">
                            <p:stCondLst>
                              <p:cond delay="6500"/>
                            </p:stCondLst>
                            <p:childTnLst>
                              <p:par>
                                <p:cTn id="73" presetID="2" presetClass="entr" presetSubtype="1" fill="hold" grpId="0" nodeType="afterEffect">
                                  <p:stCondLst>
                                    <p:cond delay="0"/>
                                  </p:stCondLst>
                                  <p:childTnLst>
                                    <p:set>
                                      <p:cBhvr>
                                        <p:cTn id="74" dur="1" fill="hold">
                                          <p:stCondLst>
                                            <p:cond delay="0"/>
                                          </p:stCondLst>
                                        </p:cTn>
                                        <p:tgtEl>
                                          <p:spTgt spid="84"/>
                                        </p:tgtEl>
                                        <p:attrNameLst>
                                          <p:attrName>style.visibility</p:attrName>
                                        </p:attrNameLst>
                                      </p:cBhvr>
                                      <p:to>
                                        <p:strVal val="visible"/>
                                      </p:to>
                                    </p:set>
                                    <p:anim calcmode="lin" valueType="num">
                                      <p:cBhvr additive="base">
                                        <p:cTn id="75" dur="500" fill="hold"/>
                                        <p:tgtEl>
                                          <p:spTgt spid="84"/>
                                        </p:tgtEl>
                                        <p:attrNameLst>
                                          <p:attrName>ppt_x</p:attrName>
                                        </p:attrNameLst>
                                      </p:cBhvr>
                                      <p:tavLst>
                                        <p:tav tm="0">
                                          <p:val>
                                            <p:strVal val="#ppt_x"/>
                                          </p:val>
                                        </p:tav>
                                        <p:tav tm="100000">
                                          <p:val>
                                            <p:strVal val="#ppt_x"/>
                                          </p:val>
                                        </p:tav>
                                      </p:tavLst>
                                    </p:anim>
                                    <p:anim calcmode="lin" valueType="num">
                                      <p:cBhvr additive="base">
                                        <p:cTn id="76" dur="500" fill="hold"/>
                                        <p:tgtEl>
                                          <p:spTgt spid="84"/>
                                        </p:tgtEl>
                                        <p:attrNameLst>
                                          <p:attrName>ppt_y</p:attrName>
                                        </p:attrNameLst>
                                      </p:cBhvr>
                                      <p:tavLst>
                                        <p:tav tm="0">
                                          <p:val>
                                            <p:strVal val="0-#ppt_h/2"/>
                                          </p:val>
                                        </p:tav>
                                        <p:tav tm="100000">
                                          <p:val>
                                            <p:strVal val="#ppt_y"/>
                                          </p:val>
                                        </p:tav>
                                      </p:tavLst>
                                    </p:anim>
                                  </p:childTnLst>
                                </p:cTn>
                              </p:par>
                            </p:childTnLst>
                          </p:cTn>
                        </p:par>
                        <p:par>
                          <p:cTn id="77" fill="hold">
                            <p:stCondLst>
                              <p:cond delay="7000"/>
                            </p:stCondLst>
                            <p:childTnLst>
                              <p:par>
                                <p:cTn id="78" presetID="22" presetClass="entr" presetSubtype="8" fill="hold"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left)">
                                      <p:cBhvr>
                                        <p:cTn id="80" dur="500"/>
                                        <p:tgtEl>
                                          <p:spTgt spid="85"/>
                                        </p:tgtEl>
                                      </p:cBhvr>
                                    </p:animEffect>
                                  </p:childTnLst>
                                </p:cTn>
                              </p:par>
                            </p:childTnLst>
                          </p:cTn>
                        </p:par>
                        <p:par>
                          <p:cTn id="81" fill="hold">
                            <p:stCondLst>
                              <p:cond delay="7500"/>
                            </p:stCondLst>
                            <p:childTnLst>
                              <p:par>
                                <p:cTn id="82" presetID="22" presetClass="entr" presetSubtype="8" fill="hold" grpId="0" nodeType="after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wipe(left)">
                                      <p:cBhvr>
                                        <p:cTn id="8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6" grpId="0" animBg="1"/>
      <p:bldP spid="57" grpId="0" animBg="1"/>
      <p:bldP spid="80" grpId="0" animBg="1"/>
      <p:bldP spid="81" grpId="0" animBg="1"/>
      <p:bldP spid="84" grpId="0" animBg="1"/>
      <p:bldP spid="2" grpId="0"/>
      <p:bldP spid="3"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二、实施原则</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1449371" y="1114964"/>
            <a:ext cx="4572000" cy="369332"/>
          </a:xfrm>
          <a:prstGeom prst="rect">
            <a:avLst/>
          </a:prstGeom>
        </p:spPr>
        <p:txBody>
          <a:bodyPr>
            <a:spAutoFit/>
          </a:bodyPr>
          <a:lstStyle/>
          <a:p>
            <a:r>
              <a:rPr lang="zh-CN" altLang="en-US" b="1" dirty="0">
                <a:latin typeface="楷体_GB2312" panose="02010609030101010101" pitchFamily="49" charset="-122"/>
                <a:ea typeface="楷体_GB2312" panose="02010609030101010101" pitchFamily="49" charset="-122"/>
              </a:rPr>
              <a:t>（一）统一领导，各负其责。</a:t>
            </a:r>
            <a:endParaRPr lang="zh-CN" altLang="en-US" b="1" dirty="0">
              <a:latin typeface="楷体_GB2312" panose="02010609030101010101" pitchFamily="49" charset="-122"/>
              <a:ea typeface="楷体_GB2312" panose="02010609030101010101" pitchFamily="49" charset="-122"/>
            </a:endParaRPr>
          </a:p>
        </p:txBody>
      </p:sp>
      <p:sp>
        <p:nvSpPr>
          <p:cNvPr id="5" name="矩形 4"/>
          <p:cNvSpPr/>
          <p:nvPr/>
        </p:nvSpPr>
        <p:spPr>
          <a:xfrm>
            <a:off x="899592" y="3872370"/>
            <a:ext cx="6912768" cy="1476375"/>
          </a:xfrm>
          <a:prstGeom prst="rect">
            <a:avLst/>
          </a:prstGeom>
        </p:spPr>
        <p:txBody>
          <a:bodyPr wrap="square">
            <a:spAutoFit/>
          </a:bodyPr>
          <a:lstStyle/>
          <a:p>
            <a:pPr indent="457200"/>
            <a:r>
              <a:rPr lang="zh-CN" altLang="en-US" dirty="0">
                <a:latin typeface="楷体_GB2312" panose="02010609030101010101" pitchFamily="49" charset="-122"/>
                <a:ea typeface="楷体_GB2312" panose="02010609030101010101" pitchFamily="49" charset="-122"/>
              </a:rPr>
              <a:t>省土地调查办统一制定并发布三</a:t>
            </a:r>
            <a:r>
              <a:rPr lang="zh-CN" altLang="en-US" dirty="0" smtClean="0">
                <a:latin typeface="楷体_GB2312" panose="02010609030101010101" pitchFamily="49" charset="-122"/>
                <a:ea typeface="楷体_GB2312" panose="02010609030101010101" pitchFamily="49" charset="-122"/>
              </a:rPr>
              <a:t>调实施方案、技术</a:t>
            </a:r>
            <a:r>
              <a:rPr lang="zh-CN" altLang="en-US" dirty="0">
                <a:latin typeface="楷体_GB2312" panose="02010609030101010101" pitchFamily="49" charset="-122"/>
                <a:ea typeface="楷体_GB2312" panose="02010609030101010101" pitchFamily="49" charset="-122"/>
              </a:rPr>
              <a:t>标准、调查和建库的程序、方法、成果、精度和验收要求开展工作。</a:t>
            </a:r>
            <a:endParaRPr lang="zh-CN" altLang="en-US" dirty="0">
              <a:latin typeface="楷体_GB2312" panose="02010609030101010101" pitchFamily="49" charset="-122"/>
              <a:ea typeface="楷体_GB2312" panose="02010609030101010101" pitchFamily="49" charset="-122"/>
            </a:endParaRPr>
          </a:p>
          <a:p>
            <a:pPr indent="457200"/>
            <a:r>
              <a:rPr lang="zh-CN" altLang="en-US" dirty="0">
                <a:latin typeface="楷体_GB2312" panose="02010609030101010101" pitchFamily="49" charset="-122"/>
                <a:ea typeface="楷体_GB2312" panose="02010609030101010101" pitchFamily="49" charset="-122"/>
              </a:rPr>
              <a:t>各地要充分利用已有的国土资源管理资料和调查成果，保持调查工作的连续性。协调好农业、林业、水利等相关部门，</a:t>
            </a:r>
            <a:r>
              <a:rPr lang="zh-CN" altLang="en-US" dirty="0" smtClean="0">
                <a:latin typeface="楷体_GB2312" panose="02010609030101010101" pitchFamily="49" charset="-122"/>
                <a:ea typeface="楷体_GB2312" panose="02010609030101010101" pitchFamily="49" charset="-122"/>
              </a:rPr>
              <a:t>利用、参考</a:t>
            </a:r>
            <a:r>
              <a:rPr lang="zh-CN" altLang="en-US" dirty="0">
                <a:latin typeface="楷体_GB2312" panose="02010609030101010101" pitchFamily="49" charset="-122"/>
                <a:ea typeface="楷体_GB2312" panose="02010609030101010101" pitchFamily="49" charset="-122"/>
              </a:rPr>
              <a:t>各部门的调查资料，保证调查成果的适用性。</a:t>
            </a:r>
            <a:endParaRPr lang="zh-CN" altLang="en-US" dirty="0">
              <a:latin typeface="楷体_GB2312" panose="02010609030101010101" pitchFamily="49" charset="-122"/>
              <a:ea typeface="楷体_GB2312" panose="02010609030101010101" pitchFamily="49" charset="-122"/>
            </a:endParaRPr>
          </a:p>
        </p:txBody>
      </p:sp>
      <p:sp>
        <p:nvSpPr>
          <p:cNvPr id="6" name="矩形 5"/>
          <p:cNvSpPr/>
          <p:nvPr/>
        </p:nvSpPr>
        <p:spPr>
          <a:xfrm>
            <a:off x="986402" y="1544152"/>
            <a:ext cx="6969974" cy="1753235"/>
          </a:xfrm>
          <a:prstGeom prst="rect">
            <a:avLst/>
          </a:prstGeom>
        </p:spPr>
        <p:txBody>
          <a:bodyPr wrap="square">
            <a:spAutoFit/>
          </a:bodyPr>
          <a:lstStyle/>
          <a:p>
            <a:pPr indent="457200"/>
            <a:r>
              <a:rPr lang="zh-CN" altLang="zh-CN" dirty="0">
                <a:latin typeface="楷体_GB2312" panose="02010609030101010101" pitchFamily="49" charset="-122"/>
                <a:ea typeface="楷体_GB2312" panose="02010609030101010101" pitchFamily="49" charset="-122"/>
              </a:rPr>
              <a:t>省政府成立贵州省第三次全国土地调查领导小组</a:t>
            </a:r>
            <a:r>
              <a:rPr lang="zh-CN" altLang="en-US" dirty="0">
                <a:latin typeface="楷体_GB2312" panose="02010609030101010101" pitchFamily="49" charset="-122"/>
                <a:ea typeface="楷体_GB2312" panose="02010609030101010101" pitchFamily="49" charset="-122"/>
              </a:rPr>
              <a:t>，负责</a:t>
            </a:r>
            <a:r>
              <a:rPr lang="zh-CN" altLang="zh-CN" dirty="0">
                <a:latin typeface="楷体_GB2312" panose="02010609030101010101" pitchFamily="49" charset="-122"/>
                <a:ea typeface="楷体_GB2312" panose="02010609030101010101" pitchFamily="49" charset="-122"/>
              </a:rPr>
              <a:t>组织和实施中重大问题的研究和决策</a:t>
            </a:r>
            <a:r>
              <a:rPr lang="zh-CN" altLang="en-US" dirty="0">
                <a:latin typeface="楷体_GB2312" panose="02010609030101010101" pitchFamily="49" charset="-122"/>
                <a:ea typeface="楷体_GB2312" panose="02010609030101010101" pitchFamily="49" charset="-122"/>
              </a:rPr>
              <a:t>。省第三次土地调查领导小组办公室（以下简称</a:t>
            </a:r>
            <a:r>
              <a:rPr lang="zh-CN" altLang="en-US" dirty="0" smtClean="0">
                <a:latin typeface="楷体_GB2312" panose="02010609030101010101" pitchFamily="49" charset="-122"/>
                <a:ea typeface="楷体_GB2312" panose="02010609030101010101" pitchFamily="49" charset="-122"/>
              </a:rPr>
              <a:t>“省土地调查办”</a:t>
            </a:r>
            <a:r>
              <a:rPr lang="zh-CN" altLang="en-US" dirty="0">
                <a:latin typeface="楷体_GB2312" panose="02010609030101010101" pitchFamily="49" charset="-122"/>
                <a:ea typeface="楷体_GB2312" panose="02010609030101010101" pitchFamily="49" charset="-122"/>
              </a:rPr>
              <a:t>）设在省国土资源厅，负责土地调查日常工作的组织和协调。</a:t>
            </a:r>
            <a:r>
              <a:rPr lang="zh-CN" altLang="zh-CN" dirty="0" smtClean="0">
                <a:latin typeface="楷体_GB2312" panose="02010609030101010101" pitchFamily="49" charset="-122"/>
                <a:ea typeface="楷体_GB2312" panose="02010609030101010101" pitchFamily="49" charset="-122"/>
              </a:rPr>
              <a:t>各</a:t>
            </a:r>
            <a:r>
              <a:rPr lang="zh-CN" altLang="zh-CN" dirty="0">
                <a:latin typeface="楷体_GB2312" panose="02010609030101010101" pitchFamily="49" charset="-122"/>
                <a:ea typeface="楷体_GB2312" panose="02010609030101010101" pitchFamily="49" charset="-122"/>
              </a:rPr>
              <a:t>市（州）、县（区、市）要成立相应的领导小组和办公室，制定本地区土地调查实施方案，负责本地区调查工作的组织和实施</a:t>
            </a:r>
            <a:r>
              <a:rPr lang="zh-CN" altLang="en-US" dirty="0" smtClean="0">
                <a:latin typeface="楷体_GB2312" panose="02010609030101010101" pitchFamily="49" charset="-122"/>
                <a:ea typeface="楷体_GB2312" panose="02010609030101010101" pitchFamily="49" charset="-122"/>
              </a:rPr>
              <a:t>。</a:t>
            </a:r>
            <a:endParaRPr lang="zh-CN" altLang="en-US" dirty="0">
              <a:latin typeface="楷体_GB2312" panose="02010609030101010101" pitchFamily="49" charset="-122"/>
              <a:ea typeface="楷体_GB2312" panose="02010609030101010101" pitchFamily="49" charset="-122"/>
            </a:endParaRPr>
          </a:p>
        </p:txBody>
      </p:sp>
      <p:sp>
        <p:nvSpPr>
          <p:cNvPr id="7" name="矩形 6"/>
          <p:cNvSpPr/>
          <p:nvPr/>
        </p:nvSpPr>
        <p:spPr>
          <a:xfrm>
            <a:off x="1449371" y="3404310"/>
            <a:ext cx="3206327" cy="369332"/>
          </a:xfrm>
          <a:prstGeom prst="rect">
            <a:avLst/>
          </a:prstGeom>
        </p:spPr>
        <p:txBody>
          <a:bodyPr wrap="none">
            <a:spAutoFit/>
          </a:bodyPr>
          <a:lstStyle/>
          <a:p>
            <a:r>
              <a:rPr lang="zh-CN" altLang="en-US" b="1" dirty="0">
                <a:latin typeface="楷体_GB2312" panose="02010609030101010101" pitchFamily="49" charset="-122"/>
                <a:ea typeface="楷体_GB2312" panose="02010609030101010101" pitchFamily="49" charset="-122"/>
              </a:rPr>
              <a:t>（二）统一标准，整合资源。</a:t>
            </a:r>
            <a:endParaRPr lang="zh-CN" altLang="en-US" b="1" dirty="0">
              <a:latin typeface="楷体_GB2312" panose="02010609030101010101" pitchFamily="49" charset="-122"/>
              <a:ea typeface="楷体_GB2312" panose="02010609030101010101" pitchFamily="49" charset="-122"/>
            </a:endParaRPr>
          </a:p>
        </p:txBody>
      </p:sp>
      <p:grpSp>
        <p:nvGrpSpPr>
          <p:cNvPr id="49" name="组合 48"/>
          <p:cNvGrpSpPr/>
          <p:nvPr/>
        </p:nvGrpSpPr>
        <p:grpSpPr>
          <a:xfrm>
            <a:off x="1077430" y="1081379"/>
            <a:ext cx="465440" cy="374177"/>
            <a:chOff x="976313" y="4519613"/>
            <a:chExt cx="485775" cy="390525"/>
          </a:xfrm>
          <a:solidFill>
            <a:schemeClr val="tx2">
              <a:lumMod val="60000"/>
              <a:lumOff val="40000"/>
            </a:schemeClr>
          </a:solidFill>
        </p:grpSpPr>
        <p:sp>
          <p:nvSpPr>
            <p:cNvPr id="50"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a typeface="+mn-ea"/>
              </a:endParaRPr>
            </a:p>
          </p:txBody>
        </p:sp>
        <p:sp>
          <p:nvSpPr>
            <p:cNvPr id="51"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a typeface="+mn-ea"/>
              </a:endParaRPr>
            </a:p>
          </p:txBody>
        </p:sp>
      </p:grpSp>
      <p:grpSp>
        <p:nvGrpSpPr>
          <p:cNvPr id="52" name="组合 51"/>
          <p:cNvGrpSpPr/>
          <p:nvPr/>
        </p:nvGrpSpPr>
        <p:grpSpPr>
          <a:xfrm>
            <a:off x="1121856" y="3498193"/>
            <a:ext cx="465440" cy="374177"/>
            <a:chOff x="976313" y="4519613"/>
            <a:chExt cx="485775" cy="390525"/>
          </a:xfrm>
          <a:solidFill>
            <a:schemeClr val="tx2">
              <a:lumMod val="60000"/>
              <a:lumOff val="40000"/>
            </a:schemeClr>
          </a:solidFill>
        </p:grpSpPr>
        <p:sp>
          <p:nvSpPr>
            <p:cNvPr id="53"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a typeface="+mn-ea"/>
              </a:endParaRPr>
            </a:p>
          </p:txBody>
        </p:sp>
        <p:sp>
          <p:nvSpPr>
            <p:cNvPr id="54"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a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fltVal val="0"/>
                                          </p:val>
                                        </p:tav>
                                        <p:tav tm="100000">
                                          <p:val>
                                            <p:strVal val="#ppt_w"/>
                                          </p:val>
                                        </p:tav>
                                      </p:tavLst>
                                    </p:anim>
                                    <p:anim calcmode="lin" valueType="num">
                                      <p:cBhvr>
                                        <p:cTn id="24" dur="500" fill="hold"/>
                                        <p:tgtEl>
                                          <p:spTgt spid="52"/>
                                        </p:tgtEl>
                                        <p:attrNameLst>
                                          <p:attrName>ppt_h</p:attrName>
                                        </p:attrNameLst>
                                      </p:cBhvr>
                                      <p:tavLst>
                                        <p:tav tm="0">
                                          <p:val>
                                            <p:fltVal val="0"/>
                                          </p:val>
                                        </p:tav>
                                        <p:tav tm="100000">
                                          <p:val>
                                            <p:strVal val="#ppt_h"/>
                                          </p:val>
                                        </p:tav>
                                      </p:tavLst>
                                    </p:anim>
                                    <p:animEffect transition="in" filter="fade">
                                      <p:cBhvr>
                                        <p:cTn id="25" dur="500"/>
                                        <p:tgtEl>
                                          <p:spTgt spid="5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anim calcmode="lin" valueType="num">
                                      <p:cBhvr>
                                        <p:cTn id="34" dur="500" fill="hold"/>
                                        <p:tgtEl>
                                          <p:spTgt spid="5"/>
                                        </p:tgtEl>
                                        <p:attrNameLst>
                                          <p:attrName>ppt_x</p:attrName>
                                        </p:attrNameLst>
                                      </p:cBhvr>
                                      <p:tavLst>
                                        <p:tav tm="0">
                                          <p:val>
                                            <p:strVal val="#ppt_x"/>
                                          </p:val>
                                        </p:tav>
                                        <p:tav tm="100000">
                                          <p:val>
                                            <p:strVal val="#ppt_x"/>
                                          </p:val>
                                        </p:tav>
                                      </p:tavLst>
                                    </p:anim>
                                    <p:anim calcmode="lin" valueType="num">
                                      <p:cBhvr>
                                        <p:cTn id="3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a:lnSpc>
                <a:spcPct val="150000"/>
              </a:lnSpc>
            </a:pPr>
            <a:r>
              <a:rPr lang="zh-CN" altLang="en-US" sz="2400" b="1" dirty="0">
                <a:solidFill>
                  <a:prstClr val="white"/>
                </a:solidFill>
                <a:latin typeface="微软雅黑" panose="020B0503020204020204" pitchFamily="34" charset="-122"/>
                <a:ea typeface="微软雅黑" panose="020B0503020204020204" pitchFamily="34" charset="-122"/>
              </a:rPr>
              <a:t>二、实施原则</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sp>
        <p:nvSpPr>
          <p:cNvPr id="3" name="矩形 2"/>
          <p:cNvSpPr/>
          <p:nvPr/>
        </p:nvSpPr>
        <p:spPr>
          <a:xfrm>
            <a:off x="1487557" y="1174820"/>
            <a:ext cx="4572000" cy="369332"/>
          </a:xfrm>
          <a:prstGeom prst="rect">
            <a:avLst/>
          </a:prstGeom>
        </p:spPr>
        <p:txBody>
          <a:bodyPr>
            <a:spAutoFit/>
          </a:bodyPr>
          <a:lstStyle/>
          <a:p>
            <a:r>
              <a:rPr lang="zh-CN" altLang="en-US" b="1" dirty="0" smtClean="0">
                <a:solidFill>
                  <a:prstClr val="black"/>
                </a:solidFill>
                <a:latin typeface="楷体_GB2312" panose="02010609030101010101" pitchFamily="49" charset="-122"/>
                <a:ea typeface="楷体_GB2312" panose="02010609030101010101" pitchFamily="49" charset="-122"/>
              </a:rPr>
              <a:t>（三）</a:t>
            </a:r>
            <a:r>
              <a:rPr lang="zh-CN" altLang="en-US" b="1" dirty="0">
                <a:solidFill>
                  <a:prstClr val="black"/>
                </a:solidFill>
                <a:latin typeface="楷体_GB2312" panose="02010609030101010101" pitchFamily="49" charset="-122"/>
                <a:ea typeface="楷体_GB2312" panose="02010609030101010101" pitchFamily="49" charset="-122"/>
              </a:rPr>
              <a:t>统筹部署，分步实施。</a:t>
            </a:r>
            <a:endParaRPr lang="zh-CN" altLang="en-US" b="1" dirty="0">
              <a:solidFill>
                <a:prstClr val="black"/>
              </a:solidFill>
              <a:latin typeface="楷体_GB2312" panose="02010609030101010101" pitchFamily="49" charset="-122"/>
              <a:ea typeface="楷体_GB2312" panose="02010609030101010101" pitchFamily="49" charset="-122"/>
            </a:endParaRPr>
          </a:p>
        </p:txBody>
      </p:sp>
      <p:sp>
        <p:nvSpPr>
          <p:cNvPr id="5" name="矩形 4"/>
          <p:cNvSpPr/>
          <p:nvPr/>
        </p:nvSpPr>
        <p:spPr>
          <a:xfrm>
            <a:off x="971600" y="2821578"/>
            <a:ext cx="6984776" cy="3416320"/>
          </a:xfrm>
          <a:prstGeom prst="rect">
            <a:avLst/>
          </a:prstGeom>
        </p:spPr>
        <p:txBody>
          <a:bodyPr wrap="square">
            <a:spAutoFit/>
          </a:bodyPr>
          <a:lstStyle/>
          <a:p>
            <a:pPr indent="457200"/>
            <a:r>
              <a:rPr lang="zh-CN" altLang="en-US" dirty="0">
                <a:solidFill>
                  <a:prstClr val="black"/>
                </a:solidFill>
                <a:latin typeface="楷体_GB2312" panose="02010609030101010101" pitchFamily="49" charset="-122"/>
                <a:ea typeface="楷体_GB2312" panose="02010609030101010101" pitchFamily="49" charset="-122"/>
              </a:rPr>
              <a:t>严格按照国家统一规程要求，</a:t>
            </a:r>
            <a:r>
              <a:rPr lang="zh-CN" altLang="en-US" dirty="0">
                <a:solidFill>
                  <a:srgbClr val="FF0000"/>
                </a:solidFill>
                <a:latin typeface="楷体_GB2312" panose="02010609030101010101" pitchFamily="49" charset="-122"/>
                <a:ea typeface="楷体_GB2312" panose="02010609030101010101" pitchFamily="49" charset="-122"/>
              </a:rPr>
              <a:t>坚持实事求是原则，把保证调查数据的真实性贯穿于第三次土地调查的全过程，真实反映土地利用现状，</a:t>
            </a:r>
            <a:r>
              <a:rPr lang="zh-CN" altLang="en-US" dirty="0">
                <a:solidFill>
                  <a:prstClr val="black"/>
                </a:solidFill>
                <a:latin typeface="楷体_GB2312" panose="02010609030101010101" pitchFamily="49" charset="-122"/>
                <a:ea typeface="楷体_GB2312" panose="02010609030101010101" pitchFamily="49" charset="-122"/>
              </a:rPr>
              <a:t>为政府决策和国土资源管理提供可靠的土地基础数据和图件资料</a:t>
            </a:r>
            <a:r>
              <a:rPr lang="zh-CN" altLang="en-US" dirty="0" smtClean="0">
                <a:solidFill>
                  <a:prstClr val="black"/>
                </a:solidFill>
                <a:latin typeface="楷体_GB2312" panose="02010609030101010101" pitchFamily="49" charset="-122"/>
                <a:ea typeface="楷体_GB2312" panose="02010609030101010101" pitchFamily="49" charset="-122"/>
              </a:rPr>
              <a:t>。</a:t>
            </a:r>
            <a:endParaRPr lang="zh-CN" altLang="en-US" dirty="0">
              <a:solidFill>
                <a:prstClr val="black"/>
              </a:solidFill>
              <a:latin typeface="楷体_GB2312" panose="02010609030101010101" pitchFamily="49" charset="-122"/>
              <a:ea typeface="楷体_GB2312" panose="02010609030101010101" pitchFamily="49" charset="-122"/>
            </a:endParaRPr>
          </a:p>
          <a:p>
            <a:pPr indent="457200"/>
            <a:r>
              <a:rPr lang="zh-CN" altLang="en-US" dirty="0">
                <a:solidFill>
                  <a:srgbClr val="FF0000"/>
                </a:solidFill>
                <a:latin typeface="楷体_GB2312" panose="02010609030101010101" pitchFamily="49" charset="-122"/>
                <a:ea typeface="楷体_GB2312" panose="02010609030101010101" pitchFamily="49" charset="-122"/>
              </a:rPr>
              <a:t>充分利用</a:t>
            </a:r>
            <a:r>
              <a:rPr lang="zh-CN" altLang="en-US" dirty="0">
                <a:solidFill>
                  <a:prstClr val="black"/>
                </a:solidFill>
                <a:latin typeface="楷体_GB2312" panose="02010609030101010101" pitchFamily="49" charset="-122"/>
                <a:ea typeface="楷体_GB2312" panose="02010609030101010101" pitchFamily="49" charset="-122"/>
              </a:rPr>
              <a:t>第二次土地调查成果、农村集体土地确权登记、农村土地承包经营权确权登记颁证、地理国情普查、</a:t>
            </a:r>
            <a:r>
              <a:rPr lang="en-US" altLang="zh-CN" dirty="0">
                <a:solidFill>
                  <a:prstClr val="black"/>
                </a:solidFill>
                <a:latin typeface="楷体_GB2312" panose="02010609030101010101" pitchFamily="49" charset="-122"/>
                <a:ea typeface="楷体_GB2312" panose="02010609030101010101" pitchFamily="49" charset="-122"/>
              </a:rPr>
              <a:t>2017</a:t>
            </a:r>
            <a:r>
              <a:rPr lang="zh-CN" altLang="en-US" dirty="0">
                <a:solidFill>
                  <a:prstClr val="black"/>
                </a:solidFill>
                <a:latin typeface="楷体_GB2312" panose="02010609030101010101" pitchFamily="49" charset="-122"/>
                <a:ea typeface="楷体_GB2312" panose="02010609030101010101" pitchFamily="49" charset="-122"/>
              </a:rPr>
              <a:t>年度土地变更调查、不动产统一登记、坝区调查成果等</a:t>
            </a:r>
            <a:r>
              <a:rPr lang="zh-CN" altLang="en-US" dirty="0">
                <a:solidFill>
                  <a:srgbClr val="FF0000"/>
                </a:solidFill>
                <a:latin typeface="楷体_GB2312" panose="02010609030101010101" pitchFamily="49" charset="-122"/>
                <a:ea typeface="楷体_GB2312" panose="02010609030101010101" pitchFamily="49" charset="-122"/>
              </a:rPr>
              <a:t>已有资料</a:t>
            </a:r>
            <a:r>
              <a:rPr lang="zh-CN" altLang="en-US" dirty="0">
                <a:solidFill>
                  <a:prstClr val="black"/>
                </a:solidFill>
                <a:latin typeface="楷体_GB2312" panose="02010609030101010101" pitchFamily="49" charset="-122"/>
                <a:ea typeface="楷体_GB2312" panose="02010609030101010101" pitchFamily="49" charset="-122"/>
              </a:rPr>
              <a:t>，全面对照第二次土地调查和历年土地变更调查与第三次土地调查的工作、技术要求，本着</a:t>
            </a:r>
            <a:r>
              <a:rPr lang="zh-CN" altLang="en-US" dirty="0">
                <a:solidFill>
                  <a:srgbClr val="FF0000"/>
                </a:solidFill>
                <a:latin typeface="楷体_GB2312" panose="02010609030101010101" pitchFamily="49" charset="-122"/>
                <a:ea typeface="楷体_GB2312" panose="02010609030101010101" pitchFamily="49" charset="-122"/>
              </a:rPr>
              <a:t>“口径可比较、数据可分析、差异可处理”的原则</a:t>
            </a:r>
            <a:r>
              <a:rPr lang="zh-CN" altLang="en-US" dirty="0">
                <a:solidFill>
                  <a:prstClr val="black"/>
                </a:solidFill>
                <a:latin typeface="楷体_GB2312" panose="02010609030101010101" pitchFamily="49" charset="-122"/>
                <a:ea typeface="楷体_GB2312" panose="02010609030101010101" pitchFamily="49" charset="-122"/>
              </a:rPr>
              <a:t>，对历史调查成果进行分析和完善，并</a:t>
            </a:r>
            <a:r>
              <a:rPr lang="zh-CN" altLang="en-US" dirty="0">
                <a:solidFill>
                  <a:srgbClr val="FF0000"/>
                </a:solidFill>
                <a:latin typeface="楷体_GB2312" panose="02010609030101010101" pitchFamily="49" charset="-122"/>
                <a:ea typeface="楷体_GB2312" panose="02010609030101010101" pitchFamily="49" charset="-122"/>
              </a:rPr>
              <a:t>与第三次土地调查衔接</a:t>
            </a:r>
            <a:r>
              <a:rPr lang="zh-CN" altLang="en-US" dirty="0">
                <a:solidFill>
                  <a:prstClr val="black"/>
                </a:solidFill>
                <a:latin typeface="楷体_GB2312" panose="02010609030101010101" pitchFamily="49" charset="-122"/>
                <a:ea typeface="楷体_GB2312" panose="02010609030101010101" pitchFamily="49" charset="-122"/>
              </a:rPr>
              <a:t>。着眼自然资源管理体制改革要求，根据国家统一部署和要求，</a:t>
            </a:r>
            <a:r>
              <a:rPr lang="zh-CN" altLang="en-US" dirty="0">
                <a:solidFill>
                  <a:srgbClr val="FF0000"/>
                </a:solidFill>
                <a:latin typeface="楷体_GB2312" panose="02010609030101010101" pitchFamily="49" charset="-122"/>
                <a:ea typeface="楷体_GB2312" panose="02010609030101010101" pitchFamily="49" charset="-122"/>
              </a:rPr>
              <a:t>做好第三次土地调查与自然资源统一确权登记的衔接。</a:t>
            </a:r>
            <a:endParaRPr lang="zh-CN" altLang="en-US" dirty="0">
              <a:solidFill>
                <a:srgbClr val="FF0000"/>
              </a:solidFill>
              <a:latin typeface="楷体_GB2312" panose="02010609030101010101" pitchFamily="49" charset="-122"/>
              <a:ea typeface="楷体_GB2312" panose="02010609030101010101" pitchFamily="49" charset="-122"/>
            </a:endParaRPr>
          </a:p>
        </p:txBody>
      </p:sp>
      <p:sp>
        <p:nvSpPr>
          <p:cNvPr id="6" name="矩形 5"/>
          <p:cNvSpPr/>
          <p:nvPr/>
        </p:nvSpPr>
        <p:spPr>
          <a:xfrm>
            <a:off x="986402" y="1544152"/>
            <a:ext cx="7113990" cy="875881"/>
          </a:xfrm>
          <a:prstGeom prst="rect">
            <a:avLst/>
          </a:prstGeom>
        </p:spPr>
        <p:txBody>
          <a:bodyPr wrap="square">
            <a:spAutoFit/>
          </a:bodyPr>
          <a:lstStyle/>
          <a:p>
            <a:pPr indent="457200">
              <a:lnSpc>
                <a:spcPct val="150000"/>
              </a:lnSpc>
            </a:pPr>
            <a:r>
              <a:rPr lang="zh-CN" altLang="zh-CN" dirty="0"/>
              <a:t>根据国家第三次土地调查总体方案、实施方案和相关技术标准，全面部署我省第三次土地调查工作，分阶段完成调查任务</a:t>
            </a:r>
            <a:r>
              <a:rPr lang="zh-CN" altLang="zh-CN" dirty="0" smtClean="0"/>
              <a:t>。</a:t>
            </a:r>
            <a:endParaRPr lang="zh-CN" altLang="zh-CN" dirty="0"/>
          </a:p>
        </p:txBody>
      </p:sp>
      <p:sp>
        <p:nvSpPr>
          <p:cNvPr id="7" name="矩形 6"/>
          <p:cNvSpPr/>
          <p:nvPr/>
        </p:nvSpPr>
        <p:spPr>
          <a:xfrm>
            <a:off x="1433670" y="2452246"/>
            <a:ext cx="3206327" cy="369332"/>
          </a:xfrm>
          <a:prstGeom prst="rect">
            <a:avLst/>
          </a:prstGeom>
        </p:spPr>
        <p:txBody>
          <a:bodyPr wrap="none">
            <a:spAutoFit/>
          </a:bodyPr>
          <a:lstStyle/>
          <a:p>
            <a:r>
              <a:rPr lang="zh-CN" altLang="en-US" b="1" dirty="0" smtClean="0">
                <a:solidFill>
                  <a:prstClr val="black"/>
                </a:solidFill>
                <a:latin typeface="楷体_GB2312" panose="02010609030101010101" pitchFamily="49" charset="-122"/>
                <a:ea typeface="楷体_GB2312" panose="02010609030101010101" pitchFamily="49" charset="-122"/>
              </a:rPr>
              <a:t>（</a:t>
            </a:r>
            <a:r>
              <a:rPr lang="zh-CN" altLang="en-US" b="1" dirty="0">
                <a:solidFill>
                  <a:prstClr val="black"/>
                </a:solidFill>
                <a:latin typeface="楷体_GB2312" panose="02010609030101010101" pitchFamily="49" charset="-122"/>
                <a:ea typeface="楷体_GB2312" panose="02010609030101010101" pitchFamily="49" charset="-122"/>
              </a:rPr>
              <a:t>四）实事求是，继承衔接。</a:t>
            </a:r>
            <a:endParaRPr lang="zh-CN" altLang="en-US" b="1" dirty="0">
              <a:solidFill>
                <a:prstClr val="black"/>
              </a:solidFill>
              <a:latin typeface="楷体_GB2312" panose="02010609030101010101" pitchFamily="49" charset="-122"/>
              <a:ea typeface="楷体_GB2312" panose="02010609030101010101" pitchFamily="49" charset="-122"/>
            </a:endParaRPr>
          </a:p>
        </p:txBody>
      </p:sp>
      <p:grpSp>
        <p:nvGrpSpPr>
          <p:cNvPr id="49" name="组合 48"/>
          <p:cNvGrpSpPr/>
          <p:nvPr/>
        </p:nvGrpSpPr>
        <p:grpSpPr>
          <a:xfrm>
            <a:off x="1115616" y="1141235"/>
            <a:ext cx="465440" cy="374177"/>
            <a:chOff x="976313" y="4519613"/>
            <a:chExt cx="485775" cy="390525"/>
          </a:xfrm>
          <a:solidFill>
            <a:schemeClr val="tx2">
              <a:lumMod val="60000"/>
              <a:lumOff val="40000"/>
            </a:schemeClr>
          </a:solidFill>
        </p:grpSpPr>
        <p:sp>
          <p:nvSpPr>
            <p:cNvPr id="50"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endParaRPr>
            </a:p>
          </p:txBody>
        </p:sp>
        <p:sp>
          <p:nvSpPr>
            <p:cNvPr id="51"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endParaRPr>
            </a:p>
          </p:txBody>
        </p:sp>
      </p:grpSp>
      <p:grpSp>
        <p:nvGrpSpPr>
          <p:cNvPr id="52" name="组合 51"/>
          <p:cNvGrpSpPr/>
          <p:nvPr/>
        </p:nvGrpSpPr>
        <p:grpSpPr>
          <a:xfrm>
            <a:off x="1106155" y="2546129"/>
            <a:ext cx="465440" cy="374177"/>
            <a:chOff x="976313" y="4519613"/>
            <a:chExt cx="485775" cy="390525"/>
          </a:xfrm>
          <a:solidFill>
            <a:schemeClr val="tx2">
              <a:lumMod val="60000"/>
              <a:lumOff val="40000"/>
            </a:schemeClr>
          </a:solidFill>
        </p:grpSpPr>
        <p:sp>
          <p:nvSpPr>
            <p:cNvPr id="53"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endParaRPr>
            </a:p>
          </p:txBody>
        </p:sp>
        <p:sp>
          <p:nvSpPr>
            <p:cNvPr id="54"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fltVal val="0"/>
                                          </p:val>
                                        </p:tav>
                                        <p:tav tm="100000">
                                          <p:val>
                                            <p:strVal val="#ppt_w"/>
                                          </p:val>
                                        </p:tav>
                                      </p:tavLst>
                                    </p:anim>
                                    <p:anim calcmode="lin" valueType="num">
                                      <p:cBhvr>
                                        <p:cTn id="24" dur="500" fill="hold"/>
                                        <p:tgtEl>
                                          <p:spTgt spid="52"/>
                                        </p:tgtEl>
                                        <p:attrNameLst>
                                          <p:attrName>ppt_h</p:attrName>
                                        </p:attrNameLst>
                                      </p:cBhvr>
                                      <p:tavLst>
                                        <p:tav tm="0">
                                          <p:val>
                                            <p:fltVal val="0"/>
                                          </p:val>
                                        </p:tav>
                                        <p:tav tm="100000">
                                          <p:val>
                                            <p:strVal val="#ppt_h"/>
                                          </p:val>
                                        </p:tav>
                                      </p:tavLst>
                                    </p:anim>
                                    <p:animEffect transition="in" filter="fade">
                                      <p:cBhvr>
                                        <p:cTn id="25" dur="500"/>
                                        <p:tgtEl>
                                          <p:spTgt spid="5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anim calcmode="lin" valueType="num">
                                      <p:cBhvr>
                                        <p:cTn id="34" dur="500" fill="hold"/>
                                        <p:tgtEl>
                                          <p:spTgt spid="5"/>
                                        </p:tgtEl>
                                        <p:attrNameLst>
                                          <p:attrName>ppt_x</p:attrName>
                                        </p:attrNameLst>
                                      </p:cBhvr>
                                      <p:tavLst>
                                        <p:tav tm="0">
                                          <p:val>
                                            <p:strVal val="#ppt_x"/>
                                          </p:val>
                                        </p:tav>
                                        <p:tav tm="100000">
                                          <p:val>
                                            <p:strVal val="#ppt_x"/>
                                          </p:val>
                                        </p:tav>
                                      </p:tavLst>
                                    </p:anim>
                                    <p:anim calcmode="lin" valueType="num">
                                      <p:cBhvr>
                                        <p:cTn id="3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三、工作内容</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8" name="组合 17"/>
          <p:cNvGrpSpPr/>
          <p:nvPr/>
        </p:nvGrpSpPr>
        <p:grpSpPr>
          <a:xfrm>
            <a:off x="3967895" y="2842730"/>
            <a:ext cx="1569467" cy="2924152"/>
            <a:chOff x="5311267" y="2414632"/>
            <a:chExt cx="1569466" cy="2924152"/>
          </a:xfrm>
        </p:grpSpPr>
        <p:sp>
          <p:nvSpPr>
            <p:cNvPr id="19" name="Freeform 6"/>
            <p:cNvSpPr>
              <a:spLocks noChangeArrowheads="1"/>
            </p:cNvSpPr>
            <p:nvPr/>
          </p:nvSpPr>
          <p:spPr bwMode="auto">
            <a:xfrm>
              <a:off x="5753390" y="4470684"/>
              <a:ext cx="683798" cy="868100"/>
            </a:xfrm>
            <a:custGeom>
              <a:avLst/>
              <a:gdLst>
                <a:gd name="T0" fmla="*/ 270 w 347"/>
                <a:gd name="T1" fmla="*/ 0 h 440"/>
                <a:gd name="T2" fmla="*/ 174 w 347"/>
                <a:gd name="T3" fmla="*/ 0 h 440"/>
                <a:gd name="T4" fmla="*/ 78 w 347"/>
                <a:gd name="T5" fmla="*/ 0 h 440"/>
                <a:gd name="T6" fmla="*/ 39 w 347"/>
                <a:gd name="T7" fmla="*/ 211 h 440"/>
                <a:gd name="T8" fmla="*/ 94 w 347"/>
                <a:gd name="T9" fmla="*/ 163 h 440"/>
                <a:gd name="T10" fmla="*/ 174 w 347"/>
                <a:gd name="T11" fmla="*/ 440 h 440"/>
                <a:gd name="T12" fmla="*/ 254 w 347"/>
                <a:gd name="T13" fmla="*/ 163 h 440"/>
                <a:gd name="T14" fmla="*/ 309 w 347"/>
                <a:gd name="T15" fmla="*/ 211 h 440"/>
                <a:gd name="T16" fmla="*/ 270 w 347"/>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7" h="440">
                  <a:moveTo>
                    <a:pt x="270" y="0"/>
                  </a:moveTo>
                  <a:cubicBezTo>
                    <a:pt x="174" y="0"/>
                    <a:pt x="174" y="0"/>
                    <a:pt x="174" y="0"/>
                  </a:cubicBezTo>
                  <a:cubicBezTo>
                    <a:pt x="78" y="0"/>
                    <a:pt x="78" y="0"/>
                    <a:pt x="78" y="0"/>
                  </a:cubicBezTo>
                  <a:cubicBezTo>
                    <a:pt x="78" y="0"/>
                    <a:pt x="0" y="62"/>
                    <a:pt x="39" y="211"/>
                  </a:cubicBezTo>
                  <a:cubicBezTo>
                    <a:pt x="39" y="211"/>
                    <a:pt x="61" y="148"/>
                    <a:pt x="94" y="163"/>
                  </a:cubicBezTo>
                  <a:cubicBezTo>
                    <a:pt x="94" y="163"/>
                    <a:pt x="90" y="360"/>
                    <a:pt x="174" y="440"/>
                  </a:cubicBezTo>
                  <a:cubicBezTo>
                    <a:pt x="258" y="360"/>
                    <a:pt x="254" y="163"/>
                    <a:pt x="254" y="163"/>
                  </a:cubicBezTo>
                  <a:cubicBezTo>
                    <a:pt x="287" y="148"/>
                    <a:pt x="309" y="211"/>
                    <a:pt x="309" y="211"/>
                  </a:cubicBezTo>
                  <a:cubicBezTo>
                    <a:pt x="347" y="62"/>
                    <a:pt x="270" y="0"/>
                    <a:pt x="27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Freeform 7"/>
            <p:cNvSpPr>
              <a:spLocks noChangeArrowheads="1"/>
            </p:cNvSpPr>
            <p:nvPr/>
          </p:nvSpPr>
          <p:spPr bwMode="auto">
            <a:xfrm>
              <a:off x="5790826" y="4470684"/>
              <a:ext cx="612718" cy="684719"/>
            </a:xfrm>
            <a:custGeom>
              <a:avLst/>
              <a:gdLst>
                <a:gd name="T0" fmla="*/ 230 w 311"/>
                <a:gd name="T1" fmla="*/ 0 h 347"/>
                <a:gd name="T2" fmla="*/ 155 w 311"/>
                <a:gd name="T3" fmla="*/ 0 h 347"/>
                <a:gd name="T4" fmla="*/ 79 w 311"/>
                <a:gd name="T5" fmla="*/ 0 h 347"/>
                <a:gd name="T6" fmla="*/ 30 w 311"/>
                <a:gd name="T7" fmla="*/ 166 h 347"/>
                <a:gd name="T8" fmla="*/ 92 w 311"/>
                <a:gd name="T9" fmla="*/ 128 h 347"/>
                <a:gd name="T10" fmla="*/ 155 w 311"/>
                <a:gd name="T11" fmla="*/ 347 h 347"/>
                <a:gd name="T12" fmla="*/ 218 w 311"/>
                <a:gd name="T13" fmla="*/ 128 h 347"/>
                <a:gd name="T14" fmla="*/ 281 w 311"/>
                <a:gd name="T15" fmla="*/ 166 h 347"/>
                <a:gd name="T16" fmla="*/ 230 w 311"/>
                <a:gd name="T17"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47">
                  <a:moveTo>
                    <a:pt x="230" y="0"/>
                  </a:moveTo>
                  <a:cubicBezTo>
                    <a:pt x="155" y="0"/>
                    <a:pt x="155" y="0"/>
                    <a:pt x="155" y="0"/>
                  </a:cubicBezTo>
                  <a:cubicBezTo>
                    <a:pt x="79" y="0"/>
                    <a:pt x="79" y="0"/>
                    <a:pt x="79" y="0"/>
                  </a:cubicBezTo>
                  <a:cubicBezTo>
                    <a:pt x="79" y="0"/>
                    <a:pt x="0" y="49"/>
                    <a:pt x="30" y="166"/>
                  </a:cubicBezTo>
                  <a:cubicBezTo>
                    <a:pt x="30" y="166"/>
                    <a:pt x="66" y="116"/>
                    <a:pt x="92" y="128"/>
                  </a:cubicBezTo>
                  <a:cubicBezTo>
                    <a:pt x="92" y="128"/>
                    <a:pt x="89" y="284"/>
                    <a:pt x="155" y="347"/>
                  </a:cubicBezTo>
                  <a:cubicBezTo>
                    <a:pt x="221" y="284"/>
                    <a:pt x="218" y="128"/>
                    <a:pt x="218" y="128"/>
                  </a:cubicBezTo>
                  <a:cubicBezTo>
                    <a:pt x="244" y="116"/>
                    <a:pt x="281" y="166"/>
                    <a:pt x="281" y="166"/>
                  </a:cubicBezTo>
                  <a:cubicBezTo>
                    <a:pt x="311" y="49"/>
                    <a:pt x="230" y="0"/>
                    <a:pt x="230" y="0"/>
                  </a:cubicBezTo>
                </a:path>
              </a:pathLst>
            </a:custGeom>
            <a:solidFill>
              <a:srgbClr val="FBED2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Freeform 8"/>
            <p:cNvSpPr>
              <a:spLocks noChangeArrowheads="1"/>
            </p:cNvSpPr>
            <p:nvPr/>
          </p:nvSpPr>
          <p:spPr bwMode="auto">
            <a:xfrm>
              <a:off x="5903607" y="4470684"/>
              <a:ext cx="387628" cy="434524"/>
            </a:xfrm>
            <a:custGeom>
              <a:avLst/>
              <a:gdLst>
                <a:gd name="T0" fmla="*/ 146 w 197"/>
                <a:gd name="T1" fmla="*/ 0 h 220"/>
                <a:gd name="T2" fmla="*/ 98 w 197"/>
                <a:gd name="T3" fmla="*/ 0 h 220"/>
                <a:gd name="T4" fmla="*/ 50 w 197"/>
                <a:gd name="T5" fmla="*/ 0 h 220"/>
                <a:gd name="T6" fmla="*/ 19 w 197"/>
                <a:gd name="T7" fmla="*/ 106 h 220"/>
                <a:gd name="T8" fmla="*/ 58 w 197"/>
                <a:gd name="T9" fmla="*/ 81 h 220"/>
                <a:gd name="T10" fmla="*/ 98 w 197"/>
                <a:gd name="T11" fmla="*/ 220 h 220"/>
                <a:gd name="T12" fmla="*/ 138 w 197"/>
                <a:gd name="T13" fmla="*/ 81 h 220"/>
                <a:gd name="T14" fmla="*/ 178 w 197"/>
                <a:gd name="T15" fmla="*/ 106 h 220"/>
                <a:gd name="T16" fmla="*/ 146 w 197"/>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220">
                  <a:moveTo>
                    <a:pt x="146" y="0"/>
                  </a:moveTo>
                  <a:cubicBezTo>
                    <a:pt x="98" y="0"/>
                    <a:pt x="98" y="0"/>
                    <a:pt x="98" y="0"/>
                  </a:cubicBezTo>
                  <a:cubicBezTo>
                    <a:pt x="50" y="0"/>
                    <a:pt x="50" y="0"/>
                    <a:pt x="50" y="0"/>
                  </a:cubicBezTo>
                  <a:cubicBezTo>
                    <a:pt x="50" y="0"/>
                    <a:pt x="0" y="31"/>
                    <a:pt x="19" y="106"/>
                  </a:cubicBezTo>
                  <a:cubicBezTo>
                    <a:pt x="19" y="106"/>
                    <a:pt x="42" y="74"/>
                    <a:pt x="58" y="81"/>
                  </a:cubicBezTo>
                  <a:cubicBezTo>
                    <a:pt x="58" y="81"/>
                    <a:pt x="56" y="180"/>
                    <a:pt x="98" y="220"/>
                  </a:cubicBezTo>
                  <a:cubicBezTo>
                    <a:pt x="140" y="180"/>
                    <a:pt x="138" y="81"/>
                    <a:pt x="138" y="81"/>
                  </a:cubicBezTo>
                  <a:cubicBezTo>
                    <a:pt x="155" y="74"/>
                    <a:pt x="178" y="106"/>
                    <a:pt x="178" y="106"/>
                  </a:cubicBezTo>
                  <a:cubicBezTo>
                    <a:pt x="197" y="31"/>
                    <a:pt x="146" y="0"/>
                    <a:pt x="146" y="0"/>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7" name="Rectangle 9"/>
            <p:cNvSpPr>
              <a:spLocks noChangeArrowheads="1"/>
            </p:cNvSpPr>
            <p:nvPr/>
          </p:nvSpPr>
          <p:spPr bwMode="auto">
            <a:xfrm>
              <a:off x="5885127" y="4376386"/>
              <a:ext cx="421747" cy="9429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8" name="Rectangle 10"/>
            <p:cNvSpPr>
              <a:spLocks noChangeArrowheads="1"/>
            </p:cNvSpPr>
            <p:nvPr/>
          </p:nvSpPr>
          <p:spPr bwMode="auto">
            <a:xfrm>
              <a:off x="5885127" y="4376386"/>
              <a:ext cx="421747" cy="9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9" name="Freeform 11"/>
            <p:cNvSpPr>
              <a:spLocks noChangeArrowheads="1"/>
            </p:cNvSpPr>
            <p:nvPr/>
          </p:nvSpPr>
          <p:spPr bwMode="auto">
            <a:xfrm>
              <a:off x="5311267" y="3866046"/>
              <a:ext cx="530263" cy="900322"/>
            </a:xfrm>
            <a:custGeom>
              <a:avLst/>
              <a:gdLst>
                <a:gd name="T0" fmla="*/ 220 w 269"/>
                <a:gd name="T1" fmla="*/ 45 h 457"/>
                <a:gd name="T2" fmla="*/ 130 w 269"/>
                <a:gd name="T3" fmla="*/ 0 h 457"/>
                <a:gd name="T4" fmla="*/ 109 w 269"/>
                <a:gd name="T5" fmla="*/ 457 h 457"/>
                <a:gd name="T6" fmla="*/ 269 w 269"/>
                <a:gd name="T7" fmla="*/ 188 h 457"/>
                <a:gd name="T8" fmla="*/ 220 w 269"/>
                <a:gd name="T9" fmla="*/ 45 h 457"/>
              </a:gdLst>
              <a:ahLst/>
              <a:cxnLst>
                <a:cxn ang="0">
                  <a:pos x="T0" y="T1"/>
                </a:cxn>
                <a:cxn ang="0">
                  <a:pos x="T2" y="T3"/>
                </a:cxn>
                <a:cxn ang="0">
                  <a:pos x="T4" y="T5"/>
                </a:cxn>
                <a:cxn ang="0">
                  <a:pos x="T6" y="T7"/>
                </a:cxn>
                <a:cxn ang="0">
                  <a:pos x="T8" y="T9"/>
                </a:cxn>
              </a:cxnLst>
              <a:rect l="0" t="0" r="r" b="b"/>
              <a:pathLst>
                <a:path w="269" h="457">
                  <a:moveTo>
                    <a:pt x="220" y="45"/>
                  </a:moveTo>
                  <a:cubicBezTo>
                    <a:pt x="220" y="45"/>
                    <a:pt x="154" y="48"/>
                    <a:pt x="130" y="0"/>
                  </a:cubicBezTo>
                  <a:cubicBezTo>
                    <a:pt x="130" y="0"/>
                    <a:pt x="0" y="214"/>
                    <a:pt x="109" y="457"/>
                  </a:cubicBezTo>
                  <a:cubicBezTo>
                    <a:pt x="109" y="457"/>
                    <a:pt x="151" y="243"/>
                    <a:pt x="269" y="188"/>
                  </a:cubicBezTo>
                  <a:lnTo>
                    <a:pt x="220" y="45"/>
                  </a:lnTo>
                  <a:close/>
                </a:path>
              </a:pathLst>
            </a:custGeom>
            <a:solidFill>
              <a:srgbClr val="2B476C"/>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0" name="Freeform 12"/>
            <p:cNvSpPr>
              <a:spLocks noChangeArrowheads="1"/>
            </p:cNvSpPr>
            <p:nvPr/>
          </p:nvSpPr>
          <p:spPr bwMode="auto">
            <a:xfrm>
              <a:off x="6350470" y="3866046"/>
              <a:ext cx="530263" cy="900322"/>
            </a:xfrm>
            <a:custGeom>
              <a:avLst/>
              <a:gdLst>
                <a:gd name="T0" fmla="*/ 49 w 269"/>
                <a:gd name="T1" fmla="*/ 45 h 457"/>
                <a:gd name="T2" fmla="*/ 139 w 269"/>
                <a:gd name="T3" fmla="*/ 0 h 457"/>
                <a:gd name="T4" fmla="*/ 160 w 269"/>
                <a:gd name="T5" fmla="*/ 457 h 457"/>
                <a:gd name="T6" fmla="*/ 0 w 269"/>
                <a:gd name="T7" fmla="*/ 188 h 457"/>
                <a:gd name="T8" fmla="*/ 49 w 269"/>
                <a:gd name="T9" fmla="*/ 45 h 457"/>
              </a:gdLst>
              <a:ahLst/>
              <a:cxnLst>
                <a:cxn ang="0">
                  <a:pos x="T0" y="T1"/>
                </a:cxn>
                <a:cxn ang="0">
                  <a:pos x="T2" y="T3"/>
                </a:cxn>
                <a:cxn ang="0">
                  <a:pos x="T4" y="T5"/>
                </a:cxn>
                <a:cxn ang="0">
                  <a:pos x="T6" y="T7"/>
                </a:cxn>
                <a:cxn ang="0">
                  <a:pos x="T8" y="T9"/>
                </a:cxn>
              </a:cxnLst>
              <a:rect l="0" t="0" r="r" b="b"/>
              <a:pathLst>
                <a:path w="269" h="457">
                  <a:moveTo>
                    <a:pt x="49" y="45"/>
                  </a:moveTo>
                  <a:cubicBezTo>
                    <a:pt x="49" y="45"/>
                    <a:pt x="115" y="48"/>
                    <a:pt x="139" y="0"/>
                  </a:cubicBezTo>
                  <a:cubicBezTo>
                    <a:pt x="139" y="0"/>
                    <a:pt x="269" y="214"/>
                    <a:pt x="160" y="457"/>
                  </a:cubicBezTo>
                  <a:cubicBezTo>
                    <a:pt x="160" y="457"/>
                    <a:pt x="118" y="243"/>
                    <a:pt x="0" y="188"/>
                  </a:cubicBezTo>
                  <a:cubicBezTo>
                    <a:pt x="49" y="45"/>
                    <a:pt x="49" y="45"/>
                    <a:pt x="49" y="45"/>
                  </a:cubicBezTo>
                </a:path>
              </a:pathLst>
            </a:custGeom>
            <a:solidFill>
              <a:srgbClr val="1575A8"/>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1" name="Freeform 13"/>
            <p:cNvSpPr>
              <a:spLocks noChangeArrowheads="1"/>
            </p:cNvSpPr>
            <p:nvPr/>
          </p:nvSpPr>
          <p:spPr bwMode="auto">
            <a:xfrm>
              <a:off x="5715954" y="2414632"/>
              <a:ext cx="760566" cy="1962228"/>
            </a:xfrm>
            <a:custGeom>
              <a:avLst/>
              <a:gdLst>
                <a:gd name="T0" fmla="*/ 300 w 386"/>
                <a:gd name="T1" fmla="*/ 995 h 995"/>
                <a:gd name="T2" fmla="*/ 386 w 386"/>
                <a:gd name="T3" fmla="*/ 580 h 995"/>
                <a:gd name="T4" fmla="*/ 193 w 386"/>
                <a:gd name="T5" fmla="*/ 0 h 995"/>
                <a:gd name="T6" fmla="*/ 0 w 386"/>
                <a:gd name="T7" fmla="*/ 580 h 995"/>
                <a:gd name="T8" fmla="*/ 86 w 386"/>
                <a:gd name="T9" fmla="*/ 995 h 995"/>
                <a:gd name="T10" fmla="*/ 300 w 386"/>
                <a:gd name="T11" fmla="*/ 995 h 995"/>
              </a:gdLst>
              <a:ahLst/>
              <a:cxnLst>
                <a:cxn ang="0">
                  <a:pos x="T0" y="T1"/>
                </a:cxn>
                <a:cxn ang="0">
                  <a:pos x="T2" y="T3"/>
                </a:cxn>
                <a:cxn ang="0">
                  <a:pos x="T4" y="T5"/>
                </a:cxn>
                <a:cxn ang="0">
                  <a:pos x="T6" y="T7"/>
                </a:cxn>
                <a:cxn ang="0">
                  <a:pos x="T8" y="T9"/>
                </a:cxn>
                <a:cxn ang="0">
                  <a:pos x="T10" y="T11"/>
                </a:cxn>
              </a:cxnLst>
              <a:rect l="0" t="0" r="r" b="b"/>
              <a:pathLst>
                <a:path w="386" h="995">
                  <a:moveTo>
                    <a:pt x="300" y="995"/>
                  </a:moveTo>
                  <a:cubicBezTo>
                    <a:pt x="352" y="891"/>
                    <a:pt x="386" y="781"/>
                    <a:pt x="386" y="580"/>
                  </a:cubicBezTo>
                  <a:cubicBezTo>
                    <a:pt x="386" y="260"/>
                    <a:pt x="193" y="0"/>
                    <a:pt x="193" y="0"/>
                  </a:cubicBezTo>
                  <a:cubicBezTo>
                    <a:pt x="193" y="0"/>
                    <a:pt x="0" y="260"/>
                    <a:pt x="0" y="580"/>
                  </a:cubicBezTo>
                  <a:cubicBezTo>
                    <a:pt x="0" y="781"/>
                    <a:pt x="34" y="891"/>
                    <a:pt x="86" y="995"/>
                  </a:cubicBezTo>
                  <a:cubicBezTo>
                    <a:pt x="300" y="995"/>
                    <a:pt x="300" y="995"/>
                    <a:pt x="300" y="995"/>
                  </a:cubicBezTo>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2" name="Freeform 14"/>
            <p:cNvSpPr>
              <a:spLocks noChangeArrowheads="1"/>
            </p:cNvSpPr>
            <p:nvPr/>
          </p:nvSpPr>
          <p:spPr bwMode="auto">
            <a:xfrm>
              <a:off x="5840109" y="4278299"/>
              <a:ext cx="511783" cy="98562"/>
            </a:xfrm>
            <a:custGeom>
              <a:avLst/>
              <a:gdLst>
                <a:gd name="T0" fmla="*/ 0 w 260"/>
                <a:gd name="T1" fmla="*/ 0 h 50"/>
                <a:gd name="T2" fmla="*/ 23 w 260"/>
                <a:gd name="T3" fmla="*/ 50 h 50"/>
                <a:gd name="T4" fmla="*/ 237 w 260"/>
                <a:gd name="T5" fmla="*/ 50 h 50"/>
                <a:gd name="T6" fmla="*/ 260 w 260"/>
                <a:gd name="T7" fmla="*/ 0 h 50"/>
                <a:gd name="T8" fmla="*/ 0 w 260"/>
                <a:gd name="T9" fmla="*/ 0 h 50"/>
              </a:gdLst>
              <a:ahLst/>
              <a:cxnLst>
                <a:cxn ang="0">
                  <a:pos x="T0" y="T1"/>
                </a:cxn>
                <a:cxn ang="0">
                  <a:pos x="T2" y="T3"/>
                </a:cxn>
                <a:cxn ang="0">
                  <a:pos x="T4" y="T5"/>
                </a:cxn>
                <a:cxn ang="0">
                  <a:pos x="T6" y="T7"/>
                </a:cxn>
                <a:cxn ang="0">
                  <a:pos x="T8" y="T9"/>
                </a:cxn>
              </a:cxnLst>
              <a:rect l="0" t="0" r="r" b="b"/>
              <a:pathLst>
                <a:path w="260" h="50">
                  <a:moveTo>
                    <a:pt x="0" y="0"/>
                  </a:moveTo>
                  <a:cubicBezTo>
                    <a:pt x="7" y="17"/>
                    <a:pt x="15" y="33"/>
                    <a:pt x="23" y="50"/>
                  </a:cubicBezTo>
                  <a:cubicBezTo>
                    <a:pt x="237" y="50"/>
                    <a:pt x="237" y="50"/>
                    <a:pt x="237" y="50"/>
                  </a:cubicBezTo>
                  <a:cubicBezTo>
                    <a:pt x="245" y="33"/>
                    <a:pt x="253" y="17"/>
                    <a:pt x="260" y="0"/>
                  </a:cubicBezTo>
                  <a:cubicBezTo>
                    <a:pt x="0" y="0"/>
                    <a:pt x="0" y="0"/>
                    <a:pt x="0" y="0"/>
                  </a:cubicBezTo>
                </a:path>
              </a:pathLst>
            </a:custGeom>
            <a:solidFill>
              <a:srgbClr val="004568"/>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3" name="Freeform 15"/>
            <p:cNvSpPr>
              <a:spLocks noChangeArrowheads="1"/>
            </p:cNvSpPr>
            <p:nvPr/>
          </p:nvSpPr>
          <p:spPr bwMode="auto">
            <a:xfrm>
              <a:off x="5845795" y="2414632"/>
              <a:ext cx="500409" cy="479540"/>
            </a:xfrm>
            <a:custGeom>
              <a:avLst/>
              <a:gdLst>
                <a:gd name="T0" fmla="*/ 254 w 254"/>
                <a:gd name="T1" fmla="*/ 243 h 243"/>
                <a:gd name="T2" fmla="*/ 127 w 254"/>
                <a:gd name="T3" fmla="*/ 0 h 243"/>
                <a:gd name="T4" fmla="*/ 0 w 254"/>
                <a:gd name="T5" fmla="*/ 243 h 243"/>
                <a:gd name="T6" fmla="*/ 254 w 254"/>
                <a:gd name="T7" fmla="*/ 243 h 243"/>
              </a:gdLst>
              <a:ahLst/>
              <a:cxnLst>
                <a:cxn ang="0">
                  <a:pos x="T0" y="T1"/>
                </a:cxn>
                <a:cxn ang="0">
                  <a:pos x="T2" y="T3"/>
                </a:cxn>
                <a:cxn ang="0">
                  <a:pos x="T4" y="T5"/>
                </a:cxn>
                <a:cxn ang="0">
                  <a:pos x="T6" y="T7"/>
                </a:cxn>
              </a:cxnLst>
              <a:rect l="0" t="0" r="r" b="b"/>
              <a:pathLst>
                <a:path w="254" h="243">
                  <a:moveTo>
                    <a:pt x="254" y="243"/>
                  </a:moveTo>
                  <a:cubicBezTo>
                    <a:pt x="198" y="96"/>
                    <a:pt x="127" y="0"/>
                    <a:pt x="127" y="0"/>
                  </a:cubicBezTo>
                  <a:cubicBezTo>
                    <a:pt x="127" y="0"/>
                    <a:pt x="56" y="96"/>
                    <a:pt x="0" y="243"/>
                  </a:cubicBezTo>
                  <a:cubicBezTo>
                    <a:pt x="254" y="243"/>
                    <a:pt x="254" y="243"/>
                    <a:pt x="254" y="243"/>
                  </a:cubicBezTo>
                </a:path>
              </a:pathLst>
            </a:custGeom>
            <a:solidFill>
              <a:srgbClr val="2B476C"/>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4" name="Freeform 16"/>
            <p:cNvSpPr>
              <a:spLocks noChangeArrowheads="1"/>
            </p:cNvSpPr>
            <p:nvPr/>
          </p:nvSpPr>
          <p:spPr bwMode="auto">
            <a:xfrm>
              <a:off x="6055247" y="3866046"/>
              <a:ext cx="84350" cy="900322"/>
            </a:xfrm>
            <a:custGeom>
              <a:avLst/>
              <a:gdLst>
                <a:gd name="T0" fmla="*/ 0 w 43"/>
                <a:gd name="T1" fmla="*/ 228 h 457"/>
                <a:gd name="T2" fmla="*/ 21 w 43"/>
                <a:gd name="T3" fmla="*/ 457 h 457"/>
                <a:gd name="T4" fmla="*/ 43 w 43"/>
                <a:gd name="T5" fmla="*/ 228 h 457"/>
                <a:gd name="T6" fmla="*/ 21 w 43"/>
                <a:gd name="T7" fmla="*/ 0 h 457"/>
                <a:gd name="T8" fmla="*/ 0 w 43"/>
                <a:gd name="T9" fmla="*/ 228 h 457"/>
              </a:gdLst>
              <a:ahLst/>
              <a:cxnLst>
                <a:cxn ang="0">
                  <a:pos x="T0" y="T1"/>
                </a:cxn>
                <a:cxn ang="0">
                  <a:pos x="T2" y="T3"/>
                </a:cxn>
                <a:cxn ang="0">
                  <a:pos x="T4" y="T5"/>
                </a:cxn>
                <a:cxn ang="0">
                  <a:pos x="T6" y="T7"/>
                </a:cxn>
                <a:cxn ang="0">
                  <a:pos x="T8" y="T9"/>
                </a:cxn>
              </a:cxnLst>
              <a:rect l="0" t="0" r="r" b="b"/>
              <a:pathLst>
                <a:path w="43" h="457">
                  <a:moveTo>
                    <a:pt x="0" y="228"/>
                  </a:moveTo>
                  <a:cubicBezTo>
                    <a:pt x="0" y="355"/>
                    <a:pt x="21" y="457"/>
                    <a:pt x="21" y="457"/>
                  </a:cubicBezTo>
                  <a:cubicBezTo>
                    <a:pt x="21" y="457"/>
                    <a:pt x="43" y="355"/>
                    <a:pt x="43" y="228"/>
                  </a:cubicBezTo>
                  <a:cubicBezTo>
                    <a:pt x="43" y="102"/>
                    <a:pt x="33" y="0"/>
                    <a:pt x="21" y="0"/>
                  </a:cubicBezTo>
                  <a:cubicBezTo>
                    <a:pt x="9" y="0"/>
                    <a:pt x="0" y="102"/>
                    <a:pt x="0" y="228"/>
                  </a:cubicBezTo>
                </a:path>
              </a:pathLst>
            </a:custGeom>
            <a:solidFill>
              <a:srgbClr val="004568"/>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5" name="Oval 17"/>
            <p:cNvSpPr>
              <a:spLocks noChangeArrowheads="1"/>
            </p:cNvSpPr>
            <p:nvPr/>
          </p:nvSpPr>
          <p:spPr bwMode="auto">
            <a:xfrm>
              <a:off x="5916876" y="3100772"/>
              <a:ext cx="358721" cy="361077"/>
            </a:xfrm>
            <a:prstGeom prst="ellipse">
              <a:avLst/>
            </a:prstGeom>
            <a:solidFill>
              <a:srgbClr val="942D2E"/>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6" name="Oval 18"/>
            <p:cNvSpPr>
              <a:spLocks noChangeArrowheads="1"/>
            </p:cNvSpPr>
            <p:nvPr/>
          </p:nvSpPr>
          <p:spPr bwMode="auto">
            <a:xfrm>
              <a:off x="5964263" y="3148158"/>
              <a:ext cx="264421" cy="265832"/>
            </a:xfrm>
            <a:prstGeom prst="ellipse">
              <a:avLst/>
            </a:prstGeom>
            <a:solidFill>
              <a:srgbClr val="00536E"/>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7" name="Freeform 19"/>
            <p:cNvSpPr>
              <a:spLocks noChangeArrowheads="1"/>
            </p:cNvSpPr>
            <p:nvPr/>
          </p:nvSpPr>
          <p:spPr bwMode="auto">
            <a:xfrm>
              <a:off x="6133436" y="4376386"/>
              <a:ext cx="173438" cy="94297"/>
            </a:xfrm>
            <a:custGeom>
              <a:avLst/>
              <a:gdLst>
                <a:gd name="T0" fmla="*/ 208 w 208"/>
                <a:gd name="T1" fmla="*/ 0 h 113"/>
                <a:gd name="T2" fmla="*/ 208 w 208"/>
                <a:gd name="T3" fmla="*/ 0 h 113"/>
                <a:gd name="T4" fmla="*/ 208 w 208"/>
                <a:gd name="T5" fmla="*/ 113 h 113"/>
                <a:gd name="T6" fmla="*/ 0 w 208"/>
                <a:gd name="T7" fmla="*/ 113 h 113"/>
                <a:gd name="T8" fmla="*/ 0 w 208"/>
                <a:gd name="T9" fmla="*/ 113 h 113"/>
                <a:gd name="T10" fmla="*/ 208 w 208"/>
                <a:gd name="T11" fmla="*/ 113 h 113"/>
                <a:gd name="T12" fmla="*/ 208 w 208"/>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208" h="113">
                  <a:moveTo>
                    <a:pt x="208" y="0"/>
                  </a:moveTo>
                  <a:lnTo>
                    <a:pt x="208" y="0"/>
                  </a:lnTo>
                  <a:lnTo>
                    <a:pt x="208" y="113"/>
                  </a:lnTo>
                  <a:lnTo>
                    <a:pt x="0" y="113"/>
                  </a:lnTo>
                  <a:lnTo>
                    <a:pt x="208" y="113"/>
                  </a:lnTo>
                  <a:lnTo>
                    <a:pt x="208" y="0"/>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8" name="Freeform 20"/>
            <p:cNvSpPr>
              <a:spLocks noChangeArrowheads="1"/>
            </p:cNvSpPr>
            <p:nvPr/>
          </p:nvSpPr>
          <p:spPr bwMode="auto">
            <a:xfrm>
              <a:off x="6133436" y="4376386"/>
              <a:ext cx="173438" cy="94297"/>
            </a:xfrm>
            <a:custGeom>
              <a:avLst/>
              <a:gdLst>
                <a:gd name="T0" fmla="*/ 208 w 208"/>
                <a:gd name="T1" fmla="*/ 0 h 113"/>
                <a:gd name="T2" fmla="*/ 208 w 208"/>
                <a:gd name="T3" fmla="*/ 0 h 113"/>
                <a:gd name="T4" fmla="*/ 208 w 208"/>
                <a:gd name="T5" fmla="*/ 113 h 113"/>
                <a:gd name="T6" fmla="*/ 0 w 208"/>
                <a:gd name="T7" fmla="*/ 113 h 113"/>
                <a:gd name="T8" fmla="*/ 0 w 208"/>
                <a:gd name="T9" fmla="*/ 113 h 113"/>
                <a:gd name="T10" fmla="*/ 208 w 208"/>
                <a:gd name="T11" fmla="*/ 113 h 113"/>
                <a:gd name="T12" fmla="*/ 208 w 208"/>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208" h="113">
                  <a:moveTo>
                    <a:pt x="208" y="0"/>
                  </a:moveTo>
                  <a:lnTo>
                    <a:pt x="208" y="0"/>
                  </a:lnTo>
                  <a:lnTo>
                    <a:pt x="208" y="113"/>
                  </a:lnTo>
                  <a:lnTo>
                    <a:pt x="0" y="113"/>
                  </a:lnTo>
                  <a:lnTo>
                    <a:pt x="208" y="113"/>
                  </a:lnTo>
                  <a:lnTo>
                    <a:pt x="2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9" name="Freeform 21"/>
            <p:cNvSpPr>
              <a:spLocks noChangeArrowheads="1"/>
            </p:cNvSpPr>
            <p:nvPr/>
          </p:nvSpPr>
          <p:spPr bwMode="auto">
            <a:xfrm>
              <a:off x="6133436" y="4376386"/>
              <a:ext cx="173438" cy="94297"/>
            </a:xfrm>
            <a:custGeom>
              <a:avLst/>
              <a:gdLst>
                <a:gd name="T0" fmla="*/ 88 w 88"/>
                <a:gd name="T1" fmla="*/ 0 h 48"/>
                <a:gd name="T2" fmla="*/ 2 w 88"/>
                <a:gd name="T3" fmla="*/ 0 h 48"/>
                <a:gd name="T4" fmla="*/ 1 w 88"/>
                <a:gd name="T5" fmla="*/ 37 h 48"/>
                <a:gd name="T6" fmla="*/ 0 w 88"/>
                <a:gd name="T7" fmla="*/ 44 h 48"/>
                <a:gd name="T8" fmla="*/ 0 w 88"/>
                <a:gd name="T9" fmla="*/ 48 h 48"/>
                <a:gd name="T10" fmla="*/ 88 w 88"/>
                <a:gd name="T11" fmla="*/ 48 h 48"/>
                <a:gd name="T12" fmla="*/ 88 w 8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8" h="48">
                  <a:moveTo>
                    <a:pt x="88" y="0"/>
                  </a:moveTo>
                  <a:cubicBezTo>
                    <a:pt x="2" y="0"/>
                    <a:pt x="2" y="0"/>
                    <a:pt x="2" y="0"/>
                  </a:cubicBezTo>
                  <a:cubicBezTo>
                    <a:pt x="2" y="12"/>
                    <a:pt x="1" y="25"/>
                    <a:pt x="1" y="37"/>
                  </a:cubicBezTo>
                  <a:cubicBezTo>
                    <a:pt x="0" y="39"/>
                    <a:pt x="0" y="42"/>
                    <a:pt x="0" y="44"/>
                  </a:cubicBezTo>
                  <a:cubicBezTo>
                    <a:pt x="0" y="45"/>
                    <a:pt x="0" y="47"/>
                    <a:pt x="0" y="48"/>
                  </a:cubicBezTo>
                  <a:cubicBezTo>
                    <a:pt x="88" y="48"/>
                    <a:pt x="88" y="48"/>
                    <a:pt x="88" y="48"/>
                  </a:cubicBezTo>
                  <a:cubicBezTo>
                    <a:pt x="88" y="0"/>
                    <a:pt x="88" y="0"/>
                    <a:pt x="88" y="0"/>
                  </a:cubicBezTo>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0" name="Freeform 22"/>
            <p:cNvSpPr>
              <a:spLocks noChangeArrowheads="1"/>
            </p:cNvSpPr>
            <p:nvPr/>
          </p:nvSpPr>
          <p:spPr bwMode="auto">
            <a:xfrm>
              <a:off x="6135332" y="4376386"/>
              <a:ext cx="2369" cy="72500"/>
            </a:xfrm>
            <a:custGeom>
              <a:avLst/>
              <a:gdLst>
                <a:gd name="T0" fmla="*/ 1 w 1"/>
                <a:gd name="T1" fmla="*/ 0 h 37"/>
                <a:gd name="T2" fmla="*/ 1 w 1"/>
                <a:gd name="T3" fmla="*/ 0 h 37"/>
                <a:gd name="T4" fmla="*/ 0 w 1"/>
                <a:gd name="T5" fmla="*/ 37 h 37"/>
                <a:gd name="T6" fmla="*/ 1 w 1"/>
                <a:gd name="T7" fmla="*/ 0 h 37"/>
              </a:gdLst>
              <a:ahLst/>
              <a:cxnLst>
                <a:cxn ang="0">
                  <a:pos x="T0" y="T1"/>
                </a:cxn>
                <a:cxn ang="0">
                  <a:pos x="T2" y="T3"/>
                </a:cxn>
                <a:cxn ang="0">
                  <a:pos x="T4" y="T5"/>
                </a:cxn>
                <a:cxn ang="0">
                  <a:pos x="T6" y="T7"/>
                </a:cxn>
              </a:cxnLst>
              <a:rect l="0" t="0" r="r" b="b"/>
              <a:pathLst>
                <a:path w="1" h="37">
                  <a:moveTo>
                    <a:pt x="1" y="0"/>
                  </a:moveTo>
                  <a:cubicBezTo>
                    <a:pt x="1" y="0"/>
                    <a:pt x="1" y="0"/>
                    <a:pt x="1" y="0"/>
                  </a:cubicBezTo>
                  <a:cubicBezTo>
                    <a:pt x="1" y="12"/>
                    <a:pt x="0" y="25"/>
                    <a:pt x="0" y="37"/>
                  </a:cubicBezTo>
                  <a:cubicBezTo>
                    <a:pt x="0" y="25"/>
                    <a:pt x="1" y="12"/>
                    <a:pt x="1" y="0"/>
                  </a:cubicBezTo>
                </a:path>
              </a:pathLst>
            </a:custGeom>
            <a:solidFill>
              <a:srgbClr val="00233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1" name="Freeform 23"/>
            <p:cNvSpPr>
              <a:spLocks noEditPoints="1" noChangeArrowheads="1"/>
            </p:cNvSpPr>
            <p:nvPr/>
          </p:nvSpPr>
          <p:spPr bwMode="auto">
            <a:xfrm>
              <a:off x="6366107" y="4244655"/>
              <a:ext cx="386206" cy="522187"/>
            </a:xfrm>
            <a:custGeom>
              <a:avLst/>
              <a:gdLst>
                <a:gd name="T0" fmla="*/ 196 w 196"/>
                <a:gd name="T1" fmla="*/ 63 h 265"/>
                <a:gd name="T2" fmla="*/ 152 w 196"/>
                <a:gd name="T3" fmla="*/ 265 h 265"/>
                <a:gd name="T4" fmla="*/ 152 w 196"/>
                <a:gd name="T5" fmla="*/ 265 h 265"/>
                <a:gd name="T6" fmla="*/ 196 w 196"/>
                <a:gd name="T7" fmla="*/ 63 h 265"/>
                <a:gd name="T8" fmla="*/ 0 w 196"/>
                <a:gd name="T9" fmla="*/ 0 h 265"/>
                <a:gd name="T10" fmla="*/ 0 w 196"/>
                <a:gd name="T11" fmla="*/ 0 h 265"/>
                <a:gd name="T12" fmla="*/ 152 w 196"/>
                <a:gd name="T13" fmla="*/ 265 h 265"/>
                <a:gd name="T14" fmla="*/ 152 w 196"/>
                <a:gd name="T15" fmla="*/ 265 h 265"/>
                <a:gd name="T16" fmla="*/ 0 w 196"/>
                <a:gd name="T17"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265">
                  <a:moveTo>
                    <a:pt x="196" y="63"/>
                  </a:moveTo>
                  <a:cubicBezTo>
                    <a:pt x="196" y="124"/>
                    <a:pt x="184" y="193"/>
                    <a:pt x="152" y="265"/>
                  </a:cubicBezTo>
                  <a:cubicBezTo>
                    <a:pt x="152" y="265"/>
                    <a:pt x="152" y="265"/>
                    <a:pt x="152" y="265"/>
                  </a:cubicBezTo>
                  <a:cubicBezTo>
                    <a:pt x="184" y="193"/>
                    <a:pt x="196" y="124"/>
                    <a:pt x="196" y="63"/>
                  </a:cubicBezTo>
                  <a:moveTo>
                    <a:pt x="0" y="0"/>
                  </a:moveTo>
                  <a:cubicBezTo>
                    <a:pt x="0" y="0"/>
                    <a:pt x="0" y="0"/>
                    <a:pt x="0" y="0"/>
                  </a:cubicBezTo>
                  <a:cubicBezTo>
                    <a:pt x="112" y="61"/>
                    <a:pt x="152" y="264"/>
                    <a:pt x="152" y="265"/>
                  </a:cubicBezTo>
                  <a:cubicBezTo>
                    <a:pt x="152" y="265"/>
                    <a:pt x="152" y="265"/>
                    <a:pt x="152" y="265"/>
                  </a:cubicBezTo>
                  <a:cubicBezTo>
                    <a:pt x="152" y="265"/>
                    <a:pt x="112" y="61"/>
                    <a:pt x="0" y="0"/>
                  </a:cubicBezTo>
                </a:path>
              </a:pathLst>
            </a:custGeom>
            <a:solidFill>
              <a:srgbClr val="004568"/>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2" name="Freeform 24"/>
            <p:cNvSpPr>
              <a:spLocks noChangeArrowheads="1"/>
            </p:cNvSpPr>
            <p:nvPr/>
          </p:nvSpPr>
          <p:spPr bwMode="auto">
            <a:xfrm>
              <a:off x="6366107" y="3866046"/>
              <a:ext cx="386206" cy="900322"/>
            </a:xfrm>
            <a:custGeom>
              <a:avLst/>
              <a:gdLst>
                <a:gd name="T0" fmla="*/ 131 w 196"/>
                <a:gd name="T1" fmla="*/ 0 h 457"/>
                <a:gd name="T2" fmla="*/ 44 w 196"/>
                <a:gd name="T3" fmla="*/ 45 h 457"/>
                <a:gd name="T4" fmla="*/ 41 w 196"/>
                <a:gd name="T5" fmla="*/ 45 h 457"/>
                <a:gd name="T6" fmla="*/ 0 w 196"/>
                <a:gd name="T7" fmla="*/ 192 h 457"/>
                <a:gd name="T8" fmla="*/ 152 w 196"/>
                <a:gd name="T9" fmla="*/ 457 h 457"/>
                <a:gd name="T10" fmla="*/ 152 w 196"/>
                <a:gd name="T11" fmla="*/ 457 h 457"/>
                <a:gd name="T12" fmla="*/ 196 w 196"/>
                <a:gd name="T13" fmla="*/ 255 h 457"/>
                <a:gd name="T14" fmla="*/ 131 w 196"/>
                <a:gd name="T15" fmla="*/ 0 h 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457">
                  <a:moveTo>
                    <a:pt x="131" y="0"/>
                  </a:moveTo>
                  <a:cubicBezTo>
                    <a:pt x="109" y="42"/>
                    <a:pt x="56" y="45"/>
                    <a:pt x="44" y="45"/>
                  </a:cubicBezTo>
                  <a:cubicBezTo>
                    <a:pt x="42" y="45"/>
                    <a:pt x="41" y="45"/>
                    <a:pt x="41" y="45"/>
                  </a:cubicBezTo>
                  <a:cubicBezTo>
                    <a:pt x="32" y="101"/>
                    <a:pt x="18" y="149"/>
                    <a:pt x="0" y="192"/>
                  </a:cubicBezTo>
                  <a:cubicBezTo>
                    <a:pt x="112" y="253"/>
                    <a:pt x="152" y="457"/>
                    <a:pt x="152" y="457"/>
                  </a:cubicBezTo>
                  <a:cubicBezTo>
                    <a:pt x="152" y="457"/>
                    <a:pt x="152" y="457"/>
                    <a:pt x="152" y="457"/>
                  </a:cubicBezTo>
                  <a:cubicBezTo>
                    <a:pt x="184" y="385"/>
                    <a:pt x="196" y="316"/>
                    <a:pt x="196" y="255"/>
                  </a:cubicBezTo>
                  <a:cubicBezTo>
                    <a:pt x="196" y="106"/>
                    <a:pt x="131" y="0"/>
                    <a:pt x="131" y="0"/>
                  </a:cubicBezTo>
                </a:path>
              </a:pathLst>
            </a:custGeom>
            <a:solidFill>
              <a:srgbClr val="2B476C"/>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3" name="Freeform 25"/>
            <p:cNvSpPr>
              <a:spLocks noChangeArrowheads="1"/>
            </p:cNvSpPr>
            <p:nvPr/>
          </p:nvSpPr>
          <p:spPr bwMode="auto">
            <a:xfrm>
              <a:off x="6366107" y="3954656"/>
              <a:ext cx="81032" cy="289999"/>
            </a:xfrm>
            <a:custGeom>
              <a:avLst/>
              <a:gdLst>
                <a:gd name="T0" fmla="*/ 41 w 41"/>
                <a:gd name="T1" fmla="*/ 0 h 147"/>
                <a:gd name="T2" fmla="*/ 41 w 41"/>
                <a:gd name="T3" fmla="*/ 0 h 147"/>
                <a:gd name="T4" fmla="*/ 0 w 41"/>
                <a:gd name="T5" fmla="*/ 147 h 147"/>
                <a:gd name="T6" fmla="*/ 0 w 41"/>
                <a:gd name="T7" fmla="*/ 147 h 147"/>
                <a:gd name="T8" fmla="*/ 0 w 41"/>
                <a:gd name="T9" fmla="*/ 147 h 147"/>
                <a:gd name="T10" fmla="*/ 41 w 41"/>
                <a:gd name="T11" fmla="*/ 0 h 147"/>
                <a:gd name="T12" fmla="*/ 41 w 41"/>
                <a:gd name="T13" fmla="*/ 0 h 147"/>
              </a:gdLst>
              <a:ahLst/>
              <a:cxnLst>
                <a:cxn ang="0">
                  <a:pos x="T0" y="T1"/>
                </a:cxn>
                <a:cxn ang="0">
                  <a:pos x="T2" y="T3"/>
                </a:cxn>
                <a:cxn ang="0">
                  <a:pos x="T4" y="T5"/>
                </a:cxn>
                <a:cxn ang="0">
                  <a:pos x="T6" y="T7"/>
                </a:cxn>
                <a:cxn ang="0">
                  <a:pos x="T8" y="T9"/>
                </a:cxn>
                <a:cxn ang="0">
                  <a:pos x="T10" y="T11"/>
                </a:cxn>
                <a:cxn ang="0">
                  <a:pos x="T12" y="T13"/>
                </a:cxn>
              </a:cxnLst>
              <a:rect l="0" t="0" r="r" b="b"/>
              <a:pathLst>
                <a:path w="41" h="147">
                  <a:moveTo>
                    <a:pt x="41" y="0"/>
                  </a:moveTo>
                  <a:cubicBezTo>
                    <a:pt x="41" y="0"/>
                    <a:pt x="41" y="0"/>
                    <a:pt x="41" y="0"/>
                  </a:cubicBezTo>
                  <a:cubicBezTo>
                    <a:pt x="32" y="56"/>
                    <a:pt x="17" y="104"/>
                    <a:pt x="0" y="147"/>
                  </a:cubicBezTo>
                  <a:cubicBezTo>
                    <a:pt x="0" y="147"/>
                    <a:pt x="0" y="147"/>
                    <a:pt x="0" y="147"/>
                  </a:cubicBezTo>
                  <a:cubicBezTo>
                    <a:pt x="0" y="147"/>
                    <a:pt x="0" y="147"/>
                    <a:pt x="0" y="147"/>
                  </a:cubicBezTo>
                  <a:cubicBezTo>
                    <a:pt x="18" y="104"/>
                    <a:pt x="32" y="56"/>
                    <a:pt x="41" y="0"/>
                  </a:cubicBezTo>
                  <a:cubicBezTo>
                    <a:pt x="41" y="0"/>
                    <a:pt x="41" y="0"/>
                    <a:pt x="41"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4" name="Freeform 26"/>
            <p:cNvSpPr>
              <a:spLocks noEditPoints="1" noChangeArrowheads="1"/>
            </p:cNvSpPr>
            <p:nvPr/>
          </p:nvSpPr>
          <p:spPr bwMode="auto">
            <a:xfrm>
              <a:off x="6100265" y="2421266"/>
              <a:ext cx="1896" cy="1896"/>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0" y="0"/>
                  </a:cubicBezTo>
                </a:path>
              </a:pathLst>
            </a:custGeom>
            <a:solidFill>
              <a:srgbClr val="FC4B4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5" name="Freeform 27"/>
            <p:cNvSpPr>
              <a:spLocks noEditPoints="1" noChangeArrowheads="1"/>
            </p:cNvSpPr>
            <p:nvPr/>
          </p:nvSpPr>
          <p:spPr bwMode="auto">
            <a:xfrm>
              <a:off x="6165186" y="2521249"/>
              <a:ext cx="310860" cy="1757050"/>
            </a:xfrm>
            <a:custGeom>
              <a:avLst/>
              <a:gdLst>
                <a:gd name="T0" fmla="*/ 95 w 158"/>
                <a:gd name="T1" fmla="*/ 891 h 891"/>
                <a:gd name="T2" fmla="*/ 96 w 158"/>
                <a:gd name="T3" fmla="*/ 890 h 891"/>
                <a:gd name="T4" fmla="*/ 158 w 158"/>
                <a:gd name="T5" fmla="*/ 532 h 891"/>
                <a:gd name="T6" fmla="*/ 158 w 158"/>
                <a:gd name="T7" fmla="*/ 531 h 891"/>
                <a:gd name="T8" fmla="*/ 158 w 158"/>
                <a:gd name="T9" fmla="*/ 531 h 891"/>
                <a:gd name="T10" fmla="*/ 158 w 158"/>
                <a:gd name="T11" fmla="*/ 530 h 891"/>
                <a:gd name="T12" fmla="*/ 158 w 158"/>
                <a:gd name="T13" fmla="*/ 529 h 891"/>
                <a:gd name="T14" fmla="*/ 158 w 158"/>
                <a:gd name="T15" fmla="*/ 529 h 891"/>
                <a:gd name="T16" fmla="*/ 158 w 158"/>
                <a:gd name="T17" fmla="*/ 529 h 891"/>
                <a:gd name="T18" fmla="*/ 158 w 158"/>
                <a:gd name="T19" fmla="*/ 528 h 891"/>
                <a:gd name="T20" fmla="*/ 158 w 158"/>
                <a:gd name="T21" fmla="*/ 528 h 891"/>
                <a:gd name="T22" fmla="*/ 158 w 158"/>
                <a:gd name="T23" fmla="*/ 528 h 891"/>
                <a:gd name="T24" fmla="*/ 158 w 158"/>
                <a:gd name="T25" fmla="*/ 527 h 891"/>
                <a:gd name="T26" fmla="*/ 158 w 158"/>
                <a:gd name="T27" fmla="*/ 527 h 891"/>
                <a:gd name="T28" fmla="*/ 158 w 158"/>
                <a:gd name="T29" fmla="*/ 526 h 891"/>
                <a:gd name="T30" fmla="*/ 158 w 158"/>
                <a:gd name="T31" fmla="*/ 526 h 891"/>
                <a:gd name="T32" fmla="*/ 158 w 158"/>
                <a:gd name="T33" fmla="*/ 526 h 891"/>
                <a:gd name="T34" fmla="*/ 158 w 158"/>
                <a:gd name="T35" fmla="*/ 525 h 891"/>
                <a:gd name="T36" fmla="*/ 158 w 158"/>
                <a:gd name="T37" fmla="*/ 525 h 891"/>
                <a:gd name="T38" fmla="*/ 158 w 158"/>
                <a:gd name="T39" fmla="*/ 525 h 891"/>
                <a:gd name="T40" fmla="*/ 158 w 158"/>
                <a:gd name="T41" fmla="*/ 524 h 891"/>
                <a:gd name="T42" fmla="*/ 158 w 158"/>
                <a:gd name="T43" fmla="*/ 524 h 891"/>
                <a:gd name="T44" fmla="*/ 158 w 158"/>
                <a:gd name="T45" fmla="*/ 524 h 891"/>
                <a:gd name="T46" fmla="*/ 158 w 158"/>
                <a:gd name="T47" fmla="*/ 523 h 891"/>
                <a:gd name="T48" fmla="*/ 158 w 158"/>
                <a:gd name="T49" fmla="*/ 523 h 891"/>
                <a:gd name="T50" fmla="*/ 158 w 158"/>
                <a:gd name="T51" fmla="*/ 523 h 891"/>
                <a:gd name="T52" fmla="*/ 158 w 158"/>
                <a:gd name="T53" fmla="*/ 522 h 891"/>
                <a:gd name="T54" fmla="*/ 158 w 158"/>
                <a:gd name="T55" fmla="*/ 522 h 891"/>
                <a:gd name="T56" fmla="*/ 158 w 158"/>
                <a:gd name="T57" fmla="*/ 522 h 891"/>
                <a:gd name="T58" fmla="*/ 158 w 158"/>
                <a:gd name="T59" fmla="*/ 521 h 891"/>
                <a:gd name="T60" fmla="*/ 158 w 158"/>
                <a:gd name="T61" fmla="*/ 521 h 891"/>
                <a:gd name="T62" fmla="*/ 158 w 158"/>
                <a:gd name="T63" fmla="*/ 521 h 891"/>
                <a:gd name="T64" fmla="*/ 158 w 158"/>
                <a:gd name="T65" fmla="*/ 520 h 891"/>
                <a:gd name="T66" fmla="*/ 158 w 158"/>
                <a:gd name="T67" fmla="*/ 520 h 891"/>
                <a:gd name="T68" fmla="*/ 158 w 158"/>
                <a:gd name="T69" fmla="*/ 520 h 891"/>
                <a:gd name="T70" fmla="*/ 158 w 158"/>
                <a:gd name="T71" fmla="*/ 519 h 891"/>
                <a:gd name="T72" fmla="*/ 158 w 158"/>
                <a:gd name="T73" fmla="*/ 519 h 891"/>
                <a:gd name="T74" fmla="*/ 158 w 158"/>
                <a:gd name="T75" fmla="*/ 519 h 891"/>
                <a:gd name="T76" fmla="*/ 158 w 158"/>
                <a:gd name="T77" fmla="*/ 518 h 891"/>
                <a:gd name="T78" fmla="*/ 158 w 158"/>
                <a:gd name="T79" fmla="*/ 518 h 891"/>
                <a:gd name="T80" fmla="*/ 158 w 158"/>
                <a:gd name="T81" fmla="*/ 518 h 891"/>
                <a:gd name="T82" fmla="*/ 158 w 158"/>
                <a:gd name="T83" fmla="*/ 517 h 891"/>
                <a:gd name="T84" fmla="*/ 158 w 158"/>
                <a:gd name="T85" fmla="*/ 517 h 891"/>
                <a:gd name="T86" fmla="*/ 158 w 158"/>
                <a:gd name="T87" fmla="*/ 517 h 891"/>
                <a:gd name="T88" fmla="*/ 0 w 158"/>
                <a:gd name="T89" fmla="*/ 0 h 891"/>
                <a:gd name="T90" fmla="*/ 0 w 158"/>
                <a:gd name="T91" fmla="*/ 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8" h="891">
                  <a:moveTo>
                    <a:pt x="96" y="890"/>
                  </a:moveTo>
                  <a:cubicBezTo>
                    <a:pt x="96" y="890"/>
                    <a:pt x="95" y="891"/>
                    <a:pt x="95" y="891"/>
                  </a:cubicBezTo>
                  <a:cubicBezTo>
                    <a:pt x="95" y="891"/>
                    <a:pt x="95" y="891"/>
                    <a:pt x="95" y="891"/>
                  </a:cubicBezTo>
                  <a:cubicBezTo>
                    <a:pt x="95" y="891"/>
                    <a:pt x="96" y="890"/>
                    <a:pt x="96" y="890"/>
                  </a:cubicBezTo>
                  <a:moveTo>
                    <a:pt x="158" y="531"/>
                  </a:moveTo>
                  <a:cubicBezTo>
                    <a:pt x="158" y="531"/>
                    <a:pt x="158" y="531"/>
                    <a:pt x="158" y="532"/>
                  </a:cubicBezTo>
                  <a:cubicBezTo>
                    <a:pt x="158" y="531"/>
                    <a:pt x="158" y="531"/>
                    <a:pt x="158" y="531"/>
                  </a:cubicBezTo>
                  <a:moveTo>
                    <a:pt x="158" y="531"/>
                  </a:moveTo>
                  <a:cubicBezTo>
                    <a:pt x="158" y="531"/>
                    <a:pt x="158" y="531"/>
                    <a:pt x="158" y="531"/>
                  </a:cubicBezTo>
                  <a:cubicBezTo>
                    <a:pt x="158" y="531"/>
                    <a:pt x="158" y="531"/>
                    <a:pt x="158" y="531"/>
                  </a:cubicBezTo>
                  <a:moveTo>
                    <a:pt x="158" y="530"/>
                  </a:moveTo>
                  <a:cubicBezTo>
                    <a:pt x="158" y="530"/>
                    <a:pt x="158" y="530"/>
                    <a:pt x="158" y="530"/>
                  </a:cubicBezTo>
                  <a:cubicBezTo>
                    <a:pt x="158" y="530"/>
                    <a:pt x="158" y="530"/>
                    <a:pt x="158" y="530"/>
                  </a:cubicBezTo>
                  <a:moveTo>
                    <a:pt x="158" y="529"/>
                  </a:moveTo>
                  <a:cubicBezTo>
                    <a:pt x="158" y="529"/>
                    <a:pt x="158" y="529"/>
                    <a:pt x="158" y="529"/>
                  </a:cubicBezTo>
                  <a:cubicBezTo>
                    <a:pt x="158" y="529"/>
                    <a:pt x="158" y="529"/>
                    <a:pt x="158" y="529"/>
                  </a:cubicBezTo>
                  <a:moveTo>
                    <a:pt x="158" y="528"/>
                  </a:moveTo>
                  <a:cubicBezTo>
                    <a:pt x="158" y="529"/>
                    <a:pt x="158" y="529"/>
                    <a:pt x="158" y="529"/>
                  </a:cubicBezTo>
                  <a:cubicBezTo>
                    <a:pt x="158" y="529"/>
                    <a:pt x="158" y="529"/>
                    <a:pt x="158" y="528"/>
                  </a:cubicBezTo>
                  <a:moveTo>
                    <a:pt x="158" y="528"/>
                  </a:moveTo>
                  <a:cubicBezTo>
                    <a:pt x="158" y="528"/>
                    <a:pt x="158" y="528"/>
                    <a:pt x="158" y="528"/>
                  </a:cubicBezTo>
                  <a:cubicBezTo>
                    <a:pt x="158" y="528"/>
                    <a:pt x="158" y="528"/>
                    <a:pt x="158" y="528"/>
                  </a:cubicBezTo>
                  <a:moveTo>
                    <a:pt x="158" y="527"/>
                  </a:moveTo>
                  <a:cubicBezTo>
                    <a:pt x="158" y="527"/>
                    <a:pt x="158" y="527"/>
                    <a:pt x="158" y="528"/>
                  </a:cubicBezTo>
                  <a:cubicBezTo>
                    <a:pt x="158" y="527"/>
                    <a:pt x="158" y="527"/>
                    <a:pt x="158" y="527"/>
                  </a:cubicBezTo>
                  <a:moveTo>
                    <a:pt x="158" y="527"/>
                  </a:moveTo>
                  <a:cubicBezTo>
                    <a:pt x="158" y="527"/>
                    <a:pt x="158" y="527"/>
                    <a:pt x="158" y="527"/>
                  </a:cubicBezTo>
                  <a:cubicBezTo>
                    <a:pt x="158" y="527"/>
                    <a:pt x="158" y="527"/>
                    <a:pt x="158" y="527"/>
                  </a:cubicBezTo>
                  <a:moveTo>
                    <a:pt x="158" y="526"/>
                  </a:moveTo>
                  <a:cubicBezTo>
                    <a:pt x="158" y="526"/>
                    <a:pt x="158" y="526"/>
                    <a:pt x="158" y="526"/>
                  </a:cubicBezTo>
                  <a:cubicBezTo>
                    <a:pt x="158" y="526"/>
                    <a:pt x="158" y="526"/>
                    <a:pt x="158" y="526"/>
                  </a:cubicBezTo>
                  <a:cubicBezTo>
                    <a:pt x="158" y="526"/>
                    <a:pt x="158" y="526"/>
                    <a:pt x="158" y="526"/>
                  </a:cubicBezTo>
                  <a:moveTo>
                    <a:pt x="158" y="525"/>
                  </a:moveTo>
                  <a:cubicBezTo>
                    <a:pt x="158" y="526"/>
                    <a:pt x="158" y="526"/>
                    <a:pt x="158" y="526"/>
                  </a:cubicBezTo>
                  <a:cubicBezTo>
                    <a:pt x="158" y="526"/>
                    <a:pt x="158" y="526"/>
                    <a:pt x="158" y="525"/>
                  </a:cubicBezTo>
                  <a:moveTo>
                    <a:pt x="158" y="525"/>
                  </a:moveTo>
                  <a:cubicBezTo>
                    <a:pt x="158" y="525"/>
                    <a:pt x="158" y="525"/>
                    <a:pt x="158" y="525"/>
                  </a:cubicBezTo>
                  <a:cubicBezTo>
                    <a:pt x="158" y="525"/>
                    <a:pt x="158" y="525"/>
                    <a:pt x="158" y="525"/>
                  </a:cubicBezTo>
                  <a:moveTo>
                    <a:pt x="158" y="525"/>
                  </a:moveTo>
                  <a:cubicBezTo>
                    <a:pt x="158" y="525"/>
                    <a:pt x="158" y="525"/>
                    <a:pt x="158" y="525"/>
                  </a:cubicBezTo>
                  <a:cubicBezTo>
                    <a:pt x="158" y="525"/>
                    <a:pt x="158" y="525"/>
                    <a:pt x="158" y="525"/>
                  </a:cubicBezTo>
                  <a:moveTo>
                    <a:pt x="158" y="524"/>
                  </a:moveTo>
                  <a:cubicBezTo>
                    <a:pt x="158" y="524"/>
                    <a:pt x="158" y="524"/>
                    <a:pt x="158" y="524"/>
                  </a:cubicBezTo>
                  <a:cubicBezTo>
                    <a:pt x="158" y="524"/>
                    <a:pt x="158" y="524"/>
                    <a:pt x="158" y="524"/>
                  </a:cubicBezTo>
                  <a:moveTo>
                    <a:pt x="158" y="524"/>
                  </a:moveTo>
                  <a:cubicBezTo>
                    <a:pt x="158" y="524"/>
                    <a:pt x="158" y="524"/>
                    <a:pt x="158" y="524"/>
                  </a:cubicBezTo>
                  <a:cubicBezTo>
                    <a:pt x="158" y="524"/>
                    <a:pt x="158" y="524"/>
                    <a:pt x="158" y="524"/>
                  </a:cubicBezTo>
                  <a:moveTo>
                    <a:pt x="158" y="523"/>
                  </a:moveTo>
                  <a:cubicBezTo>
                    <a:pt x="158" y="523"/>
                    <a:pt x="158" y="523"/>
                    <a:pt x="158" y="523"/>
                  </a:cubicBezTo>
                  <a:cubicBezTo>
                    <a:pt x="158" y="523"/>
                    <a:pt x="158" y="523"/>
                    <a:pt x="158" y="523"/>
                  </a:cubicBezTo>
                  <a:moveTo>
                    <a:pt x="158" y="523"/>
                  </a:moveTo>
                  <a:cubicBezTo>
                    <a:pt x="158" y="523"/>
                    <a:pt x="158" y="523"/>
                    <a:pt x="158" y="523"/>
                  </a:cubicBezTo>
                  <a:cubicBezTo>
                    <a:pt x="158" y="523"/>
                    <a:pt x="158" y="523"/>
                    <a:pt x="158" y="523"/>
                  </a:cubicBezTo>
                  <a:moveTo>
                    <a:pt x="158" y="522"/>
                  </a:moveTo>
                  <a:cubicBezTo>
                    <a:pt x="158" y="522"/>
                    <a:pt x="158" y="523"/>
                    <a:pt x="158" y="523"/>
                  </a:cubicBezTo>
                  <a:cubicBezTo>
                    <a:pt x="158" y="523"/>
                    <a:pt x="158" y="522"/>
                    <a:pt x="158" y="522"/>
                  </a:cubicBezTo>
                  <a:moveTo>
                    <a:pt x="158" y="522"/>
                  </a:moveTo>
                  <a:cubicBezTo>
                    <a:pt x="158" y="522"/>
                    <a:pt x="158" y="522"/>
                    <a:pt x="158" y="522"/>
                  </a:cubicBezTo>
                  <a:cubicBezTo>
                    <a:pt x="158" y="522"/>
                    <a:pt x="158" y="522"/>
                    <a:pt x="158" y="522"/>
                  </a:cubicBezTo>
                  <a:moveTo>
                    <a:pt x="158" y="521"/>
                  </a:moveTo>
                  <a:cubicBezTo>
                    <a:pt x="158" y="521"/>
                    <a:pt x="158" y="521"/>
                    <a:pt x="158" y="522"/>
                  </a:cubicBezTo>
                  <a:cubicBezTo>
                    <a:pt x="158" y="521"/>
                    <a:pt x="158" y="521"/>
                    <a:pt x="158" y="521"/>
                  </a:cubicBezTo>
                  <a:moveTo>
                    <a:pt x="158" y="521"/>
                  </a:moveTo>
                  <a:cubicBezTo>
                    <a:pt x="158" y="521"/>
                    <a:pt x="158" y="521"/>
                    <a:pt x="158" y="521"/>
                  </a:cubicBezTo>
                  <a:cubicBezTo>
                    <a:pt x="158" y="521"/>
                    <a:pt x="158" y="521"/>
                    <a:pt x="158" y="521"/>
                  </a:cubicBezTo>
                  <a:moveTo>
                    <a:pt x="158" y="520"/>
                  </a:moveTo>
                  <a:cubicBezTo>
                    <a:pt x="158" y="520"/>
                    <a:pt x="158" y="521"/>
                    <a:pt x="158" y="521"/>
                  </a:cubicBezTo>
                  <a:cubicBezTo>
                    <a:pt x="158" y="521"/>
                    <a:pt x="158" y="520"/>
                    <a:pt x="158" y="520"/>
                  </a:cubicBezTo>
                  <a:moveTo>
                    <a:pt x="158" y="520"/>
                  </a:moveTo>
                  <a:cubicBezTo>
                    <a:pt x="158" y="520"/>
                    <a:pt x="158" y="520"/>
                    <a:pt x="158" y="520"/>
                  </a:cubicBezTo>
                  <a:cubicBezTo>
                    <a:pt x="158" y="520"/>
                    <a:pt x="158" y="520"/>
                    <a:pt x="158" y="520"/>
                  </a:cubicBezTo>
                  <a:moveTo>
                    <a:pt x="158" y="519"/>
                  </a:moveTo>
                  <a:cubicBezTo>
                    <a:pt x="158" y="520"/>
                    <a:pt x="158" y="520"/>
                    <a:pt x="158" y="520"/>
                  </a:cubicBezTo>
                  <a:cubicBezTo>
                    <a:pt x="158" y="520"/>
                    <a:pt x="158" y="520"/>
                    <a:pt x="158" y="519"/>
                  </a:cubicBezTo>
                  <a:moveTo>
                    <a:pt x="158" y="519"/>
                  </a:moveTo>
                  <a:cubicBezTo>
                    <a:pt x="158" y="519"/>
                    <a:pt x="158" y="519"/>
                    <a:pt x="158" y="519"/>
                  </a:cubicBezTo>
                  <a:cubicBezTo>
                    <a:pt x="158" y="519"/>
                    <a:pt x="158" y="519"/>
                    <a:pt x="158" y="519"/>
                  </a:cubicBezTo>
                  <a:moveTo>
                    <a:pt x="158" y="518"/>
                  </a:moveTo>
                  <a:cubicBezTo>
                    <a:pt x="158" y="518"/>
                    <a:pt x="158" y="519"/>
                    <a:pt x="158" y="519"/>
                  </a:cubicBezTo>
                  <a:cubicBezTo>
                    <a:pt x="158" y="519"/>
                    <a:pt x="158" y="518"/>
                    <a:pt x="158" y="518"/>
                  </a:cubicBezTo>
                  <a:moveTo>
                    <a:pt x="158" y="518"/>
                  </a:moveTo>
                  <a:cubicBezTo>
                    <a:pt x="158" y="518"/>
                    <a:pt x="158" y="518"/>
                    <a:pt x="158" y="518"/>
                  </a:cubicBezTo>
                  <a:cubicBezTo>
                    <a:pt x="158" y="518"/>
                    <a:pt x="158" y="518"/>
                    <a:pt x="158" y="518"/>
                  </a:cubicBezTo>
                  <a:moveTo>
                    <a:pt x="158" y="517"/>
                  </a:moveTo>
                  <a:cubicBezTo>
                    <a:pt x="158" y="517"/>
                    <a:pt x="158" y="517"/>
                    <a:pt x="158" y="517"/>
                  </a:cubicBezTo>
                  <a:cubicBezTo>
                    <a:pt x="158" y="517"/>
                    <a:pt x="158" y="517"/>
                    <a:pt x="158" y="517"/>
                  </a:cubicBezTo>
                  <a:moveTo>
                    <a:pt x="158" y="517"/>
                  </a:moveTo>
                  <a:cubicBezTo>
                    <a:pt x="158" y="517"/>
                    <a:pt x="158" y="517"/>
                    <a:pt x="158" y="517"/>
                  </a:cubicBezTo>
                  <a:cubicBezTo>
                    <a:pt x="158" y="517"/>
                    <a:pt x="158" y="517"/>
                    <a:pt x="158" y="517"/>
                  </a:cubicBezTo>
                  <a:moveTo>
                    <a:pt x="0" y="0"/>
                  </a:moveTo>
                  <a:cubicBezTo>
                    <a:pt x="55" y="90"/>
                    <a:pt x="156" y="287"/>
                    <a:pt x="158" y="517"/>
                  </a:cubicBezTo>
                  <a:cubicBezTo>
                    <a:pt x="156" y="287"/>
                    <a:pt x="55" y="90"/>
                    <a:pt x="0" y="0"/>
                  </a:cubicBezTo>
                </a:path>
              </a:pathLst>
            </a:custGeom>
            <a:solidFill>
              <a:srgbClr val="FCFDF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6" name="Freeform 28"/>
            <p:cNvSpPr>
              <a:spLocks noChangeArrowheads="1"/>
            </p:cNvSpPr>
            <p:nvPr/>
          </p:nvSpPr>
          <p:spPr bwMode="auto">
            <a:xfrm>
              <a:off x="6096000" y="2440220"/>
              <a:ext cx="380046" cy="1837605"/>
            </a:xfrm>
            <a:custGeom>
              <a:avLst/>
              <a:gdLst>
                <a:gd name="T0" fmla="*/ 105 w 193"/>
                <a:gd name="T1" fmla="*/ 175 h 932"/>
                <a:gd name="T2" fmla="*/ 105 w 193"/>
                <a:gd name="T3" fmla="*/ 176 h 932"/>
                <a:gd name="T4" fmla="*/ 127 w 193"/>
                <a:gd name="T5" fmla="*/ 230 h 932"/>
                <a:gd name="T6" fmla="*/ 127 w 193"/>
                <a:gd name="T7" fmla="*/ 230 h 932"/>
                <a:gd name="T8" fmla="*/ 0 w 193"/>
                <a:gd name="T9" fmla="*/ 335 h 932"/>
                <a:gd name="T10" fmla="*/ 91 w 193"/>
                <a:gd name="T11" fmla="*/ 427 h 932"/>
                <a:gd name="T12" fmla="*/ 88 w 193"/>
                <a:gd name="T13" fmla="*/ 452 h 932"/>
                <a:gd name="T14" fmla="*/ 0 w 193"/>
                <a:gd name="T15" fmla="*/ 723 h 932"/>
                <a:gd name="T16" fmla="*/ 0 w 193"/>
                <a:gd name="T17" fmla="*/ 723 h 932"/>
                <a:gd name="T18" fmla="*/ 0 w 193"/>
                <a:gd name="T19" fmla="*/ 723 h 932"/>
                <a:gd name="T20" fmla="*/ 0 w 193"/>
                <a:gd name="T21" fmla="*/ 723 h 932"/>
                <a:gd name="T22" fmla="*/ 0 w 193"/>
                <a:gd name="T23" fmla="*/ 723 h 932"/>
                <a:gd name="T24" fmla="*/ 0 w 193"/>
                <a:gd name="T25" fmla="*/ 723 h 932"/>
                <a:gd name="T26" fmla="*/ 0 w 193"/>
                <a:gd name="T27" fmla="*/ 723 h 932"/>
                <a:gd name="T28" fmla="*/ 1 w 193"/>
                <a:gd name="T29" fmla="*/ 723 h 932"/>
                <a:gd name="T30" fmla="*/ 1 w 193"/>
                <a:gd name="T31" fmla="*/ 723 h 932"/>
                <a:gd name="T32" fmla="*/ 1 w 193"/>
                <a:gd name="T33" fmla="*/ 723 h 932"/>
                <a:gd name="T34" fmla="*/ 1 w 193"/>
                <a:gd name="T35" fmla="*/ 723 h 932"/>
                <a:gd name="T36" fmla="*/ 1 w 193"/>
                <a:gd name="T37" fmla="*/ 723 h 932"/>
                <a:gd name="T38" fmla="*/ 1 w 193"/>
                <a:gd name="T39" fmla="*/ 723 h 932"/>
                <a:gd name="T40" fmla="*/ 1 w 193"/>
                <a:gd name="T41" fmla="*/ 723 h 932"/>
                <a:gd name="T42" fmla="*/ 1 w 193"/>
                <a:gd name="T43" fmla="*/ 723 h 932"/>
                <a:gd name="T44" fmla="*/ 1 w 193"/>
                <a:gd name="T45" fmla="*/ 723 h 932"/>
                <a:gd name="T46" fmla="*/ 1 w 193"/>
                <a:gd name="T47" fmla="*/ 723 h 932"/>
                <a:gd name="T48" fmla="*/ 1 w 193"/>
                <a:gd name="T49" fmla="*/ 723 h 932"/>
                <a:gd name="T50" fmla="*/ 1 w 193"/>
                <a:gd name="T51" fmla="*/ 723 h 932"/>
                <a:gd name="T52" fmla="*/ 1 w 193"/>
                <a:gd name="T53" fmla="*/ 723 h 932"/>
                <a:gd name="T54" fmla="*/ 1 w 193"/>
                <a:gd name="T55" fmla="*/ 723 h 932"/>
                <a:gd name="T56" fmla="*/ 2 w 193"/>
                <a:gd name="T57" fmla="*/ 724 h 932"/>
                <a:gd name="T58" fmla="*/ 2 w 193"/>
                <a:gd name="T59" fmla="*/ 724 h 932"/>
                <a:gd name="T60" fmla="*/ 2 w 193"/>
                <a:gd name="T61" fmla="*/ 724 h 932"/>
                <a:gd name="T62" fmla="*/ 2 w 193"/>
                <a:gd name="T63" fmla="*/ 724 h 932"/>
                <a:gd name="T64" fmla="*/ 2 w 193"/>
                <a:gd name="T65" fmla="*/ 724 h 932"/>
                <a:gd name="T66" fmla="*/ 137 w 193"/>
                <a:gd name="T67" fmla="*/ 915 h 932"/>
                <a:gd name="T68" fmla="*/ 193 w 193"/>
                <a:gd name="T69" fmla="*/ 572 h 932"/>
                <a:gd name="T70" fmla="*/ 193 w 193"/>
                <a:gd name="T71" fmla="*/ 570 h 932"/>
                <a:gd name="T72" fmla="*/ 193 w 193"/>
                <a:gd name="T73" fmla="*/ 569 h 932"/>
                <a:gd name="T74" fmla="*/ 193 w 193"/>
                <a:gd name="T75" fmla="*/ 568 h 932"/>
                <a:gd name="T76" fmla="*/ 193 w 193"/>
                <a:gd name="T77" fmla="*/ 567 h 932"/>
                <a:gd name="T78" fmla="*/ 193 w 193"/>
                <a:gd name="T79" fmla="*/ 566 h 932"/>
                <a:gd name="T80" fmla="*/ 193 w 193"/>
                <a:gd name="T81" fmla="*/ 565 h 932"/>
                <a:gd name="T82" fmla="*/ 193 w 193"/>
                <a:gd name="T83" fmla="*/ 564 h 932"/>
                <a:gd name="T84" fmla="*/ 193 w 193"/>
                <a:gd name="T85" fmla="*/ 563 h 932"/>
                <a:gd name="T86" fmla="*/ 193 w 193"/>
                <a:gd name="T87" fmla="*/ 562 h 932"/>
                <a:gd name="T88" fmla="*/ 193 w 193"/>
                <a:gd name="T89" fmla="*/ 561 h 932"/>
                <a:gd name="T90" fmla="*/ 193 w 193"/>
                <a:gd name="T91" fmla="*/ 560 h 932"/>
                <a:gd name="T92" fmla="*/ 193 w 193"/>
                <a:gd name="T93" fmla="*/ 559 h 932"/>
                <a:gd name="T94" fmla="*/ 193 w 193"/>
                <a:gd name="T95" fmla="*/ 558 h 932"/>
                <a:gd name="T96" fmla="*/ 9 w 193"/>
                <a:gd name="T97" fmla="*/ 0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3" h="932">
                  <a:moveTo>
                    <a:pt x="9" y="0"/>
                  </a:moveTo>
                  <a:cubicBezTo>
                    <a:pt x="26" y="26"/>
                    <a:pt x="66" y="88"/>
                    <a:pt x="104" y="174"/>
                  </a:cubicBezTo>
                  <a:cubicBezTo>
                    <a:pt x="104" y="175"/>
                    <a:pt x="104" y="175"/>
                    <a:pt x="104" y="175"/>
                  </a:cubicBezTo>
                  <a:cubicBezTo>
                    <a:pt x="104" y="175"/>
                    <a:pt x="105" y="175"/>
                    <a:pt x="105" y="175"/>
                  </a:cubicBezTo>
                  <a:cubicBezTo>
                    <a:pt x="105" y="175"/>
                    <a:pt x="105" y="175"/>
                    <a:pt x="105" y="175"/>
                  </a:cubicBezTo>
                  <a:cubicBezTo>
                    <a:pt x="105" y="175"/>
                    <a:pt x="105" y="175"/>
                    <a:pt x="105" y="175"/>
                  </a:cubicBezTo>
                  <a:cubicBezTo>
                    <a:pt x="105" y="175"/>
                    <a:pt x="105" y="175"/>
                    <a:pt x="105" y="175"/>
                  </a:cubicBezTo>
                  <a:cubicBezTo>
                    <a:pt x="105" y="175"/>
                    <a:pt x="105" y="175"/>
                    <a:pt x="105" y="176"/>
                  </a:cubicBezTo>
                  <a:cubicBezTo>
                    <a:pt x="105" y="176"/>
                    <a:pt x="105" y="176"/>
                    <a:pt x="105" y="176"/>
                  </a:cubicBezTo>
                  <a:cubicBezTo>
                    <a:pt x="105" y="176"/>
                    <a:pt x="105" y="176"/>
                    <a:pt x="105" y="176"/>
                  </a:cubicBezTo>
                  <a:cubicBezTo>
                    <a:pt x="113" y="193"/>
                    <a:pt x="120" y="211"/>
                    <a:pt x="127" y="230"/>
                  </a:cubicBezTo>
                  <a:cubicBezTo>
                    <a:pt x="127" y="230"/>
                    <a:pt x="127" y="230"/>
                    <a:pt x="127" y="230"/>
                  </a:cubicBezTo>
                  <a:cubicBezTo>
                    <a:pt x="127" y="230"/>
                    <a:pt x="127" y="230"/>
                    <a:pt x="127" y="230"/>
                  </a:cubicBezTo>
                  <a:cubicBezTo>
                    <a:pt x="127" y="230"/>
                    <a:pt x="127" y="230"/>
                    <a:pt x="127" y="230"/>
                  </a:cubicBezTo>
                  <a:cubicBezTo>
                    <a:pt x="127" y="230"/>
                    <a:pt x="127" y="230"/>
                    <a:pt x="127" y="230"/>
                  </a:cubicBezTo>
                  <a:cubicBezTo>
                    <a:pt x="127" y="230"/>
                    <a:pt x="127" y="230"/>
                    <a:pt x="127" y="230"/>
                  </a:cubicBezTo>
                  <a:cubicBezTo>
                    <a:pt x="127" y="230"/>
                    <a:pt x="127" y="230"/>
                    <a:pt x="127" y="230"/>
                  </a:cubicBezTo>
                  <a:cubicBezTo>
                    <a:pt x="127" y="230"/>
                    <a:pt x="127" y="230"/>
                    <a:pt x="127" y="230"/>
                  </a:cubicBezTo>
                  <a:cubicBezTo>
                    <a:pt x="0" y="230"/>
                    <a:pt x="0" y="230"/>
                    <a:pt x="0" y="230"/>
                  </a:cubicBezTo>
                  <a:cubicBezTo>
                    <a:pt x="0" y="335"/>
                    <a:pt x="0" y="335"/>
                    <a:pt x="0" y="335"/>
                  </a:cubicBezTo>
                  <a:cubicBezTo>
                    <a:pt x="0" y="335"/>
                    <a:pt x="0" y="335"/>
                    <a:pt x="0" y="335"/>
                  </a:cubicBezTo>
                  <a:cubicBezTo>
                    <a:pt x="0" y="335"/>
                    <a:pt x="0" y="335"/>
                    <a:pt x="0" y="335"/>
                  </a:cubicBezTo>
                  <a:cubicBezTo>
                    <a:pt x="50" y="335"/>
                    <a:pt x="91" y="376"/>
                    <a:pt x="91" y="427"/>
                  </a:cubicBezTo>
                  <a:cubicBezTo>
                    <a:pt x="91" y="427"/>
                    <a:pt x="91" y="427"/>
                    <a:pt x="91" y="427"/>
                  </a:cubicBezTo>
                  <a:cubicBezTo>
                    <a:pt x="91" y="427"/>
                    <a:pt x="91" y="427"/>
                    <a:pt x="91" y="427"/>
                  </a:cubicBezTo>
                  <a:cubicBezTo>
                    <a:pt x="91" y="427"/>
                    <a:pt x="91" y="427"/>
                    <a:pt x="91" y="427"/>
                  </a:cubicBezTo>
                  <a:cubicBezTo>
                    <a:pt x="91" y="427"/>
                    <a:pt x="91" y="427"/>
                    <a:pt x="91" y="427"/>
                  </a:cubicBezTo>
                  <a:cubicBezTo>
                    <a:pt x="91" y="435"/>
                    <a:pt x="90" y="444"/>
                    <a:pt x="88" y="452"/>
                  </a:cubicBezTo>
                  <a:cubicBezTo>
                    <a:pt x="77" y="490"/>
                    <a:pt x="42" y="518"/>
                    <a:pt x="0" y="518"/>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2" y="723"/>
                    <a:pt x="2" y="723"/>
                  </a:cubicBezTo>
                  <a:cubicBezTo>
                    <a:pt x="2" y="723"/>
                    <a:pt x="2" y="723"/>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12" y="733"/>
                    <a:pt x="21" y="821"/>
                    <a:pt x="21" y="932"/>
                  </a:cubicBezTo>
                  <a:cubicBezTo>
                    <a:pt x="130" y="932"/>
                    <a:pt x="130" y="932"/>
                    <a:pt x="130" y="932"/>
                  </a:cubicBezTo>
                  <a:cubicBezTo>
                    <a:pt x="130" y="932"/>
                    <a:pt x="131" y="931"/>
                    <a:pt x="131" y="931"/>
                  </a:cubicBezTo>
                  <a:cubicBezTo>
                    <a:pt x="133" y="926"/>
                    <a:pt x="135" y="920"/>
                    <a:pt x="137" y="915"/>
                  </a:cubicBezTo>
                  <a:cubicBezTo>
                    <a:pt x="154" y="872"/>
                    <a:pt x="169" y="824"/>
                    <a:pt x="178" y="768"/>
                  </a:cubicBezTo>
                  <a:cubicBezTo>
                    <a:pt x="188" y="713"/>
                    <a:pt x="193" y="650"/>
                    <a:pt x="193" y="573"/>
                  </a:cubicBezTo>
                  <a:cubicBezTo>
                    <a:pt x="193" y="572"/>
                    <a:pt x="193" y="572"/>
                    <a:pt x="193" y="572"/>
                  </a:cubicBezTo>
                  <a:cubicBezTo>
                    <a:pt x="193" y="572"/>
                    <a:pt x="193" y="572"/>
                    <a:pt x="193" y="572"/>
                  </a:cubicBezTo>
                  <a:cubicBezTo>
                    <a:pt x="193" y="572"/>
                    <a:pt x="193" y="572"/>
                    <a:pt x="193" y="572"/>
                  </a:cubicBezTo>
                  <a:cubicBezTo>
                    <a:pt x="193" y="572"/>
                    <a:pt x="193" y="571"/>
                    <a:pt x="193" y="571"/>
                  </a:cubicBezTo>
                  <a:cubicBezTo>
                    <a:pt x="193" y="571"/>
                    <a:pt x="193" y="571"/>
                    <a:pt x="193" y="571"/>
                  </a:cubicBezTo>
                  <a:cubicBezTo>
                    <a:pt x="193" y="570"/>
                    <a:pt x="193" y="570"/>
                    <a:pt x="193" y="570"/>
                  </a:cubicBezTo>
                  <a:cubicBezTo>
                    <a:pt x="193" y="570"/>
                    <a:pt x="193" y="570"/>
                    <a:pt x="193" y="570"/>
                  </a:cubicBezTo>
                  <a:cubicBezTo>
                    <a:pt x="193" y="570"/>
                    <a:pt x="193" y="570"/>
                    <a:pt x="193" y="570"/>
                  </a:cubicBezTo>
                  <a:cubicBezTo>
                    <a:pt x="193" y="570"/>
                    <a:pt x="193" y="570"/>
                    <a:pt x="193" y="569"/>
                  </a:cubicBezTo>
                  <a:cubicBezTo>
                    <a:pt x="193" y="569"/>
                    <a:pt x="193" y="569"/>
                    <a:pt x="193" y="569"/>
                  </a:cubicBezTo>
                  <a:cubicBezTo>
                    <a:pt x="193" y="569"/>
                    <a:pt x="193" y="569"/>
                    <a:pt x="193" y="569"/>
                  </a:cubicBezTo>
                  <a:cubicBezTo>
                    <a:pt x="193" y="569"/>
                    <a:pt x="193" y="569"/>
                    <a:pt x="193" y="569"/>
                  </a:cubicBezTo>
                  <a:cubicBezTo>
                    <a:pt x="193" y="568"/>
                    <a:pt x="193" y="568"/>
                    <a:pt x="193" y="568"/>
                  </a:cubicBezTo>
                  <a:cubicBezTo>
                    <a:pt x="193" y="568"/>
                    <a:pt x="193" y="568"/>
                    <a:pt x="193" y="568"/>
                  </a:cubicBezTo>
                  <a:cubicBezTo>
                    <a:pt x="193" y="568"/>
                    <a:pt x="193" y="568"/>
                    <a:pt x="193" y="568"/>
                  </a:cubicBezTo>
                  <a:cubicBezTo>
                    <a:pt x="193" y="568"/>
                    <a:pt x="193" y="567"/>
                    <a:pt x="193" y="567"/>
                  </a:cubicBezTo>
                  <a:cubicBezTo>
                    <a:pt x="193" y="567"/>
                    <a:pt x="193" y="567"/>
                    <a:pt x="193" y="567"/>
                  </a:cubicBezTo>
                  <a:cubicBezTo>
                    <a:pt x="193" y="567"/>
                    <a:pt x="193" y="567"/>
                    <a:pt x="193" y="567"/>
                  </a:cubicBezTo>
                  <a:cubicBezTo>
                    <a:pt x="193" y="567"/>
                    <a:pt x="193" y="567"/>
                    <a:pt x="193" y="566"/>
                  </a:cubicBezTo>
                  <a:cubicBezTo>
                    <a:pt x="193" y="566"/>
                    <a:pt x="193" y="566"/>
                    <a:pt x="193" y="566"/>
                  </a:cubicBezTo>
                  <a:cubicBezTo>
                    <a:pt x="193" y="566"/>
                    <a:pt x="193" y="566"/>
                    <a:pt x="193" y="566"/>
                  </a:cubicBezTo>
                  <a:cubicBezTo>
                    <a:pt x="193" y="566"/>
                    <a:pt x="193" y="566"/>
                    <a:pt x="193" y="566"/>
                  </a:cubicBezTo>
                  <a:cubicBezTo>
                    <a:pt x="193" y="566"/>
                    <a:pt x="193" y="566"/>
                    <a:pt x="193" y="566"/>
                  </a:cubicBezTo>
                  <a:cubicBezTo>
                    <a:pt x="193" y="566"/>
                    <a:pt x="193" y="565"/>
                    <a:pt x="193" y="565"/>
                  </a:cubicBezTo>
                  <a:cubicBezTo>
                    <a:pt x="193" y="565"/>
                    <a:pt x="193" y="565"/>
                    <a:pt x="193" y="565"/>
                  </a:cubicBezTo>
                  <a:cubicBezTo>
                    <a:pt x="193" y="565"/>
                    <a:pt x="193" y="565"/>
                    <a:pt x="193" y="565"/>
                  </a:cubicBezTo>
                  <a:cubicBezTo>
                    <a:pt x="193" y="565"/>
                    <a:pt x="193" y="565"/>
                    <a:pt x="193" y="565"/>
                  </a:cubicBezTo>
                  <a:cubicBezTo>
                    <a:pt x="193" y="565"/>
                    <a:pt x="193" y="565"/>
                    <a:pt x="193" y="564"/>
                  </a:cubicBezTo>
                  <a:cubicBezTo>
                    <a:pt x="193" y="564"/>
                    <a:pt x="193" y="564"/>
                    <a:pt x="193" y="564"/>
                  </a:cubicBezTo>
                  <a:cubicBezTo>
                    <a:pt x="193" y="564"/>
                    <a:pt x="193" y="564"/>
                    <a:pt x="193" y="564"/>
                  </a:cubicBezTo>
                  <a:cubicBezTo>
                    <a:pt x="193" y="564"/>
                    <a:pt x="193" y="564"/>
                    <a:pt x="193" y="564"/>
                  </a:cubicBezTo>
                  <a:cubicBezTo>
                    <a:pt x="193" y="564"/>
                    <a:pt x="193" y="564"/>
                    <a:pt x="193" y="564"/>
                  </a:cubicBezTo>
                  <a:cubicBezTo>
                    <a:pt x="193" y="564"/>
                    <a:pt x="193" y="563"/>
                    <a:pt x="193" y="563"/>
                  </a:cubicBezTo>
                  <a:cubicBezTo>
                    <a:pt x="193" y="563"/>
                    <a:pt x="193" y="563"/>
                    <a:pt x="193" y="563"/>
                  </a:cubicBezTo>
                  <a:cubicBezTo>
                    <a:pt x="193" y="563"/>
                    <a:pt x="193" y="563"/>
                    <a:pt x="193" y="563"/>
                  </a:cubicBezTo>
                  <a:cubicBezTo>
                    <a:pt x="193" y="563"/>
                    <a:pt x="193" y="563"/>
                    <a:pt x="193" y="563"/>
                  </a:cubicBezTo>
                  <a:cubicBezTo>
                    <a:pt x="193" y="562"/>
                    <a:pt x="193" y="562"/>
                    <a:pt x="193" y="562"/>
                  </a:cubicBezTo>
                  <a:cubicBezTo>
                    <a:pt x="193" y="562"/>
                    <a:pt x="193" y="562"/>
                    <a:pt x="193" y="562"/>
                  </a:cubicBezTo>
                  <a:cubicBezTo>
                    <a:pt x="193" y="562"/>
                    <a:pt x="193" y="562"/>
                    <a:pt x="193" y="562"/>
                  </a:cubicBezTo>
                  <a:cubicBezTo>
                    <a:pt x="193" y="562"/>
                    <a:pt x="193" y="562"/>
                    <a:pt x="193" y="562"/>
                  </a:cubicBezTo>
                  <a:cubicBezTo>
                    <a:pt x="193" y="562"/>
                    <a:pt x="193" y="561"/>
                    <a:pt x="193" y="561"/>
                  </a:cubicBezTo>
                  <a:cubicBezTo>
                    <a:pt x="193" y="561"/>
                    <a:pt x="193" y="561"/>
                    <a:pt x="193" y="561"/>
                  </a:cubicBezTo>
                  <a:cubicBezTo>
                    <a:pt x="193" y="561"/>
                    <a:pt x="193" y="561"/>
                    <a:pt x="193" y="561"/>
                  </a:cubicBezTo>
                  <a:cubicBezTo>
                    <a:pt x="193" y="561"/>
                    <a:pt x="193" y="561"/>
                    <a:pt x="193" y="561"/>
                  </a:cubicBezTo>
                  <a:cubicBezTo>
                    <a:pt x="193" y="561"/>
                    <a:pt x="193" y="561"/>
                    <a:pt x="193" y="560"/>
                  </a:cubicBezTo>
                  <a:cubicBezTo>
                    <a:pt x="193" y="560"/>
                    <a:pt x="193" y="560"/>
                    <a:pt x="193" y="560"/>
                  </a:cubicBezTo>
                  <a:cubicBezTo>
                    <a:pt x="193" y="560"/>
                    <a:pt x="193" y="560"/>
                    <a:pt x="193" y="560"/>
                  </a:cubicBezTo>
                  <a:cubicBezTo>
                    <a:pt x="193" y="560"/>
                    <a:pt x="193" y="560"/>
                    <a:pt x="193" y="560"/>
                  </a:cubicBezTo>
                  <a:cubicBezTo>
                    <a:pt x="193" y="560"/>
                    <a:pt x="193" y="559"/>
                    <a:pt x="193" y="559"/>
                  </a:cubicBezTo>
                  <a:cubicBezTo>
                    <a:pt x="193" y="559"/>
                    <a:pt x="193" y="559"/>
                    <a:pt x="193" y="559"/>
                  </a:cubicBezTo>
                  <a:cubicBezTo>
                    <a:pt x="193" y="559"/>
                    <a:pt x="193" y="559"/>
                    <a:pt x="193" y="559"/>
                  </a:cubicBezTo>
                  <a:cubicBezTo>
                    <a:pt x="193" y="558"/>
                    <a:pt x="193" y="558"/>
                    <a:pt x="193" y="558"/>
                  </a:cubicBezTo>
                  <a:cubicBezTo>
                    <a:pt x="193" y="558"/>
                    <a:pt x="193" y="558"/>
                    <a:pt x="193" y="558"/>
                  </a:cubicBezTo>
                  <a:cubicBezTo>
                    <a:pt x="193" y="558"/>
                    <a:pt x="193" y="558"/>
                    <a:pt x="193" y="558"/>
                  </a:cubicBezTo>
                  <a:cubicBezTo>
                    <a:pt x="193" y="558"/>
                    <a:pt x="193" y="558"/>
                    <a:pt x="193" y="558"/>
                  </a:cubicBezTo>
                  <a:cubicBezTo>
                    <a:pt x="193" y="558"/>
                    <a:pt x="193" y="558"/>
                    <a:pt x="193" y="558"/>
                  </a:cubicBezTo>
                  <a:cubicBezTo>
                    <a:pt x="191" y="328"/>
                    <a:pt x="90" y="131"/>
                    <a:pt x="35" y="41"/>
                  </a:cubicBezTo>
                  <a:cubicBezTo>
                    <a:pt x="24" y="23"/>
                    <a:pt x="15" y="9"/>
                    <a:pt x="9" y="0"/>
                  </a:cubicBezTo>
                </a:path>
              </a:pathLst>
            </a:cu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7" name="Freeform 29"/>
            <p:cNvSpPr>
              <a:spLocks noEditPoints="1" noChangeArrowheads="1"/>
            </p:cNvSpPr>
            <p:nvPr/>
          </p:nvSpPr>
          <p:spPr bwMode="auto">
            <a:xfrm>
              <a:off x="6096000" y="2434534"/>
              <a:ext cx="250205" cy="459638"/>
            </a:xfrm>
            <a:custGeom>
              <a:avLst/>
              <a:gdLst>
                <a:gd name="T0" fmla="*/ 127 w 127"/>
                <a:gd name="T1" fmla="*/ 233 h 233"/>
                <a:gd name="T2" fmla="*/ 0 w 127"/>
                <a:gd name="T3" fmla="*/ 233 h 233"/>
                <a:gd name="T4" fmla="*/ 127 w 127"/>
                <a:gd name="T5" fmla="*/ 233 h 233"/>
                <a:gd name="T6" fmla="*/ 127 w 127"/>
                <a:gd name="T7" fmla="*/ 233 h 233"/>
                <a:gd name="T8" fmla="*/ 127 w 127"/>
                <a:gd name="T9" fmla="*/ 233 h 233"/>
                <a:gd name="T10" fmla="*/ 127 w 127"/>
                <a:gd name="T11" fmla="*/ 233 h 233"/>
                <a:gd name="T12" fmla="*/ 127 w 127"/>
                <a:gd name="T13" fmla="*/ 233 h 233"/>
                <a:gd name="T14" fmla="*/ 127 w 127"/>
                <a:gd name="T15" fmla="*/ 233 h 233"/>
                <a:gd name="T16" fmla="*/ 127 w 127"/>
                <a:gd name="T17" fmla="*/ 233 h 233"/>
                <a:gd name="T18" fmla="*/ 127 w 127"/>
                <a:gd name="T19" fmla="*/ 233 h 233"/>
                <a:gd name="T20" fmla="*/ 105 w 127"/>
                <a:gd name="T21" fmla="*/ 179 h 233"/>
                <a:gd name="T22" fmla="*/ 105 w 127"/>
                <a:gd name="T23" fmla="*/ 179 h 233"/>
                <a:gd name="T24" fmla="*/ 105 w 127"/>
                <a:gd name="T25" fmla="*/ 179 h 233"/>
                <a:gd name="T26" fmla="*/ 105 w 127"/>
                <a:gd name="T27" fmla="*/ 178 h 233"/>
                <a:gd name="T28" fmla="*/ 105 w 127"/>
                <a:gd name="T29" fmla="*/ 179 h 233"/>
                <a:gd name="T30" fmla="*/ 105 w 127"/>
                <a:gd name="T31" fmla="*/ 178 h 233"/>
                <a:gd name="T32" fmla="*/ 105 w 127"/>
                <a:gd name="T33" fmla="*/ 178 h 233"/>
                <a:gd name="T34" fmla="*/ 105 w 127"/>
                <a:gd name="T35" fmla="*/ 178 h 233"/>
                <a:gd name="T36" fmla="*/ 105 w 127"/>
                <a:gd name="T37" fmla="*/ 178 h 233"/>
                <a:gd name="T38" fmla="*/ 104 w 127"/>
                <a:gd name="T39" fmla="*/ 178 h 233"/>
                <a:gd name="T40" fmla="*/ 105 w 127"/>
                <a:gd name="T41" fmla="*/ 178 h 233"/>
                <a:gd name="T42" fmla="*/ 104 w 127"/>
                <a:gd name="T43" fmla="*/ 178 h 233"/>
                <a:gd name="T44" fmla="*/ 7 w 127"/>
                <a:gd name="T45" fmla="*/ 0 h 233"/>
                <a:gd name="T46" fmla="*/ 104 w 127"/>
                <a:gd name="T47" fmla="*/ 177 h 233"/>
                <a:gd name="T48" fmla="*/ 9 w 127"/>
                <a:gd name="T49" fmla="*/ 3 h 233"/>
                <a:gd name="T50" fmla="*/ 7 w 127"/>
                <a:gd name="T51"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 h="233">
                  <a:moveTo>
                    <a:pt x="127" y="233"/>
                  </a:moveTo>
                  <a:cubicBezTo>
                    <a:pt x="0" y="233"/>
                    <a:pt x="0" y="233"/>
                    <a:pt x="0" y="233"/>
                  </a:cubicBezTo>
                  <a:cubicBezTo>
                    <a:pt x="127" y="233"/>
                    <a:pt x="127" y="233"/>
                    <a:pt x="127" y="233"/>
                  </a:cubicBezTo>
                  <a:cubicBezTo>
                    <a:pt x="127" y="233"/>
                    <a:pt x="127" y="233"/>
                    <a:pt x="127" y="233"/>
                  </a:cubicBezTo>
                  <a:moveTo>
                    <a:pt x="127" y="233"/>
                  </a:moveTo>
                  <a:cubicBezTo>
                    <a:pt x="127" y="233"/>
                    <a:pt x="127" y="233"/>
                    <a:pt x="127" y="233"/>
                  </a:cubicBezTo>
                  <a:cubicBezTo>
                    <a:pt x="127" y="233"/>
                    <a:pt x="127" y="233"/>
                    <a:pt x="127" y="233"/>
                  </a:cubicBezTo>
                  <a:moveTo>
                    <a:pt x="127" y="233"/>
                  </a:moveTo>
                  <a:cubicBezTo>
                    <a:pt x="127" y="233"/>
                    <a:pt x="127" y="233"/>
                    <a:pt x="127" y="233"/>
                  </a:cubicBezTo>
                  <a:cubicBezTo>
                    <a:pt x="127" y="233"/>
                    <a:pt x="127" y="233"/>
                    <a:pt x="127" y="233"/>
                  </a:cubicBezTo>
                  <a:moveTo>
                    <a:pt x="105" y="179"/>
                  </a:moveTo>
                  <a:cubicBezTo>
                    <a:pt x="105" y="179"/>
                    <a:pt x="105" y="179"/>
                    <a:pt x="105" y="179"/>
                  </a:cubicBezTo>
                  <a:cubicBezTo>
                    <a:pt x="105" y="179"/>
                    <a:pt x="105" y="179"/>
                    <a:pt x="105" y="179"/>
                  </a:cubicBezTo>
                  <a:moveTo>
                    <a:pt x="105" y="178"/>
                  </a:moveTo>
                  <a:cubicBezTo>
                    <a:pt x="105" y="178"/>
                    <a:pt x="105" y="179"/>
                    <a:pt x="105" y="179"/>
                  </a:cubicBezTo>
                  <a:cubicBezTo>
                    <a:pt x="105" y="178"/>
                    <a:pt x="105" y="178"/>
                    <a:pt x="105" y="178"/>
                  </a:cubicBezTo>
                  <a:moveTo>
                    <a:pt x="105" y="178"/>
                  </a:moveTo>
                  <a:cubicBezTo>
                    <a:pt x="105" y="178"/>
                    <a:pt x="105" y="178"/>
                    <a:pt x="105" y="178"/>
                  </a:cubicBezTo>
                  <a:cubicBezTo>
                    <a:pt x="105" y="178"/>
                    <a:pt x="105" y="178"/>
                    <a:pt x="105" y="178"/>
                  </a:cubicBezTo>
                  <a:moveTo>
                    <a:pt x="104" y="178"/>
                  </a:moveTo>
                  <a:cubicBezTo>
                    <a:pt x="104" y="178"/>
                    <a:pt x="105" y="178"/>
                    <a:pt x="105" y="178"/>
                  </a:cubicBezTo>
                  <a:cubicBezTo>
                    <a:pt x="105" y="178"/>
                    <a:pt x="104" y="178"/>
                    <a:pt x="104" y="178"/>
                  </a:cubicBezTo>
                  <a:moveTo>
                    <a:pt x="7" y="0"/>
                  </a:moveTo>
                  <a:cubicBezTo>
                    <a:pt x="23" y="24"/>
                    <a:pt x="65" y="87"/>
                    <a:pt x="104" y="177"/>
                  </a:cubicBezTo>
                  <a:cubicBezTo>
                    <a:pt x="66" y="91"/>
                    <a:pt x="26" y="29"/>
                    <a:pt x="9" y="3"/>
                  </a:cubicBezTo>
                  <a:cubicBezTo>
                    <a:pt x="8" y="2"/>
                    <a:pt x="8" y="1"/>
                    <a:pt x="7" y="0"/>
                  </a:cubicBezTo>
                </a:path>
              </a:pathLst>
            </a:custGeom>
            <a:solidFill>
              <a:srgbClr val="FC4B4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8" name="Freeform 30"/>
            <p:cNvSpPr>
              <a:spLocks noEditPoints="1" noChangeArrowheads="1"/>
            </p:cNvSpPr>
            <p:nvPr/>
          </p:nvSpPr>
          <p:spPr bwMode="auto">
            <a:xfrm>
              <a:off x="6096000" y="3866046"/>
              <a:ext cx="41701" cy="411779"/>
            </a:xfrm>
            <a:custGeom>
              <a:avLst/>
              <a:gdLst>
                <a:gd name="T0" fmla="*/ 21 w 21"/>
                <a:gd name="T1" fmla="*/ 209 h 209"/>
                <a:gd name="T2" fmla="*/ 2 w 21"/>
                <a:gd name="T3" fmla="*/ 1 h 209"/>
                <a:gd name="T4" fmla="*/ 2 w 21"/>
                <a:gd name="T5" fmla="*/ 1 h 209"/>
                <a:gd name="T6" fmla="*/ 2 w 21"/>
                <a:gd name="T7" fmla="*/ 1 h 209"/>
                <a:gd name="T8" fmla="*/ 2 w 21"/>
                <a:gd name="T9" fmla="*/ 1 h 209"/>
                <a:gd name="T10" fmla="*/ 2 w 21"/>
                <a:gd name="T11" fmla="*/ 1 h 209"/>
                <a:gd name="T12" fmla="*/ 2 w 21"/>
                <a:gd name="T13" fmla="*/ 1 h 209"/>
                <a:gd name="T14" fmla="*/ 2 w 21"/>
                <a:gd name="T15" fmla="*/ 1 h 209"/>
                <a:gd name="T16" fmla="*/ 2 w 21"/>
                <a:gd name="T17" fmla="*/ 1 h 209"/>
                <a:gd name="T18" fmla="*/ 2 w 21"/>
                <a:gd name="T19" fmla="*/ 0 h 209"/>
                <a:gd name="T20" fmla="*/ 1 w 21"/>
                <a:gd name="T21" fmla="*/ 0 h 209"/>
                <a:gd name="T22" fmla="*/ 1 w 21"/>
                <a:gd name="T23" fmla="*/ 0 h 209"/>
                <a:gd name="T24" fmla="*/ 1 w 21"/>
                <a:gd name="T25" fmla="*/ 0 h 209"/>
                <a:gd name="T26" fmla="*/ 1 w 21"/>
                <a:gd name="T27" fmla="*/ 0 h 209"/>
                <a:gd name="T28" fmla="*/ 1 w 21"/>
                <a:gd name="T29" fmla="*/ 0 h 209"/>
                <a:gd name="T30" fmla="*/ 1 w 21"/>
                <a:gd name="T31" fmla="*/ 0 h 209"/>
                <a:gd name="T32" fmla="*/ 1 w 21"/>
                <a:gd name="T33" fmla="*/ 0 h 209"/>
                <a:gd name="T34" fmla="*/ 1 w 21"/>
                <a:gd name="T35" fmla="*/ 0 h 209"/>
                <a:gd name="T36" fmla="*/ 1 w 21"/>
                <a:gd name="T37" fmla="*/ 0 h 209"/>
                <a:gd name="T38" fmla="*/ 1 w 21"/>
                <a:gd name="T39" fmla="*/ 0 h 209"/>
                <a:gd name="T40" fmla="*/ 1 w 21"/>
                <a:gd name="T41" fmla="*/ 0 h 209"/>
                <a:gd name="T42" fmla="*/ 1 w 21"/>
                <a:gd name="T43" fmla="*/ 0 h 209"/>
                <a:gd name="T44" fmla="*/ 1 w 21"/>
                <a:gd name="T45" fmla="*/ 0 h 209"/>
                <a:gd name="T46" fmla="*/ 1 w 21"/>
                <a:gd name="T47" fmla="*/ 0 h 209"/>
                <a:gd name="T48" fmla="*/ 1 w 21"/>
                <a:gd name="T49" fmla="*/ 0 h 209"/>
                <a:gd name="T50" fmla="*/ 1 w 21"/>
                <a:gd name="T51" fmla="*/ 0 h 209"/>
                <a:gd name="T52" fmla="*/ 1 w 21"/>
                <a:gd name="T53" fmla="*/ 0 h 209"/>
                <a:gd name="T54" fmla="*/ 1 w 21"/>
                <a:gd name="T55" fmla="*/ 0 h 209"/>
                <a:gd name="T56" fmla="*/ 1 w 21"/>
                <a:gd name="T57" fmla="*/ 0 h 209"/>
                <a:gd name="T58" fmla="*/ 1 w 21"/>
                <a:gd name="T59" fmla="*/ 0 h 209"/>
                <a:gd name="T60" fmla="*/ 1 w 21"/>
                <a:gd name="T61" fmla="*/ 0 h 209"/>
                <a:gd name="T62" fmla="*/ 1 w 21"/>
                <a:gd name="T63" fmla="*/ 0 h 209"/>
                <a:gd name="T64" fmla="*/ 1 w 21"/>
                <a:gd name="T65" fmla="*/ 0 h 209"/>
                <a:gd name="T66" fmla="*/ 1 w 21"/>
                <a:gd name="T67" fmla="*/ 0 h 209"/>
                <a:gd name="T68" fmla="*/ 1 w 21"/>
                <a:gd name="T69" fmla="*/ 0 h 209"/>
                <a:gd name="T70" fmla="*/ 1 w 21"/>
                <a:gd name="T71" fmla="*/ 0 h 209"/>
                <a:gd name="T72" fmla="*/ 1 w 21"/>
                <a:gd name="T73" fmla="*/ 0 h 209"/>
                <a:gd name="T74" fmla="*/ 1 w 21"/>
                <a:gd name="T75" fmla="*/ 0 h 209"/>
                <a:gd name="T76" fmla="*/ 0 w 21"/>
                <a:gd name="T77" fmla="*/ 0 h 209"/>
                <a:gd name="T78" fmla="*/ 0 w 21"/>
                <a:gd name="T79" fmla="*/ 0 h 209"/>
                <a:gd name="T80" fmla="*/ 0 w 21"/>
                <a:gd name="T81" fmla="*/ 0 h 209"/>
                <a:gd name="T82" fmla="*/ 0 w 21"/>
                <a:gd name="T83" fmla="*/ 0 h 209"/>
                <a:gd name="T84" fmla="*/ 0 w 21"/>
                <a:gd name="T85" fmla="*/ 0 h 209"/>
                <a:gd name="T86" fmla="*/ 0 w 21"/>
                <a:gd name="T87" fmla="*/ 0 h 209"/>
                <a:gd name="T88" fmla="*/ 0 w 21"/>
                <a:gd name="T89" fmla="*/ 0 h 209"/>
                <a:gd name="T90" fmla="*/ 0 w 21"/>
                <a:gd name="T91" fmla="*/ 0 h 209"/>
                <a:gd name="T92" fmla="*/ 0 w 21"/>
                <a:gd name="T93" fmla="*/ 0 h 209"/>
                <a:gd name="T94" fmla="*/ 0 w 21"/>
                <a:gd name="T95" fmla="*/ 0 h 209"/>
                <a:gd name="T96" fmla="*/ 0 w 21"/>
                <a:gd name="T97" fmla="*/ 0 h 209"/>
                <a:gd name="T98" fmla="*/ 0 w 21"/>
                <a:gd name="T99" fmla="*/ 0 h 209"/>
                <a:gd name="T100" fmla="*/ 0 w 21"/>
                <a:gd name="T10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 h="209">
                  <a:moveTo>
                    <a:pt x="2" y="1"/>
                  </a:moveTo>
                  <a:cubicBezTo>
                    <a:pt x="10" y="8"/>
                    <a:pt x="18" y="69"/>
                    <a:pt x="20" y="153"/>
                  </a:cubicBezTo>
                  <a:cubicBezTo>
                    <a:pt x="21" y="171"/>
                    <a:pt x="21" y="189"/>
                    <a:pt x="21" y="209"/>
                  </a:cubicBezTo>
                  <a:cubicBezTo>
                    <a:pt x="21" y="209"/>
                    <a:pt x="21" y="209"/>
                    <a:pt x="21" y="209"/>
                  </a:cubicBezTo>
                  <a:cubicBezTo>
                    <a:pt x="21" y="98"/>
                    <a:pt x="12" y="10"/>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0"/>
                  </a:moveTo>
                  <a:cubicBezTo>
                    <a:pt x="2" y="0"/>
                    <a:pt x="2" y="0"/>
                    <a:pt x="2" y="1"/>
                  </a:cubicBezTo>
                  <a:cubicBezTo>
                    <a:pt x="2" y="0"/>
                    <a:pt x="2" y="0"/>
                    <a:pt x="2"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9" name="Freeform 31"/>
            <p:cNvSpPr>
              <a:spLocks noChangeArrowheads="1"/>
            </p:cNvSpPr>
            <p:nvPr/>
          </p:nvSpPr>
          <p:spPr bwMode="auto">
            <a:xfrm>
              <a:off x="6096000" y="3331539"/>
              <a:ext cx="173438" cy="130310"/>
            </a:xfrm>
            <a:custGeom>
              <a:avLst/>
              <a:gdLst>
                <a:gd name="T0" fmla="*/ 88 w 88"/>
                <a:gd name="T1" fmla="*/ 0 h 66"/>
                <a:gd name="T2" fmla="*/ 88 w 88"/>
                <a:gd name="T3" fmla="*/ 0 h 66"/>
                <a:gd name="T4" fmla="*/ 0 w 88"/>
                <a:gd name="T5" fmla="*/ 66 h 66"/>
                <a:gd name="T6" fmla="*/ 0 w 88"/>
                <a:gd name="T7" fmla="*/ 66 h 66"/>
                <a:gd name="T8" fmla="*/ 0 w 88"/>
                <a:gd name="T9" fmla="*/ 66 h 66"/>
                <a:gd name="T10" fmla="*/ 88 w 88"/>
                <a:gd name="T11" fmla="*/ 0 h 66"/>
              </a:gdLst>
              <a:ahLst/>
              <a:cxnLst>
                <a:cxn ang="0">
                  <a:pos x="T0" y="T1"/>
                </a:cxn>
                <a:cxn ang="0">
                  <a:pos x="T2" y="T3"/>
                </a:cxn>
                <a:cxn ang="0">
                  <a:pos x="T4" y="T5"/>
                </a:cxn>
                <a:cxn ang="0">
                  <a:pos x="T6" y="T7"/>
                </a:cxn>
                <a:cxn ang="0">
                  <a:pos x="T8" y="T9"/>
                </a:cxn>
                <a:cxn ang="0">
                  <a:pos x="T10" y="T11"/>
                </a:cxn>
              </a:cxnLst>
              <a:rect l="0" t="0" r="r" b="b"/>
              <a:pathLst>
                <a:path w="88" h="66">
                  <a:moveTo>
                    <a:pt x="88" y="0"/>
                  </a:moveTo>
                  <a:cubicBezTo>
                    <a:pt x="88" y="0"/>
                    <a:pt x="88" y="0"/>
                    <a:pt x="88" y="0"/>
                  </a:cubicBezTo>
                  <a:cubicBezTo>
                    <a:pt x="77" y="38"/>
                    <a:pt x="42" y="66"/>
                    <a:pt x="0" y="66"/>
                  </a:cubicBezTo>
                  <a:cubicBezTo>
                    <a:pt x="0" y="66"/>
                    <a:pt x="0" y="66"/>
                    <a:pt x="0" y="66"/>
                  </a:cubicBezTo>
                  <a:cubicBezTo>
                    <a:pt x="0" y="66"/>
                    <a:pt x="0" y="66"/>
                    <a:pt x="0" y="66"/>
                  </a:cubicBezTo>
                  <a:cubicBezTo>
                    <a:pt x="42" y="66"/>
                    <a:pt x="77" y="38"/>
                    <a:pt x="88" y="0"/>
                  </a:cubicBezTo>
                </a:path>
              </a:pathLst>
            </a:custGeom>
            <a:solidFill>
              <a:srgbClr val="FC413E"/>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0" name="Freeform 32"/>
            <p:cNvSpPr>
              <a:spLocks noChangeArrowheads="1"/>
            </p:cNvSpPr>
            <p:nvPr/>
          </p:nvSpPr>
          <p:spPr bwMode="auto">
            <a:xfrm>
              <a:off x="6308769" y="4366435"/>
              <a:ext cx="2369" cy="5686"/>
            </a:xfrm>
            <a:custGeom>
              <a:avLst/>
              <a:gdLst>
                <a:gd name="T0" fmla="*/ 1 w 1"/>
                <a:gd name="T1" fmla="*/ 0 h 3"/>
                <a:gd name="T2" fmla="*/ 0 w 1"/>
                <a:gd name="T3" fmla="*/ 2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1" y="1"/>
                    <a:pt x="1" y="1"/>
                    <a:pt x="0" y="2"/>
                  </a:cubicBezTo>
                  <a:cubicBezTo>
                    <a:pt x="0" y="2"/>
                    <a:pt x="0" y="3"/>
                    <a:pt x="0" y="3"/>
                  </a:cubicBezTo>
                  <a:cubicBezTo>
                    <a:pt x="0" y="2"/>
                    <a:pt x="1" y="1"/>
                    <a:pt x="1" y="0"/>
                  </a:cubicBezTo>
                </a:path>
              </a:pathLst>
            </a:custGeom>
            <a:solidFill>
              <a:srgbClr val="F9FBE6"/>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1" name="Freeform 33"/>
            <p:cNvSpPr>
              <a:spLocks noChangeArrowheads="1"/>
            </p:cNvSpPr>
            <p:nvPr/>
          </p:nvSpPr>
          <p:spPr bwMode="auto">
            <a:xfrm>
              <a:off x="6308769" y="4337530"/>
              <a:ext cx="18481" cy="33170"/>
            </a:xfrm>
            <a:custGeom>
              <a:avLst/>
              <a:gdLst>
                <a:gd name="T0" fmla="*/ 9 w 9"/>
                <a:gd name="T1" fmla="*/ 0 h 17"/>
                <a:gd name="T2" fmla="*/ 0 w 9"/>
                <a:gd name="T3" fmla="*/ 17 h 17"/>
                <a:gd name="T4" fmla="*/ 1 w 9"/>
                <a:gd name="T5" fmla="*/ 15 h 17"/>
                <a:gd name="T6" fmla="*/ 9 w 9"/>
                <a:gd name="T7" fmla="*/ 0 h 17"/>
              </a:gdLst>
              <a:ahLst/>
              <a:cxnLst>
                <a:cxn ang="0">
                  <a:pos x="T0" y="T1"/>
                </a:cxn>
                <a:cxn ang="0">
                  <a:pos x="T2" y="T3"/>
                </a:cxn>
                <a:cxn ang="0">
                  <a:pos x="T4" y="T5"/>
                </a:cxn>
                <a:cxn ang="0">
                  <a:pos x="T6" y="T7"/>
                </a:cxn>
              </a:cxnLst>
              <a:rect l="0" t="0" r="r" b="b"/>
              <a:pathLst>
                <a:path w="9" h="17">
                  <a:moveTo>
                    <a:pt x="9" y="0"/>
                  </a:moveTo>
                  <a:cubicBezTo>
                    <a:pt x="6" y="6"/>
                    <a:pt x="3" y="11"/>
                    <a:pt x="0" y="17"/>
                  </a:cubicBezTo>
                  <a:cubicBezTo>
                    <a:pt x="1" y="16"/>
                    <a:pt x="1" y="16"/>
                    <a:pt x="1" y="15"/>
                  </a:cubicBezTo>
                  <a:cubicBezTo>
                    <a:pt x="4" y="10"/>
                    <a:pt x="6" y="5"/>
                    <a:pt x="9"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2" name="Freeform 34"/>
            <p:cNvSpPr>
              <a:spLocks noChangeArrowheads="1"/>
            </p:cNvSpPr>
            <p:nvPr/>
          </p:nvSpPr>
          <p:spPr bwMode="auto">
            <a:xfrm>
              <a:off x="6104530" y="2424583"/>
              <a:ext cx="0" cy="2369"/>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0" y="1"/>
                    <a:pt x="0" y="0"/>
                  </a:cubicBezTo>
                </a:path>
              </a:pathLst>
            </a:custGeom>
            <a:solidFill>
              <a:srgbClr val="FC4B4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3" name="Freeform 35"/>
            <p:cNvSpPr>
              <a:spLocks noChangeArrowheads="1"/>
            </p:cNvSpPr>
            <p:nvPr/>
          </p:nvSpPr>
          <p:spPr bwMode="auto">
            <a:xfrm>
              <a:off x="6330093" y="4278299"/>
              <a:ext cx="21798" cy="46912"/>
            </a:xfrm>
            <a:custGeom>
              <a:avLst/>
              <a:gdLst>
                <a:gd name="T0" fmla="*/ 11 w 11"/>
                <a:gd name="T1" fmla="*/ 0 h 24"/>
                <a:gd name="T2" fmla="*/ 0 w 11"/>
                <a:gd name="T3" fmla="*/ 24 h 24"/>
                <a:gd name="T4" fmla="*/ 11 w 11"/>
                <a:gd name="T5" fmla="*/ 0 h 24"/>
              </a:gdLst>
              <a:ahLst/>
              <a:cxnLst>
                <a:cxn ang="0">
                  <a:pos x="T0" y="T1"/>
                </a:cxn>
                <a:cxn ang="0">
                  <a:pos x="T2" y="T3"/>
                </a:cxn>
                <a:cxn ang="0">
                  <a:pos x="T4" y="T5"/>
                </a:cxn>
              </a:cxnLst>
              <a:rect l="0" t="0" r="r" b="b"/>
              <a:pathLst>
                <a:path w="11" h="24">
                  <a:moveTo>
                    <a:pt x="11" y="0"/>
                  </a:moveTo>
                  <a:cubicBezTo>
                    <a:pt x="8" y="8"/>
                    <a:pt x="4" y="16"/>
                    <a:pt x="0" y="24"/>
                  </a:cubicBezTo>
                  <a:cubicBezTo>
                    <a:pt x="4" y="16"/>
                    <a:pt x="8" y="8"/>
                    <a:pt x="11"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4" name="Freeform 36"/>
            <p:cNvSpPr>
              <a:spLocks noEditPoints="1" noChangeArrowheads="1"/>
            </p:cNvSpPr>
            <p:nvPr/>
          </p:nvSpPr>
          <p:spPr bwMode="auto">
            <a:xfrm>
              <a:off x="6096000" y="2414632"/>
              <a:ext cx="250205" cy="479540"/>
            </a:xfrm>
            <a:custGeom>
              <a:avLst/>
              <a:gdLst>
                <a:gd name="T0" fmla="*/ 127 w 127"/>
                <a:gd name="T1" fmla="*/ 243 h 243"/>
                <a:gd name="T2" fmla="*/ 127 w 127"/>
                <a:gd name="T3" fmla="*/ 243 h 243"/>
                <a:gd name="T4" fmla="*/ 127 w 127"/>
                <a:gd name="T5" fmla="*/ 243 h 243"/>
                <a:gd name="T6" fmla="*/ 127 w 127"/>
                <a:gd name="T7" fmla="*/ 243 h 243"/>
                <a:gd name="T8" fmla="*/ 127 w 127"/>
                <a:gd name="T9" fmla="*/ 243 h 243"/>
                <a:gd name="T10" fmla="*/ 127 w 127"/>
                <a:gd name="T11" fmla="*/ 243 h 243"/>
                <a:gd name="T12" fmla="*/ 127 w 127"/>
                <a:gd name="T13" fmla="*/ 243 h 243"/>
                <a:gd name="T14" fmla="*/ 105 w 127"/>
                <a:gd name="T15" fmla="*/ 189 h 243"/>
                <a:gd name="T16" fmla="*/ 127 w 127"/>
                <a:gd name="T17" fmla="*/ 243 h 243"/>
                <a:gd name="T18" fmla="*/ 105 w 127"/>
                <a:gd name="T19" fmla="*/ 189 h 243"/>
                <a:gd name="T20" fmla="*/ 105 w 127"/>
                <a:gd name="T21" fmla="*/ 189 h 243"/>
                <a:gd name="T22" fmla="*/ 105 w 127"/>
                <a:gd name="T23" fmla="*/ 189 h 243"/>
                <a:gd name="T24" fmla="*/ 105 w 127"/>
                <a:gd name="T25" fmla="*/ 189 h 243"/>
                <a:gd name="T26" fmla="*/ 105 w 127"/>
                <a:gd name="T27" fmla="*/ 188 h 243"/>
                <a:gd name="T28" fmla="*/ 105 w 127"/>
                <a:gd name="T29" fmla="*/ 188 h 243"/>
                <a:gd name="T30" fmla="*/ 105 w 127"/>
                <a:gd name="T31" fmla="*/ 188 h 243"/>
                <a:gd name="T32" fmla="*/ 105 w 127"/>
                <a:gd name="T33" fmla="*/ 188 h 243"/>
                <a:gd name="T34" fmla="*/ 105 w 127"/>
                <a:gd name="T35" fmla="*/ 188 h 243"/>
                <a:gd name="T36" fmla="*/ 105 w 127"/>
                <a:gd name="T37" fmla="*/ 188 h 243"/>
                <a:gd name="T38" fmla="*/ 104 w 127"/>
                <a:gd name="T39" fmla="*/ 187 h 243"/>
                <a:gd name="T40" fmla="*/ 104 w 127"/>
                <a:gd name="T41" fmla="*/ 188 h 243"/>
                <a:gd name="T42" fmla="*/ 104 w 127"/>
                <a:gd name="T43" fmla="*/ 187 h 243"/>
                <a:gd name="T44" fmla="*/ 0 w 127"/>
                <a:gd name="T45" fmla="*/ 0 h 243"/>
                <a:gd name="T46" fmla="*/ 0 w 127"/>
                <a:gd name="T47" fmla="*/ 0 h 243"/>
                <a:gd name="T48" fmla="*/ 0 w 127"/>
                <a:gd name="T49" fmla="*/ 0 h 243"/>
                <a:gd name="T50" fmla="*/ 0 w 127"/>
                <a:gd name="T5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 h="243">
                  <a:moveTo>
                    <a:pt x="127" y="243"/>
                  </a:moveTo>
                  <a:cubicBezTo>
                    <a:pt x="127" y="243"/>
                    <a:pt x="127" y="243"/>
                    <a:pt x="127" y="243"/>
                  </a:cubicBezTo>
                  <a:cubicBezTo>
                    <a:pt x="127" y="243"/>
                    <a:pt x="127" y="243"/>
                    <a:pt x="127" y="243"/>
                  </a:cubicBezTo>
                  <a:cubicBezTo>
                    <a:pt x="127" y="243"/>
                    <a:pt x="127" y="243"/>
                    <a:pt x="127" y="243"/>
                  </a:cubicBezTo>
                  <a:moveTo>
                    <a:pt x="127" y="243"/>
                  </a:moveTo>
                  <a:cubicBezTo>
                    <a:pt x="127" y="243"/>
                    <a:pt x="127" y="243"/>
                    <a:pt x="127" y="243"/>
                  </a:cubicBezTo>
                  <a:cubicBezTo>
                    <a:pt x="127" y="243"/>
                    <a:pt x="127" y="243"/>
                    <a:pt x="127" y="243"/>
                  </a:cubicBezTo>
                  <a:moveTo>
                    <a:pt x="105" y="189"/>
                  </a:moveTo>
                  <a:cubicBezTo>
                    <a:pt x="113" y="206"/>
                    <a:pt x="120" y="224"/>
                    <a:pt x="127" y="243"/>
                  </a:cubicBezTo>
                  <a:cubicBezTo>
                    <a:pt x="120" y="224"/>
                    <a:pt x="113" y="206"/>
                    <a:pt x="105" y="189"/>
                  </a:cubicBezTo>
                  <a:moveTo>
                    <a:pt x="105" y="189"/>
                  </a:moveTo>
                  <a:cubicBezTo>
                    <a:pt x="105" y="189"/>
                    <a:pt x="105" y="189"/>
                    <a:pt x="105" y="189"/>
                  </a:cubicBezTo>
                  <a:cubicBezTo>
                    <a:pt x="105" y="189"/>
                    <a:pt x="105" y="189"/>
                    <a:pt x="105" y="189"/>
                  </a:cubicBezTo>
                  <a:moveTo>
                    <a:pt x="105" y="188"/>
                  </a:moveTo>
                  <a:cubicBezTo>
                    <a:pt x="105" y="188"/>
                    <a:pt x="105" y="188"/>
                    <a:pt x="105" y="188"/>
                  </a:cubicBezTo>
                  <a:cubicBezTo>
                    <a:pt x="105" y="188"/>
                    <a:pt x="105" y="188"/>
                    <a:pt x="105" y="188"/>
                  </a:cubicBezTo>
                  <a:moveTo>
                    <a:pt x="105" y="188"/>
                  </a:moveTo>
                  <a:cubicBezTo>
                    <a:pt x="105" y="188"/>
                    <a:pt x="105" y="188"/>
                    <a:pt x="105" y="188"/>
                  </a:cubicBezTo>
                  <a:cubicBezTo>
                    <a:pt x="105" y="188"/>
                    <a:pt x="105" y="188"/>
                    <a:pt x="105" y="188"/>
                  </a:cubicBezTo>
                  <a:moveTo>
                    <a:pt x="104" y="187"/>
                  </a:moveTo>
                  <a:cubicBezTo>
                    <a:pt x="104" y="187"/>
                    <a:pt x="104" y="188"/>
                    <a:pt x="104" y="188"/>
                  </a:cubicBezTo>
                  <a:cubicBezTo>
                    <a:pt x="104" y="188"/>
                    <a:pt x="104" y="188"/>
                    <a:pt x="104" y="187"/>
                  </a:cubicBezTo>
                  <a:moveTo>
                    <a:pt x="0" y="0"/>
                  </a:moveTo>
                  <a:cubicBezTo>
                    <a:pt x="0" y="0"/>
                    <a:pt x="0" y="0"/>
                    <a:pt x="0" y="0"/>
                  </a:cubicBezTo>
                  <a:cubicBezTo>
                    <a:pt x="0" y="0"/>
                    <a:pt x="0" y="0"/>
                    <a:pt x="0" y="0"/>
                  </a:cubicBezTo>
                  <a:cubicBezTo>
                    <a:pt x="0" y="0"/>
                    <a:pt x="0" y="0"/>
                    <a:pt x="0" y="0"/>
                  </a:cubicBezTo>
                </a:path>
              </a:pathLst>
            </a:custGeom>
            <a:solidFill>
              <a:srgbClr val="FC4B4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5" name="Freeform 37"/>
            <p:cNvSpPr>
              <a:spLocks noChangeArrowheads="1"/>
            </p:cNvSpPr>
            <p:nvPr/>
          </p:nvSpPr>
          <p:spPr bwMode="auto">
            <a:xfrm>
              <a:off x="6096000" y="2414632"/>
              <a:ext cx="250205" cy="479540"/>
            </a:xfrm>
            <a:custGeom>
              <a:avLst/>
              <a:gdLst>
                <a:gd name="T0" fmla="*/ 0 w 127"/>
                <a:gd name="T1" fmla="*/ 0 h 243"/>
                <a:gd name="T2" fmla="*/ 0 w 127"/>
                <a:gd name="T3" fmla="*/ 243 h 243"/>
                <a:gd name="T4" fmla="*/ 127 w 127"/>
                <a:gd name="T5" fmla="*/ 243 h 243"/>
                <a:gd name="T6" fmla="*/ 127 w 127"/>
                <a:gd name="T7" fmla="*/ 243 h 243"/>
                <a:gd name="T8" fmla="*/ 127 w 127"/>
                <a:gd name="T9" fmla="*/ 243 h 243"/>
                <a:gd name="T10" fmla="*/ 127 w 127"/>
                <a:gd name="T11" fmla="*/ 243 h 243"/>
                <a:gd name="T12" fmla="*/ 127 w 127"/>
                <a:gd name="T13" fmla="*/ 243 h 243"/>
                <a:gd name="T14" fmla="*/ 105 w 127"/>
                <a:gd name="T15" fmla="*/ 189 h 243"/>
                <a:gd name="T16" fmla="*/ 105 w 127"/>
                <a:gd name="T17" fmla="*/ 189 h 243"/>
                <a:gd name="T18" fmla="*/ 105 w 127"/>
                <a:gd name="T19" fmla="*/ 189 h 243"/>
                <a:gd name="T20" fmla="*/ 105 w 127"/>
                <a:gd name="T21" fmla="*/ 188 h 243"/>
                <a:gd name="T22" fmla="*/ 105 w 127"/>
                <a:gd name="T23" fmla="*/ 188 h 243"/>
                <a:gd name="T24" fmla="*/ 105 w 127"/>
                <a:gd name="T25" fmla="*/ 188 h 243"/>
                <a:gd name="T26" fmla="*/ 105 w 127"/>
                <a:gd name="T27" fmla="*/ 188 h 243"/>
                <a:gd name="T28" fmla="*/ 104 w 127"/>
                <a:gd name="T29" fmla="*/ 188 h 243"/>
                <a:gd name="T30" fmla="*/ 104 w 127"/>
                <a:gd name="T31" fmla="*/ 187 h 243"/>
                <a:gd name="T32" fmla="*/ 7 w 127"/>
                <a:gd name="T33" fmla="*/ 10 h 243"/>
                <a:gd name="T34" fmla="*/ 7 w 127"/>
                <a:gd name="T35" fmla="*/ 10 h 243"/>
                <a:gd name="T36" fmla="*/ 7 w 127"/>
                <a:gd name="T37" fmla="*/ 10 h 243"/>
                <a:gd name="T38" fmla="*/ 4 w 127"/>
                <a:gd name="T39" fmla="*/ 6 h 243"/>
                <a:gd name="T40" fmla="*/ 4 w 127"/>
                <a:gd name="T41" fmla="*/ 5 h 243"/>
                <a:gd name="T42" fmla="*/ 4 w 127"/>
                <a:gd name="T43" fmla="*/ 5 h 243"/>
                <a:gd name="T44" fmla="*/ 3 w 127"/>
                <a:gd name="T45" fmla="*/ 4 h 243"/>
                <a:gd name="T46" fmla="*/ 3 w 127"/>
                <a:gd name="T47" fmla="*/ 4 h 243"/>
                <a:gd name="T48" fmla="*/ 3 w 127"/>
                <a:gd name="T49" fmla="*/ 4 h 243"/>
                <a:gd name="T50" fmla="*/ 2 w 127"/>
                <a:gd name="T51" fmla="*/ 3 h 243"/>
                <a:gd name="T52" fmla="*/ 2 w 127"/>
                <a:gd name="T53" fmla="*/ 3 h 243"/>
                <a:gd name="T54" fmla="*/ 2 w 127"/>
                <a:gd name="T55" fmla="*/ 3 h 243"/>
                <a:gd name="T56" fmla="*/ 1 w 127"/>
                <a:gd name="T57" fmla="*/ 1 h 243"/>
                <a:gd name="T58" fmla="*/ 0 w 127"/>
                <a:gd name="T59" fmla="*/ 1 h 243"/>
                <a:gd name="T60" fmla="*/ 0 w 127"/>
                <a:gd name="T61" fmla="*/ 0 h 243"/>
                <a:gd name="T62" fmla="*/ 0 w 127"/>
                <a:gd name="T6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243">
                  <a:moveTo>
                    <a:pt x="0" y="0"/>
                  </a:moveTo>
                  <a:cubicBezTo>
                    <a:pt x="0" y="243"/>
                    <a:pt x="0" y="243"/>
                    <a:pt x="0" y="243"/>
                  </a:cubicBezTo>
                  <a:cubicBezTo>
                    <a:pt x="127" y="243"/>
                    <a:pt x="127" y="243"/>
                    <a:pt x="127" y="243"/>
                  </a:cubicBezTo>
                  <a:cubicBezTo>
                    <a:pt x="127" y="243"/>
                    <a:pt x="127" y="243"/>
                    <a:pt x="127" y="243"/>
                  </a:cubicBezTo>
                  <a:cubicBezTo>
                    <a:pt x="127" y="243"/>
                    <a:pt x="127" y="243"/>
                    <a:pt x="127" y="243"/>
                  </a:cubicBezTo>
                  <a:cubicBezTo>
                    <a:pt x="127" y="243"/>
                    <a:pt x="127" y="243"/>
                    <a:pt x="127" y="243"/>
                  </a:cubicBezTo>
                  <a:cubicBezTo>
                    <a:pt x="127" y="243"/>
                    <a:pt x="127" y="243"/>
                    <a:pt x="127" y="243"/>
                  </a:cubicBezTo>
                  <a:cubicBezTo>
                    <a:pt x="120" y="224"/>
                    <a:pt x="113" y="206"/>
                    <a:pt x="105" y="189"/>
                  </a:cubicBezTo>
                  <a:cubicBezTo>
                    <a:pt x="105" y="189"/>
                    <a:pt x="105" y="189"/>
                    <a:pt x="105" y="189"/>
                  </a:cubicBezTo>
                  <a:cubicBezTo>
                    <a:pt x="105" y="189"/>
                    <a:pt x="105" y="189"/>
                    <a:pt x="105" y="189"/>
                  </a:cubicBezTo>
                  <a:cubicBezTo>
                    <a:pt x="105" y="189"/>
                    <a:pt x="105" y="188"/>
                    <a:pt x="105" y="188"/>
                  </a:cubicBezTo>
                  <a:cubicBezTo>
                    <a:pt x="105" y="188"/>
                    <a:pt x="105" y="188"/>
                    <a:pt x="105" y="188"/>
                  </a:cubicBezTo>
                  <a:cubicBezTo>
                    <a:pt x="105" y="188"/>
                    <a:pt x="105" y="188"/>
                    <a:pt x="105" y="188"/>
                  </a:cubicBezTo>
                  <a:cubicBezTo>
                    <a:pt x="105" y="188"/>
                    <a:pt x="105" y="188"/>
                    <a:pt x="105" y="188"/>
                  </a:cubicBezTo>
                  <a:cubicBezTo>
                    <a:pt x="105" y="188"/>
                    <a:pt x="104" y="188"/>
                    <a:pt x="104" y="188"/>
                  </a:cubicBezTo>
                  <a:cubicBezTo>
                    <a:pt x="104" y="188"/>
                    <a:pt x="104" y="187"/>
                    <a:pt x="104" y="187"/>
                  </a:cubicBezTo>
                  <a:cubicBezTo>
                    <a:pt x="65" y="97"/>
                    <a:pt x="23" y="34"/>
                    <a:pt x="7" y="10"/>
                  </a:cubicBezTo>
                  <a:cubicBezTo>
                    <a:pt x="7" y="10"/>
                    <a:pt x="7" y="10"/>
                    <a:pt x="7" y="10"/>
                  </a:cubicBezTo>
                  <a:cubicBezTo>
                    <a:pt x="7" y="10"/>
                    <a:pt x="7" y="10"/>
                    <a:pt x="7" y="10"/>
                  </a:cubicBezTo>
                  <a:cubicBezTo>
                    <a:pt x="6" y="9"/>
                    <a:pt x="5" y="7"/>
                    <a:pt x="4" y="6"/>
                  </a:cubicBezTo>
                  <a:cubicBezTo>
                    <a:pt x="4" y="6"/>
                    <a:pt x="4" y="6"/>
                    <a:pt x="4" y="5"/>
                  </a:cubicBezTo>
                  <a:cubicBezTo>
                    <a:pt x="4" y="5"/>
                    <a:pt x="4" y="5"/>
                    <a:pt x="4" y="5"/>
                  </a:cubicBezTo>
                  <a:cubicBezTo>
                    <a:pt x="3" y="5"/>
                    <a:pt x="3" y="5"/>
                    <a:pt x="3" y="4"/>
                  </a:cubicBezTo>
                  <a:cubicBezTo>
                    <a:pt x="3" y="4"/>
                    <a:pt x="3" y="4"/>
                    <a:pt x="3" y="4"/>
                  </a:cubicBezTo>
                  <a:cubicBezTo>
                    <a:pt x="3" y="4"/>
                    <a:pt x="3" y="4"/>
                    <a:pt x="3" y="4"/>
                  </a:cubicBezTo>
                  <a:cubicBezTo>
                    <a:pt x="2" y="4"/>
                    <a:pt x="2" y="4"/>
                    <a:pt x="2" y="3"/>
                  </a:cubicBezTo>
                  <a:cubicBezTo>
                    <a:pt x="2" y="3"/>
                    <a:pt x="2" y="3"/>
                    <a:pt x="2" y="3"/>
                  </a:cubicBezTo>
                  <a:cubicBezTo>
                    <a:pt x="2" y="3"/>
                    <a:pt x="2" y="3"/>
                    <a:pt x="2" y="3"/>
                  </a:cubicBezTo>
                  <a:cubicBezTo>
                    <a:pt x="1" y="2"/>
                    <a:pt x="1" y="2"/>
                    <a:pt x="1" y="1"/>
                  </a:cubicBezTo>
                  <a:cubicBezTo>
                    <a:pt x="0" y="1"/>
                    <a:pt x="0" y="1"/>
                    <a:pt x="0" y="1"/>
                  </a:cubicBezTo>
                  <a:cubicBezTo>
                    <a:pt x="0" y="0"/>
                    <a:pt x="0" y="0"/>
                    <a:pt x="0" y="0"/>
                  </a:cubicBezTo>
                  <a:cubicBezTo>
                    <a:pt x="0" y="0"/>
                    <a:pt x="0" y="0"/>
                    <a:pt x="0" y="0"/>
                  </a:cubicBezTo>
                </a:path>
              </a:pathLst>
            </a:custGeom>
            <a:solidFill>
              <a:srgbClr val="2B476C"/>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6" name="Freeform 38"/>
            <p:cNvSpPr>
              <a:spLocks noEditPoints="1" noChangeArrowheads="1"/>
            </p:cNvSpPr>
            <p:nvPr/>
          </p:nvSpPr>
          <p:spPr bwMode="auto">
            <a:xfrm>
              <a:off x="6096000" y="3866046"/>
              <a:ext cx="4265" cy="1896"/>
            </a:xfrm>
            <a:custGeom>
              <a:avLst/>
              <a:gdLst>
                <a:gd name="T0" fmla="*/ 2 w 2"/>
                <a:gd name="T1" fmla="*/ 1 h 1"/>
                <a:gd name="T2" fmla="*/ 2 w 2"/>
                <a:gd name="T3" fmla="*/ 1 h 1"/>
                <a:gd name="T4" fmla="*/ 2 w 2"/>
                <a:gd name="T5" fmla="*/ 1 h 1"/>
                <a:gd name="T6" fmla="*/ 2 w 2"/>
                <a:gd name="T7" fmla="*/ 1 h 1"/>
                <a:gd name="T8" fmla="*/ 2 w 2"/>
                <a:gd name="T9" fmla="*/ 1 h 1"/>
                <a:gd name="T10" fmla="*/ 2 w 2"/>
                <a:gd name="T11" fmla="*/ 1 h 1"/>
                <a:gd name="T12" fmla="*/ 2 w 2"/>
                <a:gd name="T13" fmla="*/ 1 h 1"/>
                <a:gd name="T14" fmla="*/ 2 w 2"/>
                <a:gd name="T15" fmla="*/ 1 h 1"/>
                <a:gd name="T16" fmla="*/ 2 w 2"/>
                <a:gd name="T17" fmla="*/ 1 h 1"/>
                <a:gd name="T18" fmla="*/ 1 w 2"/>
                <a:gd name="T19" fmla="*/ 0 h 1"/>
                <a:gd name="T20" fmla="*/ 1 w 2"/>
                <a:gd name="T21" fmla="*/ 0 h 1"/>
                <a:gd name="T22" fmla="*/ 1 w 2"/>
                <a:gd name="T23" fmla="*/ 0 h 1"/>
                <a:gd name="T24" fmla="*/ 1 w 2"/>
                <a:gd name="T25" fmla="*/ 0 h 1"/>
                <a:gd name="T26" fmla="*/ 1 w 2"/>
                <a:gd name="T27" fmla="*/ 0 h 1"/>
                <a:gd name="T28" fmla="*/ 1 w 2"/>
                <a:gd name="T29" fmla="*/ 0 h 1"/>
                <a:gd name="T30" fmla="*/ 1 w 2"/>
                <a:gd name="T31" fmla="*/ 0 h 1"/>
                <a:gd name="T32" fmla="*/ 1 w 2"/>
                <a:gd name="T33" fmla="*/ 0 h 1"/>
                <a:gd name="T34" fmla="*/ 1 w 2"/>
                <a:gd name="T35" fmla="*/ 0 h 1"/>
                <a:gd name="T36" fmla="*/ 1 w 2"/>
                <a:gd name="T37" fmla="*/ 0 h 1"/>
                <a:gd name="T38" fmla="*/ 1 w 2"/>
                <a:gd name="T39" fmla="*/ 0 h 1"/>
                <a:gd name="T40" fmla="*/ 1 w 2"/>
                <a:gd name="T41" fmla="*/ 0 h 1"/>
                <a:gd name="T42" fmla="*/ 1 w 2"/>
                <a:gd name="T43" fmla="*/ 0 h 1"/>
                <a:gd name="T44" fmla="*/ 1 w 2"/>
                <a:gd name="T45" fmla="*/ 0 h 1"/>
                <a:gd name="T46" fmla="*/ 1 w 2"/>
                <a:gd name="T47" fmla="*/ 0 h 1"/>
                <a:gd name="T48" fmla="*/ 1 w 2"/>
                <a:gd name="T49" fmla="*/ 0 h 1"/>
                <a:gd name="T50" fmla="*/ 1 w 2"/>
                <a:gd name="T51" fmla="*/ 0 h 1"/>
                <a:gd name="T52" fmla="*/ 1 w 2"/>
                <a:gd name="T53" fmla="*/ 0 h 1"/>
                <a:gd name="T54" fmla="*/ 1 w 2"/>
                <a:gd name="T55" fmla="*/ 0 h 1"/>
                <a:gd name="T56" fmla="*/ 1 w 2"/>
                <a:gd name="T57" fmla="*/ 0 h 1"/>
                <a:gd name="T58" fmla="*/ 1 w 2"/>
                <a:gd name="T59" fmla="*/ 0 h 1"/>
                <a:gd name="T60" fmla="*/ 1 w 2"/>
                <a:gd name="T61" fmla="*/ 0 h 1"/>
                <a:gd name="T62" fmla="*/ 1 w 2"/>
                <a:gd name="T63" fmla="*/ 0 h 1"/>
                <a:gd name="T64" fmla="*/ 1 w 2"/>
                <a:gd name="T65" fmla="*/ 0 h 1"/>
                <a:gd name="T66" fmla="*/ 1 w 2"/>
                <a:gd name="T67" fmla="*/ 0 h 1"/>
                <a:gd name="T68" fmla="*/ 1 w 2"/>
                <a:gd name="T69" fmla="*/ 0 h 1"/>
                <a:gd name="T70" fmla="*/ 1 w 2"/>
                <a:gd name="T71" fmla="*/ 0 h 1"/>
                <a:gd name="T72" fmla="*/ 1 w 2"/>
                <a:gd name="T73" fmla="*/ 0 h 1"/>
                <a:gd name="T74" fmla="*/ 0 w 2"/>
                <a:gd name="T75" fmla="*/ 0 h 1"/>
                <a:gd name="T76" fmla="*/ 0 w 2"/>
                <a:gd name="T77" fmla="*/ 0 h 1"/>
                <a:gd name="T78" fmla="*/ 0 w 2"/>
                <a:gd name="T79" fmla="*/ 0 h 1"/>
                <a:gd name="T80" fmla="*/ 0 w 2"/>
                <a:gd name="T81" fmla="*/ 0 h 1"/>
                <a:gd name="T82" fmla="*/ 0 w 2"/>
                <a:gd name="T83" fmla="*/ 0 h 1"/>
                <a:gd name="T84" fmla="*/ 0 w 2"/>
                <a:gd name="T85" fmla="*/ 0 h 1"/>
                <a:gd name="T86" fmla="*/ 0 w 2"/>
                <a:gd name="T87" fmla="*/ 0 h 1"/>
                <a:gd name="T88" fmla="*/ 0 w 2"/>
                <a:gd name="T89" fmla="*/ 0 h 1"/>
                <a:gd name="T90" fmla="*/ 0 w 2"/>
                <a:gd name="T91" fmla="*/ 0 h 1"/>
                <a:gd name="T92" fmla="*/ 0 w 2"/>
                <a:gd name="T93" fmla="*/ 0 h 1"/>
                <a:gd name="T94" fmla="*/ 0 w 2"/>
                <a:gd name="T95" fmla="*/ 0 h 1"/>
                <a:gd name="T96" fmla="*/ 0 w 2"/>
                <a:gd name="T97" fmla="*/ 0 h 1"/>
                <a:gd name="T98" fmla="*/ 0 w 2"/>
                <a:gd name="T99" fmla="*/ 0 h 1"/>
                <a:gd name="T100" fmla="*/ 0 w 2"/>
                <a:gd name="T10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 h="1">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1" y="0"/>
                  </a:moveTo>
                  <a:cubicBezTo>
                    <a:pt x="1" y="0"/>
                    <a:pt x="2" y="0"/>
                    <a:pt x="2" y="0"/>
                  </a:cubicBezTo>
                  <a:cubicBezTo>
                    <a:pt x="2"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1" y="0"/>
                    <a:pt x="1" y="0"/>
                  </a:cubicBezTo>
                  <a:cubicBezTo>
                    <a:pt x="1"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7" name="Freeform 39"/>
            <p:cNvSpPr>
              <a:spLocks noChangeArrowheads="1"/>
            </p:cNvSpPr>
            <p:nvPr/>
          </p:nvSpPr>
          <p:spPr bwMode="auto">
            <a:xfrm>
              <a:off x="6306873" y="4372122"/>
              <a:ext cx="1896" cy="4265"/>
            </a:xfrm>
            <a:custGeom>
              <a:avLst/>
              <a:gdLst>
                <a:gd name="T0" fmla="*/ 1 w 1"/>
                <a:gd name="T1" fmla="*/ 0 h 2"/>
                <a:gd name="T2" fmla="*/ 0 w 1"/>
                <a:gd name="T3" fmla="*/ 2 h 2"/>
                <a:gd name="T4" fmla="*/ 0 w 1"/>
                <a:gd name="T5" fmla="*/ 2 h 2"/>
                <a:gd name="T6" fmla="*/ 0 w 1"/>
                <a:gd name="T7" fmla="*/ 2 h 2"/>
                <a:gd name="T8" fmla="*/ 0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1"/>
                    <a:pt x="0" y="1"/>
                    <a:pt x="0" y="2"/>
                  </a:cubicBezTo>
                  <a:cubicBezTo>
                    <a:pt x="0" y="2"/>
                    <a:pt x="0" y="2"/>
                    <a:pt x="0" y="2"/>
                  </a:cubicBezTo>
                  <a:cubicBezTo>
                    <a:pt x="0" y="2"/>
                    <a:pt x="0" y="2"/>
                    <a:pt x="0" y="2"/>
                  </a:cubicBezTo>
                  <a:cubicBezTo>
                    <a:pt x="0" y="2"/>
                    <a:pt x="0" y="2"/>
                    <a:pt x="0" y="2"/>
                  </a:cubicBezTo>
                  <a:cubicBezTo>
                    <a:pt x="0" y="1"/>
                    <a:pt x="1" y="1"/>
                    <a:pt x="1" y="0"/>
                  </a:cubicBezTo>
                </a:path>
              </a:pathLst>
            </a:custGeom>
            <a:solidFill>
              <a:srgbClr val="004568"/>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8" name="Rectangle 40"/>
            <p:cNvSpPr>
              <a:spLocks noChangeArrowheads="1"/>
            </p:cNvSpPr>
            <p:nvPr/>
          </p:nvSpPr>
          <p:spPr bwMode="auto">
            <a:xfrm>
              <a:off x="6137701" y="4376386"/>
              <a:ext cx="169173" cy="948"/>
            </a:xfrm>
            <a:prstGeom prst="rect">
              <a:avLst/>
            </a:prstGeom>
            <a:solidFill>
              <a:srgbClr val="0023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9" name="Rectangle 41"/>
            <p:cNvSpPr>
              <a:spLocks noChangeArrowheads="1"/>
            </p:cNvSpPr>
            <p:nvPr/>
          </p:nvSpPr>
          <p:spPr bwMode="auto">
            <a:xfrm>
              <a:off x="6137701" y="4376386"/>
              <a:ext cx="169173" cy="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0" name="Freeform 42"/>
            <p:cNvSpPr>
              <a:spLocks noChangeArrowheads="1"/>
            </p:cNvSpPr>
            <p:nvPr/>
          </p:nvSpPr>
          <p:spPr bwMode="auto">
            <a:xfrm>
              <a:off x="6137701" y="4370700"/>
              <a:ext cx="171068" cy="5686"/>
            </a:xfrm>
            <a:custGeom>
              <a:avLst/>
              <a:gdLst>
                <a:gd name="T0" fmla="*/ 87 w 87"/>
                <a:gd name="T1" fmla="*/ 0 h 3"/>
                <a:gd name="T2" fmla="*/ 86 w 87"/>
                <a:gd name="T3" fmla="*/ 3 h 3"/>
                <a:gd name="T4" fmla="*/ 0 w 87"/>
                <a:gd name="T5" fmla="*/ 3 h 3"/>
                <a:gd name="T6" fmla="*/ 0 w 87"/>
                <a:gd name="T7" fmla="*/ 3 h 3"/>
                <a:gd name="T8" fmla="*/ 86 w 87"/>
                <a:gd name="T9" fmla="*/ 3 h 3"/>
                <a:gd name="T10" fmla="*/ 86 w 87"/>
                <a:gd name="T11" fmla="*/ 3 h 3"/>
                <a:gd name="T12" fmla="*/ 87 w 87"/>
                <a:gd name="T13" fmla="*/ 1 h 3"/>
                <a:gd name="T14" fmla="*/ 87 w 87"/>
                <a:gd name="T15" fmla="*/ 1 h 3"/>
                <a:gd name="T16" fmla="*/ 87 w 87"/>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
                  <a:moveTo>
                    <a:pt x="87" y="0"/>
                  </a:moveTo>
                  <a:cubicBezTo>
                    <a:pt x="87" y="1"/>
                    <a:pt x="87" y="2"/>
                    <a:pt x="86" y="3"/>
                  </a:cubicBezTo>
                  <a:cubicBezTo>
                    <a:pt x="0" y="3"/>
                    <a:pt x="0" y="3"/>
                    <a:pt x="0" y="3"/>
                  </a:cubicBezTo>
                  <a:cubicBezTo>
                    <a:pt x="0" y="3"/>
                    <a:pt x="0" y="3"/>
                    <a:pt x="0" y="3"/>
                  </a:cubicBezTo>
                  <a:cubicBezTo>
                    <a:pt x="86" y="3"/>
                    <a:pt x="86" y="3"/>
                    <a:pt x="86" y="3"/>
                  </a:cubicBezTo>
                  <a:cubicBezTo>
                    <a:pt x="86" y="3"/>
                    <a:pt x="86" y="3"/>
                    <a:pt x="86" y="3"/>
                  </a:cubicBezTo>
                  <a:cubicBezTo>
                    <a:pt x="86" y="2"/>
                    <a:pt x="87" y="2"/>
                    <a:pt x="87" y="1"/>
                  </a:cubicBezTo>
                  <a:cubicBezTo>
                    <a:pt x="87" y="1"/>
                    <a:pt x="87" y="1"/>
                    <a:pt x="87" y="1"/>
                  </a:cubicBezTo>
                  <a:cubicBezTo>
                    <a:pt x="87" y="1"/>
                    <a:pt x="87" y="0"/>
                    <a:pt x="87"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1" name="Freeform 43"/>
            <p:cNvSpPr>
              <a:spLocks noChangeArrowheads="1"/>
            </p:cNvSpPr>
            <p:nvPr/>
          </p:nvSpPr>
          <p:spPr bwMode="auto">
            <a:xfrm>
              <a:off x="6137701" y="4278299"/>
              <a:ext cx="214190" cy="98562"/>
            </a:xfrm>
            <a:custGeom>
              <a:avLst/>
              <a:gdLst>
                <a:gd name="T0" fmla="*/ 109 w 109"/>
                <a:gd name="T1" fmla="*/ 0 h 50"/>
                <a:gd name="T2" fmla="*/ 0 w 109"/>
                <a:gd name="T3" fmla="*/ 0 h 50"/>
                <a:gd name="T4" fmla="*/ 1 w 109"/>
                <a:gd name="T5" fmla="*/ 19 h 50"/>
                <a:gd name="T6" fmla="*/ 0 w 109"/>
                <a:gd name="T7" fmla="*/ 50 h 50"/>
                <a:gd name="T8" fmla="*/ 86 w 109"/>
                <a:gd name="T9" fmla="*/ 50 h 50"/>
                <a:gd name="T10" fmla="*/ 87 w 109"/>
                <a:gd name="T11" fmla="*/ 47 h 50"/>
                <a:gd name="T12" fmla="*/ 96 w 109"/>
                <a:gd name="T13" fmla="*/ 30 h 50"/>
                <a:gd name="T14" fmla="*/ 98 w 109"/>
                <a:gd name="T15" fmla="*/ 26 h 50"/>
                <a:gd name="T16" fmla="*/ 98 w 109"/>
                <a:gd name="T17" fmla="*/ 26 h 50"/>
                <a:gd name="T18" fmla="*/ 98 w 109"/>
                <a:gd name="T19" fmla="*/ 26 h 50"/>
                <a:gd name="T20" fmla="*/ 98 w 109"/>
                <a:gd name="T21" fmla="*/ 24 h 50"/>
                <a:gd name="T22" fmla="*/ 109 w 109"/>
                <a:gd name="T23" fmla="*/ 0 h 50"/>
                <a:gd name="T24" fmla="*/ 109 w 109"/>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50">
                  <a:moveTo>
                    <a:pt x="109" y="0"/>
                  </a:moveTo>
                  <a:cubicBezTo>
                    <a:pt x="0" y="0"/>
                    <a:pt x="0" y="0"/>
                    <a:pt x="0" y="0"/>
                  </a:cubicBezTo>
                  <a:cubicBezTo>
                    <a:pt x="0" y="6"/>
                    <a:pt x="1" y="13"/>
                    <a:pt x="1" y="19"/>
                  </a:cubicBezTo>
                  <a:cubicBezTo>
                    <a:pt x="1" y="30"/>
                    <a:pt x="0" y="40"/>
                    <a:pt x="0" y="50"/>
                  </a:cubicBezTo>
                  <a:cubicBezTo>
                    <a:pt x="86" y="50"/>
                    <a:pt x="86" y="50"/>
                    <a:pt x="86" y="50"/>
                  </a:cubicBezTo>
                  <a:cubicBezTo>
                    <a:pt x="87" y="49"/>
                    <a:pt x="87" y="48"/>
                    <a:pt x="87" y="47"/>
                  </a:cubicBezTo>
                  <a:cubicBezTo>
                    <a:pt x="90" y="41"/>
                    <a:pt x="93" y="36"/>
                    <a:pt x="96" y="30"/>
                  </a:cubicBezTo>
                  <a:cubicBezTo>
                    <a:pt x="96" y="29"/>
                    <a:pt x="97" y="27"/>
                    <a:pt x="98" y="26"/>
                  </a:cubicBezTo>
                  <a:cubicBezTo>
                    <a:pt x="98" y="26"/>
                    <a:pt x="98" y="26"/>
                    <a:pt x="98" y="26"/>
                  </a:cubicBezTo>
                  <a:cubicBezTo>
                    <a:pt x="98" y="26"/>
                    <a:pt x="98" y="26"/>
                    <a:pt x="98" y="26"/>
                  </a:cubicBezTo>
                  <a:cubicBezTo>
                    <a:pt x="98" y="25"/>
                    <a:pt x="98" y="25"/>
                    <a:pt x="98" y="24"/>
                  </a:cubicBezTo>
                  <a:cubicBezTo>
                    <a:pt x="102" y="16"/>
                    <a:pt x="106" y="8"/>
                    <a:pt x="109" y="0"/>
                  </a:cubicBezTo>
                  <a:cubicBezTo>
                    <a:pt x="109" y="0"/>
                    <a:pt x="109" y="0"/>
                    <a:pt x="109" y="0"/>
                  </a:cubicBezTo>
                </a:path>
              </a:pathLst>
            </a:custGeom>
            <a:solidFill>
              <a:srgbClr val="00132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2" name="Freeform 44"/>
            <p:cNvSpPr>
              <a:spLocks noChangeArrowheads="1"/>
            </p:cNvSpPr>
            <p:nvPr/>
          </p:nvSpPr>
          <p:spPr bwMode="auto">
            <a:xfrm>
              <a:off x="6133436" y="4470684"/>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close/>
                </a:path>
              </a:pathLst>
            </a:custGeom>
            <a:solidFill>
              <a:srgbClr val="004568"/>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3" name="Freeform 45"/>
            <p:cNvSpPr>
              <a:spLocks noChangeArrowheads="1"/>
            </p:cNvSpPr>
            <p:nvPr/>
          </p:nvSpPr>
          <p:spPr bwMode="auto">
            <a:xfrm>
              <a:off x="6133436" y="4470684"/>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4" name="Freeform 46"/>
            <p:cNvSpPr>
              <a:spLocks noChangeArrowheads="1"/>
            </p:cNvSpPr>
            <p:nvPr/>
          </p:nvSpPr>
          <p:spPr bwMode="auto">
            <a:xfrm>
              <a:off x="6096000" y="4470684"/>
              <a:ext cx="37436" cy="296159"/>
            </a:xfrm>
            <a:custGeom>
              <a:avLst/>
              <a:gdLst>
                <a:gd name="T0" fmla="*/ 19 w 19"/>
                <a:gd name="T1" fmla="*/ 0 h 150"/>
                <a:gd name="T2" fmla="*/ 19 w 19"/>
                <a:gd name="T3" fmla="*/ 0 h 150"/>
                <a:gd name="T4" fmla="*/ 0 w 19"/>
                <a:gd name="T5" fmla="*/ 150 h 150"/>
                <a:gd name="T6" fmla="*/ 0 w 19"/>
                <a:gd name="T7" fmla="*/ 150 h 150"/>
                <a:gd name="T8" fmla="*/ 0 w 19"/>
                <a:gd name="T9" fmla="*/ 150 h 150"/>
                <a:gd name="T10" fmla="*/ 19 w 19"/>
                <a:gd name="T11" fmla="*/ 0 h 150"/>
              </a:gdLst>
              <a:ahLst/>
              <a:cxnLst>
                <a:cxn ang="0">
                  <a:pos x="T0" y="T1"/>
                </a:cxn>
                <a:cxn ang="0">
                  <a:pos x="T2" y="T3"/>
                </a:cxn>
                <a:cxn ang="0">
                  <a:pos x="T4" y="T5"/>
                </a:cxn>
                <a:cxn ang="0">
                  <a:pos x="T6" y="T7"/>
                </a:cxn>
                <a:cxn ang="0">
                  <a:pos x="T8" y="T9"/>
                </a:cxn>
                <a:cxn ang="0">
                  <a:pos x="T10" y="T11"/>
                </a:cxn>
              </a:cxnLst>
              <a:rect l="0" t="0" r="r" b="b"/>
              <a:pathLst>
                <a:path w="19" h="150">
                  <a:moveTo>
                    <a:pt x="19" y="0"/>
                  </a:moveTo>
                  <a:cubicBezTo>
                    <a:pt x="19" y="0"/>
                    <a:pt x="19" y="0"/>
                    <a:pt x="19" y="0"/>
                  </a:cubicBezTo>
                  <a:cubicBezTo>
                    <a:pt x="13" y="87"/>
                    <a:pt x="0" y="150"/>
                    <a:pt x="0" y="150"/>
                  </a:cubicBezTo>
                  <a:cubicBezTo>
                    <a:pt x="0" y="150"/>
                    <a:pt x="0" y="150"/>
                    <a:pt x="0" y="150"/>
                  </a:cubicBezTo>
                  <a:cubicBezTo>
                    <a:pt x="0" y="150"/>
                    <a:pt x="0" y="150"/>
                    <a:pt x="0" y="150"/>
                  </a:cubicBezTo>
                  <a:cubicBezTo>
                    <a:pt x="0" y="149"/>
                    <a:pt x="13" y="87"/>
                    <a:pt x="19" y="0"/>
                  </a:cubicBezTo>
                </a:path>
              </a:pathLst>
            </a:custGeom>
            <a:solidFill>
              <a:srgbClr val="0041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5" name="Freeform 47"/>
            <p:cNvSpPr>
              <a:spLocks noChangeArrowheads="1"/>
            </p:cNvSpPr>
            <p:nvPr/>
          </p:nvSpPr>
          <p:spPr bwMode="auto">
            <a:xfrm>
              <a:off x="6133436" y="4448887"/>
              <a:ext cx="1896" cy="21797"/>
            </a:xfrm>
            <a:custGeom>
              <a:avLst/>
              <a:gdLst>
                <a:gd name="T0" fmla="*/ 1 w 1"/>
                <a:gd name="T1" fmla="*/ 0 h 11"/>
                <a:gd name="T2" fmla="*/ 0 w 1"/>
                <a:gd name="T3" fmla="*/ 11 h 11"/>
                <a:gd name="T4" fmla="*/ 0 w 1"/>
                <a:gd name="T5" fmla="*/ 11 h 11"/>
                <a:gd name="T6" fmla="*/ 0 w 1"/>
                <a:gd name="T7" fmla="*/ 7 h 11"/>
                <a:gd name="T8" fmla="*/ 1 w 1"/>
                <a:gd name="T9" fmla="*/ 0 h 11"/>
              </a:gdLst>
              <a:ahLst/>
              <a:cxnLst>
                <a:cxn ang="0">
                  <a:pos x="T0" y="T1"/>
                </a:cxn>
                <a:cxn ang="0">
                  <a:pos x="T2" y="T3"/>
                </a:cxn>
                <a:cxn ang="0">
                  <a:pos x="T4" y="T5"/>
                </a:cxn>
                <a:cxn ang="0">
                  <a:pos x="T6" y="T7"/>
                </a:cxn>
                <a:cxn ang="0">
                  <a:pos x="T8" y="T9"/>
                </a:cxn>
              </a:cxnLst>
              <a:rect l="0" t="0" r="r" b="b"/>
              <a:pathLst>
                <a:path w="1" h="11">
                  <a:moveTo>
                    <a:pt x="1" y="0"/>
                  </a:moveTo>
                  <a:cubicBezTo>
                    <a:pt x="0" y="4"/>
                    <a:pt x="0" y="7"/>
                    <a:pt x="0" y="11"/>
                  </a:cubicBezTo>
                  <a:cubicBezTo>
                    <a:pt x="0" y="11"/>
                    <a:pt x="0" y="11"/>
                    <a:pt x="0" y="11"/>
                  </a:cubicBezTo>
                  <a:cubicBezTo>
                    <a:pt x="0" y="10"/>
                    <a:pt x="0" y="8"/>
                    <a:pt x="0" y="7"/>
                  </a:cubicBezTo>
                  <a:cubicBezTo>
                    <a:pt x="0" y="5"/>
                    <a:pt x="0" y="2"/>
                    <a:pt x="1" y="0"/>
                  </a:cubicBezTo>
                </a:path>
              </a:pathLst>
            </a:custGeom>
            <a:solidFill>
              <a:srgbClr val="00233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6" name="Freeform 48"/>
            <p:cNvSpPr>
              <a:spLocks noChangeArrowheads="1"/>
            </p:cNvSpPr>
            <p:nvPr/>
          </p:nvSpPr>
          <p:spPr bwMode="auto">
            <a:xfrm>
              <a:off x="6096000" y="3866046"/>
              <a:ext cx="43596" cy="900322"/>
            </a:xfrm>
            <a:custGeom>
              <a:avLst/>
              <a:gdLst>
                <a:gd name="T0" fmla="*/ 0 w 22"/>
                <a:gd name="T1" fmla="*/ 209 h 457"/>
                <a:gd name="T2" fmla="*/ 0 w 22"/>
                <a:gd name="T3" fmla="*/ 307 h 457"/>
                <a:gd name="T4" fmla="*/ 19 w 22"/>
                <a:gd name="T5" fmla="*/ 307 h 457"/>
                <a:gd name="T6" fmla="*/ 20 w 22"/>
                <a:gd name="T7" fmla="*/ 296 h 457"/>
                <a:gd name="T8" fmla="*/ 21 w 22"/>
                <a:gd name="T9" fmla="*/ 259 h 457"/>
                <a:gd name="T10" fmla="*/ 21 w 22"/>
                <a:gd name="T11" fmla="*/ 259 h 457"/>
                <a:gd name="T12" fmla="*/ 21 w 22"/>
                <a:gd name="T13" fmla="*/ 209 h 457"/>
                <a:gd name="T14" fmla="*/ 21 w 22"/>
                <a:gd name="T15" fmla="*/ 209 h 457"/>
                <a:gd name="T16" fmla="*/ 2 w 22"/>
                <a:gd name="T17" fmla="*/ 1 h 457"/>
                <a:gd name="T18" fmla="*/ 2 w 22"/>
                <a:gd name="T19" fmla="*/ 1 h 457"/>
                <a:gd name="T20" fmla="*/ 2 w 22"/>
                <a:gd name="T21" fmla="*/ 1 h 457"/>
                <a:gd name="T22" fmla="*/ 2 w 22"/>
                <a:gd name="T23" fmla="*/ 1 h 457"/>
                <a:gd name="T24" fmla="*/ 2 w 22"/>
                <a:gd name="T25" fmla="*/ 1 h 457"/>
                <a:gd name="T26" fmla="*/ 2 w 22"/>
                <a:gd name="T27" fmla="*/ 1 h 457"/>
                <a:gd name="T28" fmla="*/ 2 w 22"/>
                <a:gd name="T29" fmla="*/ 1 h 457"/>
                <a:gd name="T30" fmla="*/ 2 w 22"/>
                <a:gd name="T31" fmla="*/ 1 h 457"/>
                <a:gd name="T32" fmla="*/ 2 w 22"/>
                <a:gd name="T33" fmla="*/ 1 h 457"/>
                <a:gd name="T34" fmla="*/ 2 w 22"/>
                <a:gd name="T35" fmla="*/ 0 h 457"/>
                <a:gd name="T36" fmla="*/ 1 w 22"/>
                <a:gd name="T37" fmla="*/ 0 h 457"/>
                <a:gd name="T38" fmla="*/ 1 w 22"/>
                <a:gd name="T39" fmla="*/ 0 h 457"/>
                <a:gd name="T40" fmla="*/ 1 w 22"/>
                <a:gd name="T41" fmla="*/ 0 h 457"/>
                <a:gd name="T42" fmla="*/ 1 w 22"/>
                <a:gd name="T43" fmla="*/ 0 h 457"/>
                <a:gd name="T44" fmla="*/ 1 w 22"/>
                <a:gd name="T45" fmla="*/ 0 h 457"/>
                <a:gd name="T46" fmla="*/ 1 w 22"/>
                <a:gd name="T47" fmla="*/ 0 h 457"/>
                <a:gd name="T48" fmla="*/ 1 w 22"/>
                <a:gd name="T49" fmla="*/ 0 h 457"/>
                <a:gd name="T50" fmla="*/ 1 w 22"/>
                <a:gd name="T51" fmla="*/ 0 h 457"/>
                <a:gd name="T52" fmla="*/ 1 w 22"/>
                <a:gd name="T53" fmla="*/ 0 h 457"/>
                <a:gd name="T54" fmla="*/ 1 w 22"/>
                <a:gd name="T55" fmla="*/ 0 h 457"/>
                <a:gd name="T56" fmla="*/ 1 w 22"/>
                <a:gd name="T57" fmla="*/ 0 h 457"/>
                <a:gd name="T58" fmla="*/ 1 w 22"/>
                <a:gd name="T59" fmla="*/ 0 h 457"/>
                <a:gd name="T60" fmla="*/ 1 w 22"/>
                <a:gd name="T61" fmla="*/ 0 h 457"/>
                <a:gd name="T62" fmla="*/ 1 w 22"/>
                <a:gd name="T63" fmla="*/ 0 h 457"/>
                <a:gd name="T64" fmla="*/ 1 w 22"/>
                <a:gd name="T65" fmla="*/ 0 h 457"/>
                <a:gd name="T66" fmla="*/ 1 w 22"/>
                <a:gd name="T67" fmla="*/ 0 h 457"/>
                <a:gd name="T68" fmla="*/ 1 w 22"/>
                <a:gd name="T69" fmla="*/ 0 h 457"/>
                <a:gd name="T70" fmla="*/ 1 w 22"/>
                <a:gd name="T71" fmla="*/ 0 h 457"/>
                <a:gd name="T72" fmla="*/ 1 w 22"/>
                <a:gd name="T73" fmla="*/ 0 h 457"/>
                <a:gd name="T74" fmla="*/ 1 w 22"/>
                <a:gd name="T75" fmla="*/ 0 h 457"/>
                <a:gd name="T76" fmla="*/ 1 w 22"/>
                <a:gd name="T77" fmla="*/ 0 h 457"/>
                <a:gd name="T78" fmla="*/ 1 w 22"/>
                <a:gd name="T79" fmla="*/ 0 h 457"/>
                <a:gd name="T80" fmla="*/ 1 w 22"/>
                <a:gd name="T81" fmla="*/ 0 h 457"/>
                <a:gd name="T82" fmla="*/ 1 w 22"/>
                <a:gd name="T83" fmla="*/ 0 h 457"/>
                <a:gd name="T84" fmla="*/ 1 w 22"/>
                <a:gd name="T85" fmla="*/ 0 h 457"/>
                <a:gd name="T86" fmla="*/ 1 w 22"/>
                <a:gd name="T87" fmla="*/ 0 h 457"/>
                <a:gd name="T88" fmla="*/ 1 w 22"/>
                <a:gd name="T89" fmla="*/ 0 h 457"/>
                <a:gd name="T90" fmla="*/ 1 w 22"/>
                <a:gd name="T91" fmla="*/ 0 h 457"/>
                <a:gd name="T92" fmla="*/ 0 w 22"/>
                <a:gd name="T93" fmla="*/ 0 h 457"/>
                <a:gd name="T94" fmla="*/ 0 w 22"/>
                <a:gd name="T95" fmla="*/ 0 h 457"/>
                <a:gd name="T96" fmla="*/ 0 w 22"/>
                <a:gd name="T97" fmla="*/ 0 h 457"/>
                <a:gd name="T98" fmla="*/ 0 w 22"/>
                <a:gd name="T99" fmla="*/ 0 h 457"/>
                <a:gd name="T100" fmla="*/ 0 w 22"/>
                <a:gd name="T101" fmla="*/ 0 h 457"/>
                <a:gd name="T102" fmla="*/ 0 w 22"/>
                <a:gd name="T103" fmla="*/ 0 h 457"/>
                <a:gd name="T104" fmla="*/ 0 w 22"/>
                <a:gd name="T105" fmla="*/ 0 h 457"/>
                <a:gd name="T106" fmla="*/ 0 w 22"/>
                <a:gd name="T107" fmla="*/ 0 h 457"/>
                <a:gd name="T108" fmla="*/ 0 w 22"/>
                <a:gd name="T109" fmla="*/ 0 h 457"/>
                <a:gd name="T110" fmla="*/ 0 w 22"/>
                <a:gd name="T111" fmla="*/ 0 h 457"/>
                <a:gd name="T112" fmla="*/ 0 w 22"/>
                <a:gd name="T113" fmla="*/ 0 h 457"/>
                <a:gd name="T114" fmla="*/ 0 w 22"/>
                <a:gd name="T115" fmla="*/ 0 h 457"/>
                <a:gd name="T116" fmla="*/ 0 w 22"/>
                <a:gd name="T117"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 h="457">
                  <a:moveTo>
                    <a:pt x="0" y="0"/>
                  </a:moveTo>
                  <a:cubicBezTo>
                    <a:pt x="0" y="209"/>
                    <a:pt x="0" y="209"/>
                    <a:pt x="0" y="209"/>
                  </a:cubicBezTo>
                  <a:cubicBezTo>
                    <a:pt x="0" y="259"/>
                    <a:pt x="0" y="259"/>
                    <a:pt x="0" y="259"/>
                  </a:cubicBezTo>
                  <a:cubicBezTo>
                    <a:pt x="0" y="307"/>
                    <a:pt x="0" y="307"/>
                    <a:pt x="0" y="307"/>
                  </a:cubicBezTo>
                  <a:cubicBezTo>
                    <a:pt x="0" y="457"/>
                    <a:pt x="0" y="457"/>
                    <a:pt x="0" y="457"/>
                  </a:cubicBezTo>
                  <a:cubicBezTo>
                    <a:pt x="0" y="457"/>
                    <a:pt x="13" y="394"/>
                    <a:pt x="19" y="307"/>
                  </a:cubicBezTo>
                  <a:cubicBezTo>
                    <a:pt x="19" y="307"/>
                    <a:pt x="19" y="307"/>
                    <a:pt x="19" y="307"/>
                  </a:cubicBezTo>
                  <a:cubicBezTo>
                    <a:pt x="19" y="303"/>
                    <a:pt x="19" y="300"/>
                    <a:pt x="20" y="296"/>
                  </a:cubicBezTo>
                  <a:cubicBezTo>
                    <a:pt x="20" y="284"/>
                    <a:pt x="21" y="271"/>
                    <a:pt x="21" y="259"/>
                  </a:cubicBezTo>
                  <a:cubicBezTo>
                    <a:pt x="21" y="259"/>
                    <a:pt x="21" y="259"/>
                    <a:pt x="21" y="259"/>
                  </a:cubicBezTo>
                  <a:cubicBezTo>
                    <a:pt x="21" y="259"/>
                    <a:pt x="21" y="259"/>
                    <a:pt x="21" y="259"/>
                  </a:cubicBezTo>
                  <a:cubicBezTo>
                    <a:pt x="21" y="259"/>
                    <a:pt x="21" y="259"/>
                    <a:pt x="21" y="259"/>
                  </a:cubicBezTo>
                  <a:cubicBezTo>
                    <a:pt x="21" y="249"/>
                    <a:pt x="22" y="239"/>
                    <a:pt x="22" y="228"/>
                  </a:cubicBezTo>
                  <a:cubicBezTo>
                    <a:pt x="22" y="222"/>
                    <a:pt x="21" y="215"/>
                    <a:pt x="21" y="209"/>
                  </a:cubicBezTo>
                  <a:cubicBezTo>
                    <a:pt x="21" y="209"/>
                    <a:pt x="21" y="209"/>
                    <a:pt x="21" y="209"/>
                  </a:cubicBezTo>
                  <a:cubicBezTo>
                    <a:pt x="21" y="209"/>
                    <a:pt x="21" y="209"/>
                    <a:pt x="21" y="209"/>
                  </a:cubicBezTo>
                  <a:cubicBezTo>
                    <a:pt x="21" y="189"/>
                    <a:pt x="21" y="171"/>
                    <a:pt x="20" y="153"/>
                  </a:cubicBezTo>
                  <a:cubicBezTo>
                    <a:pt x="18" y="69"/>
                    <a:pt x="10" y="8"/>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32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7" name="Freeform 49"/>
            <p:cNvSpPr>
              <a:spLocks noChangeArrowheads="1"/>
            </p:cNvSpPr>
            <p:nvPr/>
          </p:nvSpPr>
          <p:spPr bwMode="auto">
            <a:xfrm>
              <a:off x="6096000" y="3100772"/>
              <a:ext cx="179124" cy="361077"/>
            </a:xfrm>
            <a:custGeom>
              <a:avLst/>
              <a:gdLst>
                <a:gd name="T0" fmla="*/ 0 w 91"/>
                <a:gd name="T1" fmla="*/ 0 h 183"/>
                <a:gd name="T2" fmla="*/ 0 w 91"/>
                <a:gd name="T3" fmla="*/ 0 h 183"/>
                <a:gd name="T4" fmla="*/ 0 w 91"/>
                <a:gd name="T5" fmla="*/ 24 h 183"/>
                <a:gd name="T6" fmla="*/ 0 w 91"/>
                <a:gd name="T7" fmla="*/ 24 h 183"/>
                <a:gd name="T8" fmla="*/ 67 w 91"/>
                <a:gd name="T9" fmla="*/ 92 h 183"/>
                <a:gd name="T10" fmla="*/ 67 w 91"/>
                <a:gd name="T11" fmla="*/ 92 h 183"/>
                <a:gd name="T12" fmla="*/ 67 w 91"/>
                <a:gd name="T13" fmla="*/ 92 h 183"/>
                <a:gd name="T14" fmla="*/ 67 w 91"/>
                <a:gd name="T15" fmla="*/ 92 h 183"/>
                <a:gd name="T16" fmla="*/ 67 w 91"/>
                <a:gd name="T17" fmla="*/ 92 h 183"/>
                <a:gd name="T18" fmla="*/ 0 w 91"/>
                <a:gd name="T19" fmla="*/ 159 h 183"/>
                <a:gd name="T20" fmla="*/ 0 w 91"/>
                <a:gd name="T21" fmla="*/ 183 h 183"/>
                <a:gd name="T22" fmla="*/ 0 w 91"/>
                <a:gd name="T23" fmla="*/ 183 h 183"/>
                <a:gd name="T24" fmla="*/ 88 w 91"/>
                <a:gd name="T25" fmla="*/ 117 h 183"/>
                <a:gd name="T26" fmla="*/ 91 w 91"/>
                <a:gd name="T27" fmla="*/ 92 h 183"/>
                <a:gd name="T28" fmla="*/ 0 w 91"/>
                <a:gd name="T2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1" h="183">
                  <a:moveTo>
                    <a:pt x="0" y="0"/>
                  </a:moveTo>
                  <a:cubicBezTo>
                    <a:pt x="0" y="0"/>
                    <a:pt x="0" y="0"/>
                    <a:pt x="0" y="0"/>
                  </a:cubicBezTo>
                  <a:cubicBezTo>
                    <a:pt x="0" y="24"/>
                    <a:pt x="0" y="24"/>
                    <a:pt x="0" y="24"/>
                  </a:cubicBezTo>
                  <a:cubicBezTo>
                    <a:pt x="0" y="24"/>
                    <a:pt x="0" y="24"/>
                    <a:pt x="0" y="24"/>
                  </a:cubicBezTo>
                  <a:cubicBezTo>
                    <a:pt x="37" y="24"/>
                    <a:pt x="67" y="54"/>
                    <a:pt x="67" y="92"/>
                  </a:cubicBezTo>
                  <a:cubicBezTo>
                    <a:pt x="67" y="92"/>
                    <a:pt x="67" y="92"/>
                    <a:pt x="67" y="92"/>
                  </a:cubicBezTo>
                  <a:cubicBezTo>
                    <a:pt x="67" y="92"/>
                    <a:pt x="67" y="92"/>
                    <a:pt x="67" y="92"/>
                  </a:cubicBezTo>
                  <a:cubicBezTo>
                    <a:pt x="67" y="92"/>
                    <a:pt x="67" y="92"/>
                    <a:pt x="67" y="92"/>
                  </a:cubicBezTo>
                  <a:cubicBezTo>
                    <a:pt x="67" y="92"/>
                    <a:pt x="67" y="92"/>
                    <a:pt x="67" y="92"/>
                  </a:cubicBezTo>
                  <a:cubicBezTo>
                    <a:pt x="67" y="129"/>
                    <a:pt x="37" y="159"/>
                    <a:pt x="0" y="159"/>
                  </a:cubicBezTo>
                  <a:cubicBezTo>
                    <a:pt x="0" y="183"/>
                    <a:pt x="0" y="183"/>
                    <a:pt x="0" y="183"/>
                  </a:cubicBezTo>
                  <a:cubicBezTo>
                    <a:pt x="0" y="183"/>
                    <a:pt x="0" y="183"/>
                    <a:pt x="0" y="183"/>
                  </a:cubicBezTo>
                  <a:cubicBezTo>
                    <a:pt x="42" y="183"/>
                    <a:pt x="77" y="155"/>
                    <a:pt x="88" y="117"/>
                  </a:cubicBezTo>
                  <a:cubicBezTo>
                    <a:pt x="90" y="109"/>
                    <a:pt x="91" y="100"/>
                    <a:pt x="91" y="92"/>
                  </a:cubicBezTo>
                  <a:cubicBezTo>
                    <a:pt x="91" y="41"/>
                    <a:pt x="50" y="0"/>
                    <a:pt x="0" y="0"/>
                  </a:cubicBezTo>
                </a:path>
              </a:pathLst>
            </a:custGeom>
            <a:solidFill>
              <a:srgbClr val="942D2E"/>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8" name="Freeform 50"/>
            <p:cNvSpPr>
              <a:spLocks noChangeArrowheads="1"/>
            </p:cNvSpPr>
            <p:nvPr/>
          </p:nvSpPr>
          <p:spPr bwMode="auto">
            <a:xfrm>
              <a:off x="6096000" y="3148158"/>
              <a:ext cx="132685" cy="265832"/>
            </a:xfrm>
            <a:custGeom>
              <a:avLst/>
              <a:gdLst>
                <a:gd name="T0" fmla="*/ 0 w 67"/>
                <a:gd name="T1" fmla="*/ 0 h 135"/>
                <a:gd name="T2" fmla="*/ 0 w 67"/>
                <a:gd name="T3" fmla="*/ 135 h 135"/>
                <a:gd name="T4" fmla="*/ 67 w 67"/>
                <a:gd name="T5" fmla="*/ 68 h 135"/>
                <a:gd name="T6" fmla="*/ 0 w 67"/>
                <a:gd name="T7" fmla="*/ 0 h 135"/>
              </a:gdLst>
              <a:ahLst/>
              <a:cxnLst>
                <a:cxn ang="0">
                  <a:pos x="T0" y="T1"/>
                </a:cxn>
                <a:cxn ang="0">
                  <a:pos x="T2" y="T3"/>
                </a:cxn>
                <a:cxn ang="0">
                  <a:pos x="T4" y="T5"/>
                </a:cxn>
                <a:cxn ang="0">
                  <a:pos x="T6" y="T7"/>
                </a:cxn>
              </a:cxnLst>
              <a:rect l="0" t="0" r="r" b="b"/>
              <a:pathLst>
                <a:path w="67" h="135">
                  <a:moveTo>
                    <a:pt x="0" y="0"/>
                  </a:moveTo>
                  <a:cubicBezTo>
                    <a:pt x="0" y="135"/>
                    <a:pt x="0" y="135"/>
                    <a:pt x="0" y="135"/>
                  </a:cubicBezTo>
                  <a:cubicBezTo>
                    <a:pt x="37" y="135"/>
                    <a:pt x="67" y="105"/>
                    <a:pt x="67" y="68"/>
                  </a:cubicBezTo>
                  <a:cubicBezTo>
                    <a:pt x="67" y="30"/>
                    <a:pt x="37" y="0"/>
                    <a:pt x="0" y="0"/>
                  </a:cubicBezTo>
                </a:path>
              </a:pathLst>
            </a:custGeom>
            <a:solidFill>
              <a:srgbClr val="001B2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grpSp>
      <p:sp>
        <p:nvSpPr>
          <p:cNvPr id="79" name="矩形 78"/>
          <p:cNvSpPr/>
          <p:nvPr/>
        </p:nvSpPr>
        <p:spPr>
          <a:xfrm>
            <a:off x="344370" y="1043893"/>
            <a:ext cx="3416320" cy="369332"/>
          </a:xfrm>
          <a:prstGeom prst="rect">
            <a:avLst/>
          </a:prstGeom>
        </p:spPr>
        <p:txBody>
          <a:bodyPr wrap="none">
            <a:spAutoFit/>
          </a:bodyPr>
          <a:lstStyle/>
          <a:p>
            <a:pPr marR="0" lvl="0" eaLnBrk="0" fontAlgn="base" hangingPunct="0">
              <a:spcBef>
                <a:spcPct val="0"/>
              </a:spcBef>
              <a:spcAft>
                <a:spcPct val="0"/>
              </a:spcAft>
              <a:buClrTx/>
              <a:buSzTx/>
              <a:buFontTx/>
              <a:buNone/>
            </a:pPr>
            <a:r>
              <a:rPr lang="zh-CN" altLang="zh-CN" dirty="0">
                <a:latin typeface="Times New Roman" panose="02020603050405020304" pitchFamily="18" charset="0"/>
                <a:ea typeface="楷体_GB2312" panose="02010609030101010101" pitchFamily="49" charset="-122"/>
                <a:cs typeface="Times New Roman" panose="02020603050405020304" pitchFamily="18" charset="0"/>
              </a:rPr>
              <a:t>开展前期</a:t>
            </a:r>
            <a:r>
              <a:rPr lang="zh-CN" altLang="zh-CN" dirty="0" smtClean="0">
                <a:latin typeface="Times New Roman" panose="02020603050405020304" pitchFamily="18" charset="0"/>
                <a:ea typeface="楷体_GB2312" panose="02010609030101010101" pitchFamily="49" charset="-122"/>
                <a:cs typeface="Times New Roman" panose="02020603050405020304" pitchFamily="18" charset="0"/>
              </a:rPr>
              <a:t>准备</a:t>
            </a:r>
            <a:r>
              <a:rPr lang="zh-CN" altLang="zh-CN" dirty="0" smtClean="0"/>
              <a:t>和</a:t>
            </a:r>
            <a:r>
              <a:rPr lang="zh-CN" altLang="zh-CN" dirty="0"/>
              <a:t>相关资料收集</a:t>
            </a:r>
            <a:r>
              <a:rPr lang="zh-CN" altLang="zh-CN"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grpSp>
        <p:nvGrpSpPr>
          <p:cNvPr id="80" name="组合 79"/>
          <p:cNvGrpSpPr/>
          <p:nvPr/>
        </p:nvGrpSpPr>
        <p:grpSpPr>
          <a:xfrm>
            <a:off x="3795868" y="953554"/>
            <a:ext cx="812800" cy="812800"/>
            <a:chOff x="3830638" y="948293"/>
            <a:chExt cx="812800" cy="812800"/>
          </a:xfrm>
        </p:grpSpPr>
        <p:sp>
          <p:nvSpPr>
            <p:cNvPr id="81" name="椭圆 80"/>
            <p:cNvSpPr/>
            <p:nvPr/>
          </p:nvSpPr>
          <p:spPr>
            <a:xfrm>
              <a:off x="3830638" y="948293"/>
              <a:ext cx="812800" cy="812800"/>
            </a:xfrm>
            <a:prstGeom prst="ellipse">
              <a:avLst/>
            </a:prstGeom>
            <a:solidFill>
              <a:srgbClr val="706D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2" name="矩形 81"/>
            <p:cNvSpPr/>
            <p:nvPr/>
          </p:nvSpPr>
          <p:spPr>
            <a:xfrm>
              <a:off x="4060204" y="1052736"/>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83" name="组合 82"/>
          <p:cNvGrpSpPr/>
          <p:nvPr/>
        </p:nvGrpSpPr>
        <p:grpSpPr>
          <a:xfrm>
            <a:off x="3152926" y="1552040"/>
            <a:ext cx="812800" cy="812800"/>
            <a:chOff x="3017838" y="1688862"/>
            <a:chExt cx="812800" cy="812800"/>
          </a:xfrm>
        </p:grpSpPr>
        <p:sp>
          <p:nvSpPr>
            <p:cNvPr id="84" name="椭圆 83"/>
            <p:cNvSpPr/>
            <p:nvPr/>
          </p:nvSpPr>
          <p:spPr>
            <a:xfrm>
              <a:off x="3017838" y="1688862"/>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5" name="矩形 84"/>
            <p:cNvSpPr/>
            <p:nvPr/>
          </p:nvSpPr>
          <p:spPr>
            <a:xfrm>
              <a:off x="3226326" y="1821763"/>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2</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86" name="组合 85"/>
          <p:cNvGrpSpPr/>
          <p:nvPr/>
        </p:nvGrpSpPr>
        <p:grpSpPr>
          <a:xfrm>
            <a:off x="2724298" y="2379464"/>
            <a:ext cx="812800" cy="812800"/>
            <a:chOff x="2682876" y="2534832"/>
            <a:chExt cx="812800" cy="812800"/>
          </a:xfrm>
        </p:grpSpPr>
        <p:sp>
          <p:nvSpPr>
            <p:cNvPr id="87" name="椭圆 86"/>
            <p:cNvSpPr/>
            <p:nvPr/>
          </p:nvSpPr>
          <p:spPr>
            <a:xfrm>
              <a:off x="2682876" y="2534832"/>
              <a:ext cx="812800" cy="812800"/>
            </a:xfrm>
            <a:prstGeom prst="ellipse">
              <a:avLst/>
            </a:prstGeom>
            <a:solidFill>
              <a:srgbClr val="2B4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8" name="矩形 87"/>
            <p:cNvSpPr/>
            <p:nvPr/>
          </p:nvSpPr>
          <p:spPr>
            <a:xfrm>
              <a:off x="2885538" y="2681536"/>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3</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89" name="组合 88"/>
          <p:cNvGrpSpPr/>
          <p:nvPr/>
        </p:nvGrpSpPr>
        <p:grpSpPr>
          <a:xfrm>
            <a:off x="2536966" y="3315568"/>
            <a:ext cx="812800" cy="812800"/>
            <a:chOff x="2611438" y="3566182"/>
            <a:chExt cx="812800" cy="812800"/>
          </a:xfrm>
        </p:grpSpPr>
        <p:sp>
          <p:nvSpPr>
            <p:cNvPr id="90" name="椭圆 89"/>
            <p:cNvSpPr/>
            <p:nvPr/>
          </p:nvSpPr>
          <p:spPr>
            <a:xfrm>
              <a:off x="2611438" y="3566182"/>
              <a:ext cx="812800" cy="812800"/>
            </a:xfrm>
            <a:prstGeom prst="ellipse">
              <a:avLst/>
            </a:prstGeom>
            <a:solidFill>
              <a:srgbClr val="706D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91" name="矩形 90"/>
            <p:cNvSpPr/>
            <p:nvPr/>
          </p:nvSpPr>
          <p:spPr>
            <a:xfrm>
              <a:off x="2802989" y="3697868"/>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4</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92" name="组合 91"/>
          <p:cNvGrpSpPr/>
          <p:nvPr/>
        </p:nvGrpSpPr>
        <p:grpSpPr>
          <a:xfrm>
            <a:off x="2717941" y="4266353"/>
            <a:ext cx="812800" cy="812800"/>
            <a:chOff x="3017838" y="4493673"/>
            <a:chExt cx="812800" cy="812800"/>
          </a:xfrm>
        </p:grpSpPr>
        <p:sp>
          <p:nvSpPr>
            <p:cNvPr id="93" name="椭圆 92"/>
            <p:cNvSpPr/>
            <p:nvPr/>
          </p:nvSpPr>
          <p:spPr>
            <a:xfrm>
              <a:off x="3017838" y="4493673"/>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94" name="矩形 93"/>
            <p:cNvSpPr/>
            <p:nvPr/>
          </p:nvSpPr>
          <p:spPr>
            <a:xfrm>
              <a:off x="3243641" y="4638463"/>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5</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95" name="组合 94"/>
          <p:cNvGrpSpPr/>
          <p:nvPr/>
        </p:nvGrpSpPr>
        <p:grpSpPr>
          <a:xfrm>
            <a:off x="3148366" y="5136480"/>
            <a:ext cx="812800" cy="812800"/>
            <a:chOff x="3643227" y="5326178"/>
            <a:chExt cx="812800" cy="812800"/>
          </a:xfrm>
        </p:grpSpPr>
        <p:sp>
          <p:nvSpPr>
            <p:cNvPr id="96" name="椭圆 95"/>
            <p:cNvSpPr/>
            <p:nvPr/>
          </p:nvSpPr>
          <p:spPr>
            <a:xfrm>
              <a:off x="3643227" y="5326178"/>
              <a:ext cx="812800" cy="812800"/>
            </a:xfrm>
            <a:prstGeom prst="ellipse">
              <a:avLst/>
            </a:prstGeom>
            <a:solidFill>
              <a:srgbClr val="2B4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97" name="矩形 96"/>
            <p:cNvSpPr/>
            <p:nvPr/>
          </p:nvSpPr>
          <p:spPr>
            <a:xfrm>
              <a:off x="3851715" y="5470968"/>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6</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98" name="组合 97"/>
          <p:cNvGrpSpPr/>
          <p:nvPr/>
        </p:nvGrpSpPr>
        <p:grpSpPr>
          <a:xfrm>
            <a:off x="3817150" y="6000576"/>
            <a:ext cx="812800" cy="812800"/>
            <a:chOff x="4385905" y="5779089"/>
            <a:chExt cx="812800" cy="812800"/>
          </a:xfrm>
        </p:grpSpPr>
        <p:sp>
          <p:nvSpPr>
            <p:cNvPr id="99" name="椭圆 98"/>
            <p:cNvSpPr/>
            <p:nvPr/>
          </p:nvSpPr>
          <p:spPr>
            <a:xfrm>
              <a:off x="4385905" y="5779089"/>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0" name="矩形 99"/>
            <p:cNvSpPr/>
            <p:nvPr/>
          </p:nvSpPr>
          <p:spPr>
            <a:xfrm>
              <a:off x="4597402" y="5923105"/>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7</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01" name="组合 100"/>
          <p:cNvGrpSpPr/>
          <p:nvPr/>
        </p:nvGrpSpPr>
        <p:grpSpPr>
          <a:xfrm>
            <a:off x="4876558" y="6000576"/>
            <a:ext cx="812800" cy="812800"/>
            <a:chOff x="5188930" y="5306473"/>
            <a:chExt cx="812800" cy="812800"/>
          </a:xfrm>
        </p:grpSpPr>
        <p:sp>
          <p:nvSpPr>
            <p:cNvPr id="102" name="椭圆 101"/>
            <p:cNvSpPr/>
            <p:nvPr/>
          </p:nvSpPr>
          <p:spPr>
            <a:xfrm>
              <a:off x="5188930" y="5306473"/>
              <a:ext cx="812800" cy="812800"/>
            </a:xfrm>
            <a:prstGeom prst="ellipse">
              <a:avLst/>
            </a:prstGeom>
            <a:solidFill>
              <a:srgbClr val="706D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3" name="矩形 102"/>
            <p:cNvSpPr/>
            <p:nvPr/>
          </p:nvSpPr>
          <p:spPr>
            <a:xfrm>
              <a:off x="5397418" y="5445224"/>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8</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04" name="组合 103"/>
          <p:cNvGrpSpPr/>
          <p:nvPr/>
        </p:nvGrpSpPr>
        <p:grpSpPr>
          <a:xfrm>
            <a:off x="5612473" y="5136480"/>
            <a:ext cx="812800" cy="812800"/>
            <a:chOff x="5573019" y="4475889"/>
            <a:chExt cx="812800" cy="812800"/>
          </a:xfrm>
        </p:grpSpPr>
        <p:sp>
          <p:nvSpPr>
            <p:cNvPr id="105" name="椭圆 104"/>
            <p:cNvSpPr/>
            <p:nvPr/>
          </p:nvSpPr>
          <p:spPr>
            <a:xfrm>
              <a:off x="5573019" y="4475889"/>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6" name="矩形 105"/>
            <p:cNvSpPr/>
            <p:nvPr/>
          </p:nvSpPr>
          <p:spPr>
            <a:xfrm>
              <a:off x="5855098" y="4601098"/>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9</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07" name="组合 106"/>
          <p:cNvGrpSpPr/>
          <p:nvPr/>
        </p:nvGrpSpPr>
        <p:grpSpPr>
          <a:xfrm>
            <a:off x="5981279" y="2379464"/>
            <a:ext cx="812800" cy="812800"/>
            <a:chOff x="6156176" y="3590437"/>
            <a:chExt cx="812800" cy="812800"/>
          </a:xfrm>
        </p:grpSpPr>
        <p:sp>
          <p:nvSpPr>
            <p:cNvPr id="108" name="椭圆 107"/>
            <p:cNvSpPr/>
            <p:nvPr/>
          </p:nvSpPr>
          <p:spPr>
            <a:xfrm>
              <a:off x="6156176" y="3590437"/>
              <a:ext cx="812800" cy="812800"/>
            </a:xfrm>
            <a:prstGeom prst="ellipse">
              <a:avLst/>
            </a:prstGeom>
            <a:solidFill>
              <a:srgbClr val="2B4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9" name="矩形 108"/>
            <p:cNvSpPr/>
            <p:nvPr/>
          </p:nvSpPr>
          <p:spPr>
            <a:xfrm>
              <a:off x="6300192" y="3720775"/>
              <a:ext cx="565618"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12</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10" name="组合 109"/>
          <p:cNvGrpSpPr/>
          <p:nvPr/>
        </p:nvGrpSpPr>
        <p:grpSpPr>
          <a:xfrm>
            <a:off x="5545342" y="1536080"/>
            <a:ext cx="812800" cy="812800"/>
            <a:chOff x="6053010" y="2633252"/>
            <a:chExt cx="812800" cy="812800"/>
          </a:xfrm>
        </p:grpSpPr>
        <p:sp>
          <p:nvSpPr>
            <p:cNvPr id="111" name="椭圆 110"/>
            <p:cNvSpPr/>
            <p:nvPr/>
          </p:nvSpPr>
          <p:spPr>
            <a:xfrm>
              <a:off x="6053010" y="2633252"/>
              <a:ext cx="812800" cy="812800"/>
            </a:xfrm>
            <a:prstGeom prst="ellipse">
              <a:avLst/>
            </a:prstGeom>
            <a:solidFill>
              <a:srgbClr val="706D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12" name="矩形 111"/>
            <p:cNvSpPr/>
            <p:nvPr/>
          </p:nvSpPr>
          <p:spPr>
            <a:xfrm>
              <a:off x="6175211" y="2781402"/>
              <a:ext cx="568398"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13</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13" name="组合 112"/>
          <p:cNvGrpSpPr/>
          <p:nvPr/>
        </p:nvGrpSpPr>
        <p:grpSpPr>
          <a:xfrm>
            <a:off x="4901425" y="939304"/>
            <a:ext cx="812800" cy="812800"/>
            <a:chOff x="5594304" y="1757685"/>
            <a:chExt cx="812800" cy="812800"/>
          </a:xfrm>
        </p:grpSpPr>
        <p:sp>
          <p:nvSpPr>
            <p:cNvPr id="114" name="椭圆 113"/>
            <p:cNvSpPr/>
            <p:nvPr/>
          </p:nvSpPr>
          <p:spPr>
            <a:xfrm>
              <a:off x="5594304" y="1757685"/>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15" name="矩形 114"/>
            <p:cNvSpPr/>
            <p:nvPr/>
          </p:nvSpPr>
          <p:spPr>
            <a:xfrm>
              <a:off x="5731794" y="1844824"/>
              <a:ext cx="568398"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14</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sp>
        <p:nvSpPr>
          <p:cNvPr id="119" name="矩形 118"/>
          <p:cNvSpPr/>
          <p:nvPr/>
        </p:nvSpPr>
        <p:spPr>
          <a:xfrm>
            <a:off x="758356" y="1742812"/>
            <a:ext cx="2492990" cy="369332"/>
          </a:xfrm>
          <a:prstGeom prst="rect">
            <a:avLst/>
          </a:prstGeom>
        </p:spPr>
        <p:txBody>
          <a:bodyPr wrap="non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组织宣传和培训工作。</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0" name="矩形 119"/>
          <p:cNvSpPr/>
          <p:nvPr/>
        </p:nvSpPr>
        <p:spPr>
          <a:xfrm>
            <a:off x="489122" y="2606908"/>
            <a:ext cx="2262158" cy="369332"/>
          </a:xfrm>
          <a:prstGeom prst="rect">
            <a:avLst/>
          </a:prstGeom>
        </p:spPr>
        <p:txBody>
          <a:bodyPr wrap="non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获取遥感影像资料。</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1" name="矩形 120"/>
          <p:cNvSpPr/>
          <p:nvPr/>
        </p:nvSpPr>
        <p:spPr>
          <a:xfrm>
            <a:off x="507118" y="3482037"/>
            <a:ext cx="2101286" cy="646331"/>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调查信息提取和调查底图制作。</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2" name="矩形 121"/>
          <p:cNvSpPr/>
          <p:nvPr/>
        </p:nvSpPr>
        <p:spPr>
          <a:xfrm>
            <a:off x="179512" y="4285158"/>
            <a:ext cx="2559231" cy="923330"/>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开展农村土地利用现状和城镇村庄内部土地利用现状调查。</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3" name="矩形 122"/>
          <p:cNvSpPr/>
          <p:nvPr/>
        </p:nvSpPr>
        <p:spPr>
          <a:xfrm>
            <a:off x="847121" y="5282237"/>
            <a:ext cx="2177941" cy="646331"/>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开展权属界线上图和补充调查。</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4" name="矩形 123"/>
          <p:cNvSpPr/>
          <p:nvPr/>
        </p:nvSpPr>
        <p:spPr>
          <a:xfrm>
            <a:off x="1388826" y="6120438"/>
            <a:ext cx="2170500" cy="646331"/>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开展专项用地调查与评价。</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5" name="矩形 124"/>
          <p:cNvSpPr/>
          <p:nvPr/>
        </p:nvSpPr>
        <p:spPr>
          <a:xfrm>
            <a:off x="5859840" y="6146594"/>
            <a:ext cx="2723493" cy="646331"/>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建立土地调查数据库及共享服务云平台。</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6" name="矩形 125"/>
          <p:cNvSpPr/>
          <p:nvPr/>
        </p:nvSpPr>
        <p:spPr>
          <a:xfrm>
            <a:off x="6817356" y="4479116"/>
            <a:ext cx="2308096" cy="646331"/>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smtClean="0">
                <a:latin typeface="Times New Roman" panose="02020603050405020304" pitchFamily="18" charset="0"/>
                <a:ea typeface="楷体_GB2312" panose="02010609030101010101" pitchFamily="49" charset="-122"/>
                <a:cs typeface="Times New Roman" panose="02020603050405020304" pitchFamily="18" charset="0"/>
              </a:rPr>
              <a:t>开展调查成果的核查，组织成果整改。</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7" name="矩形 126"/>
          <p:cNvSpPr/>
          <p:nvPr/>
        </p:nvSpPr>
        <p:spPr>
          <a:xfrm>
            <a:off x="7037560" y="3205038"/>
            <a:ext cx="1765608" cy="1200329"/>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开展县级调查成果汇总及各类统计汇总分析。</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8" name="矩形 127"/>
          <p:cNvSpPr/>
          <p:nvPr/>
        </p:nvSpPr>
        <p:spPr>
          <a:xfrm>
            <a:off x="6445746" y="1752104"/>
            <a:ext cx="2357422" cy="369332"/>
          </a:xfrm>
          <a:prstGeom prst="rect">
            <a:avLst/>
          </a:prstGeom>
        </p:spPr>
        <p:txBody>
          <a:bodyPr wrap="square">
            <a:spAutoFit/>
          </a:bodyPr>
          <a:lstStyle/>
          <a:p>
            <a:pPr marR="0" lvl="0" algn="ctr"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开展调查成果验收。</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9" name="矩形 128"/>
          <p:cNvSpPr/>
          <p:nvPr/>
        </p:nvSpPr>
        <p:spPr>
          <a:xfrm>
            <a:off x="6855997" y="2386949"/>
            <a:ext cx="1947171" cy="662439"/>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开展省级成果编制和检查上报。</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0" name="矩形 129"/>
          <p:cNvSpPr/>
          <p:nvPr/>
        </p:nvSpPr>
        <p:spPr>
          <a:xfrm>
            <a:off x="5874253" y="1103387"/>
            <a:ext cx="2011680" cy="368300"/>
          </a:xfrm>
          <a:prstGeom prst="rect">
            <a:avLst/>
          </a:prstGeom>
        </p:spPr>
        <p:txBody>
          <a:bodyPr wrap="non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成果运用与推广。</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1" name="矩形 130"/>
          <p:cNvSpPr/>
          <p:nvPr/>
        </p:nvSpPr>
        <p:spPr>
          <a:xfrm>
            <a:off x="3883158" y="2063784"/>
            <a:ext cx="1725642" cy="646331"/>
          </a:xfrm>
          <a:prstGeom prst="rect">
            <a:avLst/>
          </a:prstGeom>
        </p:spPr>
        <p:txBody>
          <a:bodyPr wrap="square">
            <a:spAutoFit/>
          </a:bodyPr>
          <a:lstStyle/>
          <a:p>
            <a:pPr algn="ct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三次调查主要工作内容</a:t>
            </a:r>
            <a:endParaRPr lang="zh-CN" altLang="en-US" dirty="0">
              <a:latin typeface="Times New Roman" panose="02020603050405020304" pitchFamily="18" charset="0"/>
              <a:ea typeface="楷体_GB2312" panose="02010609030101010101" pitchFamily="49" charset="-122"/>
              <a:cs typeface="Times New Roman" panose="02020603050405020304" pitchFamily="18" charset="0"/>
            </a:endParaRPr>
          </a:p>
        </p:txBody>
      </p:sp>
      <p:grpSp>
        <p:nvGrpSpPr>
          <p:cNvPr id="132" name="组合 131"/>
          <p:cNvGrpSpPr/>
          <p:nvPr/>
        </p:nvGrpSpPr>
        <p:grpSpPr>
          <a:xfrm>
            <a:off x="6144033" y="3315568"/>
            <a:ext cx="812800" cy="812800"/>
            <a:chOff x="5594304" y="1757685"/>
            <a:chExt cx="812800" cy="812800"/>
          </a:xfrm>
        </p:grpSpPr>
        <p:sp>
          <p:nvSpPr>
            <p:cNvPr id="133" name="椭圆 132"/>
            <p:cNvSpPr/>
            <p:nvPr/>
          </p:nvSpPr>
          <p:spPr>
            <a:xfrm>
              <a:off x="5594304" y="1757685"/>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34" name="矩形 133"/>
            <p:cNvSpPr/>
            <p:nvPr/>
          </p:nvSpPr>
          <p:spPr>
            <a:xfrm>
              <a:off x="5731794" y="1844824"/>
              <a:ext cx="568398"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11</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35" name="组合 134"/>
          <p:cNvGrpSpPr/>
          <p:nvPr/>
        </p:nvGrpSpPr>
        <p:grpSpPr>
          <a:xfrm>
            <a:off x="6001704" y="4251672"/>
            <a:ext cx="812800" cy="812800"/>
            <a:chOff x="4864678" y="944885"/>
            <a:chExt cx="812800" cy="812800"/>
          </a:xfrm>
        </p:grpSpPr>
        <p:sp>
          <p:nvSpPr>
            <p:cNvPr id="136" name="椭圆 135"/>
            <p:cNvSpPr/>
            <p:nvPr/>
          </p:nvSpPr>
          <p:spPr>
            <a:xfrm>
              <a:off x="4864678" y="944885"/>
              <a:ext cx="812800" cy="812800"/>
            </a:xfrm>
            <a:prstGeom prst="ellipse">
              <a:avLst/>
            </a:prstGeom>
            <a:solidFill>
              <a:srgbClr val="2B4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37" name="矩形 136"/>
            <p:cNvSpPr/>
            <p:nvPr/>
          </p:nvSpPr>
          <p:spPr>
            <a:xfrm>
              <a:off x="5004048" y="1052736"/>
              <a:ext cx="568398"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10</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sp>
        <p:nvSpPr>
          <p:cNvPr id="138" name="矩形 137"/>
          <p:cNvSpPr/>
          <p:nvPr/>
        </p:nvSpPr>
        <p:spPr>
          <a:xfrm>
            <a:off x="6565722" y="5333306"/>
            <a:ext cx="2376311" cy="645160"/>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zh-CN" dirty="0" smtClean="0"/>
              <a:t>组织</a:t>
            </a:r>
            <a:r>
              <a:rPr lang="zh-CN" altLang="zh-CN" dirty="0"/>
              <a:t>开展全省统一时点更新。</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1"/>
                                        </p:tgtEl>
                                        <p:attrNameLst>
                                          <p:attrName>style.visibility</p:attrName>
                                        </p:attrNameLst>
                                      </p:cBhvr>
                                      <p:to>
                                        <p:strVal val="visible"/>
                                      </p:to>
                                    </p:set>
                                    <p:anim calcmode="lin" valueType="num">
                                      <p:cBhvr>
                                        <p:cTn id="13" dur="500" fill="hold"/>
                                        <p:tgtEl>
                                          <p:spTgt spid="131"/>
                                        </p:tgtEl>
                                        <p:attrNameLst>
                                          <p:attrName>ppt_w</p:attrName>
                                        </p:attrNameLst>
                                      </p:cBhvr>
                                      <p:tavLst>
                                        <p:tav tm="0">
                                          <p:val>
                                            <p:fltVal val="0"/>
                                          </p:val>
                                        </p:tav>
                                        <p:tav tm="100000">
                                          <p:val>
                                            <p:strVal val="#ppt_w"/>
                                          </p:val>
                                        </p:tav>
                                      </p:tavLst>
                                    </p:anim>
                                    <p:anim calcmode="lin" valueType="num">
                                      <p:cBhvr>
                                        <p:cTn id="14" dur="500" fill="hold"/>
                                        <p:tgtEl>
                                          <p:spTgt spid="131"/>
                                        </p:tgtEl>
                                        <p:attrNameLst>
                                          <p:attrName>ppt_h</p:attrName>
                                        </p:attrNameLst>
                                      </p:cBhvr>
                                      <p:tavLst>
                                        <p:tav tm="0">
                                          <p:val>
                                            <p:fltVal val="0"/>
                                          </p:val>
                                        </p:tav>
                                        <p:tav tm="100000">
                                          <p:val>
                                            <p:strVal val="#ppt_h"/>
                                          </p:val>
                                        </p:tav>
                                      </p:tavLst>
                                    </p:anim>
                                    <p:animEffect transition="in" filter="fade">
                                      <p:cBhvr>
                                        <p:cTn id="15" dur="500"/>
                                        <p:tgtEl>
                                          <p:spTgt spid="131"/>
                                        </p:tgtEl>
                                      </p:cBhvr>
                                    </p:animEffect>
                                  </p:childTnLst>
                                </p:cTn>
                              </p:par>
                            </p:childTnLst>
                          </p:cTn>
                        </p:par>
                        <p:par>
                          <p:cTn id="16" fill="hold">
                            <p:stCondLst>
                              <p:cond delay="1000"/>
                            </p:stCondLst>
                            <p:childTnLst>
                              <p:par>
                                <p:cTn id="17" presetID="14" presetClass="entr" presetSubtype="10"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randombar(horizontal)">
                                      <p:cBhvr>
                                        <p:cTn id="19" dur="500"/>
                                        <p:tgtEl>
                                          <p:spTgt spid="8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randombar(horizontal)">
                                      <p:cBhvr>
                                        <p:cTn id="22" dur="500"/>
                                        <p:tgtEl>
                                          <p:spTgt spid="79"/>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83"/>
                                        </p:tgtEl>
                                        <p:attrNameLst>
                                          <p:attrName>style.visibility</p:attrName>
                                        </p:attrNameLst>
                                      </p:cBhvr>
                                      <p:to>
                                        <p:strVal val="visible"/>
                                      </p:to>
                                    </p:set>
                                    <p:animEffect transition="in" filter="randombar(horizontal)">
                                      <p:cBhvr>
                                        <p:cTn id="26" dur="500"/>
                                        <p:tgtEl>
                                          <p:spTgt spid="8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9"/>
                                        </p:tgtEl>
                                        <p:attrNameLst>
                                          <p:attrName>style.visibility</p:attrName>
                                        </p:attrNameLst>
                                      </p:cBhvr>
                                      <p:to>
                                        <p:strVal val="visible"/>
                                      </p:to>
                                    </p:set>
                                    <p:animEffect transition="in" filter="randombar(horizontal)">
                                      <p:cBhvr>
                                        <p:cTn id="29" dur="500"/>
                                        <p:tgtEl>
                                          <p:spTgt spid="119"/>
                                        </p:tgtEl>
                                      </p:cBhvr>
                                    </p:animEffect>
                                  </p:childTnLst>
                                </p:cTn>
                              </p:par>
                            </p:childTnLst>
                          </p:cTn>
                        </p:par>
                        <p:par>
                          <p:cTn id="30" fill="hold">
                            <p:stCondLst>
                              <p:cond delay="2000"/>
                            </p:stCondLst>
                            <p:childTnLst>
                              <p:par>
                                <p:cTn id="31" presetID="14" presetClass="entr" presetSubtype="10" fill="hold"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randombar(horizontal)">
                                      <p:cBhvr>
                                        <p:cTn id="33" dur="500"/>
                                        <p:tgtEl>
                                          <p:spTgt spid="86"/>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20"/>
                                        </p:tgtEl>
                                        <p:attrNameLst>
                                          <p:attrName>style.visibility</p:attrName>
                                        </p:attrNameLst>
                                      </p:cBhvr>
                                      <p:to>
                                        <p:strVal val="visible"/>
                                      </p:to>
                                    </p:set>
                                    <p:animEffect transition="in" filter="randombar(horizontal)">
                                      <p:cBhvr>
                                        <p:cTn id="36" dur="500"/>
                                        <p:tgtEl>
                                          <p:spTgt spid="120"/>
                                        </p:tgtEl>
                                      </p:cBhvr>
                                    </p:animEffect>
                                  </p:childTnLst>
                                </p:cTn>
                              </p:par>
                            </p:childTnLst>
                          </p:cTn>
                        </p:par>
                        <p:par>
                          <p:cTn id="37" fill="hold">
                            <p:stCondLst>
                              <p:cond delay="2500"/>
                            </p:stCondLst>
                            <p:childTnLst>
                              <p:par>
                                <p:cTn id="38" presetID="14" presetClass="entr" presetSubtype="10" fill="hold" nodeType="after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randombar(horizontal)">
                                      <p:cBhvr>
                                        <p:cTn id="40" dur="500"/>
                                        <p:tgtEl>
                                          <p:spTgt spid="89"/>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21"/>
                                        </p:tgtEl>
                                        <p:attrNameLst>
                                          <p:attrName>style.visibility</p:attrName>
                                        </p:attrNameLst>
                                      </p:cBhvr>
                                      <p:to>
                                        <p:strVal val="visible"/>
                                      </p:to>
                                    </p:set>
                                    <p:animEffect transition="in" filter="randombar(horizontal)">
                                      <p:cBhvr>
                                        <p:cTn id="43" dur="500"/>
                                        <p:tgtEl>
                                          <p:spTgt spid="121"/>
                                        </p:tgtEl>
                                      </p:cBhvr>
                                    </p:animEffect>
                                  </p:childTnLst>
                                </p:cTn>
                              </p:par>
                            </p:childTnLst>
                          </p:cTn>
                        </p:par>
                        <p:par>
                          <p:cTn id="44" fill="hold">
                            <p:stCondLst>
                              <p:cond delay="3000"/>
                            </p:stCondLst>
                            <p:childTnLst>
                              <p:par>
                                <p:cTn id="45" presetID="14" presetClass="entr" presetSubtype="10" fill="hold" nodeType="afterEffect">
                                  <p:stCondLst>
                                    <p:cond delay="0"/>
                                  </p:stCondLst>
                                  <p:childTnLst>
                                    <p:set>
                                      <p:cBhvr>
                                        <p:cTn id="46" dur="1" fill="hold">
                                          <p:stCondLst>
                                            <p:cond delay="0"/>
                                          </p:stCondLst>
                                        </p:cTn>
                                        <p:tgtEl>
                                          <p:spTgt spid="92"/>
                                        </p:tgtEl>
                                        <p:attrNameLst>
                                          <p:attrName>style.visibility</p:attrName>
                                        </p:attrNameLst>
                                      </p:cBhvr>
                                      <p:to>
                                        <p:strVal val="visible"/>
                                      </p:to>
                                    </p:set>
                                    <p:animEffect transition="in" filter="randombar(horizontal)">
                                      <p:cBhvr>
                                        <p:cTn id="47" dur="500"/>
                                        <p:tgtEl>
                                          <p:spTgt spid="9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22"/>
                                        </p:tgtEl>
                                        <p:attrNameLst>
                                          <p:attrName>style.visibility</p:attrName>
                                        </p:attrNameLst>
                                      </p:cBhvr>
                                      <p:to>
                                        <p:strVal val="visible"/>
                                      </p:to>
                                    </p:set>
                                    <p:animEffect transition="in" filter="randombar(horizontal)">
                                      <p:cBhvr>
                                        <p:cTn id="50" dur="500"/>
                                        <p:tgtEl>
                                          <p:spTgt spid="122"/>
                                        </p:tgtEl>
                                      </p:cBhvr>
                                    </p:animEffect>
                                  </p:childTnLst>
                                </p:cTn>
                              </p:par>
                            </p:childTnLst>
                          </p:cTn>
                        </p:par>
                        <p:par>
                          <p:cTn id="51" fill="hold">
                            <p:stCondLst>
                              <p:cond delay="3500"/>
                            </p:stCondLst>
                            <p:childTnLst>
                              <p:par>
                                <p:cTn id="52" presetID="14" presetClass="entr" presetSubtype="10" fill="hold" nodeType="afterEffect">
                                  <p:stCondLst>
                                    <p:cond delay="0"/>
                                  </p:stCondLst>
                                  <p:childTnLst>
                                    <p:set>
                                      <p:cBhvr>
                                        <p:cTn id="53" dur="1" fill="hold">
                                          <p:stCondLst>
                                            <p:cond delay="0"/>
                                          </p:stCondLst>
                                        </p:cTn>
                                        <p:tgtEl>
                                          <p:spTgt spid="95"/>
                                        </p:tgtEl>
                                        <p:attrNameLst>
                                          <p:attrName>style.visibility</p:attrName>
                                        </p:attrNameLst>
                                      </p:cBhvr>
                                      <p:to>
                                        <p:strVal val="visible"/>
                                      </p:to>
                                    </p:set>
                                    <p:animEffect transition="in" filter="randombar(horizontal)">
                                      <p:cBhvr>
                                        <p:cTn id="54" dur="500"/>
                                        <p:tgtEl>
                                          <p:spTgt spid="95"/>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23"/>
                                        </p:tgtEl>
                                        <p:attrNameLst>
                                          <p:attrName>style.visibility</p:attrName>
                                        </p:attrNameLst>
                                      </p:cBhvr>
                                      <p:to>
                                        <p:strVal val="visible"/>
                                      </p:to>
                                    </p:set>
                                    <p:animEffect transition="in" filter="randombar(horizontal)">
                                      <p:cBhvr>
                                        <p:cTn id="57" dur="500"/>
                                        <p:tgtEl>
                                          <p:spTgt spid="123"/>
                                        </p:tgtEl>
                                      </p:cBhvr>
                                    </p:animEffect>
                                  </p:childTnLst>
                                </p:cTn>
                              </p:par>
                            </p:childTnLst>
                          </p:cTn>
                        </p:par>
                        <p:par>
                          <p:cTn id="58" fill="hold">
                            <p:stCondLst>
                              <p:cond delay="4000"/>
                            </p:stCondLst>
                            <p:childTnLst>
                              <p:par>
                                <p:cTn id="59" presetID="14" presetClass="entr" presetSubtype="10" fill="hold" nodeType="after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randombar(horizontal)">
                                      <p:cBhvr>
                                        <p:cTn id="61" dur="500"/>
                                        <p:tgtEl>
                                          <p:spTgt spid="98"/>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24"/>
                                        </p:tgtEl>
                                        <p:attrNameLst>
                                          <p:attrName>style.visibility</p:attrName>
                                        </p:attrNameLst>
                                      </p:cBhvr>
                                      <p:to>
                                        <p:strVal val="visible"/>
                                      </p:to>
                                    </p:set>
                                    <p:animEffect transition="in" filter="randombar(horizontal)">
                                      <p:cBhvr>
                                        <p:cTn id="64" dur="500"/>
                                        <p:tgtEl>
                                          <p:spTgt spid="124"/>
                                        </p:tgtEl>
                                      </p:cBhvr>
                                    </p:animEffect>
                                  </p:childTnLst>
                                </p:cTn>
                              </p:par>
                            </p:childTnLst>
                          </p:cTn>
                        </p:par>
                        <p:par>
                          <p:cTn id="65" fill="hold">
                            <p:stCondLst>
                              <p:cond delay="4500"/>
                            </p:stCondLst>
                            <p:childTnLst>
                              <p:par>
                                <p:cTn id="66" presetID="14" presetClass="entr" presetSubtype="10" fill="hold" nodeType="afterEffect">
                                  <p:stCondLst>
                                    <p:cond delay="0"/>
                                  </p:stCondLst>
                                  <p:childTnLst>
                                    <p:set>
                                      <p:cBhvr>
                                        <p:cTn id="67" dur="1" fill="hold">
                                          <p:stCondLst>
                                            <p:cond delay="0"/>
                                          </p:stCondLst>
                                        </p:cTn>
                                        <p:tgtEl>
                                          <p:spTgt spid="101"/>
                                        </p:tgtEl>
                                        <p:attrNameLst>
                                          <p:attrName>style.visibility</p:attrName>
                                        </p:attrNameLst>
                                      </p:cBhvr>
                                      <p:to>
                                        <p:strVal val="visible"/>
                                      </p:to>
                                    </p:set>
                                    <p:animEffect transition="in" filter="randombar(horizontal)">
                                      <p:cBhvr>
                                        <p:cTn id="68" dur="500"/>
                                        <p:tgtEl>
                                          <p:spTgt spid="10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25"/>
                                        </p:tgtEl>
                                        <p:attrNameLst>
                                          <p:attrName>style.visibility</p:attrName>
                                        </p:attrNameLst>
                                      </p:cBhvr>
                                      <p:to>
                                        <p:strVal val="visible"/>
                                      </p:to>
                                    </p:set>
                                    <p:animEffect transition="in" filter="randombar(horizontal)">
                                      <p:cBhvr>
                                        <p:cTn id="71" dur="500"/>
                                        <p:tgtEl>
                                          <p:spTgt spid="125"/>
                                        </p:tgtEl>
                                      </p:cBhvr>
                                    </p:animEffect>
                                  </p:childTnLst>
                                </p:cTn>
                              </p:par>
                            </p:childTnLst>
                          </p:cTn>
                        </p:par>
                        <p:par>
                          <p:cTn id="72" fill="hold">
                            <p:stCondLst>
                              <p:cond delay="5000"/>
                            </p:stCondLst>
                            <p:childTnLst>
                              <p:par>
                                <p:cTn id="73" presetID="14" presetClass="entr" presetSubtype="10" fill="hold" nodeType="afterEffect">
                                  <p:stCondLst>
                                    <p:cond delay="0"/>
                                  </p:stCondLst>
                                  <p:childTnLst>
                                    <p:set>
                                      <p:cBhvr>
                                        <p:cTn id="74" dur="1" fill="hold">
                                          <p:stCondLst>
                                            <p:cond delay="0"/>
                                          </p:stCondLst>
                                        </p:cTn>
                                        <p:tgtEl>
                                          <p:spTgt spid="104"/>
                                        </p:tgtEl>
                                        <p:attrNameLst>
                                          <p:attrName>style.visibility</p:attrName>
                                        </p:attrNameLst>
                                      </p:cBhvr>
                                      <p:to>
                                        <p:strVal val="visible"/>
                                      </p:to>
                                    </p:set>
                                    <p:animEffect transition="in" filter="randombar(horizontal)">
                                      <p:cBhvr>
                                        <p:cTn id="75" dur="500"/>
                                        <p:tgtEl>
                                          <p:spTgt spid="104"/>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138"/>
                                        </p:tgtEl>
                                        <p:attrNameLst>
                                          <p:attrName>style.visibility</p:attrName>
                                        </p:attrNameLst>
                                      </p:cBhvr>
                                      <p:to>
                                        <p:strVal val="visible"/>
                                      </p:to>
                                    </p:set>
                                    <p:animEffect transition="in" filter="randombar(horizontal)">
                                      <p:cBhvr>
                                        <p:cTn id="78" dur="500"/>
                                        <p:tgtEl>
                                          <p:spTgt spid="138"/>
                                        </p:tgtEl>
                                      </p:cBhvr>
                                    </p:animEffect>
                                  </p:childTnLst>
                                </p:cTn>
                              </p:par>
                            </p:childTnLst>
                          </p:cTn>
                        </p:par>
                        <p:par>
                          <p:cTn id="79" fill="hold">
                            <p:stCondLst>
                              <p:cond delay="5500"/>
                            </p:stCondLst>
                            <p:childTnLst>
                              <p:par>
                                <p:cTn id="80" presetID="14" presetClass="entr" presetSubtype="10" fill="hold" nodeType="afterEffect">
                                  <p:stCondLst>
                                    <p:cond delay="0"/>
                                  </p:stCondLst>
                                  <p:childTnLst>
                                    <p:set>
                                      <p:cBhvr>
                                        <p:cTn id="81" dur="1" fill="hold">
                                          <p:stCondLst>
                                            <p:cond delay="0"/>
                                          </p:stCondLst>
                                        </p:cTn>
                                        <p:tgtEl>
                                          <p:spTgt spid="135"/>
                                        </p:tgtEl>
                                        <p:attrNameLst>
                                          <p:attrName>style.visibility</p:attrName>
                                        </p:attrNameLst>
                                      </p:cBhvr>
                                      <p:to>
                                        <p:strVal val="visible"/>
                                      </p:to>
                                    </p:set>
                                    <p:animEffect transition="in" filter="randombar(horizontal)">
                                      <p:cBhvr>
                                        <p:cTn id="82" dur="500"/>
                                        <p:tgtEl>
                                          <p:spTgt spid="135"/>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randombar(horizontal)">
                                      <p:cBhvr>
                                        <p:cTn id="85" dur="500"/>
                                        <p:tgtEl>
                                          <p:spTgt spid="126"/>
                                        </p:tgtEl>
                                      </p:cBhvr>
                                    </p:animEffect>
                                  </p:childTnLst>
                                </p:cTn>
                              </p:par>
                            </p:childTnLst>
                          </p:cTn>
                        </p:par>
                        <p:par>
                          <p:cTn id="86" fill="hold">
                            <p:stCondLst>
                              <p:cond delay="6000"/>
                            </p:stCondLst>
                            <p:childTnLst>
                              <p:par>
                                <p:cTn id="87" presetID="14" presetClass="entr" presetSubtype="10" fill="hold" nodeType="afterEffect">
                                  <p:stCondLst>
                                    <p:cond delay="0"/>
                                  </p:stCondLst>
                                  <p:childTnLst>
                                    <p:set>
                                      <p:cBhvr>
                                        <p:cTn id="88" dur="1" fill="hold">
                                          <p:stCondLst>
                                            <p:cond delay="0"/>
                                          </p:stCondLst>
                                        </p:cTn>
                                        <p:tgtEl>
                                          <p:spTgt spid="132"/>
                                        </p:tgtEl>
                                        <p:attrNameLst>
                                          <p:attrName>style.visibility</p:attrName>
                                        </p:attrNameLst>
                                      </p:cBhvr>
                                      <p:to>
                                        <p:strVal val="visible"/>
                                      </p:to>
                                    </p:set>
                                    <p:animEffect transition="in" filter="randombar(horizontal)">
                                      <p:cBhvr>
                                        <p:cTn id="89" dur="500"/>
                                        <p:tgtEl>
                                          <p:spTgt spid="132"/>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127"/>
                                        </p:tgtEl>
                                        <p:attrNameLst>
                                          <p:attrName>style.visibility</p:attrName>
                                        </p:attrNameLst>
                                      </p:cBhvr>
                                      <p:to>
                                        <p:strVal val="visible"/>
                                      </p:to>
                                    </p:set>
                                    <p:animEffect transition="in" filter="randombar(horizontal)">
                                      <p:cBhvr>
                                        <p:cTn id="92" dur="500"/>
                                        <p:tgtEl>
                                          <p:spTgt spid="127"/>
                                        </p:tgtEl>
                                      </p:cBhvr>
                                    </p:animEffect>
                                  </p:childTnLst>
                                </p:cTn>
                              </p:par>
                            </p:childTnLst>
                          </p:cTn>
                        </p:par>
                        <p:par>
                          <p:cTn id="93" fill="hold">
                            <p:stCondLst>
                              <p:cond delay="6500"/>
                            </p:stCondLst>
                            <p:childTnLst>
                              <p:par>
                                <p:cTn id="94" presetID="14" presetClass="entr" presetSubtype="10" fill="hold" nodeType="afterEffect">
                                  <p:stCondLst>
                                    <p:cond delay="0"/>
                                  </p:stCondLst>
                                  <p:childTnLst>
                                    <p:set>
                                      <p:cBhvr>
                                        <p:cTn id="95" dur="1" fill="hold">
                                          <p:stCondLst>
                                            <p:cond delay="0"/>
                                          </p:stCondLst>
                                        </p:cTn>
                                        <p:tgtEl>
                                          <p:spTgt spid="107"/>
                                        </p:tgtEl>
                                        <p:attrNameLst>
                                          <p:attrName>style.visibility</p:attrName>
                                        </p:attrNameLst>
                                      </p:cBhvr>
                                      <p:to>
                                        <p:strVal val="visible"/>
                                      </p:to>
                                    </p:set>
                                    <p:animEffect transition="in" filter="randombar(horizontal)">
                                      <p:cBhvr>
                                        <p:cTn id="96" dur="500"/>
                                        <p:tgtEl>
                                          <p:spTgt spid="107"/>
                                        </p:tgtEl>
                                      </p:cBhvr>
                                    </p:animEffect>
                                  </p:childTnLst>
                                </p:cTn>
                              </p:par>
                              <p:par>
                                <p:cTn id="97" presetID="14" presetClass="entr" presetSubtype="10" fill="hold" grpId="0" nodeType="withEffect">
                                  <p:stCondLst>
                                    <p:cond delay="0"/>
                                  </p:stCondLst>
                                  <p:childTnLst>
                                    <p:set>
                                      <p:cBhvr>
                                        <p:cTn id="98" dur="1" fill="hold">
                                          <p:stCondLst>
                                            <p:cond delay="0"/>
                                          </p:stCondLst>
                                        </p:cTn>
                                        <p:tgtEl>
                                          <p:spTgt spid="129"/>
                                        </p:tgtEl>
                                        <p:attrNameLst>
                                          <p:attrName>style.visibility</p:attrName>
                                        </p:attrNameLst>
                                      </p:cBhvr>
                                      <p:to>
                                        <p:strVal val="visible"/>
                                      </p:to>
                                    </p:set>
                                    <p:animEffect transition="in" filter="randombar(horizontal)">
                                      <p:cBhvr>
                                        <p:cTn id="99" dur="500"/>
                                        <p:tgtEl>
                                          <p:spTgt spid="129"/>
                                        </p:tgtEl>
                                      </p:cBhvr>
                                    </p:animEffect>
                                  </p:childTnLst>
                                </p:cTn>
                              </p:par>
                            </p:childTnLst>
                          </p:cTn>
                        </p:par>
                        <p:par>
                          <p:cTn id="100" fill="hold">
                            <p:stCondLst>
                              <p:cond delay="7000"/>
                            </p:stCondLst>
                            <p:childTnLst>
                              <p:par>
                                <p:cTn id="101" presetID="14" presetClass="entr" presetSubtype="10" fill="hold" nodeType="afterEffect">
                                  <p:stCondLst>
                                    <p:cond delay="0"/>
                                  </p:stCondLst>
                                  <p:childTnLst>
                                    <p:set>
                                      <p:cBhvr>
                                        <p:cTn id="102" dur="1" fill="hold">
                                          <p:stCondLst>
                                            <p:cond delay="0"/>
                                          </p:stCondLst>
                                        </p:cTn>
                                        <p:tgtEl>
                                          <p:spTgt spid="110"/>
                                        </p:tgtEl>
                                        <p:attrNameLst>
                                          <p:attrName>style.visibility</p:attrName>
                                        </p:attrNameLst>
                                      </p:cBhvr>
                                      <p:to>
                                        <p:strVal val="visible"/>
                                      </p:to>
                                    </p:set>
                                    <p:animEffect transition="in" filter="randombar(horizontal)">
                                      <p:cBhvr>
                                        <p:cTn id="103" dur="500"/>
                                        <p:tgtEl>
                                          <p:spTgt spid="110"/>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128"/>
                                        </p:tgtEl>
                                        <p:attrNameLst>
                                          <p:attrName>style.visibility</p:attrName>
                                        </p:attrNameLst>
                                      </p:cBhvr>
                                      <p:to>
                                        <p:strVal val="visible"/>
                                      </p:to>
                                    </p:set>
                                    <p:animEffect transition="in" filter="randombar(horizontal)">
                                      <p:cBhvr>
                                        <p:cTn id="106" dur="500"/>
                                        <p:tgtEl>
                                          <p:spTgt spid="128"/>
                                        </p:tgtEl>
                                      </p:cBhvr>
                                    </p:animEffect>
                                  </p:childTnLst>
                                </p:cTn>
                              </p:par>
                            </p:childTnLst>
                          </p:cTn>
                        </p:par>
                        <p:par>
                          <p:cTn id="107" fill="hold">
                            <p:stCondLst>
                              <p:cond delay="7500"/>
                            </p:stCondLst>
                            <p:childTnLst>
                              <p:par>
                                <p:cTn id="108" presetID="14" presetClass="entr" presetSubtype="10" fill="hold" nodeType="afterEffect">
                                  <p:stCondLst>
                                    <p:cond delay="0"/>
                                  </p:stCondLst>
                                  <p:childTnLst>
                                    <p:set>
                                      <p:cBhvr>
                                        <p:cTn id="109" dur="1" fill="hold">
                                          <p:stCondLst>
                                            <p:cond delay="0"/>
                                          </p:stCondLst>
                                        </p:cTn>
                                        <p:tgtEl>
                                          <p:spTgt spid="113"/>
                                        </p:tgtEl>
                                        <p:attrNameLst>
                                          <p:attrName>style.visibility</p:attrName>
                                        </p:attrNameLst>
                                      </p:cBhvr>
                                      <p:to>
                                        <p:strVal val="visible"/>
                                      </p:to>
                                    </p:set>
                                    <p:animEffect transition="in" filter="randombar(horizontal)">
                                      <p:cBhvr>
                                        <p:cTn id="110" dur="500"/>
                                        <p:tgtEl>
                                          <p:spTgt spid="113"/>
                                        </p:tgtEl>
                                      </p:cBhvr>
                                    </p:animEffect>
                                  </p:childTnLst>
                                </p:cTn>
                              </p:par>
                              <p:par>
                                <p:cTn id="111" presetID="14" presetClass="entr" presetSubtype="10" fill="hold" grpId="0" nodeType="withEffect">
                                  <p:stCondLst>
                                    <p:cond delay="0"/>
                                  </p:stCondLst>
                                  <p:childTnLst>
                                    <p:set>
                                      <p:cBhvr>
                                        <p:cTn id="112" dur="1" fill="hold">
                                          <p:stCondLst>
                                            <p:cond delay="0"/>
                                          </p:stCondLst>
                                        </p:cTn>
                                        <p:tgtEl>
                                          <p:spTgt spid="130"/>
                                        </p:tgtEl>
                                        <p:attrNameLst>
                                          <p:attrName>style.visibility</p:attrName>
                                        </p:attrNameLst>
                                      </p:cBhvr>
                                      <p:to>
                                        <p:strVal val="visible"/>
                                      </p:to>
                                    </p:set>
                                    <p:animEffect transition="in" filter="randombar(horizontal)">
                                      <p:cBhvr>
                                        <p:cTn id="113"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119" grpId="0"/>
      <p:bldP spid="120" grpId="0"/>
      <p:bldP spid="121" grpId="0"/>
      <p:bldP spid="122" grpId="0"/>
      <p:bldP spid="123" grpId="0"/>
      <p:bldP spid="124" grpId="0"/>
      <p:bldP spid="125" grpId="0"/>
      <p:bldP spid="126" grpId="0"/>
      <p:bldP spid="127" grpId="0"/>
      <p:bldP spid="128" grpId="0"/>
      <p:bldP spid="129" grpId="0"/>
      <p:bldP spid="130" grpId="0"/>
      <p:bldP spid="131" grpId="0"/>
      <p:bldP spid="1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a:t>
            </a:r>
            <a:r>
              <a:rPr lang="zh-CN" altLang="en-US" sz="24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、技术路线</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矩形 1"/>
          <p:cNvSpPr/>
          <p:nvPr/>
        </p:nvSpPr>
        <p:spPr>
          <a:xfrm>
            <a:off x="705059" y="1844824"/>
            <a:ext cx="7560840" cy="3415030"/>
          </a:xfrm>
          <a:prstGeom prst="rect">
            <a:avLst/>
          </a:prstGeom>
        </p:spPr>
        <p:txBody>
          <a:bodyPr wrap="square">
            <a:spAutoFit/>
          </a:bodyPr>
          <a:lstStyle/>
          <a:p>
            <a:pPr indent="457200">
              <a:lnSpc>
                <a:spcPct val="150000"/>
              </a:lnSpc>
            </a:pPr>
            <a:r>
              <a:rPr lang="zh-CN" altLang="zh-CN" dirty="0"/>
              <a:t>采用高分航天航空遥感影像，充分利用现有基础资料及调查成果，按照国家整体控制和地方细化调查相结合的原则，在国家下发影像的基础上，利用影像内业比对提取和“</a:t>
            </a:r>
            <a:r>
              <a:rPr lang="en-US" altLang="zh-CN" dirty="0"/>
              <a:t>3S</a:t>
            </a:r>
            <a:r>
              <a:rPr lang="zh-CN" altLang="zh-CN" dirty="0"/>
              <a:t>”一体化外业调查等技术，准确查清全省城乡每一块土地的利用类型、面积、权属和分布情况，采用“互联网</a:t>
            </a:r>
            <a:r>
              <a:rPr lang="en-US" altLang="zh-CN" dirty="0"/>
              <a:t>+</a:t>
            </a:r>
            <a:r>
              <a:rPr lang="zh-CN" altLang="zh-CN" dirty="0"/>
              <a:t>”技术核实调查数据真实性，建立土地调查数据库。经县、市、省、国家四级逐级完成质量检查合格后，统一建立各级土地调查数据库及各类专项数据库。在此基础上，开展调查成果汇总与分析、标准时点统一变更以及调查成果事后评估等工作。</a:t>
            </a:r>
            <a:endParaRPr lang="zh-CN" altLang="zh-CN" dirty="0"/>
          </a:p>
        </p:txBody>
      </p:sp>
      <p:sp>
        <p:nvSpPr>
          <p:cNvPr id="139" name="矩形 138"/>
          <p:cNvSpPr/>
          <p:nvPr/>
        </p:nvSpPr>
        <p:spPr>
          <a:xfrm>
            <a:off x="1121338" y="4324324"/>
            <a:ext cx="3625876" cy="461665"/>
          </a:xfrm>
          <a:prstGeom prst="rect">
            <a:avLst/>
          </a:prstGeom>
        </p:spPr>
        <p:txBody>
          <a:bodyPr wrap="square">
            <a:spAutoFit/>
          </a:bodyPr>
          <a:lstStyle/>
          <a:p>
            <a:r>
              <a:rPr lang="zh-CN" altLang="zh-CN" sz="2400" b="1" dirty="0">
                <a:solidFill>
                  <a:schemeClr val="bg1"/>
                </a:solidFill>
              </a:rPr>
              <a:t>农村土地利用现状调查</a:t>
            </a:r>
            <a:endParaRPr lang="zh-CN" altLang="en-US" sz="2400" b="1" dirty="0">
              <a:solidFill>
                <a:schemeClr val="bg1"/>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500"/>
                                        <p:tgtEl>
                                          <p:spTgt spid="139"/>
                                        </p:tgtEl>
                                      </p:cBhvr>
                                    </p:animEffect>
                                    <p:anim calcmode="lin" valueType="num">
                                      <p:cBhvr>
                                        <p:cTn id="8" dur="500" fill="hold"/>
                                        <p:tgtEl>
                                          <p:spTgt spid="139"/>
                                        </p:tgtEl>
                                        <p:attrNameLst>
                                          <p:attrName>ppt_x</p:attrName>
                                        </p:attrNameLst>
                                      </p:cBhvr>
                                      <p:tavLst>
                                        <p:tav tm="0">
                                          <p:val>
                                            <p:strVal val="#ppt_x"/>
                                          </p:val>
                                        </p:tav>
                                        <p:tav tm="100000">
                                          <p:val>
                                            <p:strVal val="#ppt_x"/>
                                          </p:val>
                                        </p:tav>
                                      </p:tavLst>
                                    </p:anim>
                                    <p:anim calcmode="lin" valueType="num">
                                      <p:cBhvr>
                                        <p:cTn id="9" dur="450" decel="100000" fill="hold"/>
                                        <p:tgtEl>
                                          <p:spTgt spid="139"/>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a:t>
            </a:r>
            <a:r>
              <a:rPr lang="zh-CN" altLang="en-US" sz="24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481044" y="1515971"/>
            <a:ext cx="2507418"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（一）主要技术指标</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28" name="组合 27"/>
          <p:cNvGrpSpPr/>
          <p:nvPr/>
        </p:nvGrpSpPr>
        <p:grpSpPr>
          <a:xfrm>
            <a:off x="458370" y="1945047"/>
            <a:ext cx="1879574" cy="662966"/>
            <a:chOff x="472591" y="2057876"/>
            <a:chExt cx="1879574" cy="662966"/>
          </a:xfrm>
        </p:grpSpPr>
        <p:sp>
          <p:nvSpPr>
            <p:cNvPr id="157" name="Oval 16"/>
            <p:cNvSpPr>
              <a:spLocks noChangeAspect="1"/>
            </p:cNvSpPr>
            <p:nvPr/>
          </p:nvSpPr>
          <p:spPr>
            <a:xfrm>
              <a:off x="472591" y="2057876"/>
              <a:ext cx="1879574" cy="662966"/>
            </a:xfrm>
            <a:prstGeom prst="ellipse">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Title 1"/>
            <p:cNvSpPr txBox="1"/>
            <p:nvPr/>
          </p:nvSpPr>
          <p:spPr>
            <a:xfrm>
              <a:off x="808047" y="2243568"/>
              <a:ext cx="1223708" cy="332399"/>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spcAft>
                  <a:spcPts val="0"/>
                </a:spcAft>
              </a:pPr>
              <a:r>
                <a:rPr 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1.</a:t>
              </a:r>
              <a:r>
                <a:rPr lang="zh-CN" alt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数学基础</a:t>
              </a:r>
              <a:endParaRPr lang="en-AU"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sp>
        <p:nvSpPr>
          <p:cNvPr id="3" name="矩形 2"/>
          <p:cNvSpPr/>
          <p:nvPr/>
        </p:nvSpPr>
        <p:spPr>
          <a:xfrm>
            <a:off x="675628" y="980728"/>
            <a:ext cx="7928819" cy="646331"/>
          </a:xfrm>
          <a:prstGeom prst="rect">
            <a:avLst/>
          </a:prstGeom>
        </p:spPr>
        <p:txBody>
          <a:bodyPr wrap="square">
            <a:spAutoFit/>
          </a:bodyPr>
          <a:lstStyle/>
          <a:p>
            <a:pPr indent="457200"/>
            <a:r>
              <a:rPr lang="zh-CN" altLang="en-US" dirty="0">
                <a:latin typeface="楷体_GB2312" panose="02010609030101010101" pitchFamily="49" charset="-122"/>
                <a:ea typeface="楷体_GB2312" panose="02010609030101010101" pitchFamily="49" charset="-122"/>
              </a:rPr>
              <a:t>土地利用现状调查包括农村土地利用现状调查和城镇村庄内部土地利用现状调查。</a:t>
            </a:r>
            <a:endParaRPr lang="zh-CN" altLang="en-US" dirty="0">
              <a:latin typeface="楷体_GB2312" panose="02010609030101010101" pitchFamily="49" charset="-122"/>
              <a:ea typeface="楷体_GB2312" panose="02010609030101010101" pitchFamily="49" charset="-122"/>
            </a:endParaRPr>
          </a:p>
        </p:txBody>
      </p:sp>
      <p:cxnSp>
        <p:nvCxnSpPr>
          <p:cNvPr id="34" name="直接箭头连接符 33"/>
          <p:cNvCxnSpPr/>
          <p:nvPr/>
        </p:nvCxnSpPr>
        <p:spPr>
          <a:xfrm>
            <a:off x="2397539" y="2264609"/>
            <a:ext cx="432048"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2901595" y="2020027"/>
            <a:ext cx="5203695" cy="369332"/>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采用</a:t>
            </a:r>
            <a:r>
              <a:rPr lang="en-US" altLang="zh-CN" dirty="0">
                <a:latin typeface="楷体_GB2312" panose="02010609030101010101" pitchFamily="49" charset="-122"/>
                <a:ea typeface="楷体_GB2312" panose="02010609030101010101" pitchFamily="49" charset="-122"/>
              </a:rPr>
              <a:t>2000</a:t>
            </a:r>
            <a:r>
              <a:rPr lang="zh-CN" altLang="en-US" dirty="0">
                <a:latin typeface="楷体_GB2312" panose="02010609030101010101" pitchFamily="49" charset="-122"/>
                <a:ea typeface="楷体_GB2312" panose="02010609030101010101" pitchFamily="49" charset="-122"/>
              </a:rPr>
              <a:t>国家大地坐标系，</a:t>
            </a:r>
            <a:r>
              <a:rPr lang="en-US" altLang="zh-CN" dirty="0">
                <a:latin typeface="楷体_GB2312" panose="02010609030101010101" pitchFamily="49" charset="-122"/>
                <a:ea typeface="楷体_GB2312" panose="02010609030101010101" pitchFamily="49" charset="-122"/>
              </a:rPr>
              <a:t>1985</a:t>
            </a:r>
            <a:r>
              <a:rPr lang="zh-CN" altLang="en-US" dirty="0">
                <a:latin typeface="楷体_GB2312" panose="02010609030101010101" pitchFamily="49" charset="-122"/>
                <a:ea typeface="楷体_GB2312" panose="02010609030101010101" pitchFamily="49" charset="-122"/>
              </a:rPr>
              <a:t>国家高程基准。</a:t>
            </a:r>
            <a:endParaRPr lang="zh-CN" altLang="en-US" dirty="0">
              <a:latin typeface="楷体_GB2312" panose="02010609030101010101" pitchFamily="49" charset="-122"/>
              <a:ea typeface="楷体_GB2312" panose="02010609030101010101" pitchFamily="49" charset="-122"/>
            </a:endParaRPr>
          </a:p>
        </p:txBody>
      </p:sp>
      <p:sp>
        <p:nvSpPr>
          <p:cNvPr id="50" name="矩形 49"/>
          <p:cNvSpPr/>
          <p:nvPr/>
        </p:nvSpPr>
        <p:spPr>
          <a:xfrm>
            <a:off x="2901595" y="2667593"/>
            <a:ext cx="5544615" cy="922020"/>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单一地类地块。</a:t>
            </a:r>
            <a:endParaRPr lang="en-US" altLang="zh-CN" dirty="0">
              <a:latin typeface="楷体_GB2312" panose="02010609030101010101" pitchFamily="49" charset="-122"/>
              <a:ea typeface="楷体_GB2312" panose="02010609030101010101" pitchFamily="49" charset="-122"/>
            </a:endParaRPr>
          </a:p>
          <a:p>
            <a:r>
              <a:rPr lang="zh-CN" altLang="en-US" dirty="0">
                <a:latin typeface="楷体_GB2312" panose="02010609030101010101" pitchFamily="49" charset="-122"/>
                <a:ea typeface="楷体_GB2312" panose="02010609030101010101" pitchFamily="49" charset="-122"/>
              </a:rPr>
              <a:t>对飞入飞出地的调查，一般</a:t>
            </a:r>
            <a:r>
              <a:rPr lang="zh-CN" altLang="en-US" dirty="0">
                <a:solidFill>
                  <a:srgbClr val="FF0000"/>
                </a:solidFill>
                <a:latin typeface="楷体_GB2312" panose="02010609030101010101" pitchFamily="49" charset="-122"/>
                <a:ea typeface="楷体_GB2312" panose="02010609030101010101" pitchFamily="49" charset="-122"/>
              </a:rPr>
              <a:t>按照“飞出地调查、飞入地汇总”的原则</a:t>
            </a:r>
            <a:r>
              <a:rPr lang="zh-CN" altLang="en-US" dirty="0">
                <a:latin typeface="楷体_GB2312" panose="02010609030101010101" pitchFamily="49" charset="-122"/>
                <a:ea typeface="楷体_GB2312" panose="02010609030101010101" pitchFamily="49" charset="-122"/>
              </a:rPr>
              <a:t>开展，保证调查成果不重不漏。</a:t>
            </a:r>
            <a:endParaRPr lang="zh-CN" altLang="en-US" dirty="0">
              <a:latin typeface="楷体_GB2312" panose="02010609030101010101" pitchFamily="49" charset="-122"/>
              <a:ea typeface="楷体_GB2312" panose="02010609030101010101" pitchFamily="49" charset="-122"/>
            </a:endParaRPr>
          </a:p>
        </p:txBody>
      </p:sp>
      <p:grpSp>
        <p:nvGrpSpPr>
          <p:cNvPr id="29" name="组合 28"/>
          <p:cNvGrpSpPr/>
          <p:nvPr/>
        </p:nvGrpSpPr>
        <p:grpSpPr>
          <a:xfrm>
            <a:off x="453323" y="2812115"/>
            <a:ext cx="1879574" cy="662966"/>
            <a:chOff x="467544" y="2924944"/>
            <a:chExt cx="1879574" cy="662966"/>
          </a:xfrm>
        </p:grpSpPr>
        <p:sp>
          <p:nvSpPr>
            <p:cNvPr id="51" name="Oval 16"/>
            <p:cNvSpPr>
              <a:spLocks noChangeAspect="1"/>
            </p:cNvSpPr>
            <p:nvPr/>
          </p:nvSpPr>
          <p:spPr>
            <a:xfrm>
              <a:off x="467544" y="2924944"/>
              <a:ext cx="1879574" cy="662966"/>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itle 1"/>
            <p:cNvSpPr txBox="1"/>
            <p:nvPr/>
          </p:nvSpPr>
          <p:spPr>
            <a:xfrm>
              <a:off x="820535" y="3090227"/>
              <a:ext cx="1173592" cy="332399"/>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spcAft>
                  <a:spcPts val="0"/>
                </a:spcAft>
              </a:pPr>
              <a:r>
                <a:rPr lang="en-US" altLang="zh-CN"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2.</a:t>
              </a:r>
              <a:r>
                <a:rPr lang="zh-CN" alt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地类图斑</a:t>
              </a:r>
              <a:endParaRPr lang="en-AU"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cxnSp>
        <p:nvCxnSpPr>
          <p:cNvPr id="54" name="直接箭头连接符 53"/>
          <p:cNvCxnSpPr/>
          <p:nvPr/>
        </p:nvCxnSpPr>
        <p:spPr>
          <a:xfrm>
            <a:off x="2397539" y="3134700"/>
            <a:ext cx="432048"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467544" y="4149080"/>
            <a:ext cx="1879574" cy="662966"/>
            <a:chOff x="467544" y="4062178"/>
            <a:chExt cx="1879574" cy="662966"/>
          </a:xfrm>
        </p:grpSpPr>
        <p:sp>
          <p:nvSpPr>
            <p:cNvPr id="55" name="Oval 21"/>
            <p:cNvSpPr>
              <a:spLocks noChangeAspect="1"/>
            </p:cNvSpPr>
            <p:nvPr/>
          </p:nvSpPr>
          <p:spPr>
            <a:xfrm>
              <a:off x="467544" y="4062178"/>
              <a:ext cx="1879574" cy="662966"/>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itle 1"/>
            <p:cNvSpPr txBox="1"/>
            <p:nvPr/>
          </p:nvSpPr>
          <p:spPr>
            <a:xfrm>
              <a:off x="664994" y="4227461"/>
              <a:ext cx="1484673" cy="332399"/>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spcAft>
                  <a:spcPts val="0"/>
                </a:spcAft>
              </a:pPr>
              <a:r>
                <a:rPr lang="en-US" altLang="zh-CN"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3.</a:t>
              </a:r>
              <a:r>
                <a:rPr lang="zh-CN" alt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调查精度</a:t>
              </a:r>
              <a:endParaRPr lang="en-AU"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sp>
        <p:nvSpPr>
          <p:cNvPr id="59" name="矩形 58"/>
          <p:cNvSpPr/>
          <p:nvPr/>
        </p:nvSpPr>
        <p:spPr>
          <a:xfrm>
            <a:off x="2915815" y="3863388"/>
            <a:ext cx="5904657" cy="1476375"/>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农村优于1米分辨率、城镇村内部优于0.2米分辨率。</a:t>
            </a:r>
            <a:endParaRPr lang="zh-CN" altLang="en-US" dirty="0">
              <a:latin typeface="楷体_GB2312" panose="02010609030101010101" pitchFamily="49" charset="-122"/>
              <a:ea typeface="楷体_GB2312" panose="02010609030101010101" pitchFamily="49" charset="-122"/>
            </a:endParaRPr>
          </a:p>
          <a:p>
            <a:r>
              <a:rPr lang="zh-CN" altLang="en-US" dirty="0">
                <a:solidFill>
                  <a:srgbClr val="FF0000"/>
                </a:solidFill>
                <a:latin typeface="楷体_GB2312" panose="02010609030101010101" pitchFamily="49" charset="-122"/>
                <a:ea typeface="楷体_GB2312" panose="02010609030101010101" pitchFamily="49" charset="-122"/>
              </a:rPr>
              <a:t>建设用地</a:t>
            </a:r>
            <a:r>
              <a:rPr lang="zh-CN" altLang="en-US" dirty="0" smtClean="0">
                <a:solidFill>
                  <a:srgbClr val="FF0000"/>
                </a:solidFill>
                <a:latin typeface="楷体_GB2312" panose="02010609030101010101" pitchFamily="49" charset="-122"/>
                <a:ea typeface="楷体_GB2312" panose="02010609030101010101" pitchFamily="49" charset="-122"/>
              </a:rPr>
              <a:t>：</a:t>
            </a:r>
            <a:r>
              <a:rPr lang="en-US" altLang="zh-CN" dirty="0" smtClean="0">
                <a:solidFill>
                  <a:srgbClr val="FF0000"/>
                </a:solidFill>
                <a:latin typeface="楷体_GB2312" panose="02010609030101010101" pitchFamily="49" charset="-122"/>
                <a:ea typeface="楷体_GB2312" panose="02010609030101010101" pitchFamily="49" charset="-122"/>
              </a:rPr>
              <a:t>1</a:t>
            </a:r>
            <a:r>
              <a:rPr lang="zh-CN" altLang="en-US" dirty="0" smtClean="0">
                <a:solidFill>
                  <a:srgbClr val="FF0000"/>
                </a:solidFill>
                <a:latin typeface="楷体_GB2312" panose="02010609030101010101" pitchFamily="49" charset="-122"/>
                <a:ea typeface="楷体_GB2312" panose="02010609030101010101" pitchFamily="49" charset="-122"/>
              </a:rPr>
              <a:t>00</a:t>
            </a:r>
            <a:r>
              <a:rPr lang="zh-CN" altLang="en-US" dirty="0">
                <a:solidFill>
                  <a:srgbClr val="FF0000"/>
                </a:solidFill>
                <a:latin typeface="楷体_GB2312" panose="02010609030101010101" pitchFamily="49" charset="-122"/>
                <a:ea typeface="楷体_GB2312" panose="02010609030101010101" pitchFamily="49" charset="-122"/>
              </a:rPr>
              <a:t>平方米</a:t>
            </a:r>
            <a:r>
              <a:rPr lang="zh-CN" altLang="en-US" dirty="0" smtClean="0">
                <a:latin typeface="楷体_GB2312" panose="02010609030101010101" pitchFamily="49" charset="-122"/>
                <a:ea typeface="楷体_GB2312" panose="02010609030101010101" pitchFamily="49" charset="-122"/>
              </a:rPr>
              <a:t>；</a:t>
            </a:r>
            <a:endParaRPr lang="en-US" altLang="zh-CN" dirty="0" smtClean="0">
              <a:latin typeface="楷体_GB2312" panose="02010609030101010101" pitchFamily="49" charset="-122"/>
              <a:ea typeface="楷体_GB2312" panose="02010609030101010101" pitchFamily="49" charset="-122"/>
            </a:endParaRPr>
          </a:p>
          <a:p>
            <a:r>
              <a:rPr lang="zh-CN" altLang="en-US" dirty="0" smtClean="0">
                <a:latin typeface="楷体_GB2312" panose="02010609030101010101" pitchFamily="49" charset="-122"/>
                <a:ea typeface="楷体_GB2312" panose="02010609030101010101" pitchFamily="49" charset="-122"/>
              </a:rPr>
              <a:t>设施</a:t>
            </a:r>
            <a:r>
              <a:rPr lang="zh-CN" altLang="en-US" dirty="0">
                <a:latin typeface="楷体_GB2312" panose="02010609030101010101" pitchFamily="49" charset="-122"/>
                <a:ea typeface="楷体_GB2312" panose="02010609030101010101" pitchFamily="49" charset="-122"/>
              </a:rPr>
              <a:t>农用地：200平方米；</a:t>
            </a:r>
            <a:endParaRPr lang="en-US" altLang="zh-CN" dirty="0">
              <a:latin typeface="楷体_GB2312" panose="02010609030101010101" pitchFamily="49" charset="-122"/>
              <a:ea typeface="楷体_GB2312" panose="02010609030101010101" pitchFamily="49" charset="-122"/>
            </a:endParaRPr>
          </a:p>
          <a:p>
            <a:r>
              <a:rPr lang="zh-CN" altLang="en-US" dirty="0">
                <a:latin typeface="楷体_GB2312" panose="02010609030101010101" pitchFamily="49" charset="-122"/>
                <a:ea typeface="楷体_GB2312" panose="02010609030101010101" pitchFamily="49" charset="-122"/>
              </a:rPr>
              <a:t>农用地（不含设施农用地）：400平方米；</a:t>
            </a:r>
            <a:endParaRPr lang="en-US" altLang="zh-CN" dirty="0">
              <a:latin typeface="楷体_GB2312" panose="02010609030101010101" pitchFamily="49" charset="-122"/>
              <a:ea typeface="楷体_GB2312" panose="02010609030101010101" pitchFamily="49" charset="-122"/>
            </a:endParaRPr>
          </a:p>
          <a:p>
            <a:r>
              <a:rPr lang="zh-CN" altLang="en-US" dirty="0">
                <a:latin typeface="楷体_GB2312" panose="02010609030101010101" pitchFamily="49" charset="-122"/>
                <a:ea typeface="楷体_GB2312" panose="02010609030101010101" pitchFamily="49" charset="-122"/>
              </a:rPr>
              <a:t>其他地类：600平方米。</a:t>
            </a:r>
            <a:endParaRPr lang="zh-CN" altLang="en-US" dirty="0">
              <a:latin typeface="楷体_GB2312" panose="02010609030101010101" pitchFamily="49" charset="-122"/>
              <a:ea typeface="楷体_GB2312" panose="02010609030101010101" pitchFamily="49" charset="-122"/>
            </a:endParaRPr>
          </a:p>
        </p:txBody>
      </p:sp>
      <p:grpSp>
        <p:nvGrpSpPr>
          <p:cNvPr id="32" name="组合 31"/>
          <p:cNvGrpSpPr/>
          <p:nvPr/>
        </p:nvGrpSpPr>
        <p:grpSpPr>
          <a:xfrm>
            <a:off x="481044" y="6078402"/>
            <a:ext cx="1879574" cy="662966"/>
            <a:chOff x="481044" y="6024122"/>
            <a:chExt cx="1879574" cy="662966"/>
          </a:xfrm>
        </p:grpSpPr>
        <p:sp>
          <p:nvSpPr>
            <p:cNvPr id="60" name="Oval 28"/>
            <p:cNvSpPr>
              <a:spLocks noChangeAspect="1"/>
            </p:cNvSpPr>
            <p:nvPr/>
          </p:nvSpPr>
          <p:spPr>
            <a:xfrm>
              <a:off x="481044" y="6024122"/>
              <a:ext cx="1879574" cy="66296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itle 1"/>
            <p:cNvSpPr txBox="1"/>
            <p:nvPr/>
          </p:nvSpPr>
          <p:spPr>
            <a:xfrm>
              <a:off x="731647" y="6096384"/>
              <a:ext cx="1418020" cy="553998"/>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00000"/>
                </a:lnSpc>
                <a:spcBef>
                  <a:spcPts val="0"/>
                </a:spcBef>
                <a:spcAft>
                  <a:spcPts val="0"/>
                </a:spcAft>
              </a:pPr>
              <a:r>
                <a:rPr lang="en-US" altLang="zh-CN"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5.</a:t>
              </a:r>
              <a:r>
                <a:rPr lang="zh-CN" alt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分幅、编号及投影方式</a:t>
              </a:r>
              <a:endParaRPr lang="en-AU"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sp>
        <p:nvSpPr>
          <p:cNvPr id="66" name="矩形 65"/>
          <p:cNvSpPr/>
          <p:nvPr/>
        </p:nvSpPr>
        <p:spPr>
          <a:xfrm>
            <a:off x="2896646" y="5435932"/>
            <a:ext cx="4339650"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采用</a:t>
            </a:r>
            <a:r>
              <a:rPr lang="en-US" altLang="zh-CN" dirty="0">
                <a:latin typeface="楷体_GB2312" panose="02010609030101010101" pitchFamily="49" charset="-122"/>
                <a:ea typeface="楷体_GB2312" panose="02010609030101010101" pitchFamily="49" charset="-122"/>
              </a:rPr>
              <a:t>《</a:t>
            </a:r>
            <a:r>
              <a:rPr lang="zh-CN" altLang="en-US" dirty="0">
                <a:latin typeface="楷体_GB2312" panose="02010609030101010101" pitchFamily="49" charset="-122"/>
                <a:ea typeface="楷体_GB2312" panose="02010609030101010101" pitchFamily="49" charset="-122"/>
              </a:rPr>
              <a:t>第三次全国土地调查工作分类</a:t>
            </a:r>
            <a:r>
              <a:rPr lang="en-US" altLang="zh-CN" dirty="0">
                <a:latin typeface="楷体_GB2312" panose="02010609030101010101" pitchFamily="49" charset="-122"/>
                <a:ea typeface="楷体_GB2312" panose="02010609030101010101" pitchFamily="49" charset="-122"/>
              </a:rPr>
              <a:t>》</a:t>
            </a:r>
            <a:r>
              <a:rPr lang="zh-CN" altLang="en-US" dirty="0">
                <a:latin typeface="楷体_GB2312" panose="02010609030101010101" pitchFamily="49" charset="-122"/>
                <a:ea typeface="楷体_GB2312" panose="02010609030101010101" pitchFamily="49" charset="-122"/>
              </a:rPr>
              <a:t>。</a:t>
            </a:r>
            <a:endParaRPr lang="zh-CN" altLang="en-US" dirty="0">
              <a:latin typeface="楷体_GB2312" panose="02010609030101010101" pitchFamily="49" charset="-122"/>
              <a:ea typeface="楷体_GB2312" panose="02010609030101010101" pitchFamily="49" charset="-122"/>
            </a:endParaRPr>
          </a:p>
        </p:txBody>
      </p:sp>
      <p:sp>
        <p:nvSpPr>
          <p:cNvPr id="67" name="矩形 66"/>
          <p:cNvSpPr/>
          <p:nvPr/>
        </p:nvSpPr>
        <p:spPr>
          <a:xfrm>
            <a:off x="2870081" y="6208657"/>
            <a:ext cx="3070071"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执行</a:t>
            </a:r>
            <a:r>
              <a:rPr lang="en-US" altLang="zh-CN" dirty="0">
                <a:latin typeface="楷体_GB2312" panose="02010609030101010101" pitchFamily="49" charset="-122"/>
                <a:ea typeface="楷体_GB2312" panose="02010609030101010101" pitchFamily="49" charset="-122"/>
              </a:rPr>
              <a:t>GB/T 13989-2012</a:t>
            </a:r>
            <a:r>
              <a:rPr lang="zh-CN" altLang="en-US" dirty="0">
                <a:latin typeface="楷体_GB2312" panose="02010609030101010101" pitchFamily="49" charset="-122"/>
                <a:ea typeface="楷体_GB2312" panose="02010609030101010101" pitchFamily="49" charset="-122"/>
              </a:rPr>
              <a:t>标准。</a:t>
            </a:r>
            <a:endParaRPr lang="zh-CN" altLang="en-US" dirty="0">
              <a:latin typeface="楷体_GB2312" panose="02010609030101010101" pitchFamily="49" charset="-122"/>
              <a:ea typeface="楷体_GB2312" panose="02010609030101010101" pitchFamily="49" charset="-122"/>
            </a:endParaRPr>
          </a:p>
        </p:txBody>
      </p:sp>
      <p:cxnSp>
        <p:nvCxnSpPr>
          <p:cNvPr id="68" name="直接箭头连接符 67"/>
          <p:cNvCxnSpPr/>
          <p:nvPr/>
        </p:nvCxnSpPr>
        <p:spPr>
          <a:xfrm>
            <a:off x="2406823" y="4480562"/>
            <a:ext cx="432048"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467544" y="5286314"/>
            <a:ext cx="1879574" cy="662966"/>
            <a:chOff x="467544" y="5214306"/>
            <a:chExt cx="1879574" cy="662966"/>
          </a:xfrm>
        </p:grpSpPr>
        <p:sp>
          <p:nvSpPr>
            <p:cNvPr id="61" name="Oval 34"/>
            <p:cNvSpPr>
              <a:spLocks noChangeAspect="1"/>
            </p:cNvSpPr>
            <p:nvPr/>
          </p:nvSpPr>
          <p:spPr>
            <a:xfrm>
              <a:off x="467544" y="5214306"/>
              <a:ext cx="1879574" cy="662966"/>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itle 1"/>
            <p:cNvSpPr txBox="1"/>
            <p:nvPr/>
          </p:nvSpPr>
          <p:spPr>
            <a:xfrm>
              <a:off x="744489" y="5264958"/>
              <a:ext cx="1321789" cy="553998"/>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00000"/>
                </a:lnSpc>
                <a:spcBef>
                  <a:spcPts val="0"/>
                </a:spcBef>
                <a:spcAft>
                  <a:spcPts val="0"/>
                </a:spcAft>
              </a:pPr>
              <a:r>
                <a:rPr lang="en-US" altLang="zh-CN"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4.</a:t>
              </a:r>
              <a:r>
                <a:rPr lang="zh-CN" alt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土地利用现状分类</a:t>
              </a:r>
              <a:endParaRPr lang="en-AU"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cxnSp>
        <p:nvCxnSpPr>
          <p:cNvPr id="69" name="直接箭头连接符 68"/>
          <p:cNvCxnSpPr/>
          <p:nvPr/>
        </p:nvCxnSpPr>
        <p:spPr>
          <a:xfrm>
            <a:off x="2406823" y="5622859"/>
            <a:ext cx="432048"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a:off x="2406823" y="6427663"/>
            <a:ext cx="432048"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6"/>
                                        </p:tgtEl>
                                        <p:attrNameLst>
                                          <p:attrName>style.visibility</p:attrName>
                                        </p:attrNameLst>
                                      </p:cBhvr>
                                      <p:to>
                                        <p:strVal val="visible"/>
                                      </p:to>
                                    </p:set>
                                    <p:animEffect transition="in" filter="fade">
                                      <p:cBhvr>
                                        <p:cTn id="11" dur="500"/>
                                        <p:tgtEl>
                                          <p:spTgt spid="116"/>
                                        </p:tgtEl>
                                      </p:cBhvr>
                                    </p:animEffect>
                                    <p:anim calcmode="lin" valueType="num">
                                      <p:cBhvr>
                                        <p:cTn id="12" dur="500" fill="hold"/>
                                        <p:tgtEl>
                                          <p:spTgt spid="116"/>
                                        </p:tgtEl>
                                        <p:attrNameLst>
                                          <p:attrName>ppt_x</p:attrName>
                                        </p:attrNameLst>
                                      </p:cBhvr>
                                      <p:tavLst>
                                        <p:tav tm="0">
                                          <p:val>
                                            <p:strVal val="#ppt_x"/>
                                          </p:val>
                                        </p:tav>
                                        <p:tav tm="100000">
                                          <p:val>
                                            <p:strVal val="#ppt_x"/>
                                          </p:val>
                                        </p:tav>
                                      </p:tavLst>
                                    </p:anim>
                                    <p:anim calcmode="lin" valueType="num">
                                      <p:cBhvr>
                                        <p:cTn id="13" dur="500" fill="hold"/>
                                        <p:tgtEl>
                                          <p:spTgt spid="11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randombar(horizontal)">
                                      <p:cBhvr>
                                        <p:cTn id="41" dur="500"/>
                                        <p:tgtEl>
                                          <p:spTgt spid="50"/>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wipe(left)">
                                      <p:cBhvr>
                                        <p:cTn id="51" dur="500"/>
                                        <p:tgtEl>
                                          <p:spTgt spid="68"/>
                                        </p:tgtEl>
                                      </p:cBhvr>
                                    </p:animEffect>
                                  </p:childTnLst>
                                </p:cTn>
                              </p:par>
                            </p:childTnLst>
                          </p:cTn>
                        </p:par>
                        <p:par>
                          <p:cTn id="52" fill="hold">
                            <p:stCondLst>
                              <p:cond delay="5000"/>
                            </p:stCondLst>
                            <p:childTnLst>
                              <p:par>
                                <p:cTn id="53" presetID="14" presetClass="entr" presetSubtype="1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randombar(horizontal)">
                                      <p:cBhvr>
                                        <p:cTn id="55" dur="500"/>
                                        <p:tgtEl>
                                          <p:spTgt spid="59"/>
                                        </p:tgtEl>
                                      </p:cBhvr>
                                    </p:animEffect>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childTnLst>
                          </p:cTn>
                        </p:par>
                        <p:par>
                          <p:cTn id="66" fill="hold">
                            <p:stCondLst>
                              <p:cond delay="6500"/>
                            </p:stCondLst>
                            <p:childTnLst>
                              <p:par>
                                <p:cTn id="67" presetID="14" presetClass="entr" presetSubtype="10" fill="hold" grpId="0" nodeType="after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randombar(horizontal)">
                                      <p:cBhvr>
                                        <p:cTn id="69" dur="500"/>
                                        <p:tgtEl>
                                          <p:spTgt spid="66"/>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childTnLst>
                          </p:cTn>
                        </p:par>
                        <p:par>
                          <p:cTn id="76" fill="hold">
                            <p:stCondLst>
                              <p:cond delay="7500"/>
                            </p:stCondLst>
                            <p:childTnLst>
                              <p:par>
                                <p:cTn id="77" presetID="22" presetClass="entr" presetSubtype="8" fill="hold" nodeType="after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wipe(left)">
                                      <p:cBhvr>
                                        <p:cTn id="79" dur="500"/>
                                        <p:tgtEl>
                                          <p:spTgt spid="70"/>
                                        </p:tgtEl>
                                      </p:cBhvr>
                                    </p:animEffect>
                                  </p:childTnLst>
                                </p:cTn>
                              </p:par>
                            </p:childTnLst>
                          </p:cTn>
                        </p:par>
                        <p:par>
                          <p:cTn id="80" fill="hold">
                            <p:stCondLst>
                              <p:cond delay="8000"/>
                            </p:stCondLst>
                            <p:childTnLst>
                              <p:par>
                                <p:cTn id="81" presetID="14" presetClass="entr" presetSubtype="10" fill="hold" grpId="0" nodeType="afterEffect">
                                  <p:stCondLst>
                                    <p:cond delay="0"/>
                                  </p:stCondLst>
                                  <p:childTnLst>
                                    <p:set>
                                      <p:cBhvr>
                                        <p:cTn id="82" dur="1" fill="hold">
                                          <p:stCondLst>
                                            <p:cond delay="0"/>
                                          </p:stCondLst>
                                        </p:cTn>
                                        <p:tgtEl>
                                          <p:spTgt spid="67"/>
                                        </p:tgtEl>
                                        <p:attrNameLst>
                                          <p:attrName>style.visibility</p:attrName>
                                        </p:attrNameLst>
                                      </p:cBhvr>
                                      <p:to>
                                        <p:strVal val="visible"/>
                                      </p:to>
                                    </p:set>
                                    <p:animEffect transition="in" filter="randombar(horizontal)">
                                      <p:cBhvr>
                                        <p:cTn id="8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3" grpId="0"/>
      <p:bldP spid="19" grpId="0"/>
      <p:bldP spid="50" grpId="0"/>
      <p:bldP spid="59" grpId="0"/>
      <p:bldP spid="66" grpId="0"/>
      <p:bldP spid="6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9251</Words>
  <Application>WPS 演示</Application>
  <PresentationFormat>全屏显示(4:3)</PresentationFormat>
  <Paragraphs>712</Paragraphs>
  <Slides>39</Slides>
  <Notes>0</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60" baseType="lpstr">
      <vt:lpstr>Arial</vt:lpstr>
      <vt:lpstr>宋体</vt:lpstr>
      <vt:lpstr>Wingdings</vt:lpstr>
      <vt:lpstr>华文琥珀</vt:lpstr>
      <vt:lpstr>Times New Roman</vt:lpstr>
      <vt:lpstr>华文楷体</vt:lpstr>
      <vt:lpstr>微软雅黑</vt:lpstr>
      <vt:lpstr>Impact</vt:lpstr>
      <vt:lpstr>楷体_GB2312</vt:lpstr>
      <vt:lpstr>Roboto</vt:lpstr>
      <vt:lpstr>Arial Unicode MS</vt:lpstr>
      <vt:lpstr>Calibri</vt:lpstr>
      <vt:lpstr>Calibri</vt:lpstr>
      <vt:lpstr>Arial Black</vt:lpstr>
      <vt:lpstr>League Gothic Regular</vt:lpstr>
      <vt:lpstr>Lato Regular</vt:lpstr>
      <vt:lpstr>新宋体</vt:lpstr>
      <vt:lpstr>Vrinda</vt:lpstr>
      <vt:lpstr>Segoe Print</vt:lpstr>
      <vt:lpstr>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hm</cp:lastModifiedBy>
  <cp:revision>476</cp:revision>
  <dcterms:created xsi:type="dcterms:W3CDTF">2017-12-04T06:35:00Z</dcterms:created>
  <dcterms:modified xsi:type="dcterms:W3CDTF">2018-05-23T04:08:06Z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