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2" r:id="rId5"/>
    <p:sldId id="273" r:id="rId6"/>
    <p:sldId id="274" r:id="rId7"/>
    <p:sldId id="275"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6" r:id="rId21"/>
    <p:sldId id="271"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71" autoAdjust="0"/>
    <p:restoredTop sz="94660"/>
  </p:normalViewPr>
  <p:slideViewPr>
    <p:cSldViewPr>
      <p:cViewPr varScale="1">
        <p:scale>
          <a:sx n="71" d="100"/>
          <a:sy n="71" d="100"/>
        </p:scale>
        <p:origin x="-115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DD862E3-308F-4F15-9D8F-172D975D9E73}" type="datetimeFigureOut">
              <a:rPr lang="zh-CN" altLang="en-US" smtClean="0"/>
              <a:pPr/>
              <a:t>2010-12-29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BE7F99F-9F78-45EE-97EE-60C353D9FA38}"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D862E3-308F-4F15-9D8F-172D975D9E73}" type="datetimeFigureOut">
              <a:rPr lang="zh-CN" altLang="en-US" smtClean="0"/>
              <a:pPr/>
              <a:t>2010-12-29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E7F99F-9F78-45EE-97EE-60C353D9FA3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42910" y="500042"/>
            <a:ext cx="7929618" cy="1714512"/>
          </a:xfrm>
        </p:spPr>
        <p:style>
          <a:lnRef idx="1">
            <a:schemeClr val="dk1"/>
          </a:lnRef>
          <a:fillRef idx="2">
            <a:schemeClr val="dk1"/>
          </a:fillRef>
          <a:effectRef idx="1">
            <a:schemeClr val="dk1"/>
          </a:effectRef>
          <a:fontRef idx="minor">
            <a:schemeClr val="dk1"/>
          </a:fontRef>
        </p:style>
        <p:txBody>
          <a:bodyPr>
            <a:normAutofit/>
          </a:bodyPr>
          <a:lstStyle/>
          <a:p>
            <a:r>
              <a:rPr lang="zh-CN" altLang="en-US" b="1" dirty="0" smtClean="0">
                <a:solidFill>
                  <a:srgbClr val="FFFF00"/>
                </a:solidFill>
                <a:latin typeface="黑体" pitchFamily="2" charset="-122"/>
                <a:ea typeface="黑体" pitchFamily="2" charset="-122"/>
              </a:rPr>
              <a:t>地质报告编写</a:t>
            </a:r>
            <a:br>
              <a:rPr lang="zh-CN" altLang="en-US" b="1" dirty="0" smtClean="0">
                <a:solidFill>
                  <a:srgbClr val="FFFF00"/>
                </a:solidFill>
                <a:latin typeface="黑体" pitchFamily="2" charset="-122"/>
                <a:ea typeface="黑体" pitchFamily="2" charset="-122"/>
              </a:rPr>
            </a:br>
            <a:endParaRPr lang="zh-CN" altLang="en-US" dirty="0"/>
          </a:p>
        </p:txBody>
      </p:sp>
      <p:sp>
        <p:nvSpPr>
          <p:cNvPr id="3" name="副标题 2"/>
          <p:cNvSpPr>
            <a:spLocks noGrp="1"/>
          </p:cNvSpPr>
          <p:nvPr>
            <p:ph type="subTitle" idx="1"/>
          </p:nvPr>
        </p:nvSpPr>
        <p:spPr>
          <a:xfrm>
            <a:off x="642910" y="2214554"/>
            <a:ext cx="7929618" cy="3929090"/>
          </a:xfrm>
        </p:spPr>
        <p:style>
          <a:lnRef idx="1">
            <a:schemeClr val="dk1"/>
          </a:lnRef>
          <a:fillRef idx="2">
            <a:schemeClr val="dk1"/>
          </a:fillRef>
          <a:effectRef idx="1">
            <a:schemeClr val="dk1"/>
          </a:effectRef>
          <a:fontRef idx="minor">
            <a:schemeClr val="dk1"/>
          </a:fontRef>
        </p:style>
        <p:txBody>
          <a:bodyPr>
            <a:normAutofit/>
          </a:bodyPr>
          <a:lstStyle/>
          <a:p>
            <a:pPr algn="l"/>
            <a:r>
              <a:rPr lang="zh-CN" altLang="en-US" b="1" dirty="0" smtClean="0">
                <a:solidFill>
                  <a:srgbClr val="C00000"/>
                </a:solidFill>
              </a:rPr>
              <a:t>一、报告类型</a:t>
            </a:r>
            <a:endParaRPr lang="en-US" altLang="zh-CN" b="1" dirty="0" smtClean="0">
              <a:solidFill>
                <a:srgbClr val="C00000"/>
              </a:solidFill>
            </a:endParaRPr>
          </a:p>
          <a:p>
            <a:pPr algn="l"/>
            <a:r>
              <a:rPr lang="zh-CN" altLang="en-US" b="1" dirty="0" smtClean="0">
                <a:solidFill>
                  <a:srgbClr val="00B050"/>
                </a:solidFill>
              </a:rPr>
              <a:t>二、编制依据</a:t>
            </a:r>
            <a:endParaRPr lang="en-US" altLang="zh-CN" b="1" dirty="0" smtClean="0">
              <a:solidFill>
                <a:srgbClr val="00B050"/>
              </a:solidFill>
            </a:endParaRPr>
          </a:p>
          <a:p>
            <a:pPr algn="l"/>
            <a:r>
              <a:rPr lang="zh-CN" altLang="en-US" b="1" dirty="0" smtClean="0">
                <a:solidFill>
                  <a:srgbClr val="FF0000"/>
                </a:solidFill>
              </a:rPr>
              <a:t>三、</a:t>
            </a:r>
            <a:r>
              <a:rPr lang="zh-CN" altLang="en-US" b="1" dirty="0" smtClean="0">
                <a:solidFill>
                  <a:srgbClr val="FF0000"/>
                </a:solidFill>
                <a:latin typeface="Calibri" pitchFamily="34" charset="0"/>
                <a:ea typeface="宋体" pitchFamily="2" charset="-122"/>
                <a:cs typeface="宋体" pitchFamily="2" charset="-122"/>
              </a:rPr>
              <a:t>固体矿产地质勘查报告编写基本准则</a:t>
            </a:r>
            <a:endParaRPr lang="en-US" altLang="zh-CN" b="1" dirty="0" smtClean="0">
              <a:solidFill>
                <a:srgbClr val="FF0000"/>
              </a:solidFill>
            </a:endParaRPr>
          </a:p>
          <a:p>
            <a:pPr lvl="0" algn="l" fontAlgn="base">
              <a:spcBef>
                <a:spcPct val="0"/>
              </a:spcBef>
              <a:spcAft>
                <a:spcPct val="0"/>
              </a:spcAft>
            </a:pPr>
            <a:r>
              <a:rPr lang="zh-CN" altLang="en-US" b="1" dirty="0" smtClean="0">
                <a:solidFill>
                  <a:schemeClr val="tx1"/>
                </a:solidFill>
                <a:latin typeface="Calibri" pitchFamily="34" charset="0"/>
                <a:ea typeface="宋体" pitchFamily="2" charset="-122"/>
                <a:cs typeface="宋体" pitchFamily="2" charset="-122"/>
              </a:rPr>
              <a:t>四、固体矿产地质勘查报告编写要求</a:t>
            </a:r>
            <a:endParaRPr lang="zh-CN" altLang="en-US" b="1" dirty="0" smtClean="0">
              <a:solidFill>
                <a:schemeClr val="tx1"/>
              </a:solidFill>
              <a:latin typeface="Arial" pitchFamily="34" charset="0"/>
              <a:ea typeface="宋体" pitchFamily="2" charset="-122"/>
            </a:endParaRPr>
          </a:p>
          <a:p>
            <a:pPr algn="l"/>
            <a:r>
              <a:rPr lang="zh-CN" altLang="en-US" b="1" dirty="0" smtClean="0">
                <a:solidFill>
                  <a:srgbClr val="C00000"/>
                </a:solidFill>
              </a:rPr>
              <a:t>五、报告编写应注意的问题</a:t>
            </a:r>
            <a:endParaRPr lang="en-US" altLang="zh-CN" b="1" dirty="0" smtClean="0">
              <a:solidFill>
                <a:srgbClr val="C00000"/>
              </a:solidFill>
            </a:endParaRPr>
          </a:p>
          <a:p>
            <a:pPr algn="l"/>
            <a:r>
              <a:rPr lang="zh-CN" altLang="en-US" b="1" dirty="0" smtClean="0">
                <a:solidFill>
                  <a:srgbClr val="00B050"/>
                </a:solidFill>
              </a:rPr>
              <a:t>六、报告实例</a:t>
            </a:r>
            <a:endParaRPr lang="en-US" altLang="zh-CN" b="1" dirty="0" smtClean="0">
              <a:solidFill>
                <a:srgbClr val="00B050"/>
              </a:solidFill>
            </a:endParaRPr>
          </a:p>
          <a:p>
            <a:r>
              <a:rPr lang="en-US" altLang="zh-CN" sz="2800" dirty="0" smtClean="0">
                <a:solidFill>
                  <a:srgbClr val="00B050"/>
                </a:solidFill>
              </a:rPr>
              <a:t>2010</a:t>
            </a:r>
            <a:r>
              <a:rPr lang="zh-CN" altLang="en-US" sz="2800" dirty="0" smtClean="0">
                <a:solidFill>
                  <a:srgbClr val="00B050"/>
                </a:solidFill>
              </a:rPr>
              <a:t>年</a:t>
            </a:r>
            <a:r>
              <a:rPr lang="en-US" altLang="zh-CN" sz="2800" dirty="0" smtClean="0">
                <a:solidFill>
                  <a:srgbClr val="00B050"/>
                </a:solidFill>
              </a:rPr>
              <a:t>12</a:t>
            </a:r>
            <a:r>
              <a:rPr lang="zh-CN" altLang="en-US" sz="2800" dirty="0" smtClean="0">
                <a:solidFill>
                  <a:srgbClr val="00B050"/>
                </a:solidFill>
              </a:rPr>
              <a:t>月</a:t>
            </a:r>
            <a:r>
              <a:rPr lang="en-US" altLang="zh-CN" sz="2800" dirty="0" smtClean="0">
                <a:solidFill>
                  <a:srgbClr val="00B050"/>
                </a:solidFill>
              </a:rPr>
              <a:t>29</a:t>
            </a:r>
            <a:r>
              <a:rPr lang="zh-CN" altLang="en-US" sz="2800" dirty="0" smtClean="0">
                <a:solidFill>
                  <a:srgbClr val="00B050"/>
                </a:solidFill>
              </a:rPr>
              <a:t>日</a:t>
            </a:r>
            <a:endParaRPr lang="en-US" altLang="zh-CN" sz="2800" dirty="0" smtClean="0">
              <a:solidFill>
                <a:srgbClr val="00B050"/>
              </a:solidFill>
            </a:endParaRPr>
          </a:p>
          <a:p>
            <a:endParaRPr lang="zh-CN" altLang="en-US" dirty="0">
              <a:solidFill>
                <a:srgbClr val="00B05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4"/>
          <p:cNvSpPr txBox="1">
            <a:spLocks noChangeArrowheads="1"/>
          </p:cNvSpPr>
          <p:nvPr/>
        </p:nvSpPr>
        <p:spPr bwMode="auto">
          <a:xfrm>
            <a:off x="468313" y="692150"/>
            <a:ext cx="8135937" cy="366713"/>
          </a:xfrm>
          <a:prstGeom prst="rect">
            <a:avLst/>
          </a:prstGeom>
          <a:noFill/>
          <a:ln w="9525">
            <a:noFill/>
            <a:miter lim="800000"/>
            <a:headEnd/>
            <a:tailEnd/>
          </a:ln>
        </p:spPr>
        <p:txBody>
          <a:bodyPr>
            <a:spAutoFit/>
          </a:bodyPr>
          <a:lstStyle/>
          <a:p>
            <a:endParaRPr lang="zh-CN" altLang="zh-CN"/>
          </a:p>
        </p:txBody>
      </p:sp>
      <p:sp>
        <p:nvSpPr>
          <p:cNvPr id="253957" name="Rectangle 5"/>
          <p:cNvSpPr>
            <a:spLocks noGrp="1" noChangeArrowheads="1"/>
          </p:cNvSpPr>
          <p:nvPr>
            <p:ph type="title" idx="4294967295"/>
          </p:nvPr>
        </p:nvSpPr>
        <p:spPr>
          <a:xfrm>
            <a:off x="611188" y="1142984"/>
            <a:ext cx="8229600" cy="4857784"/>
          </a:xfrm>
        </p:spPr>
        <p:style>
          <a:lnRef idx="1">
            <a:schemeClr val="accent5"/>
          </a:lnRef>
          <a:fillRef idx="2">
            <a:schemeClr val="accent5"/>
          </a:fillRef>
          <a:effectRef idx="1">
            <a:schemeClr val="accent5"/>
          </a:effectRef>
          <a:fontRef idx="minor">
            <a:schemeClr val="dk1"/>
          </a:fontRef>
        </p:style>
        <p:txBody>
          <a:bodyPr>
            <a:normAutofit fontScale="90000"/>
          </a:bodyPr>
          <a:lstStyle/>
          <a:p>
            <a:pPr algn="l" eaLnBrk="1" hangingPunct="1">
              <a:lnSpc>
                <a:spcPct val="105000"/>
              </a:lnSpc>
              <a:defRPr/>
            </a:pPr>
            <a:r>
              <a:rPr lang="en-US" altLang="zh-CN" sz="2000" dirty="0" smtClean="0">
                <a:latin typeface="黑体" pitchFamily="2" charset="-122"/>
                <a:ea typeface="黑体" pitchFamily="2" charset="-122"/>
              </a:rPr>
              <a:t>  </a:t>
            </a:r>
            <a:r>
              <a:rPr lang="en-US" altLang="zh-CN" sz="2700" dirty="0" smtClean="0">
                <a:latin typeface="黑体" pitchFamily="2" charset="-122"/>
                <a:ea typeface="黑体" pitchFamily="2" charset="-122"/>
              </a:rPr>
              <a:t>⑶ </a:t>
            </a:r>
            <a:r>
              <a:rPr lang="zh-CN" altLang="en-US" sz="2700" dirty="0" smtClean="0">
                <a:solidFill>
                  <a:srgbClr val="FF3399"/>
                </a:solidFill>
                <a:latin typeface="黑体" pitchFamily="2" charset="-122"/>
                <a:ea typeface="黑体" pitchFamily="2" charset="-122"/>
              </a:rPr>
              <a:t>矿权设置一定要叙述清楚</a:t>
            </a:r>
            <a:r>
              <a:rPr lang="zh-CN" altLang="en-US" sz="2700" dirty="0" smtClean="0">
                <a:latin typeface="黑体" pitchFamily="2" charset="-122"/>
                <a:ea typeface="黑体" pitchFamily="2" charset="-122"/>
              </a:rPr>
              <a:t>。</a:t>
            </a:r>
            <a:br>
              <a:rPr lang="zh-CN" altLang="en-US" sz="2700" dirty="0" smtClean="0">
                <a:latin typeface="黑体" pitchFamily="2" charset="-122"/>
                <a:ea typeface="黑体" pitchFamily="2" charset="-122"/>
              </a:rPr>
            </a:br>
            <a:r>
              <a:rPr lang="zh-CN" altLang="en-US" sz="2700" dirty="0" smtClean="0">
                <a:latin typeface="黑体" pitchFamily="2" charset="-122"/>
                <a:ea typeface="黑体" pitchFamily="2" charset="-122"/>
              </a:rPr>
              <a:t>   </a:t>
            </a:r>
            <a:r>
              <a:rPr lang="zh-CN" altLang="en-US" sz="2700" dirty="0" smtClean="0">
                <a:latin typeface="+mn-ea"/>
              </a:rPr>
              <a:t>要详细叙述本勘查区或核实区探矿权设置和采矿权设置情况，以及本勘查区或核实区与周边矿权的关系。对本勘查区或核实区内所包含的原设置矿权更要叙述清楚。文字叙述的探矿权内容包括：发证机关、证号、有效期、探矿权人名称、勘查项目名称、勘查矿种、勘查单位、项目名称、勘查面积及拐点坐标；采矿权叙述内容包括：发证机关、证号、有效期、采矿人名称、矿山名称、面积、生产能力、矿权范围平面坐标及标高等。整合区核实先叙述省国土资源厅批复的划定矿区范围批文文号、面积、拟定生产能力、开采矿种、平面坐标及标高，然后叙述整合区内原来设置的每个采矿权的信息（内容同上）；压覆报告叙述建设项目拟征地范围及其保护范围所有探矿权和采矿权的信息。矿权设置一节中应附本勘查区或核实区内及周边矿权范围关系插图。</a:t>
            </a:r>
            <a:r>
              <a:rPr lang="zh-CN" altLang="en-US" sz="2700" dirty="0" smtClean="0">
                <a:latin typeface="仿宋_GB2312" pitchFamily="49" charset="-122"/>
                <a:ea typeface="仿宋_GB2312" pitchFamily="49" charset="-122"/>
              </a:rPr>
              <a:t/>
            </a:r>
            <a:br>
              <a:rPr lang="zh-CN" altLang="en-US" sz="2700" dirty="0" smtClean="0">
                <a:latin typeface="仿宋_GB2312" pitchFamily="49" charset="-122"/>
                <a:ea typeface="仿宋_GB2312" pitchFamily="49" charset="-122"/>
              </a:rPr>
            </a:br>
            <a:r>
              <a:rPr lang="zh-CN" altLang="en-US" sz="2700" dirty="0" smtClean="0">
                <a:latin typeface="仿宋_GB2312" pitchFamily="49" charset="-122"/>
                <a:ea typeface="仿宋_GB2312" pitchFamily="49" charset="-122"/>
              </a:rPr>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80" name="Rectangle 4"/>
          <p:cNvSpPr>
            <a:spLocks noGrp="1" noChangeArrowheads="1"/>
          </p:cNvSpPr>
          <p:nvPr>
            <p:ph type="title" idx="4294967295"/>
          </p:nvPr>
        </p:nvSpPr>
        <p:spPr>
          <a:xfrm>
            <a:off x="468313" y="836612"/>
            <a:ext cx="8229600" cy="5235593"/>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l" eaLnBrk="1" hangingPunct="1">
              <a:lnSpc>
                <a:spcPct val="110000"/>
              </a:lnSpc>
              <a:defRPr/>
            </a:pPr>
            <a:r>
              <a:rPr lang="en-US" altLang="zh-CN" sz="1800" dirty="0" smtClean="0">
                <a:latin typeface="黑体" pitchFamily="2" charset="-122"/>
                <a:ea typeface="黑体" pitchFamily="2" charset="-122"/>
              </a:rPr>
              <a:t>   </a:t>
            </a:r>
            <a:r>
              <a:rPr lang="en-US" altLang="zh-CN" sz="2700" dirty="0" smtClean="0">
                <a:latin typeface="黑体" pitchFamily="2" charset="-122"/>
                <a:ea typeface="黑体" pitchFamily="2" charset="-122"/>
              </a:rPr>
              <a:t>(4)</a:t>
            </a:r>
            <a:r>
              <a:rPr lang="zh-CN" altLang="en-US" sz="2700" dirty="0" smtClean="0">
                <a:solidFill>
                  <a:srgbClr val="FF3399"/>
                </a:solidFill>
                <a:latin typeface="黑体" pitchFamily="2" charset="-122"/>
                <a:ea typeface="黑体" pitchFamily="2" charset="-122"/>
              </a:rPr>
              <a:t>以往地质勘查工作及资源储量评审工作要叙述完整、</a:t>
            </a:r>
            <a:r>
              <a:rPr lang="zh-CN" altLang="en-US" sz="2700" dirty="0" smtClean="0">
                <a:solidFill>
                  <a:srgbClr val="FF3399"/>
                </a:solidFill>
                <a:latin typeface="+mn-ea"/>
              </a:rPr>
              <a:t>全面、清楚</a:t>
            </a:r>
            <a:r>
              <a:rPr lang="zh-CN" altLang="en-US" sz="2700" dirty="0" smtClean="0">
                <a:latin typeface="+mn-ea"/>
              </a:rPr>
              <a:t>。</a:t>
            </a:r>
            <a:br>
              <a:rPr lang="zh-CN" altLang="en-US" sz="2700" dirty="0" smtClean="0">
                <a:latin typeface="+mn-ea"/>
              </a:rPr>
            </a:br>
            <a:r>
              <a:rPr lang="zh-CN" altLang="en-US" sz="2700" dirty="0" smtClean="0">
                <a:latin typeface="+mn-ea"/>
              </a:rPr>
              <a:t>      对本勘查区或核实区以往地质勘查工作的叙述突出以往矿产勘查内容，区调、区域物化探成果可简述。重点叙述最近一次评审的矿产地质勘查报告及其工作情况、资源储量审批</a:t>
            </a:r>
            <a:r>
              <a:rPr lang="en-US" altLang="zh-CN" sz="2700" dirty="0" smtClean="0">
                <a:latin typeface="+mn-ea"/>
              </a:rPr>
              <a:t>/</a:t>
            </a:r>
            <a:r>
              <a:rPr lang="zh-CN" altLang="en-US" sz="2700" dirty="0" smtClean="0">
                <a:latin typeface="+mn-ea"/>
              </a:rPr>
              <a:t>评审情况，叙述其报告提交单位、提交时间、报告名称、审批时间、审批机关名称、审批文号、审批资源储量及其基准日。详细统计以往地质勘查工作在本勘查区或核实区投入的各类实物工作量。勘查区或核实区外的工作量不应计入本区内。</a:t>
            </a:r>
            <a:br>
              <a:rPr lang="zh-CN" altLang="en-US" sz="2700" dirty="0" smtClean="0">
                <a:latin typeface="+mn-ea"/>
              </a:rPr>
            </a:br>
            <a:r>
              <a:rPr lang="zh-CN" altLang="en-US" sz="2700" dirty="0" smtClean="0">
                <a:latin typeface="+mn-ea"/>
              </a:rPr>
              <a:t>     对于本次勘查工作或核实工作所利用的以往未经正规评审审批，也没有上陕西省矿产储量表的勘查成果，要明确说明，为政府部门考虑是否存在矿权价款征收和本次估算资源量是否需要与上表储量进行对比，核实报告是否进行探采对比提供依据。</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4" name="Rectangle 4"/>
          <p:cNvSpPr>
            <a:spLocks noGrp="1" noChangeArrowheads="1"/>
          </p:cNvSpPr>
          <p:nvPr>
            <p:ph type="title" idx="4294967295"/>
          </p:nvPr>
        </p:nvSpPr>
        <p:spPr>
          <a:xfrm>
            <a:off x="395288" y="549275"/>
            <a:ext cx="8589962" cy="5594369"/>
          </a:xfrm>
        </p:spPr>
        <p:style>
          <a:lnRef idx="1">
            <a:schemeClr val="dk1"/>
          </a:lnRef>
          <a:fillRef idx="2">
            <a:schemeClr val="dk1"/>
          </a:fillRef>
          <a:effectRef idx="1">
            <a:schemeClr val="dk1"/>
          </a:effectRef>
          <a:fontRef idx="minor">
            <a:schemeClr val="dk1"/>
          </a:fontRef>
        </p:style>
        <p:txBody>
          <a:bodyPr>
            <a:normAutofit fontScale="90000"/>
          </a:bodyPr>
          <a:lstStyle/>
          <a:p>
            <a:pPr algn="l" eaLnBrk="1" hangingPunct="1">
              <a:lnSpc>
                <a:spcPct val="110000"/>
              </a:lnSpc>
              <a:defRPr/>
            </a:pPr>
            <a:r>
              <a:rPr lang="en-US" altLang="zh-CN" sz="1800" dirty="0" smtClean="0">
                <a:latin typeface="黑体" pitchFamily="2" charset="-122"/>
                <a:ea typeface="黑体" pitchFamily="2" charset="-122"/>
              </a:rPr>
              <a:t>   </a:t>
            </a:r>
            <a:r>
              <a:rPr lang="zh-CN" altLang="en-US" sz="2200" dirty="0" smtClean="0">
                <a:latin typeface="黑体" pitchFamily="2" charset="-122"/>
                <a:ea typeface="黑体" pitchFamily="2" charset="-122"/>
              </a:rPr>
              <a:t>（</a:t>
            </a:r>
            <a:r>
              <a:rPr lang="en-US" altLang="zh-CN" sz="2200" dirty="0" smtClean="0">
                <a:latin typeface="黑体" pitchFamily="2" charset="-122"/>
                <a:ea typeface="黑体" pitchFamily="2" charset="-122"/>
              </a:rPr>
              <a:t>5</a:t>
            </a:r>
            <a:r>
              <a:rPr lang="zh-CN" altLang="en-US" sz="2200" dirty="0" smtClean="0">
                <a:latin typeface="黑体" pitchFamily="2" charset="-122"/>
                <a:ea typeface="黑体" pitchFamily="2" charset="-122"/>
              </a:rPr>
              <a:t>）</a:t>
            </a:r>
            <a:r>
              <a:rPr lang="zh-CN" altLang="en-US" sz="2200" dirty="0" smtClean="0">
                <a:solidFill>
                  <a:srgbClr val="FF3399"/>
                </a:solidFill>
                <a:latin typeface="黑体" pitchFamily="2" charset="-122"/>
                <a:ea typeface="黑体" pitchFamily="2" charset="-122"/>
              </a:rPr>
              <a:t>矿体特征内容要叙述齐全</a:t>
            </a:r>
            <a:r>
              <a:rPr lang="zh-CN" altLang="en-US" sz="2200" dirty="0" smtClean="0">
                <a:latin typeface="黑体" pitchFamily="2" charset="-122"/>
                <a:ea typeface="黑体" pitchFamily="2" charset="-122"/>
              </a:rPr>
              <a:t>。</a:t>
            </a:r>
            <a:br>
              <a:rPr lang="zh-CN" altLang="en-US" sz="2200" dirty="0" smtClean="0">
                <a:latin typeface="黑体" pitchFamily="2" charset="-122"/>
                <a:ea typeface="黑体" pitchFamily="2" charset="-122"/>
              </a:rPr>
            </a:br>
            <a:r>
              <a:rPr lang="zh-CN" altLang="en-US" sz="2200" dirty="0" smtClean="0">
                <a:latin typeface="+mn-ea"/>
              </a:rPr>
              <a:t>     勘查报告的矿体特征叙述可按照规范要求进行叙述，为了使评审意见书中该部分内容完整，建议将控制矿体的工程编号、分布位置、形态、产状、地表出露标高、工程控制标高、斜深、隐伏矿体埋深，单工程矿体厚度变化区间、矿体平均厚度、厚度变化系数，单样品位变化区间、单工程品位变化区间、矿体平均品位、品位变化系数。矿体在走向和倾向上形态、厚度、品位、产状的变化情况也应简述。</a:t>
            </a:r>
            <a:br>
              <a:rPr lang="zh-CN" altLang="en-US" sz="2200" dirty="0" smtClean="0">
                <a:latin typeface="+mn-ea"/>
              </a:rPr>
            </a:br>
            <a:r>
              <a:rPr lang="zh-CN" altLang="en-US" sz="2200" dirty="0" smtClean="0">
                <a:latin typeface="+mn-ea"/>
              </a:rPr>
              <a:t>     核实报告对矿体特征的叙述不能照抄原报告对矿体特征的叙述，因为随着   探采工程的增加，矿体规模、形态、产状、厚度、品位很可能已经发生了变化，应结合变化后对矿体的新的认识进行叙述。对于核实区仅包括了某一个或多个矿体的一部分，应先叙述该矿体整体特征，再叙述该矿体在核实区内的特征。</a:t>
            </a:r>
            <a:br>
              <a:rPr lang="zh-CN" altLang="en-US" sz="2200" dirty="0" smtClean="0">
                <a:latin typeface="+mn-ea"/>
              </a:rPr>
            </a:br>
            <a:r>
              <a:rPr lang="zh-CN" altLang="en-US" sz="2200" dirty="0" smtClean="0">
                <a:latin typeface="+mn-ea"/>
              </a:rPr>
              <a:t>     矿石的物质成分分矿物成分和化学成分，矿物成分应说明主要矿物的含量比例，化学成分应结合全分析、光谱分析、基本分析、组合分析等结果进行叙述。尤其注意对矿石中有益、有害组分的评述。</a:t>
            </a:r>
            <a:br>
              <a:rPr lang="zh-CN" altLang="en-US" sz="2200" dirty="0" smtClean="0">
                <a:latin typeface="+mn-ea"/>
              </a:rPr>
            </a:br>
            <a:r>
              <a:rPr lang="zh-CN" altLang="en-US" sz="2200" dirty="0" smtClean="0">
                <a:latin typeface="+mn-ea"/>
              </a:rPr>
              <a:t>     矿石的自然类型和工业类型应表述规范、准确、严密，因其涉及是否要按照不同矿石类型进行选矿试验、采集小体重样、分算不同类型矿石资源储量的问题。所以根据含矿岩性、矿石结构构造、主要物质组分、氧化特征及工业利用性能进行认真划分。</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4"/>
          <p:cNvSpPr txBox="1">
            <a:spLocks noChangeArrowheads="1"/>
          </p:cNvSpPr>
          <p:nvPr/>
        </p:nvSpPr>
        <p:spPr bwMode="auto">
          <a:xfrm>
            <a:off x="395288" y="476250"/>
            <a:ext cx="8353425" cy="366713"/>
          </a:xfrm>
          <a:prstGeom prst="rect">
            <a:avLst/>
          </a:prstGeom>
          <a:noFill/>
          <a:ln w="9525">
            <a:noFill/>
            <a:miter lim="800000"/>
            <a:headEnd/>
            <a:tailEnd/>
          </a:ln>
        </p:spPr>
        <p:txBody>
          <a:bodyPr>
            <a:spAutoFit/>
          </a:bodyPr>
          <a:lstStyle/>
          <a:p>
            <a:pPr>
              <a:spcBef>
                <a:spcPct val="50000"/>
              </a:spcBef>
            </a:pPr>
            <a:endParaRPr lang="zh-CN" altLang="zh-CN"/>
          </a:p>
        </p:txBody>
      </p:sp>
      <p:sp>
        <p:nvSpPr>
          <p:cNvPr id="48131" name="Text Box 6"/>
          <p:cNvSpPr txBox="1">
            <a:spLocks noChangeArrowheads="1"/>
          </p:cNvSpPr>
          <p:nvPr/>
        </p:nvSpPr>
        <p:spPr bwMode="auto">
          <a:xfrm>
            <a:off x="611188" y="404813"/>
            <a:ext cx="8280400" cy="618807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r>
              <a:rPr lang="en-US" altLang="zh-CN" dirty="0"/>
              <a:t>    </a:t>
            </a:r>
            <a:r>
              <a:rPr lang="zh-CN" altLang="en-US" sz="2000" dirty="0">
                <a:latin typeface="黑体" pitchFamily="2" charset="-122"/>
                <a:ea typeface="黑体" pitchFamily="2" charset="-122"/>
              </a:rPr>
              <a:t>（</a:t>
            </a:r>
            <a:r>
              <a:rPr lang="en-US" altLang="zh-CN" sz="2000" dirty="0">
                <a:latin typeface="黑体" pitchFamily="2" charset="-122"/>
                <a:ea typeface="黑体" pitchFamily="2" charset="-122"/>
              </a:rPr>
              <a:t>6</a:t>
            </a:r>
            <a:r>
              <a:rPr lang="zh-CN" altLang="en-US" sz="2000" dirty="0">
                <a:latin typeface="黑体" pitchFamily="2" charset="-122"/>
                <a:ea typeface="黑体" pitchFamily="2" charset="-122"/>
              </a:rPr>
              <a:t>）</a:t>
            </a:r>
            <a:r>
              <a:rPr lang="zh-CN" altLang="en-US" sz="2000" dirty="0">
                <a:solidFill>
                  <a:srgbClr val="FF3399"/>
                </a:solidFill>
                <a:latin typeface="黑体" pitchFamily="2" charset="-122"/>
                <a:ea typeface="黑体" pitchFamily="2" charset="-122"/>
              </a:rPr>
              <a:t>应高度重视矿石加工技术性能的研究</a:t>
            </a:r>
            <a:r>
              <a:rPr lang="zh-CN" altLang="en-US" sz="2000" dirty="0">
                <a:latin typeface="黑体" pitchFamily="2" charset="-122"/>
                <a:ea typeface="黑体" pitchFamily="2" charset="-122"/>
              </a:rPr>
              <a:t>。</a:t>
            </a:r>
          </a:p>
          <a:p>
            <a:r>
              <a:rPr lang="zh-CN" altLang="en-US" sz="2000" dirty="0">
                <a:latin typeface="黑体" pitchFamily="2" charset="-122"/>
                <a:ea typeface="黑体" pitchFamily="2" charset="-122"/>
              </a:rPr>
              <a:t>     对金属矿而言，无论是勘查报告还是资源储量核实报告，矿石加工技术性能是决定该矿工业指标和开发经济意义的重要因素。勘查规范对不同勘查阶段的矿石加工技术性能研究都有明确的要求，达不到要求，勘查报告的结论就会受到影响，会制约开发利用依据的提出。</a:t>
            </a:r>
          </a:p>
          <a:p>
            <a:r>
              <a:rPr lang="zh-CN" altLang="en-US" sz="2000" dirty="0">
                <a:latin typeface="黑体" pitchFamily="2" charset="-122"/>
                <a:ea typeface="黑体" pitchFamily="2" charset="-122"/>
              </a:rPr>
              <a:t>     矿石选冶试验程度划分为五种：可选（冶）性试验、实验室流程试验、实验室扩大连续试验、半工业试验、工业试验。</a:t>
            </a:r>
          </a:p>
          <a:p>
            <a:r>
              <a:rPr lang="zh-CN" altLang="en-US" sz="2000" dirty="0">
                <a:latin typeface="黑体" pitchFamily="2" charset="-122"/>
                <a:ea typeface="黑体" pitchFamily="2" charset="-122"/>
              </a:rPr>
              <a:t>    各勘查阶段的选冶试验程度要求为：</a:t>
            </a:r>
          </a:p>
          <a:p>
            <a:r>
              <a:rPr lang="zh-CN" altLang="en-US" sz="2000" dirty="0">
                <a:latin typeface="黑体" pitchFamily="2" charset="-122"/>
                <a:ea typeface="黑体" pitchFamily="2" charset="-122"/>
              </a:rPr>
              <a:t>      预查阶段：类比评价即可； </a:t>
            </a:r>
          </a:p>
          <a:p>
            <a:r>
              <a:rPr lang="zh-CN" altLang="en-US" sz="2000" dirty="0">
                <a:latin typeface="黑体" pitchFamily="2" charset="-122"/>
                <a:ea typeface="黑体" pitchFamily="2" charset="-122"/>
              </a:rPr>
              <a:t>      普查阶段：一般矿产类比；组分复杂、难选及尚无成熟经验的矿产，要求做可选（冶）性试验或实验室流程试验。</a:t>
            </a:r>
          </a:p>
          <a:p>
            <a:r>
              <a:rPr lang="zh-CN" altLang="en-US" sz="2000" dirty="0">
                <a:latin typeface="黑体" pitchFamily="2" charset="-122"/>
                <a:ea typeface="黑体" pitchFamily="2" charset="-122"/>
              </a:rPr>
              <a:t>      详查阶段：易选矿产可类比；一般矿产做可选（冶）性试验或实验室流程试验；难选矿产要求做实验室扩大连续试验。</a:t>
            </a:r>
          </a:p>
          <a:p>
            <a:r>
              <a:rPr lang="zh-CN" altLang="en-US" sz="2000" dirty="0">
                <a:latin typeface="黑体" pitchFamily="2" charset="-122"/>
                <a:ea typeface="黑体" pitchFamily="2" charset="-122"/>
              </a:rPr>
              <a:t>      勘探阶段：易选矿产做可选（冶）性试验或实验室流程试验；一般矿产做实验室流程试验或实验室连续扩大试验；难选矿产要求做半工业试验，建设大型矿山的，应当做工业试验。</a:t>
            </a:r>
          </a:p>
          <a:p>
            <a:r>
              <a:rPr lang="zh-CN" altLang="en-US" sz="2000" dirty="0">
                <a:latin typeface="黑体" pitchFamily="2" charset="-122"/>
                <a:ea typeface="黑体" pitchFamily="2" charset="-122"/>
              </a:rPr>
              <a:t>     资源储量核实报告中应结合核实区内已建矿山实际选矿工艺、流程及选矿效果进行叙述，提出矿石可选性的结论。</a:t>
            </a:r>
          </a:p>
          <a:p>
            <a:r>
              <a:rPr lang="zh-CN" altLang="en-US" sz="2000" dirty="0">
                <a:latin typeface="黑体" pitchFamily="2" charset="-122"/>
                <a:ea typeface="黑体" pitchFamily="2" charset="-122"/>
              </a:rPr>
              <a:t>     详查、勘探报告一般应附选矿试验专题报告</a:t>
            </a:r>
            <a:r>
              <a:rPr lang="en-US" altLang="zh-CN" sz="2000" dirty="0">
                <a:latin typeface="黑体" pitchFamily="2" charset="-122"/>
                <a:ea typeface="黑体" pitchFamily="2" charset="-122"/>
              </a:rPr>
              <a:t>(</a:t>
            </a:r>
            <a:r>
              <a:rPr lang="zh-CN" altLang="en-US" sz="2000" dirty="0">
                <a:latin typeface="黑体" pitchFamily="2" charset="-122"/>
                <a:ea typeface="黑体" pitchFamily="2" charset="-122"/>
              </a:rPr>
              <a:t>有资质单位出具）。</a:t>
            </a:r>
          </a:p>
          <a:p>
            <a:endParaRPr lang="en-US" altLang="zh-CN" sz="2000" dirty="0">
              <a:latin typeface="黑体" pitchFamily="2" charset="-122"/>
              <a:ea typeface="黑体"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4"/>
          <p:cNvSpPr txBox="1">
            <a:spLocks noChangeArrowheads="1"/>
          </p:cNvSpPr>
          <p:nvPr/>
        </p:nvSpPr>
        <p:spPr bwMode="auto">
          <a:xfrm>
            <a:off x="395288" y="260350"/>
            <a:ext cx="8569325" cy="584775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a:lnSpc>
                <a:spcPct val="110000"/>
              </a:lnSpc>
            </a:pPr>
            <a:r>
              <a:rPr lang="en-US" altLang="zh-CN" dirty="0">
                <a:latin typeface="黑体" pitchFamily="2" charset="-122"/>
                <a:ea typeface="黑体" pitchFamily="2" charset="-122"/>
              </a:rPr>
              <a:t>    </a:t>
            </a:r>
            <a:r>
              <a:rPr lang="zh-CN" altLang="en-US" sz="2000" dirty="0">
                <a:latin typeface="黑体" pitchFamily="2" charset="-122"/>
                <a:ea typeface="黑体" pitchFamily="2" charset="-122"/>
              </a:rPr>
              <a:t>（</a:t>
            </a:r>
            <a:r>
              <a:rPr lang="en-US" altLang="zh-CN" sz="2000" dirty="0">
                <a:latin typeface="黑体" pitchFamily="2" charset="-122"/>
                <a:ea typeface="黑体" pitchFamily="2" charset="-122"/>
              </a:rPr>
              <a:t>7</a:t>
            </a:r>
            <a:r>
              <a:rPr lang="zh-CN" altLang="en-US" sz="2000" dirty="0">
                <a:latin typeface="黑体" pitchFamily="2" charset="-122"/>
                <a:ea typeface="黑体" pitchFamily="2" charset="-122"/>
              </a:rPr>
              <a:t>）</a:t>
            </a:r>
            <a:r>
              <a:rPr lang="zh-CN" altLang="en-US" sz="2000" dirty="0">
                <a:solidFill>
                  <a:srgbClr val="FF3399"/>
                </a:solidFill>
                <a:latin typeface="黑体" pitchFamily="2" charset="-122"/>
                <a:ea typeface="黑体" pitchFamily="2" charset="-122"/>
              </a:rPr>
              <a:t>矿区测量工作应严格执行现行规范，成果应符合要求</a:t>
            </a:r>
            <a:r>
              <a:rPr lang="zh-CN" altLang="en-US" sz="2000" dirty="0">
                <a:latin typeface="黑体" pitchFamily="2" charset="-122"/>
                <a:ea typeface="黑体" pitchFamily="2" charset="-122"/>
              </a:rPr>
              <a:t>。</a:t>
            </a:r>
          </a:p>
          <a:p>
            <a:pPr>
              <a:lnSpc>
                <a:spcPct val="110000"/>
              </a:lnSpc>
            </a:pPr>
            <a:r>
              <a:rPr lang="zh-CN" altLang="en-US" sz="2000" dirty="0">
                <a:latin typeface="+mn-ea"/>
              </a:rPr>
              <a:t>    矿区测量应按照现行规范</a:t>
            </a:r>
            <a:r>
              <a:rPr lang="en-US" altLang="zh-CN" sz="2000" dirty="0">
                <a:latin typeface="+mn-ea"/>
              </a:rPr>
              <a:t>——《</a:t>
            </a:r>
            <a:r>
              <a:rPr lang="zh-CN" altLang="en-US" sz="2000" dirty="0">
                <a:latin typeface="+mn-ea"/>
              </a:rPr>
              <a:t>地质矿产勘查测量规范</a:t>
            </a:r>
            <a:r>
              <a:rPr lang="en-US" altLang="zh-CN" sz="2000" dirty="0">
                <a:latin typeface="+mn-ea"/>
              </a:rPr>
              <a:t>》</a:t>
            </a:r>
            <a:r>
              <a:rPr lang="zh-CN" altLang="en-US" sz="2000" dirty="0">
                <a:latin typeface="+mn-ea"/>
              </a:rPr>
              <a:t>（</a:t>
            </a:r>
            <a:r>
              <a:rPr lang="en-US" altLang="zh-CN" sz="2000" dirty="0">
                <a:latin typeface="+mn-ea"/>
              </a:rPr>
              <a:t>GB/T18341-2001)</a:t>
            </a:r>
            <a:r>
              <a:rPr lang="zh-CN" altLang="en-US" sz="2000" dirty="0">
                <a:latin typeface="+mn-ea"/>
              </a:rPr>
              <a:t>执行，详查、勘探阶段应开展严格的控制测量和工程测量，区内大于</a:t>
            </a:r>
            <a:r>
              <a:rPr lang="en-US" altLang="zh-CN" sz="2000" dirty="0">
                <a:latin typeface="+mn-ea"/>
              </a:rPr>
              <a:t>1:10000</a:t>
            </a:r>
            <a:r>
              <a:rPr lang="zh-CN" altLang="en-US" sz="2000" dirty="0">
                <a:latin typeface="+mn-ea"/>
              </a:rPr>
              <a:t>比例尺的地形地质图，其地形图必须是正测的，所有工程点和勘探线剖面必须是全仪器测量的。测量所使用的仪器必须是经过测绘主管部门检验合格的，测量方法、精度要求、内业处理等都应符合规范要求。勘查成果中应该有测量工作总结。</a:t>
            </a:r>
          </a:p>
          <a:p>
            <a:pPr>
              <a:lnSpc>
                <a:spcPct val="110000"/>
              </a:lnSpc>
            </a:pPr>
            <a:r>
              <a:rPr lang="zh-CN" altLang="en-US" sz="2000" dirty="0">
                <a:latin typeface="+mn-ea"/>
              </a:rPr>
              <a:t>    矿区资源储量核实报告，可能存在不同历史时期勘查工作采用技术标准的不一致问题，应该充分收集相关资料，进行认真分析研究，将不同历史阶段的测量成果归到现行规范要求上来，最后所形成的图件和数据应该是唯一的、统一的，符合现行规范要求的。不能出现同一个报告存在不同坐标系和高程系，不同的坐标图框和不同的工程点测量成果。而且最后的结果应该和大地坐标是对应的。按照现在的测绘技术水平，不应再采用独立坐标系。</a:t>
            </a:r>
          </a:p>
          <a:p>
            <a:pPr>
              <a:lnSpc>
                <a:spcPct val="110000"/>
              </a:lnSpc>
            </a:pPr>
            <a:r>
              <a:rPr lang="zh-CN" altLang="en-US" sz="2000" dirty="0">
                <a:solidFill>
                  <a:srgbClr val="C00000"/>
                </a:solidFill>
                <a:latin typeface="+mn-ea"/>
              </a:rPr>
              <a:t>    注意：按照最新的矿政管理要求，自</a:t>
            </a:r>
            <a:r>
              <a:rPr lang="en-US" altLang="zh-CN" sz="2000" dirty="0">
                <a:solidFill>
                  <a:srgbClr val="C00000"/>
                </a:solidFill>
                <a:latin typeface="+mn-ea"/>
              </a:rPr>
              <a:t>2009</a:t>
            </a:r>
            <a:r>
              <a:rPr lang="zh-CN" altLang="en-US" sz="2000" dirty="0">
                <a:solidFill>
                  <a:srgbClr val="C00000"/>
                </a:solidFill>
                <a:latin typeface="+mn-ea"/>
              </a:rPr>
              <a:t>年</a:t>
            </a:r>
            <a:r>
              <a:rPr lang="en-US" altLang="zh-CN" sz="2000" dirty="0">
                <a:solidFill>
                  <a:srgbClr val="C00000"/>
                </a:solidFill>
                <a:latin typeface="+mn-ea"/>
              </a:rPr>
              <a:t>7</a:t>
            </a:r>
            <a:r>
              <a:rPr lang="zh-CN" altLang="en-US" sz="2000" dirty="0">
                <a:solidFill>
                  <a:srgbClr val="C00000"/>
                </a:solidFill>
                <a:latin typeface="+mn-ea"/>
              </a:rPr>
              <a:t>月</a:t>
            </a:r>
            <a:r>
              <a:rPr lang="en-US" altLang="zh-CN" sz="2000" dirty="0">
                <a:solidFill>
                  <a:srgbClr val="C00000"/>
                </a:solidFill>
                <a:latin typeface="+mn-ea"/>
              </a:rPr>
              <a:t>1</a:t>
            </a:r>
            <a:r>
              <a:rPr lang="zh-CN" altLang="en-US" sz="2000" dirty="0">
                <a:solidFill>
                  <a:srgbClr val="C00000"/>
                </a:solidFill>
                <a:latin typeface="+mn-ea"/>
              </a:rPr>
              <a:t>日后，所有新提交的地质勘查报告控制测量和工程测量成果必须是西安</a:t>
            </a:r>
            <a:r>
              <a:rPr lang="en-US" altLang="zh-CN" sz="2000" dirty="0">
                <a:solidFill>
                  <a:srgbClr val="C00000"/>
                </a:solidFill>
                <a:latin typeface="+mn-ea"/>
              </a:rPr>
              <a:t>80</a:t>
            </a:r>
            <a:r>
              <a:rPr lang="zh-CN" altLang="en-US" sz="2000" dirty="0">
                <a:solidFill>
                  <a:srgbClr val="C00000"/>
                </a:solidFill>
                <a:latin typeface="+mn-ea"/>
              </a:rPr>
              <a:t>坐标系、</a:t>
            </a:r>
            <a:r>
              <a:rPr lang="en-US" altLang="zh-CN" sz="2000" dirty="0">
                <a:solidFill>
                  <a:srgbClr val="C00000"/>
                </a:solidFill>
                <a:latin typeface="+mn-ea"/>
              </a:rPr>
              <a:t>1985</a:t>
            </a:r>
            <a:r>
              <a:rPr lang="zh-CN" altLang="en-US" sz="2000" dirty="0">
                <a:solidFill>
                  <a:srgbClr val="C00000"/>
                </a:solidFill>
                <a:latin typeface="+mn-ea"/>
              </a:rPr>
              <a:t>国家高程基准下的成果，原北京</a:t>
            </a:r>
            <a:r>
              <a:rPr lang="en-US" altLang="zh-CN" sz="2000" dirty="0">
                <a:solidFill>
                  <a:srgbClr val="C00000"/>
                </a:solidFill>
                <a:latin typeface="+mn-ea"/>
              </a:rPr>
              <a:t>54</a:t>
            </a:r>
            <a:r>
              <a:rPr lang="zh-CN" altLang="en-US" sz="2000" dirty="0">
                <a:solidFill>
                  <a:srgbClr val="C00000"/>
                </a:solidFill>
                <a:latin typeface="+mn-ea"/>
              </a:rPr>
              <a:t>坐标系、</a:t>
            </a:r>
            <a:r>
              <a:rPr lang="en-US" altLang="zh-CN" sz="2000" dirty="0">
                <a:solidFill>
                  <a:srgbClr val="C00000"/>
                </a:solidFill>
                <a:latin typeface="+mn-ea"/>
              </a:rPr>
              <a:t>1956</a:t>
            </a:r>
            <a:r>
              <a:rPr lang="zh-CN" altLang="en-US" sz="2000" dirty="0">
                <a:solidFill>
                  <a:srgbClr val="C00000"/>
                </a:solidFill>
                <a:latin typeface="+mn-ea"/>
              </a:rPr>
              <a:t>黄海高程基准下的控制测量和工程测量数据不再使用。</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4"/>
          <p:cNvSpPr txBox="1">
            <a:spLocks noChangeArrowheads="1"/>
          </p:cNvSpPr>
          <p:nvPr/>
        </p:nvSpPr>
        <p:spPr bwMode="auto">
          <a:xfrm>
            <a:off x="468313" y="260350"/>
            <a:ext cx="8207375" cy="588327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p>
            <a:r>
              <a:rPr lang="en-US" altLang="zh-CN" dirty="0"/>
              <a:t>    </a:t>
            </a:r>
            <a:r>
              <a:rPr lang="zh-CN" altLang="en-US" sz="2000" dirty="0">
                <a:latin typeface="黑体" pitchFamily="2" charset="-122"/>
                <a:ea typeface="黑体" pitchFamily="2" charset="-122"/>
              </a:rPr>
              <a:t>（</a:t>
            </a:r>
            <a:r>
              <a:rPr lang="en-US" altLang="zh-CN" sz="2000" dirty="0">
                <a:latin typeface="黑体" pitchFamily="2" charset="-122"/>
                <a:ea typeface="黑体" pitchFamily="2" charset="-122"/>
              </a:rPr>
              <a:t>8</a:t>
            </a:r>
            <a:r>
              <a:rPr lang="zh-CN" altLang="en-US" sz="2000" dirty="0">
                <a:latin typeface="黑体" pitchFamily="2" charset="-122"/>
                <a:ea typeface="黑体" pitchFamily="2" charset="-122"/>
              </a:rPr>
              <a:t>）</a:t>
            </a:r>
            <a:r>
              <a:rPr lang="zh-CN" altLang="en-US" sz="2000" dirty="0">
                <a:solidFill>
                  <a:srgbClr val="FF3399"/>
                </a:solidFill>
                <a:latin typeface="黑体" pitchFamily="2" charset="-122"/>
                <a:ea typeface="黑体" pitchFamily="2" charset="-122"/>
              </a:rPr>
              <a:t>不能轻视水文地质、工程地质和环境地质勘查工作</a:t>
            </a:r>
          </a:p>
          <a:p>
            <a:r>
              <a:rPr lang="zh-CN" altLang="en-US" sz="2000" dirty="0">
                <a:latin typeface="黑体" pitchFamily="2" charset="-122"/>
                <a:ea typeface="黑体" pitchFamily="2" charset="-122"/>
              </a:rPr>
              <a:t>    从近年来提交评审的报告看，普遍存在轻视水工环地质条件研究的现象。有些金属非金属矿区甚至没有投入一点水工环地质工作，报告相关章节的内容基本上是很简略的叙述，定性的内容多，缺乏实际数据。应在勘查过程中重视部署并开展相关工作。生产矿山核实报告中对矿山开采实际反映的水工环内容也涉及不多，应在核实过程中加以重视。详查程度、勘探程度是否达到不仅仅是工程控制程度是否达到，而且还包括了矿石加工技术性能和水工环地质条件的研究是否达到相应阶段的要求。所以应引起重视。</a:t>
            </a:r>
          </a:p>
          <a:p>
            <a:r>
              <a:rPr lang="zh-CN" altLang="en-US" sz="2000" dirty="0">
                <a:latin typeface="黑体" pitchFamily="2" charset="-122"/>
                <a:ea typeface="黑体" pitchFamily="2" charset="-122"/>
              </a:rPr>
              <a:t>   （</a:t>
            </a:r>
            <a:r>
              <a:rPr lang="en-US" altLang="zh-CN" sz="2000" dirty="0">
                <a:latin typeface="黑体" pitchFamily="2" charset="-122"/>
                <a:ea typeface="黑体" pitchFamily="2" charset="-122"/>
              </a:rPr>
              <a:t>9</a:t>
            </a:r>
            <a:r>
              <a:rPr lang="zh-CN" altLang="en-US" sz="2000" dirty="0">
                <a:latin typeface="黑体" pitchFamily="2" charset="-122"/>
                <a:ea typeface="黑体" pitchFamily="2" charset="-122"/>
              </a:rPr>
              <a:t>） </a:t>
            </a:r>
            <a:r>
              <a:rPr lang="zh-CN" altLang="en-US" sz="2000" dirty="0">
                <a:solidFill>
                  <a:srgbClr val="FF3399"/>
                </a:solidFill>
                <a:latin typeface="黑体" pitchFamily="2" charset="-122"/>
                <a:ea typeface="黑体" pitchFamily="2" charset="-122"/>
              </a:rPr>
              <a:t>基本分析样品的内外检数量、样品的提取应予注意</a:t>
            </a:r>
          </a:p>
          <a:p>
            <a:r>
              <a:rPr lang="zh-CN" altLang="en-US" sz="2000" dirty="0">
                <a:latin typeface="黑体" pitchFamily="2" charset="-122"/>
                <a:ea typeface="黑体" pitchFamily="2" charset="-122"/>
              </a:rPr>
              <a:t>    基本分析样品的内、外检比例应不低于规范规定的要求，样品测试单位应具有资质且通过质量认证，内、外检样的提取要明确是正样还是副样，外检是从内检合格的样品中提取正样进行检查的，所以内件样品的合格率应满足提取外检样的数量要求。</a:t>
            </a:r>
          </a:p>
          <a:p>
            <a:r>
              <a:rPr lang="zh-CN" altLang="en-US" sz="2000" dirty="0">
                <a:latin typeface="黑体" pitchFamily="2" charset="-122"/>
                <a:ea typeface="黑体" pitchFamily="2" charset="-122"/>
              </a:rPr>
              <a:t> 　</a:t>
            </a:r>
            <a:r>
              <a:rPr lang="zh-CN" altLang="en-US" sz="2000" dirty="0">
                <a:ea typeface="黑体" pitchFamily="2" charset="-122"/>
              </a:rPr>
              <a:t>（１０）</a:t>
            </a:r>
            <a:r>
              <a:rPr lang="zh-CN" altLang="en-US" sz="2000" dirty="0">
                <a:solidFill>
                  <a:srgbClr val="FF3399"/>
                </a:solidFill>
                <a:ea typeface="黑体" pitchFamily="2" charset="-122"/>
              </a:rPr>
              <a:t>应按照矿石类型和工程分布组合好组合分析样品，</a:t>
            </a:r>
            <a:r>
              <a:rPr lang="zh-CN" altLang="en-US" sz="2000" dirty="0">
                <a:ea typeface="黑体" pitchFamily="2" charset="-122"/>
              </a:rPr>
              <a:t>按照规范要求，确定有益有害组分的测试元素，</a:t>
            </a:r>
            <a:r>
              <a:rPr lang="zh-CN" altLang="en-US" sz="2000" dirty="0">
                <a:solidFill>
                  <a:srgbClr val="FF3399"/>
                </a:solidFill>
                <a:ea typeface="黑体" pitchFamily="2" charset="-122"/>
              </a:rPr>
              <a:t>查明共伴生有益组分</a:t>
            </a:r>
            <a:r>
              <a:rPr lang="zh-CN" altLang="en-US" sz="2000" dirty="0">
                <a:ea typeface="黑体" pitchFamily="2" charset="-122"/>
              </a:rPr>
              <a:t>的种类，依据其结果结合选矿试验结果或者矿山实际加工利用情况确定进行资源储量估算的共伴生有益组分。</a:t>
            </a:r>
          </a:p>
          <a:p>
            <a:endParaRPr lang="en-US" altLang="zh-CN" sz="2000" dirty="0">
              <a:ea typeface="黑体"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4"/>
          <p:cNvSpPr txBox="1">
            <a:spLocks noChangeArrowheads="1"/>
          </p:cNvSpPr>
          <p:nvPr/>
        </p:nvSpPr>
        <p:spPr bwMode="auto">
          <a:xfrm>
            <a:off x="468313" y="620713"/>
            <a:ext cx="8351837" cy="440120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r>
              <a:rPr lang="zh-CN" altLang="en-US" sz="2000" dirty="0" smtClean="0">
                <a:ea typeface="黑体" pitchFamily="2" charset="-122"/>
              </a:rPr>
              <a:t>（</a:t>
            </a:r>
            <a:r>
              <a:rPr lang="en-US" altLang="zh-CN" sz="2000" dirty="0" smtClean="0">
                <a:ea typeface="黑体" pitchFamily="2" charset="-122"/>
              </a:rPr>
              <a:t>11</a:t>
            </a:r>
            <a:r>
              <a:rPr lang="zh-CN" altLang="en-US" sz="2000" dirty="0" smtClean="0">
                <a:ea typeface="黑体" pitchFamily="2" charset="-122"/>
              </a:rPr>
              <a:t>）</a:t>
            </a:r>
            <a:r>
              <a:rPr lang="zh-CN" altLang="en-US" sz="2000" dirty="0" smtClean="0">
                <a:solidFill>
                  <a:srgbClr val="FF3399"/>
                </a:solidFill>
                <a:ea typeface="黑体" pitchFamily="2" charset="-122"/>
              </a:rPr>
              <a:t>报告所提交的附图、附表、附件应齐全</a:t>
            </a:r>
          </a:p>
          <a:p>
            <a:r>
              <a:rPr lang="zh-CN" altLang="en-US" sz="2000" dirty="0" smtClean="0">
                <a:ea typeface="黑体" pitchFamily="2" charset="-122"/>
              </a:rPr>
              <a:t>      </a:t>
            </a:r>
            <a:r>
              <a:rPr lang="zh-CN" altLang="en-US" sz="2000" dirty="0" smtClean="0">
                <a:latin typeface="+mn-ea"/>
              </a:rPr>
              <a:t>地质勘查报告：区域地质图、矿区地质图（附地层综合柱状图、实测地质剖面图）、矿床（体）地质图、矿床（体）水文地质工程地质图、所有勘探线剖面图、地表采样平面图、坑道中段采样平面图、各矿体资源储量估算图、钻孔柱状图、探矿工程地质素描图等均应提交，图件之间对应性好；附表包括：控制测量和工程测量成果表、样品分析结果表、单样代表厚度计算表、单工程矿体厚度、品位计算表、块段面积计算表、块段平均厚度、平均品位计算表、块段资源储量估算表、矿体资源储量汇总表，小体重测试结果表、内外检测试结果表，矿体顶底板岩石力学测试结果表、矿区地表水样分析结果表，以及涉及水工环地质工作的其他表格。附件包括勘查许可证、地质勘查单位资质证、勘查工作委托书、选矿试验总结、测量工作技术小结等。</a:t>
            </a:r>
          </a:p>
          <a:p>
            <a:r>
              <a:rPr lang="zh-CN" altLang="en-US" sz="2000" dirty="0" smtClean="0">
                <a:latin typeface="+mn-ea"/>
              </a:rPr>
              <a:t>    资源储量核实报告：区域地质图可附插图，补充所有新增探采工程采样平面图、编录图，新增勘探线剖面图，采空区测量点分布图等</a:t>
            </a:r>
            <a:endParaRPr lang="zh-CN" altLang="en-US" sz="2000" dirty="0">
              <a:latin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4"/>
          <p:cNvSpPr txBox="1">
            <a:spLocks noChangeArrowheads="1"/>
          </p:cNvSpPr>
          <p:nvPr/>
        </p:nvSpPr>
        <p:spPr bwMode="auto">
          <a:xfrm>
            <a:off x="539750" y="404813"/>
            <a:ext cx="8280400" cy="618807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r>
              <a:rPr lang="en-US" altLang="zh-CN" sz="2000" dirty="0">
                <a:ea typeface="黑体" pitchFamily="2" charset="-122"/>
              </a:rPr>
              <a:t>    </a:t>
            </a:r>
            <a:r>
              <a:rPr lang="en-US" altLang="zh-CN" sz="2000" dirty="0">
                <a:solidFill>
                  <a:srgbClr val="C00000"/>
                </a:solidFill>
                <a:ea typeface="黑体" pitchFamily="2" charset="-122"/>
              </a:rPr>
              <a:t>2</a:t>
            </a:r>
            <a:r>
              <a:rPr lang="zh-CN" altLang="en-US" sz="2000" dirty="0">
                <a:solidFill>
                  <a:srgbClr val="C00000"/>
                </a:solidFill>
                <a:ea typeface="黑体" pitchFamily="2" charset="-122"/>
              </a:rPr>
              <a:t>、报告编写中的其他注意问题</a:t>
            </a:r>
          </a:p>
          <a:p>
            <a:r>
              <a:rPr lang="zh-CN" altLang="en-US" sz="2000" dirty="0">
                <a:ea typeface="黑体" pitchFamily="2" charset="-122"/>
              </a:rPr>
              <a:t>      </a:t>
            </a:r>
            <a:r>
              <a:rPr lang="zh-CN" altLang="en-US" sz="2000" dirty="0">
                <a:latin typeface="+mn-ea"/>
              </a:rPr>
              <a:t>（</a:t>
            </a:r>
            <a:r>
              <a:rPr lang="en-US" altLang="zh-CN" sz="2000" dirty="0">
                <a:latin typeface="+mn-ea"/>
              </a:rPr>
              <a:t>1</a:t>
            </a:r>
            <a:r>
              <a:rPr lang="zh-CN" altLang="en-US" sz="2000" dirty="0">
                <a:latin typeface="+mn-ea"/>
              </a:rPr>
              <a:t>）整合区资源储量核实报告、矿山资源储量检测说明书中的</a:t>
            </a:r>
            <a:r>
              <a:rPr lang="zh-CN" altLang="en-US" sz="2000" dirty="0">
                <a:solidFill>
                  <a:srgbClr val="FF3399"/>
                </a:solidFill>
                <a:latin typeface="+mn-ea"/>
              </a:rPr>
              <a:t>探采对比</a:t>
            </a:r>
            <a:r>
              <a:rPr lang="zh-CN" altLang="en-US" sz="2000" dirty="0">
                <a:latin typeface="+mn-ea"/>
              </a:rPr>
              <a:t>，主要针对矿体形态、厚度、品位等发生变化较大的矿体的对比，对比时应有具体矿体编号、分布位置（工程编号、勘探线号），有厚度、品位变化的具体数据，有资源储量的具体变化量。</a:t>
            </a:r>
          </a:p>
          <a:p>
            <a:r>
              <a:rPr lang="zh-CN" altLang="en-US" sz="2000" dirty="0">
                <a:latin typeface="+mn-ea"/>
              </a:rPr>
              <a:t>    </a:t>
            </a:r>
            <a:r>
              <a:rPr lang="zh-CN" altLang="en-US" sz="2000" dirty="0" smtClean="0">
                <a:latin typeface="+mn-ea"/>
              </a:rPr>
              <a:t>（</a:t>
            </a:r>
            <a:r>
              <a:rPr lang="en-US" altLang="zh-CN" sz="2000" dirty="0">
                <a:latin typeface="+mn-ea"/>
              </a:rPr>
              <a:t>2</a:t>
            </a:r>
            <a:r>
              <a:rPr lang="zh-CN" altLang="en-US" sz="2000" dirty="0">
                <a:latin typeface="+mn-ea"/>
              </a:rPr>
              <a:t>）</a:t>
            </a:r>
            <a:r>
              <a:rPr lang="zh-CN" altLang="en-US" sz="2000" dirty="0">
                <a:solidFill>
                  <a:srgbClr val="FF3399"/>
                </a:solidFill>
                <a:latin typeface="+mn-ea"/>
              </a:rPr>
              <a:t>建设项目压覆矿产资源储量核实报告</a:t>
            </a:r>
            <a:r>
              <a:rPr lang="zh-CN" altLang="en-US" sz="2000" dirty="0">
                <a:latin typeface="+mn-ea"/>
              </a:rPr>
              <a:t>，可在部编制要求的基础上，参照陕西省国土资源规划与评审中心编写的编写提纲编写。对建设项目压覆煤矿资源储量的，保护煤柱留设原则可按照“三下采煤规程”的规定计算留设；建设项目压覆金属非金属矿的保护矿柱范围，可由建设项目设计单位提出保护宽度留设意见，由编写单位据此意见确定压覆范围并估算压覆资源储量。</a:t>
            </a:r>
          </a:p>
          <a:p>
            <a:r>
              <a:rPr lang="zh-CN" altLang="en-US" sz="2000" dirty="0">
                <a:latin typeface="+mn-ea"/>
              </a:rPr>
              <a:t>    </a:t>
            </a:r>
            <a:r>
              <a:rPr lang="zh-CN" altLang="en-US" sz="2000" dirty="0" smtClean="0">
                <a:latin typeface="+mn-ea"/>
              </a:rPr>
              <a:t>（</a:t>
            </a:r>
            <a:r>
              <a:rPr lang="en-US" altLang="zh-CN" sz="2000" dirty="0">
                <a:latin typeface="+mn-ea"/>
              </a:rPr>
              <a:t>3</a:t>
            </a:r>
            <a:r>
              <a:rPr lang="zh-CN" altLang="en-US" sz="2000" dirty="0">
                <a:latin typeface="+mn-ea"/>
              </a:rPr>
              <a:t>）</a:t>
            </a:r>
            <a:r>
              <a:rPr lang="zh-CN" altLang="en-US" sz="2000" dirty="0">
                <a:solidFill>
                  <a:srgbClr val="FF3399"/>
                </a:solidFill>
                <a:latin typeface="+mn-ea"/>
              </a:rPr>
              <a:t>为采矿权价款评估提供依据的核实报告（检测说明书</a:t>
            </a:r>
            <a:r>
              <a:rPr lang="zh-CN" altLang="en-US" sz="2000" dirty="0">
                <a:latin typeface="+mn-ea"/>
              </a:rPr>
              <a:t>）要注意把以往地质工作在核实（检测）范围内工作量统计清楚；把核实（检测）范围内占用国家出资勘查形成矿产地资源储量分割清楚。计算占用国家出资勘查形成矿产资地资源量计算图上的采空区应与重新进行估算的估算图上的采空区完全一致。计算图上不标新增探采工程，图面除了标注采空区，分割出采动量和剩余量以外，其他均与原报告计算图面内容完全一致；而估算图上可利用原探矿工程和新增探采工程，依据现行规范，重新确定勘查类型、重新划分块段并估算开采消耗资源量和保有资源储量。</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5"/>
          <p:cNvSpPr txBox="1">
            <a:spLocks noChangeArrowheads="1"/>
          </p:cNvSpPr>
          <p:nvPr/>
        </p:nvSpPr>
        <p:spPr bwMode="auto">
          <a:xfrm>
            <a:off x="684213" y="333375"/>
            <a:ext cx="8064500" cy="527367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r>
              <a:rPr lang="en-US" altLang="zh-CN" sz="2000" dirty="0">
                <a:ea typeface="黑体" pitchFamily="2" charset="-122"/>
              </a:rPr>
              <a:t>   </a:t>
            </a:r>
            <a:r>
              <a:rPr lang="zh-CN" altLang="en-US" sz="2000" dirty="0">
                <a:latin typeface="+mn-ea"/>
              </a:rPr>
              <a:t>（</a:t>
            </a:r>
            <a:r>
              <a:rPr lang="en-US" altLang="zh-CN" sz="2000" dirty="0">
                <a:latin typeface="+mn-ea"/>
              </a:rPr>
              <a:t>4</a:t>
            </a:r>
            <a:r>
              <a:rPr lang="zh-CN" altLang="en-US" sz="2000" dirty="0">
                <a:latin typeface="+mn-ea"/>
              </a:rPr>
              <a:t>）核实报告（检测说明书）资源储量估算图上的</a:t>
            </a:r>
            <a:r>
              <a:rPr lang="zh-CN" altLang="en-US" sz="2000" dirty="0">
                <a:solidFill>
                  <a:srgbClr val="FF3399"/>
                </a:solidFill>
                <a:latin typeface="+mn-ea"/>
              </a:rPr>
              <a:t>块段界线</a:t>
            </a:r>
            <a:r>
              <a:rPr lang="zh-CN" altLang="en-US" sz="2000" dirty="0">
                <a:latin typeface="+mn-ea"/>
              </a:rPr>
              <a:t>应严格按照勘查网度和探采工程的实际分布位置划分，不能跨中段、跨勘探线划块段，更不能以采空区边界线作为独立块段边界线。</a:t>
            </a:r>
          </a:p>
          <a:p>
            <a:r>
              <a:rPr lang="zh-CN" altLang="en-US" sz="2000" dirty="0">
                <a:latin typeface="+mn-ea"/>
              </a:rPr>
              <a:t>   （</a:t>
            </a:r>
            <a:r>
              <a:rPr lang="en-US" altLang="zh-CN" sz="2000" dirty="0">
                <a:latin typeface="+mn-ea"/>
              </a:rPr>
              <a:t>5</a:t>
            </a:r>
            <a:r>
              <a:rPr lang="zh-CN" altLang="en-US" sz="2000" dirty="0">
                <a:latin typeface="+mn-ea"/>
              </a:rPr>
              <a:t>）在铅锌矿、钼矿、金矿等金属矿地质报告中，应注意不能疏忽</a:t>
            </a:r>
            <a:r>
              <a:rPr lang="zh-CN" altLang="en-US" sz="2000" dirty="0">
                <a:solidFill>
                  <a:srgbClr val="FF3399"/>
                </a:solidFill>
                <a:latin typeface="+mn-ea"/>
              </a:rPr>
              <a:t>共伴生有益矿产的综合评价</a:t>
            </a:r>
            <a:r>
              <a:rPr lang="zh-CN" altLang="en-US" sz="2000" dirty="0">
                <a:latin typeface="+mn-ea"/>
              </a:rPr>
              <a:t>，应结合矿石样品的组合分析结果，以及选矿试验结果，对共伴生有益组分的综合利用做出明确结论。达到规范规定的综合评价指标、而且选矿过程中能够综合回收的共伴生有益组分都应估算资源量（不划分基础储量）。</a:t>
            </a:r>
          </a:p>
          <a:p>
            <a:r>
              <a:rPr lang="zh-CN" altLang="en-US" sz="2000" dirty="0">
                <a:latin typeface="+mn-ea"/>
              </a:rPr>
              <a:t>   （</a:t>
            </a:r>
            <a:r>
              <a:rPr lang="en-US" altLang="zh-CN" sz="2000" dirty="0">
                <a:latin typeface="+mn-ea"/>
              </a:rPr>
              <a:t>6</a:t>
            </a:r>
            <a:r>
              <a:rPr lang="zh-CN" altLang="en-US" sz="2000" dirty="0">
                <a:latin typeface="+mn-ea"/>
              </a:rPr>
              <a:t>）</a:t>
            </a:r>
            <a:r>
              <a:rPr lang="zh-CN" altLang="en-US" sz="2000" dirty="0">
                <a:solidFill>
                  <a:srgbClr val="FF3399"/>
                </a:solidFill>
                <a:latin typeface="+mn-ea"/>
              </a:rPr>
              <a:t>非金属矿</a:t>
            </a:r>
            <a:r>
              <a:rPr lang="zh-CN" altLang="en-US" sz="2000" dirty="0">
                <a:latin typeface="+mn-ea"/>
              </a:rPr>
              <a:t>勘查报告和核实报告（检测说明书）应</a:t>
            </a:r>
            <a:r>
              <a:rPr lang="zh-CN" altLang="en-US" sz="2000" dirty="0">
                <a:solidFill>
                  <a:srgbClr val="FF3399"/>
                </a:solidFill>
                <a:latin typeface="+mn-ea"/>
              </a:rPr>
              <a:t>注意开采技术条件指标</a:t>
            </a:r>
            <a:r>
              <a:rPr lang="zh-CN" altLang="en-US" sz="2000" dirty="0">
                <a:latin typeface="+mn-ea"/>
              </a:rPr>
              <a:t>在资源储量估算中的重要性，相关图件上对最终开采边坡角、开采最低底盘宽度、剥采比以及安全爆破警戒线位置都要标注，资源量估算应考上述因素。</a:t>
            </a:r>
          </a:p>
          <a:p>
            <a:r>
              <a:rPr lang="zh-CN" altLang="en-US" sz="2000" dirty="0">
                <a:latin typeface="+mn-ea"/>
              </a:rPr>
              <a:t>    （</a:t>
            </a:r>
            <a:r>
              <a:rPr lang="en-US" altLang="zh-CN" sz="2000" dirty="0">
                <a:latin typeface="+mn-ea"/>
              </a:rPr>
              <a:t>7</a:t>
            </a:r>
            <a:r>
              <a:rPr lang="zh-CN" altLang="en-US" sz="2000" dirty="0">
                <a:latin typeface="+mn-ea"/>
              </a:rPr>
              <a:t>）</a:t>
            </a:r>
            <a:r>
              <a:rPr lang="zh-CN" altLang="en-US" sz="2000" dirty="0">
                <a:solidFill>
                  <a:srgbClr val="FF3399"/>
                </a:solidFill>
                <a:latin typeface="+mn-ea"/>
              </a:rPr>
              <a:t>对于资源储量估算的对象和范围及基准日</a:t>
            </a:r>
            <a:r>
              <a:rPr lang="zh-CN" altLang="en-US" sz="2000" dirty="0">
                <a:latin typeface="+mn-ea"/>
              </a:rPr>
              <a:t>。资源储量估算对象应明确矿体编号，对没计算资源储量的矿体应说明原因；估算范围应明确估算的平面坐标（</a:t>
            </a:r>
            <a:r>
              <a:rPr lang="en-US" altLang="zh-CN" sz="2000" dirty="0">
                <a:latin typeface="+mn-ea"/>
              </a:rPr>
              <a:t>3</a:t>
            </a:r>
            <a:r>
              <a:rPr lang="zh-CN" altLang="en-US" sz="2000" dirty="0">
                <a:latin typeface="+mn-ea"/>
              </a:rPr>
              <a:t>度带坐标）和估算标高（最高</a:t>
            </a:r>
            <a:r>
              <a:rPr lang="en-US" altLang="zh-CN" sz="2000" dirty="0">
                <a:latin typeface="+mn-ea"/>
              </a:rPr>
              <a:t>—</a:t>
            </a:r>
            <a:r>
              <a:rPr lang="zh-CN" altLang="en-US" sz="2000" dirty="0">
                <a:latin typeface="+mn-ea"/>
              </a:rPr>
              <a:t>最低，每个估算矿体的具体标高也要叙述）。资源储量估算基准日一般为截至野外工作结束当月或上月底，或者报告提交月的上一个月底，取整月。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4"/>
          <p:cNvSpPr txBox="1">
            <a:spLocks noChangeArrowheads="1"/>
          </p:cNvSpPr>
          <p:nvPr/>
        </p:nvSpPr>
        <p:spPr bwMode="auto">
          <a:xfrm>
            <a:off x="323850" y="1993900"/>
            <a:ext cx="8351838" cy="366713"/>
          </a:xfrm>
          <a:prstGeom prst="rect">
            <a:avLst/>
          </a:prstGeom>
          <a:noFill/>
          <a:ln w="9525">
            <a:noFill/>
            <a:miter lim="800000"/>
            <a:headEnd/>
            <a:tailEnd/>
          </a:ln>
        </p:spPr>
        <p:txBody>
          <a:bodyPr>
            <a:spAutoFit/>
          </a:bodyPr>
          <a:lstStyle/>
          <a:p>
            <a:endParaRPr lang="zh-CN" altLang="zh-CN"/>
          </a:p>
        </p:txBody>
      </p:sp>
      <p:sp>
        <p:nvSpPr>
          <p:cNvPr id="54275" name="Rectangle 5"/>
          <p:cNvSpPr>
            <a:spLocks noChangeArrowheads="1"/>
          </p:cNvSpPr>
          <p:nvPr/>
        </p:nvSpPr>
        <p:spPr bwMode="auto">
          <a:xfrm>
            <a:off x="395288" y="765175"/>
            <a:ext cx="7812087" cy="222567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p>
            <a:r>
              <a:rPr lang="en-US" altLang="zh-CN" sz="2000" dirty="0">
                <a:latin typeface="黑体" pitchFamily="2" charset="-122"/>
                <a:ea typeface="黑体" pitchFamily="2" charset="-122"/>
              </a:rPr>
              <a:t>   </a:t>
            </a:r>
            <a:r>
              <a:rPr lang="zh-CN" altLang="en-US" sz="2000" dirty="0">
                <a:latin typeface="黑体" pitchFamily="2" charset="-122"/>
                <a:ea typeface="黑体" pitchFamily="2" charset="-122"/>
              </a:rPr>
              <a:t>（</a:t>
            </a:r>
            <a:r>
              <a:rPr lang="en-US" altLang="zh-CN" sz="2000" dirty="0">
                <a:latin typeface="+mn-ea"/>
              </a:rPr>
              <a:t>8</a:t>
            </a:r>
            <a:r>
              <a:rPr lang="zh-CN" altLang="en-US" sz="2000" dirty="0">
                <a:latin typeface="+mn-ea"/>
              </a:rPr>
              <a:t>）</a:t>
            </a:r>
            <a:r>
              <a:rPr lang="zh-CN" altLang="en-US" sz="2000" dirty="0">
                <a:solidFill>
                  <a:srgbClr val="FF3399"/>
                </a:solidFill>
                <a:latin typeface="+mn-ea"/>
              </a:rPr>
              <a:t>资源储量估算结果汇总表</a:t>
            </a:r>
            <a:r>
              <a:rPr lang="zh-CN" altLang="en-US" sz="2000" dirty="0">
                <a:latin typeface="+mn-ea"/>
              </a:rPr>
              <a:t>，应按照每个矿体、不同资源量类别、不同矿石类型、矿石量、金属量、平均品位，开采消耗量、剩余</a:t>
            </a:r>
            <a:r>
              <a:rPr lang="en-US" altLang="zh-CN" sz="2000" dirty="0">
                <a:latin typeface="+mn-ea"/>
              </a:rPr>
              <a:t>/</a:t>
            </a:r>
            <a:r>
              <a:rPr lang="zh-CN" altLang="en-US" sz="2000" dirty="0">
                <a:latin typeface="+mn-ea"/>
              </a:rPr>
              <a:t>保有量进行汇总统计。</a:t>
            </a:r>
          </a:p>
          <a:p>
            <a:r>
              <a:rPr lang="zh-CN" altLang="en-US" sz="2000" dirty="0">
                <a:latin typeface="+mn-ea"/>
              </a:rPr>
              <a:t>    对于需要计算的</a:t>
            </a:r>
            <a:r>
              <a:rPr lang="zh-CN" altLang="en-US" sz="2000" dirty="0">
                <a:solidFill>
                  <a:srgbClr val="FF3399"/>
                </a:solidFill>
                <a:latin typeface="+mn-ea"/>
              </a:rPr>
              <a:t>矿权范围外的资源量应单独列表</a:t>
            </a:r>
            <a:r>
              <a:rPr lang="zh-CN" altLang="en-US" sz="2000" dirty="0">
                <a:latin typeface="+mn-ea"/>
              </a:rPr>
              <a:t>统计，文字单独叙述。对于低品位矿，也单独计算、列汇总表，单独叙述。</a:t>
            </a:r>
          </a:p>
          <a:p>
            <a:r>
              <a:rPr lang="zh-CN" altLang="en-US" sz="2000" dirty="0">
                <a:latin typeface="+mn-ea"/>
              </a:rPr>
              <a:t>   （</a:t>
            </a:r>
            <a:r>
              <a:rPr lang="en-US" altLang="zh-CN" sz="2000" dirty="0">
                <a:latin typeface="+mn-ea"/>
              </a:rPr>
              <a:t>9</a:t>
            </a:r>
            <a:r>
              <a:rPr lang="zh-CN" altLang="en-US" sz="2000" dirty="0">
                <a:latin typeface="+mn-ea"/>
              </a:rPr>
              <a:t>）报告存在问题及建议中应注意对开采技术条件、矿山生产安全的建议。如防水、防塌陷、防爆炸、防对环境造成危害的建议等。</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457200" y="3092450"/>
            <a:ext cx="8305800" cy="701675"/>
          </a:xfrm>
          <a:prstGeom prst="rect">
            <a:avLst/>
          </a:prstGeom>
          <a:noFill/>
          <a:ln w="9525">
            <a:noFill/>
            <a:miter lim="800000"/>
            <a:headEnd/>
            <a:tailEnd/>
          </a:ln>
        </p:spPr>
        <p:txBody>
          <a:bodyPr anchor="ctr">
            <a:spAutoFit/>
          </a:bodyPr>
          <a:lstStyle/>
          <a:p>
            <a:endParaRPr lang="zh-CN" altLang="zh-CN" sz="4000" b="1"/>
          </a:p>
        </p:txBody>
      </p:sp>
      <p:sp>
        <p:nvSpPr>
          <p:cNvPr id="40963" name="Rectangle 3"/>
          <p:cNvSpPr>
            <a:spLocks noChangeArrowheads="1"/>
          </p:cNvSpPr>
          <p:nvPr/>
        </p:nvSpPr>
        <p:spPr bwMode="auto">
          <a:xfrm>
            <a:off x="395288" y="333375"/>
            <a:ext cx="8424862" cy="5878532"/>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r>
              <a:rPr lang="zh-CN" altLang="en-US" sz="2400" b="1" dirty="0" smtClean="0">
                <a:solidFill>
                  <a:srgbClr val="C00000"/>
                </a:solidFill>
                <a:latin typeface="黑体" pitchFamily="2" charset="-122"/>
                <a:ea typeface="黑体" pitchFamily="2" charset="-122"/>
              </a:rPr>
              <a:t>一</a:t>
            </a:r>
            <a:r>
              <a:rPr lang="zh-CN" altLang="en-US" sz="2400" b="1" dirty="0">
                <a:solidFill>
                  <a:srgbClr val="C00000"/>
                </a:solidFill>
                <a:latin typeface="黑体" pitchFamily="2" charset="-122"/>
                <a:ea typeface="黑体" pitchFamily="2" charset="-122"/>
              </a:rPr>
              <a:t>、</a:t>
            </a:r>
            <a:r>
              <a:rPr lang="zh-CN" altLang="en-US" sz="2400" b="1" dirty="0" smtClean="0">
                <a:solidFill>
                  <a:srgbClr val="C00000"/>
                </a:solidFill>
                <a:latin typeface="黑体" pitchFamily="2" charset="-122"/>
                <a:ea typeface="黑体" pitchFamily="2" charset="-122"/>
              </a:rPr>
              <a:t> </a:t>
            </a:r>
            <a:r>
              <a:rPr lang="zh-CN" altLang="en-US" sz="2400" b="1" dirty="0">
                <a:solidFill>
                  <a:srgbClr val="C00000"/>
                </a:solidFill>
                <a:latin typeface="黑体" pitchFamily="2" charset="-122"/>
                <a:ea typeface="黑体" pitchFamily="2" charset="-122"/>
              </a:rPr>
              <a:t>报告类型</a:t>
            </a:r>
          </a:p>
          <a:p>
            <a:r>
              <a:rPr lang="zh-CN" altLang="en-US" sz="2000" b="1" dirty="0">
                <a:latin typeface="黑体" pitchFamily="2" charset="-122"/>
                <a:ea typeface="黑体" pitchFamily="2" charset="-122"/>
              </a:rPr>
              <a:t> </a:t>
            </a:r>
            <a:r>
              <a:rPr lang="en-US" altLang="zh-CN" sz="2400" b="1" dirty="0">
                <a:solidFill>
                  <a:srgbClr val="7030A0"/>
                </a:solidFill>
                <a:latin typeface="+mn-ea"/>
              </a:rPr>
              <a:t>1</a:t>
            </a:r>
            <a:r>
              <a:rPr lang="zh-CN" altLang="en-US" sz="2400" b="1" dirty="0">
                <a:solidFill>
                  <a:srgbClr val="7030A0"/>
                </a:solidFill>
                <a:latin typeface="+mn-ea"/>
              </a:rPr>
              <a:t>、根据地质勘查工作</a:t>
            </a:r>
            <a:r>
              <a:rPr lang="zh-CN" altLang="en-US" sz="2400" b="1" dirty="0" smtClean="0">
                <a:solidFill>
                  <a:srgbClr val="7030A0"/>
                </a:solidFill>
                <a:latin typeface="+mn-ea"/>
              </a:rPr>
              <a:t>需要</a:t>
            </a:r>
            <a:r>
              <a:rPr lang="en-US" altLang="zh-CN" sz="2400" b="1" dirty="0" smtClean="0">
                <a:solidFill>
                  <a:srgbClr val="7030A0"/>
                </a:solidFill>
                <a:latin typeface="+mn-ea"/>
              </a:rPr>
              <a:t>,</a:t>
            </a:r>
            <a:r>
              <a:rPr lang="zh-CN" altLang="en-US" sz="2400" b="1" dirty="0" smtClean="0">
                <a:solidFill>
                  <a:srgbClr val="7030A0"/>
                </a:solidFill>
                <a:latin typeface="+mn-ea"/>
              </a:rPr>
              <a:t>开发利用</a:t>
            </a:r>
            <a:r>
              <a:rPr lang="zh-CN" altLang="en-US" sz="2400" b="1" dirty="0">
                <a:solidFill>
                  <a:srgbClr val="7030A0"/>
                </a:solidFill>
                <a:latin typeface="+mn-ea"/>
              </a:rPr>
              <a:t>、储量管理需要，报告分三大类：</a:t>
            </a:r>
          </a:p>
          <a:p>
            <a:r>
              <a:rPr lang="zh-CN" altLang="en-US" sz="2000" dirty="0">
                <a:latin typeface="+mn-ea"/>
              </a:rPr>
              <a:t>    地质勘查报告：预查、普查、详查、勘探报告；</a:t>
            </a:r>
          </a:p>
          <a:p>
            <a:r>
              <a:rPr lang="zh-CN" altLang="en-US" sz="2000" dirty="0">
                <a:latin typeface="+mn-ea"/>
              </a:rPr>
              <a:t>    矿产资源储量核实报告：资源储量核实报告、矿山生产勘探报告、建设项目压覆报告等。</a:t>
            </a:r>
          </a:p>
          <a:p>
            <a:r>
              <a:rPr lang="zh-CN" altLang="en-US" sz="2000" dirty="0">
                <a:latin typeface="+mn-ea"/>
              </a:rPr>
              <a:t>    矿山闭坑地质报告、矿山储量检测报告（说明书）、资源储量核查报告、储量动态监管年报等。</a:t>
            </a:r>
          </a:p>
          <a:p>
            <a:r>
              <a:rPr lang="zh-CN" altLang="en-US" sz="2000" dirty="0">
                <a:latin typeface="+mn-ea"/>
              </a:rPr>
              <a:t> </a:t>
            </a:r>
            <a:r>
              <a:rPr lang="en-US" altLang="zh-CN" sz="2400" b="1" dirty="0">
                <a:solidFill>
                  <a:srgbClr val="0070C0"/>
                </a:solidFill>
                <a:latin typeface="+mn-ea"/>
              </a:rPr>
              <a:t>2</a:t>
            </a:r>
            <a:r>
              <a:rPr lang="zh-CN" altLang="en-US" sz="2400" b="1" dirty="0">
                <a:solidFill>
                  <a:srgbClr val="0070C0"/>
                </a:solidFill>
                <a:latin typeface="+mn-ea"/>
              </a:rPr>
              <a:t>、根据报告编制的目的，可分为以下报告</a:t>
            </a:r>
            <a:r>
              <a:rPr lang="zh-CN" altLang="en-US" sz="2400" dirty="0">
                <a:solidFill>
                  <a:srgbClr val="0070C0"/>
                </a:solidFill>
                <a:latin typeface="+mn-ea"/>
              </a:rPr>
              <a:t>：</a:t>
            </a:r>
          </a:p>
          <a:p>
            <a:r>
              <a:rPr lang="zh-CN" altLang="en-US" sz="2000" dirty="0">
                <a:latin typeface="+mn-ea"/>
              </a:rPr>
              <a:t>    为下一步地质勘查提供依据的地质勘查报告：预查、普查、详查报告；</a:t>
            </a:r>
          </a:p>
          <a:p>
            <a:r>
              <a:rPr lang="zh-CN" altLang="en-US" sz="2000" dirty="0">
                <a:latin typeface="+mn-ea"/>
              </a:rPr>
              <a:t>    为矿山设计和矿产资源开发利用提供依据的地质勘查报告：普查（终）、详查（终）、勘探报告；</a:t>
            </a:r>
          </a:p>
          <a:p>
            <a:r>
              <a:rPr lang="zh-CN" altLang="en-US" sz="2000" dirty="0">
                <a:latin typeface="+mn-ea"/>
              </a:rPr>
              <a:t>    为矿业权变更、（出）转让或矿山企业分立、合并、改制等需进行矿权价款评估，或因改变矿产工业用途或矿床工业指标以及矿山新增探采工程使矿体及其资源储量发生较大变化，建设项目压覆矿产资源等提供资料的报告：矿产资源</a:t>
            </a:r>
            <a:r>
              <a:rPr lang="en-US" altLang="zh-CN" sz="2000" dirty="0">
                <a:latin typeface="+mn-ea"/>
              </a:rPr>
              <a:t>/</a:t>
            </a:r>
            <a:r>
              <a:rPr lang="zh-CN" altLang="en-US" sz="2000" dirty="0">
                <a:latin typeface="+mn-ea"/>
              </a:rPr>
              <a:t>储量核实报告</a:t>
            </a:r>
          </a:p>
          <a:p>
            <a:r>
              <a:rPr lang="zh-CN" altLang="en-US" sz="2000" dirty="0">
                <a:latin typeface="+mn-ea"/>
              </a:rPr>
              <a:t>    为矿山闭坑提供依据的报告：矿山闭坑地质报告。</a:t>
            </a:r>
          </a:p>
          <a:p>
            <a:r>
              <a:rPr lang="zh-CN" altLang="en-US" sz="2000" dirty="0">
                <a:latin typeface="+mn-ea"/>
              </a:rPr>
              <a:t>    为政府储量管理提供依据的储量检测、储量核查、储量动态年报等。</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4414" y="1071546"/>
            <a:ext cx="4147225" cy="461665"/>
          </a:xfrm>
          <a:prstGeom prst="rect">
            <a:avLst/>
          </a:prstGeom>
        </p:spPr>
        <p:txBody>
          <a:bodyPr wrap="square">
            <a:spAutoFit/>
          </a:bodyPr>
          <a:lstStyle/>
          <a:p>
            <a:r>
              <a:rPr lang="zh-CN" altLang="en-US" sz="2400" b="1" dirty="0" smtClean="0">
                <a:solidFill>
                  <a:srgbClr val="00B050"/>
                </a:solidFill>
              </a:rPr>
              <a:t>六、报告实例</a:t>
            </a:r>
            <a:endParaRPr lang="en-US" altLang="zh-CN" sz="2400" b="1" dirty="0" smtClean="0">
              <a:solidFill>
                <a:srgbClr val="00B050"/>
              </a:solidFill>
            </a:endParaRPr>
          </a:p>
        </p:txBody>
      </p:sp>
      <p:sp>
        <p:nvSpPr>
          <p:cNvPr id="33793" name="Rectangle 1"/>
          <p:cNvSpPr>
            <a:spLocks noChangeArrowheads="1"/>
          </p:cNvSpPr>
          <p:nvPr/>
        </p:nvSpPr>
        <p:spPr bwMode="auto">
          <a:xfrm>
            <a:off x="928662" y="1785926"/>
            <a:ext cx="642942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1</a:t>
            </a:r>
            <a:r>
              <a:rPr kumimoji="0" lang="zh-CN" altLang="en-US" sz="2400" b="1"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a:t>
            </a:r>
            <a:r>
              <a:rPr kumimoji="0" lang="zh-CN" sz="2400" b="1" i="0" u="none" strike="noStrike" cap="none" normalizeH="0" baseline="0" dirty="0" smtClean="0">
                <a:ln>
                  <a:noFill/>
                </a:ln>
                <a:solidFill>
                  <a:schemeClr val="tx1"/>
                </a:solidFill>
                <a:effectLst/>
                <a:latin typeface="Times New Roman" pitchFamily="18" charset="0"/>
                <a:ea typeface="黑体" pitchFamily="2" charset="-122"/>
                <a:cs typeface="Times New Roman" pitchFamily="18" charset="0"/>
              </a:rPr>
              <a:t>云南省西畴县卖酒坪铝土矿勘探报告</a:t>
            </a:r>
            <a:endParaRPr kumimoji="0" lang="zh-CN" sz="24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3794" name="Rectangle 2"/>
          <p:cNvSpPr>
            <a:spLocks noChangeArrowheads="1"/>
          </p:cNvSpPr>
          <p:nvPr/>
        </p:nvSpPr>
        <p:spPr bwMode="auto">
          <a:xfrm>
            <a:off x="214282" y="2500306"/>
            <a:ext cx="8429684"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1122363" fontAlgn="base">
              <a:spcBef>
                <a:spcPct val="0"/>
              </a:spcBef>
              <a:spcAft>
                <a:spcPct val="0"/>
              </a:spcAft>
            </a:pPr>
            <a:r>
              <a:rPr kumimoji="0" lang="en-US" altLang="zh-CN" sz="2400" b="1" i="0" u="none" strike="noStrike" cap="none" normalizeH="0" baseline="0" dirty="0" smtClean="0">
                <a:ln>
                  <a:noFill/>
                </a:ln>
                <a:solidFill>
                  <a:srgbClr val="C00000"/>
                </a:solidFill>
                <a:effectLst/>
                <a:latin typeface="Times New Roman" pitchFamily="18" charset="0"/>
                <a:ea typeface="宋体" pitchFamily="2" charset="-122"/>
                <a:cs typeface="Times New Roman" pitchFamily="18" charset="0"/>
              </a:rPr>
              <a:t>2</a:t>
            </a:r>
            <a:r>
              <a:rPr kumimoji="0" lang="zh-CN" altLang="en-US" sz="2400" b="1" i="0" u="none" strike="noStrike" cap="none" normalizeH="0" baseline="0" dirty="0" smtClean="0">
                <a:ln>
                  <a:noFill/>
                </a:ln>
                <a:solidFill>
                  <a:srgbClr val="C00000"/>
                </a:solidFill>
                <a:effectLst/>
                <a:latin typeface="Times New Roman" pitchFamily="18" charset="0"/>
                <a:ea typeface="宋体" pitchFamily="2" charset="-122"/>
                <a:cs typeface="Times New Roman" pitchFamily="18" charset="0"/>
              </a:rPr>
              <a:t>、</a:t>
            </a:r>
            <a:r>
              <a:rPr kumimoji="0" lang="en-US" altLang="zh-CN" sz="2400" b="1" i="0" u="none" strike="noStrike" cap="none" normalizeH="0" baseline="0" dirty="0" smtClean="0">
                <a:ln>
                  <a:noFill/>
                </a:ln>
                <a:solidFill>
                  <a:srgbClr val="C00000"/>
                </a:solidFill>
                <a:effectLst/>
                <a:latin typeface="Times New Roman" pitchFamily="18" charset="0"/>
                <a:ea typeface="宋体" pitchFamily="2" charset="-122"/>
                <a:cs typeface="Times New Roman" pitchFamily="18" charset="0"/>
              </a:rPr>
              <a:t> </a:t>
            </a:r>
            <a:r>
              <a:rPr kumimoji="0" lang="zh-CN" sz="2400" b="1" i="0" u="none" strike="noStrike" cap="none" normalizeH="0" baseline="0" dirty="0" smtClean="0">
                <a:ln>
                  <a:noFill/>
                </a:ln>
                <a:solidFill>
                  <a:srgbClr val="C00000"/>
                </a:solidFill>
                <a:effectLst/>
                <a:latin typeface="+mn-ea"/>
                <a:cs typeface="Times New Roman" pitchFamily="18" charset="0"/>
              </a:rPr>
              <a:t>云南省砚山县斗南锰矿区马</a:t>
            </a:r>
            <a:r>
              <a:rPr lang="zh-CN" altLang="en-US" sz="2400" b="1" dirty="0" smtClean="0">
                <a:solidFill>
                  <a:srgbClr val="C00000"/>
                </a:solidFill>
                <a:latin typeface="+mn-ea"/>
                <a:cs typeface="Times New Roman" pitchFamily="18" charset="0"/>
              </a:rPr>
              <a:t>子冲锰矿</a:t>
            </a:r>
            <a:r>
              <a:rPr kumimoji="0" lang="zh-CN" sz="2400" b="1" i="0" u="none" strike="noStrike" cap="none" normalizeH="0" baseline="0" dirty="0" smtClean="0">
                <a:ln>
                  <a:noFill/>
                </a:ln>
                <a:solidFill>
                  <a:srgbClr val="C00000"/>
                </a:solidFill>
                <a:effectLst/>
                <a:latin typeface="+mn-ea"/>
                <a:cs typeface="Times New Roman" pitchFamily="18" charset="0"/>
              </a:rPr>
              <a:t>资源储量核实报告</a:t>
            </a:r>
            <a:endParaRPr kumimoji="0" lang="zh-CN" sz="2400" b="0" i="0" u="none" strike="noStrike" cap="none" normalizeH="0" baseline="0" dirty="0" smtClean="0">
              <a:ln>
                <a:noFill/>
              </a:ln>
              <a:solidFill>
                <a:srgbClr val="C00000"/>
              </a:solidFill>
              <a:effectLst/>
              <a:latin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ChangeArrowheads="1"/>
          </p:cNvSpPr>
          <p:nvPr/>
        </p:nvSpPr>
        <p:spPr bwMode="auto">
          <a:xfrm>
            <a:off x="179388" y="1130300"/>
            <a:ext cx="8713787" cy="338554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nchor="ctr">
            <a:spAutoFit/>
          </a:bodyPr>
          <a:lstStyle/>
          <a:p>
            <a:pPr algn="ctr"/>
            <a:endParaRPr lang="en-US" altLang="zh-CN" sz="4400" b="1" dirty="0">
              <a:solidFill>
                <a:srgbClr val="FF3300"/>
              </a:solidFill>
            </a:endParaRPr>
          </a:p>
          <a:p>
            <a:pPr algn="ctr"/>
            <a:r>
              <a:rPr lang="zh-CN" altLang="en-US" sz="4800" b="1" dirty="0" smtClean="0">
                <a:solidFill>
                  <a:srgbClr val="FF3300"/>
                </a:solidFill>
              </a:rPr>
              <a:t>    </a:t>
            </a:r>
            <a:endParaRPr lang="zh-CN" altLang="en-US" sz="4800" b="1" dirty="0">
              <a:solidFill>
                <a:srgbClr val="FF3300"/>
              </a:solidFill>
            </a:endParaRPr>
          </a:p>
          <a:p>
            <a:pPr algn="ctr"/>
            <a:r>
              <a:rPr lang="zh-CN" altLang="en-US" sz="4800" b="1" dirty="0">
                <a:solidFill>
                  <a:srgbClr val="FF3300"/>
                </a:solidFill>
              </a:rPr>
              <a:t>谢  谢  大  家！</a:t>
            </a:r>
          </a:p>
          <a:p>
            <a:pPr algn="ctr"/>
            <a:endParaRPr lang="zh-CN" altLang="en-US" b="1" dirty="0">
              <a:solidFill>
                <a:srgbClr val="FF3300"/>
              </a:solidFill>
            </a:endParaRPr>
          </a:p>
          <a:p>
            <a:pPr algn="ctr"/>
            <a:endParaRPr lang="zh-CN" altLang="en-US" b="1" dirty="0">
              <a:solidFill>
                <a:srgbClr val="FF3300"/>
              </a:solidFill>
            </a:endParaRPr>
          </a:p>
          <a:p>
            <a:pPr algn="ctr"/>
            <a:endParaRPr lang="zh-CN" altLang="en-US" b="1" dirty="0">
              <a:solidFill>
                <a:srgbClr val="FF3300"/>
              </a:solidFill>
            </a:endParaRPr>
          </a:p>
          <a:p>
            <a:pPr algn="ctr"/>
            <a:endParaRPr lang="en-US" altLang="zh-CN" sz="2000" b="1" dirty="0">
              <a:solidFill>
                <a:srgbClr val="FF3300"/>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381000" y="3092450"/>
            <a:ext cx="8305800" cy="701675"/>
          </a:xfrm>
          <a:prstGeom prst="rect">
            <a:avLst/>
          </a:prstGeom>
          <a:noFill/>
          <a:ln w="9525">
            <a:noFill/>
            <a:miter lim="800000"/>
            <a:headEnd/>
            <a:tailEnd/>
          </a:ln>
        </p:spPr>
        <p:txBody>
          <a:bodyPr anchor="ctr">
            <a:spAutoFit/>
          </a:bodyPr>
          <a:lstStyle/>
          <a:p>
            <a:endParaRPr lang="zh-CN" altLang="zh-CN" sz="4000" b="1"/>
          </a:p>
        </p:txBody>
      </p:sp>
      <p:sp>
        <p:nvSpPr>
          <p:cNvPr id="41987" name="Rectangle 3"/>
          <p:cNvSpPr>
            <a:spLocks noChangeArrowheads="1"/>
          </p:cNvSpPr>
          <p:nvPr/>
        </p:nvSpPr>
        <p:spPr bwMode="auto">
          <a:xfrm>
            <a:off x="468313" y="714356"/>
            <a:ext cx="8316912" cy="507831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zh-CN" altLang="en-US" sz="2400" b="1" dirty="0" smtClean="0">
                <a:solidFill>
                  <a:srgbClr val="00B050"/>
                </a:solidFill>
                <a:latin typeface="黑体" pitchFamily="2" charset="-122"/>
                <a:ea typeface="黑体" pitchFamily="2" charset="-122"/>
              </a:rPr>
              <a:t>二、</a:t>
            </a:r>
            <a:r>
              <a:rPr lang="en-US" altLang="zh-CN" sz="2400" b="1" dirty="0" smtClean="0">
                <a:solidFill>
                  <a:srgbClr val="00B050"/>
                </a:solidFill>
                <a:latin typeface="黑体" pitchFamily="2" charset="-122"/>
                <a:ea typeface="黑体" pitchFamily="2" charset="-122"/>
              </a:rPr>
              <a:t> </a:t>
            </a:r>
            <a:r>
              <a:rPr lang="zh-CN" altLang="en-US" sz="2400" b="1" dirty="0">
                <a:solidFill>
                  <a:srgbClr val="00B050"/>
                </a:solidFill>
                <a:latin typeface="黑体" pitchFamily="2" charset="-122"/>
                <a:ea typeface="黑体" pitchFamily="2" charset="-122"/>
              </a:rPr>
              <a:t>编制依据</a:t>
            </a:r>
          </a:p>
          <a:p>
            <a:r>
              <a:rPr lang="zh-CN" altLang="en-US" sz="2000" b="1" dirty="0">
                <a:latin typeface="黑体" pitchFamily="2" charset="-122"/>
                <a:ea typeface="黑体" pitchFamily="2" charset="-122"/>
              </a:rPr>
              <a:t>    </a:t>
            </a:r>
            <a:r>
              <a:rPr lang="en-US" altLang="zh-CN" sz="2000" dirty="0">
                <a:latin typeface="+mn-ea"/>
              </a:rPr>
              <a:t>1</a:t>
            </a:r>
            <a:r>
              <a:rPr lang="zh-CN" altLang="en-US" sz="2000" dirty="0">
                <a:latin typeface="+mn-ea"/>
              </a:rPr>
              <a:t>、地质勘查报告及矿山闭坑地质报告编制执行</a:t>
            </a:r>
            <a:r>
              <a:rPr lang="en-US" altLang="zh-CN" sz="2000" dirty="0">
                <a:latin typeface="+mn-ea"/>
              </a:rPr>
              <a:t>《</a:t>
            </a:r>
            <a:r>
              <a:rPr lang="zh-CN" altLang="en-US" sz="2000" dirty="0">
                <a:latin typeface="+mn-ea"/>
              </a:rPr>
              <a:t>固体矿产勘查</a:t>
            </a:r>
            <a:r>
              <a:rPr lang="en-US" altLang="zh-CN" sz="2000" dirty="0">
                <a:latin typeface="+mn-ea"/>
              </a:rPr>
              <a:t>/</a:t>
            </a:r>
            <a:r>
              <a:rPr lang="zh-CN" altLang="en-US" sz="2000" dirty="0">
                <a:latin typeface="+mn-ea"/>
              </a:rPr>
              <a:t>矿山闭坑地质报告编写规范</a:t>
            </a:r>
            <a:r>
              <a:rPr lang="en-US" altLang="zh-CN" sz="2000" dirty="0">
                <a:latin typeface="+mn-ea"/>
              </a:rPr>
              <a:t>》</a:t>
            </a:r>
            <a:r>
              <a:rPr lang="zh-CN" altLang="en-US" sz="2000" dirty="0">
                <a:latin typeface="+mn-ea"/>
              </a:rPr>
              <a:t>（</a:t>
            </a:r>
            <a:r>
              <a:rPr lang="en-US" altLang="zh-CN" sz="2000" dirty="0">
                <a:latin typeface="+mn-ea"/>
              </a:rPr>
              <a:t>DZ/T0033—2002</a:t>
            </a:r>
            <a:r>
              <a:rPr lang="zh-CN" altLang="en-US" sz="2000" dirty="0">
                <a:latin typeface="+mn-ea"/>
              </a:rPr>
              <a:t>）；</a:t>
            </a:r>
          </a:p>
          <a:p>
            <a:r>
              <a:rPr lang="zh-CN" altLang="en-US" sz="2000" dirty="0">
                <a:latin typeface="+mn-ea"/>
              </a:rPr>
              <a:t>    </a:t>
            </a:r>
            <a:r>
              <a:rPr lang="en-US" altLang="zh-CN" sz="2000" dirty="0">
                <a:latin typeface="+mn-ea"/>
              </a:rPr>
              <a:t>2</a:t>
            </a:r>
            <a:r>
              <a:rPr lang="zh-CN" altLang="en-US" sz="2000" dirty="0">
                <a:latin typeface="+mn-ea"/>
              </a:rPr>
              <a:t>、因采矿范围变更（扩大或缩小、矿山资源整合）、开采矿种变更、工业指标变化、矿山新增探采工程引起矿山储量发生重大变化，建设项目压覆矿产资源需要核实资源</a:t>
            </a:r>
            <a:r>
              <a:rPr lang="en-US" altLang="zh-CN" sz="2000" dirty="0">
                <a:latin typeface="+mn-ea"/>
              </a:rPr>
              <a:t>/</a:t>
            </a:r>
            <a:r>
              <a:rPr lang="zh-CN" altLang="en-US" sz="2000" dirty="0">
                <a:latin typeface="+mn-ea"/>
              </a:rPr>
              <a:t>储量，为采矿权价款评估、资源储量登记统计提供依据，要编制矿产</a:t>
            </a:r>
            <a:r>
              <a:rPr lang="en-US" altLang="zh-CN" sz="2000" dirty="0">
                <a:latin typeface="+mn-ea"/>
              </a:rPr>
              <a:t>/</a:t>
            </a:r>
            <a:r>
              <a:rPr lang="zh-CN" altLang="en-US" sz="2000" dirty="0">
                <a:latin typeface="+mn-ea"/>
              </a:rPr>
              <a:t>资源储量核实报告，执行国土资源部“关于印发</a:t>
            </a:r>
            <a:r>
              <a:rPr lang="en-US" altLang="zh-CN" sz="2000" dirty="0">
                <a:latin typeface="+mn-ea"/>
              </a:rPr>
              <a:t>《</a:t>
            </a:r>
            <a:r>
              <a:rPr lang="zh-CN" altLang="en-US" sz="2000" dirty="0">
                <a:latin typeface="+mn-ea"/>
              </a:rPr>
              <a:t>固体矿产资源储量核实报告编写规定</a:t>
            </a:r>
            <a:r>
              <a:rPr lang="en-US" altLang="zh-CN" sz="2000" dirty="0">
                <a:latin typeface="+mn-ea"/>
              </a:rPr>
              <a:t>》</a:t>
            </a:r>
            <a:r>
              <a:rPr lang="zh-CN" altLang="en-US" sz="2000" dirty="0">
                <a:latin typeface="+mn-ea"/>
              </a:rPr>
              <a:t>的通知”（国土资发</a:t>
            </a:r>
            <a:r>
              <a:rPr lang="en-US" altLang="zh-CN" sz="2000" dirty="0">
                <a:latin typeface="+mn-ea"/>
              </a:rPr>
              <a:t>[2007]26</a:t>
            </a:r>
            <a:r>
              <a:rPr lang="zh-CN" altLang="en-US" sz="2000" dirty="0">
                <a:latin typeface="+mn-ea"/>
              </a:rPr>
              <a:t>号）；</a:t>
            </a:r>
          </a:p>
          <a:p>
            <a:r>
              <a:rPr lang="zh-CN" altLang="en-US" sz="2000" dirty="0">
                <a:latin typeface="+mn-ea"/>
              </a:rPr>
              <a:t>    </a:t>
            </a:r>
            <a:r>
              <a:rPr lang="en-US" altLang="zh-CN" sz="2000" dirty="0">
                <a:latin typeface="+mn-ea"/>
              </a:rPr>
              <a:t>3</a:t>
            </a:r>
            <a:r>
              <a:rPr lang="zh-CN" altLang="en-US" sz="2000" dirty="0">
                <a:latin typeface="+mn-ea"/>
              </a:rPr>
              <a:t>、为矿山征收采矿权价款评估提供依据的矿山资源储量核查检测说明书，</a:t>
            </a:r>
            <a:r>
              <a:rPr lang="zh-CN" altLang="en-US" sz="2000" dirty="0" smtClean="0">
                <a:latin typeface="+mn-ea"/>
              </a:rPr>
              <a:t>执行国土资源部的</a:t>
            </a:r>
            <a:r>
              <a:rPr lang="en-US" altLang="zh-CN" sz="2000" dirty="0" smtClean="0">
                <a:latin typeface="+mn-ea"/>
              </a:rPr>
              <a:t>《</a:t>
            </a:r>
            <a:r>
              <a:rPr lang="zh-CN" altLang="en-US" sz="2000" dirty="0">
                <a:latin typeface="+mn-ea"/>
              </a:rPr>
              <a:t>金属非金属矿山矿产资源储量检测说明书编写提纲</a:t>
            </a:r>
            <a:r>
              <a:rPr lang="en-US" altLang="zh-CN" sz="2000" dirty="0">
                <a:latin typeface="+mn-ea"/>
              </a:rPr>
              <a:t>》</a:t>
            </a:r>
            <a:r>
              <a:rPr lang="zh-CN" altLang="en-US" sz="2000" dirty="0">
                <a:latin typeface="+mn-ea"/>
              </a:rPr>
              <a:t>、</a:t>
            </a:r>
            <a:r>
              <a:rPr lang="en-US" altLang="zh-CN" sz="2000" dirty="0">
                <a:latin typeface="+mn-ea"/>
              </a:rPr>
              <a:t>《</a:t>
            </a:r>
            <a:r>
              <a:rPr lang="zh-CN" altLang="en-US" sz="2000" dirty="0">
                <a:latin typeface="+mn-ea"/>
              </a:rPr>
              <a:t>煤矿山资源储量检测说明书编写提纲</a:t>
            </a:r>
            <a:r>
              <a:rPr lang="en-US" altLang="zh-CN" sz="2000" dirty="0">
                <a:latin typeface="+mn-ea"/>
              </a:rPr>
              <a:t>》</a:t>
            </a:r>
            <a:r>
              <a:rPr lang="zh-CN" altLang="en-US" sz="2000" dirty="0">
                <a:latin typeface="+mn-ea"/>
              </a:rPr>
              <a:t>；</a:t>
            </a:r>
          </a:p>
          <a:p>
            <a:r>
              <a:rPr lang="zh-CN" altLang="en-US" sz="2000" dirty="0">
                <a:latin typeface="+mn-ea"/>
              </a:rPr>
              <a:t>    </a:t>
            </a:r>
            <a:r>
              <a:rPr lang="en-US" altLang="zh-CN" sz="2000" dirty="0">
                <a:latin typeface="+mn-ea"/>
              </a:rPr>
              <a:t>4</a:t>
            </a:r>
            <a:r>
              <a:rPr lang="zh-CN" altLang="en-US" sz="2000" dirty="0">
                <a:latin typeface="+mn-ea"/>
              </a:rPr>
              <a:t>、矿区资源储量利用现状调查</a:t>
            </a:r>
            <a:r>
              <a:rPr lang="zh-CN" altLang="en-US" sz="2000" dirty="0" smtClean="0">
                <a:latin typeface="+mn-ea"/>
              </a:rPr>
              <a:t>执行国土资源部矿产资源</a:t>
            </a:r>
            <a:r>
              <a:rPr lang="zh-CN" altLang="en-US" sz="2000" dirty="0">
                <a:latin typeface="+mn-ea"/>
              </a:rPr>
              <a:t>利用现状调查项目办公室编制的</a:t>
            </a:r>
            <a:r>
              <a:rPr lang="en-US" altLang="zh-CN" sz="2000" dirty="0">
                <a:latin typeface="+mn-ea"/>
              </a:rPr>
              <a:t>《</a:t>
            </a:r>
            <a:r>
              <a:rPr lang="zh-CN" altLang="en-US" sz="2000" dirty="0">
                <a:latin typeface="+mn-ea"/>
              </a:rPr>
              <a:t>矿区资源储量核查报告编写提纲</a:t>
            </a:r>
            <a:r>
              <a:rPr lang="en-US" altLang="zh-CN" sz="2000" dirty="0">
                <a:latin typeface="+mn-ea"/>
              </a:rPr>
              <a:t>》</a:t>
            </a:r>
            <a:r>
              <a:rPr lang="zh-CN" altLang="en-US" sz="2000" dirty="0">
                <a:latin typeface="+mn-ea"/>
              </a:rPr>
              <a:t>；</a:t>
            </a:r>
          </a:p>
          <a:p>
            <a:r>
              <a:rPr lang="zh-CN" altLang="en-US" sz="2000" dirty="0">
                <a:latin typeface="+mn-ea"/>
              </a:rPr>
              <a:t>    </a:t>
            </a:r>
            <a:r>
              <a:rPr lang="en-US" altLang="zh-CN" sz="2000" dirty="0">
                <a:latin typeface="+mn-ea"/>
              </a:rPr>
              <a:t>5</a:t>
            </a:r>
            <a:r>
              <a:rPr lang="zh-CN" altLang="en-US" sz="2000" dirty="0">
                <a:latin typeface="+mn-ea"/>
              </a:rPr>
              <a:t>、为矿山储量动态监管提供依据的储量动态年报编写</a:t>
            </a:r>
            <a:r>
              <a:rPr lang="zh-CN" altLang="en-US" sz="2000" dirty="0" smtClean="0">
                <a:latin typeface="+mn-ea"/>
              </a:rPr>
              <a:t>执行国土资源的</a:t>
            </a:r>
            <a:r>
              <a:rPr lang="en-US" altLang="zh-CN" sz="2000" dirty="0" smtClean="0">
                <a:latin typeface="+mn-ea"/>
              </a:rPr>
              <a:t>《</a:t>
            </a:r>
            <a:r>
              <a:rPr lang="zh-CN" altLang="en-US" sz="2000" dirty="0">
                <a:latin typeface="+mn-ea"/>
              </a:rPr>
              <a:t>矿山储量年报编写提纲</a:t>
            </a:r>
            <a:r>
              <a:rPr lang="en-US" altLang="zh-CN" sz="2000" dirty="0">
                <a:latin typeface="+mn-ea"/>
              </a:rPr>
              <a:t>》</a:t>
            </a:r>
            <a:r>
              <a:rPr lang="zh-CN" altLang="en-US" sz="2000" dirty="0">
                <a:latin typeface="+mn-ea"/>
              </a:rPr>
              <a:t>。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857224" y="642918"/>
            <a:ext cx="7500990" cy="5324535"/>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2800" b="1" dirty="0" smtClean="0">
                <a:solidFill>
                  <a:srgbClr val="FF0000"/>
                </a:solidFill>
                <a:latin typeface="Calibri" pitchFamily="34" charset="0"/>
                <a:ea typeface="宋体" pitchFamily="2" charset="-122"/>
                <a:cs typeface="宋体" pitchFamily="2" charset="-122"/>
              </a:rPr>
              <a:t>三、</a:t>
            </a:r>
            <a:r>
              <a:rPr kumimoji="0" lang="en-US" altLang="zh-CN" sz="28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  </a:t>
            </a:r>
            <a:r>
              <a:rPr kumimoji="0" lang="zh-CN" altLang="en-US" sz="28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固体矿产地质勘查报告编写基本准则</a:t>
            </a:r>
            <a:endParaRPr kumimoji="0" lang="zh-CN" altLang="en-US" sz="2800" b="1" i="0" u="none" strike="noStrike" cap="none" normalizeH="0" baseline="0" dirty="0" smtClean="0">
              <a:ln>
                <a:noFill/>
              </a:ln>
              <a:solidFill>
                <a:srgbClr val="FF0000"/>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1</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固体矿产勘查分为预查、普查、详查、勘探四个阶段，每一勘查阶段工作结束，应编写相应阶段的地质勘查报告。勘查投资人确定各阶段连续工作，不编写中间报告的，应在该勘查项目结束时以全部勘查资料编写报告。勘查期间所放弃的勘查区块，应以放弃区块内已取得的资料为基础编写该放弃区块的报告。因项目中途撤销而停止地质勘查工作的，应在已取得资料的基础上编写地质勘查报告。</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2</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地质勘查报告必须客观、真实、准确地反映勘查工作所取得的各项资料和成果。其编写的基础是：地质勘查工作符合固体矿产地质勘查规范总则、有关矿种地质勘查规范及其他有关规范的技术要求；已取全、取准第一性资料，并经过了综合研究。</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214282" y="214290"/>
            <a:ext cx="8715436" cy="637097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3</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地质勘查工作与项目可行性评价应紧密结合，地质勘查报告中应包括地质勘查和可行性评价工作。可行性评价分为概略研究、预可行性研究、可行性研究三个阶段。评价程度为概略研究的，由勘查单位直接编入报告；评价程度为预可行性研究或可行性研究的，应在勘查报告中引述该项目预可行性研究报告或可行性研究报告的主要结论。</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4</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地质勘查报告的内容要有针对性、实用性和科学性。原始数据资料准确无误，研究分析简明扼要，结论依据可靠。要力求做到图表化、数据化。资源</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储量的估算应采用计算机技术，提倡针对勘查工作的实际和适用条件，采用成熟的并经审定的新估算方法。提倡采用计算机技术编写报告。</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5</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地质勘查工作应按照有关地质勘查规范对各勘查阶段的要求（或勘查合同的约定）部署工作，并取得相应阶段的各项勘查数据资料。本标准所附固体矿产地质勘查报告编写提纲适用于勘探阶段，在勘查程度达不到勘探阶段的情况下使用该编写提纲时，可根据实际需要对所列项目进行增减、取舍，但所取得的勘查数据资料及有关文件必须全部进入报告，不应遗漏。</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214282" y="0"/>
            <a:ext cx="8786874" cy="694471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2800" b="1" dirty="0" smtClean="0">
                <a:solidFill>
                  <a:schemeClr val="tx1"/>
                </a:solidFill>
                <a:latin typeface="Calibri" pitchFamily="34" charset="0"/>
                <a:ea typeface="宋体" pitchFamily="2" charset="-122"/>
                <a:cs typeface="宋体" pitchFamily="2" charset="-122"/>
              </a:rPr>
              <a:t>四、</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固体矿产地质勘查报告编写要求</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1</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地质勘查野外工作结束前，应按照有关规范和勘查设计的要求，由勘查投资人或勘查单位上级主管部门组织，对勘查工作区的工作程度和第一性资料的质量进行野外检查验收。检查验收中发现的重大问题，应责成勘查单位在报告编写前解决。未经野外验收，不应进行报告编写。</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2</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、在地质勘查报告编写前，报告编写技术负责人应结合矿种特点、勘查工作区实际情况以及勘查投资人的具体要求（供矿山建设设计的报告还应听取矿山设计单位意见），以本标准附录</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为基础进行增减、取舍，拟定切合实际的报告编写提纲，送勘查投资人批准。批准后的报告提纲在使用中如须作重大变动，应将变动后的提纲送勘查投资人审核同意。</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3</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报告编写技术负责人根据批准的报告编写提纲组织编写工作，应制定出工作计划，并在执行过程中随时检查，发现问题及时解决，保证报告编写按时完成。报告编写中，应定期进行质量检查，对需研究的各类问题，应及时组织讨论，统一认识，将结果准确客观地反映在报告中，但属于学术上的不同观点不需在报告中论述。</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214282" y="142852"/>
            <a:ext cx="8786874" cy="674030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74613" defTabSz="914400" rtl="0" eaLnBrk="1" fontAlgn="base" latinLnBrk="0" hangingPunct="1">
              <a:lnSpc>
                <a:spcPct val="100000"/>
              </a:lnSpc>
              <a:spcBef>
                <a:spcPct val="0"/>
              </a:spcBef>
              <a:spcAft>
                <a:spcPct val="0"/>
              </a:spcAft>
              <a:buClrTx/>
              <a:buSzTx/>
              <a:buFontTx/>
              <a:buNone/>
              <a:tabLst/>
            </a:pPr>
            <a:r>
              <a:rPr lang="en-US" altLang="zh-CN" sz="2400" dirty="0" smtClean="0">
                <a:solidFill>
                  <a:srgbClr val="000000"/>
                </a:solidFill>
                <a:latin typeface="Calibri" pitchFamily="34" charset="0"/>
                <a:ea typeface="宋体" pitchFamily="2" charset="-122"/>
                <a:cs typeface="宋体" pitchFamily="2" charset="-122"/>
              </a:rPr>
              <a:t>        4</a:t>
            </a:r>
            <a:r>
              <a:rPr lang="zh-CN" altLang="en-US" sz="2400" dirty="0" smtClean="0">
                <a:solidFill>
                  <a:srgbClr val="000000"/>
                </a:solidFill>
                <a:latin typeface="Calibri" pitchFamily="34" charset="0"/>
                <a:ea typeface="宋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地质勘查报告应由报告正文、附图、附表、附件组成。矿业权人为保守商业秘密或适应政府的地质资料汇交管理的需要，可酌情将正文内容合理分册编写，每册单独装订。</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a:p>
            <a:pPr marL="0" marR="0" lvl="0" indent="74613"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5</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地质勘查报告名称统一为</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省（市、自治区）</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县（市、旗或矿田、煤田）</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矿区（矿段、井田）</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矿（指矿种名称）</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（勘查阶段名称）报告。报告附图的图式、图例、比例尺等按照有关技术标准执行。</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a:p>
            <a:pPr marL="0" marR="0" lvl="0" indent="74613"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6</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勘查工作中形成的原始资料，由报告编写技术负责人组织，按照有关技术标准的要求立卷归档。地质勘查报告按照政府有关矿产资源储量评审认定的规定，经初审后送交评审认定，并由报告编写技术负责人按照评审中提出的修改意见组织对报告的修改。评审认定后复制的报告，按照政府有关地质资料汇交的规定进行汇交。</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a:p>
            <a:pPr marL="0" marR="0" lvl="0" indent="74613"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7</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地质勘查报告经评审认定后，应将评审认定文件作为附件附于报告中。</a:t>
            </a:r>
            <a:b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附录</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（规范性附录）</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a:p>
            <a:pPr indent="74613" eaLnBrk="0" fontAlgn="base" hangingPunct="0">
              <a:spcBef>
                <a:spcPct val="0"/>
              </a:spcBef>
              <a:spcAft>
                <a:spcPct val="0"/>
              </a:spcAft>
            </a:pP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zh-CN" altLang="en-US"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固体矿产地质勘查报告编写提纲</a:t>
            </a:r>
            <a:r>
              <a:rPr kumimoji="0" lang="en-US" altLang="zh-CN" sz="24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lang="en-US" sz="1200" b="1" dirty="0" smtClean="0"/>
              <a:t>(DZ/T0033</a:t>
            </a:r>
            <a:r>
              <a:rPr lang="zh-CN" altLang="en-US" sz="1200" b="1" dirty="0" smtClean="0"/>
              <a:t>－</a:t>
            </a:r>
            <a:r>
              <a:rPr lang="en-US" sz="1200" b="1" dirty="0" smtClean="0"/>
              <a:t>2002D)</a:t>
            </a:r>
            <a:r>
              <a:rPr lang="zh-CN" altLang="en-US" sz="1200" b="1" dirty="0" smtClean="0"/>
              <a:t>代替</a:t>
            </a:r>
            <a:r>
              <a:rPr lang="en-US" sz="1200" b="1" dirty="0" smtClean="0"/>
              <a:t>DZ/T0033-1992</a:t>
            </a:r>
            <a:endParaRPr lang="zh-CN" altLang="en-US" sz="1200" dirty="0" smtClean="0"/>
          </a:p>
          <a:p>
            <a:pPr marL="0" marR="0" lvl="0" indent="74613" defTabSz="914400" rtl="0" eaLnBrk="0" fontAlgn="base" latinLnBrk="0" hangingPunct="0">
              <a:lnSpc>
                <a:spcPct val="100000"/>
              </a:lnSpc>
              <a:spcBef>
                <a:spcPct val="0"/>
              </a:spcBef>
              <a:spcAft>
                <a:spcPct val="0"/>
              </a:spcAft>
              <a:buClrTx/>
              <a:buSzTx/>
              <a:buFontTx/>
              <a:buNone/>
              <a:tabLst/>
            </a:pP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323850" y="476250"/>
            <a:ext cx="8424863" cy="5632311"/>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nchor="ctr">
            <a:spAutoFit/>
          </a:bodyPr>
          <a:lstStyle/>
          <a:p>
            <a:r>
              <a:rPr lang="zh-CN" altLang="en-US" sz="2400" b="1" dirty="0" smtClean="0">
                <a:solidFill>
                  <a:srgbClr val="00B050"/>
                </a:solidFill>
                <a:latin typeface="黑体" pitchFamily="2" charset="-122"/>
                <a:ea typeface="黑体" pitchFamily="2" charset="-122"/>
              </a:rPr>
              <a:t>五、报告</a:t>
            </a:r>
            <a:r>
              <a:rPr lang="zh-CN" altLang="en-US" sz="2400" b="1" dirty="0">
                <a:solidFill>
                  <a:srgbClr val="00B050"/>
                </a:solidFill>
                <a:latin typeface="黑体" pitchFamily="2" charset="-122"/>
                <a:ea typeface="黑体" pitchFamily="2" charset="-122"/>
              </a:rPr>
              <a:t>编写应注意的问题</a:t>
            </a:r>
          </a:p>
          <a:p>
            <a:pPr>
              <a:lnSpc>
                <a:spcPct val="105000"/>
              </a:lnSpc>
            </a:pPr>
            <a:r>
              <a:rPr lang="zh-CN" altLang="en-US" sz="2000" b="1" dirty="0">
                <a:solidFill>
                  <a:srgbClr val="00FF00"/>
                </a:solidFill>
                <a:latin typeface="黑体" pitchFamily="2" charset="-122"/>
                <a:ea typeface="黑体" pitchFamily="2" charset="-122"/>
              </a:rPr>
              <a:t>    </a:t>
            </a:r>
            <a:r>
              <a:rPr lang="en-US" altLang="zh-CN" sz="2000" b="1" dirty="0">
                <a:solidFill>
                  <a:srgbClr val="C00000"/>
                </a:solidFill>
                <a:latin typeface="黑体" pitchFamily="2" charset="-122"/>
                <a:ea typeface="黑体" pitchFamily="2" charset="-122"/>
              </a:rPr>
              <a:t>1</a:t>
            </a:r>
            <a:r>
              <a:rPr lang="zh-CN" altLang="en-US" sz="2000" b="1" dirty="0">
                <a:solidFill>
                  <a:srgbClr val="C00000"/>
                </a:solidFill>
                <a:latin typeface="黑体" pitchFamily="2" charset="-122"/>
                <a:ea typeface="黑体" pitchFamily="2" charset="-122"/>
              </a:rPr>
              <a:t>、报告编写应注意的共性问题</a:t>
            </a:r>
          </a:p>
          <a:p>
            <a:pPr>
              <a:lnSpc>
                <a:spcPct val="105000"/>
              </a:lnSpc>
            </a:pPr>
            <a:r>
              <a:rPr lang="zh-CN" altLang="en-US" sz="2000" dirty="0" smtClean="0">
                <a:latin typeface="黑体" pitchFamily="2" charset="-122"/>
                <a:ea typeface="黑体" pitchFamily="2" charset="-122"/>
              </a:rPr>
              <a:t>    ⑴ </a:t>
            </a:r>
            <a:r>
              <a:rPr lang="zh-CN" altLang="en-US" sz="2000" dirty="0" smtClean="0">
                <a:solidFill>
                  <a:srgbClr val="FF3399"/>
                </a:solidFill>
                <a:latin typeface="黑体" pitchFamily="2" charset="-122"/>
                <a:ea typeface="黑体" pitchFamily="2" charset="-122"/>
              </a:rPr>
              <a:t>报告名称要简短规范</a:t>
            </a:r>
            <a:r>
              <a:rPr lang="zh-CN" altLang="en-US" sz="2000" dirty="0" smtClean="0">
                <a:latin typeface="黑体" pitchFamily="2" charset="-122"/>
                <a:ea typeface="黑体" pitchFamily="2" charset="-122"/>
              </a:rPr>
              <a:t>。规范的标题应该是：</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省</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县（矿区、煤田）</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（矿段、井田） </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矿（指矿种名称） </a:t>
            </a:r>
            <a:r>
              <a:rPr lang="en-US" altLang="zh-CN" sz="2000" dirty="0" smtClean="0">
                <a:latin typeface="黑体" pitchFamily="2" charset="-122"/>
                <a:ea typeface="黑体" pitchFamily="2" charset="-122"/>
              </a:rPr>
              <a:t>××</a:t>
            </a:r>
            <a:r>
              <a:rPr lang="zh-CN" altLang="en-US" sz="2000" dirty="0" smtClean="0">
                <a:latin typeface="黑体" pitchFamily="2" charset="-122"/>
                <a:ea typeface="黑体" pitchFamily="2" charset="-122"/>
              </a:rPr>
              <a:t>（勘查阶段名称）报告。或：</a:t>
            </a:r>
            <a:r>
              <a:rPr lang="en-US" altLang="zh-CN" sz="2000" dirty="0" smtClean="0">
                <a:ea typeface="黑体" pitchFamily="2" charset="-122"/>
              </a:rPr>
              <a:t>××</a:t>
            </a:r>
            <a:r>
              <a:rPr lang="zh-CN" altLang="en-US" sz="2000" dirty="0" smtClean="0">
                <a:ea typeface="黑体" pitchFamily="2" charset="-122"/>
              </a:rPr>
              <a:t>省</a:t>
            </a:r>
            <a:r>
              <a:rPr lang="en-US" altLang="zh-CN" sz="2000" dirty="0" smtClean="0">
                <a:ea typeface="黑体" pitchFamily="2" charset="-122"/>
              </a:rPr>
              <a:t>××</a:t>
            </a:r>
            <a:r>
              <a:rPr lang="zh-CN" altLang="en-US" sz="2000" dirty="0" smtClean="0">
                <a:ea typeface="黑体" pitchFamily="2" charset="-122"/>
              </a:rPr>
              <a:t>县</a:t>
            </a:r>
            <a:r>
              <a:rPr lang="en-US" altLang="zh-CN" sz="2000" dirty="0" smtClean="0">
                <a:ea typeface="黑体" pitchFamily="2" charset="-122"/>
              </a:rPr>
              <a:t>××</a:t>
            </a:r>
            <a:r>
              <a:rPr lang="zh-CN" altLang="en-US" sz="2000" dirty="0" smtClean="0">
                <a:ea typeface="黑体" pitchFamily="2" charset="-122"/>
              </a:rPr>
              <a:t>矿（整合区）资源</a:t>
            </a:r>
            <a:r>
              <a:rPr lang="zh-CN" altLang="en-US" sz="2000" dirty="0">
                <a:ea typeface="黑体" pitchFamily="2" charset="-122"/>
              </a:rPr>
              <a:t>储量核实报告。</a:t>
            </a:r>
            <a:r>
              <a:rPr lang="zh-CN" altLang="en-US" dirty="0"/>
              <a:t> </a:t>
            </a:r>
            <a:endParaRPr lang="zh-CN" altLang="en-US" sz="2000" dirty="0">
              <a:latin typeface="黑体" pitchFamily="2" charset="-122"/>
              <a:ea typeface="黑体" pitchFamily="2" charset="-122"/>
            </a:endParaRPr>
          </a:p>
          <a:p>
            <a:pPr>
              <a:lnSpc>
                <a:spcPct val="105000"/>
              </a:lnSpc>
            </a:pPr>
            <a:r>
              <a:rPr lang="zh-CN" altLang="en-US" sz="2000" dirty="0">
                <a:latin typeface="黑体" pitchFamily="2" charset="-122"/>
                <a:ea typeface="黑体" pitchFamily="2" charset="-122"/>
              </a:rPr>
              <a:t>    报告名称不宜过长，一般不要把市、乡名称带上；也不要把矿权人名称或矿山企业名称带上；详查以上勘查报告和资源储量核实报告必须明确主矿种，按照主次矿种自后往前排列，如铜钼矿详查报告说明主矿种为钼矿，次要矿种为铜矿，银金矿资源储量核实报告，说明主矿种为金矿 ，次要矿种为银矿。</a:t>
            </a:r>
          </a:p>
          <a:p>
            <a:pPr>
              <a:lnSpc>
                <a:spcPct val="105000"/>
              </a:lnSpc>
            </a:pPr>
            <a:r>
              <a:rPr lang="zh-CN" altLang="en-US" sz="2000" dirty="0">
                <a:latin typeface="黑体" pitchFamily="2" charset="-122"/>
                <a:ea typeface="黑体" pitchFamily="2" charset="-122"/>
              </a:rPr>
              <a:t>    ⑵ </a:t>
            </a:r>
            <a:r>
              <a:rPr lang="zh-CN" altLang="en-US" sz="2000" dirty="0">
                <a:solidFill>
                  <a:srgbClr val="FF3399"/>
                </a:solidFill>
                <a:latin typeface="黑体" pitchFamily="2" charset="-122"/>
                <a:ea typeface="黑体" pitchFamily="2" charset="-122"/>
              </a:rPr>
              <a:t>报告编写的目的任务要明确</a:t>
            </a:r>
            <a:r>
              <a:rPr lang="zh-CN" altLang="en-US" sz="2000" dirty="0">
                <a:latin typeface="黑体" pitchFamily="2" charset="-122"/>
                <a:ea typeface="黑体" pitchFamily="2" charset="-122"/>
              </a:rPr>
              <a:t>。地质任务必须和目的对应</a:t>
            </a:r>
            <a:r>
              <a:rPr lang="zh-CN" altLang="en-US" sz="2000" dirty="0" smtClean="0">
                <a:latin typeface="黑体" pitchFamily="2" charset="-122"/>
                <a:ea typeface="黑体" pitchFamily="2" charset="-122"/>
              </a:rPr>
              <a:t>。</a:t>
            </a:r>
            <a:endParaRPr lang="zh-CN" altLang="en-US" sz="2000" dirty="0">
              <a:latin typeface="黑体" pitchFamily="2" charset="-122"/>
              <a:ea typeface="黑体" pitchFamily="2" charset="-122"/>
            </a:endParaRPr>
          </a:p>
          <a:p>
            <a:pPr>
              <a:lnSpc>
                <a:spcPct val="105000"/>
              </a:lnSpc>
            </a:pPr>
            <a:r>
              <a:rPr lang="zh-CN" altLang="en-US" sz="2000" dirty="0">
                <a:solidFill>
                  <a:srgbClr val="00FF00"/>
                </a:solidFill>
                <a:latin typeface="黑体" pitchFamily="2" charset="-122"/>
                <a:ea typeface="黑体" pitchFamily="2" charset="-122"/>
              </a:rPr>
              <a:t>    </a:t>
            </a:r>
            <a:r>
              <a:rPr lang="zh-CN" altLang="en-US" sz="2000" dirty="0">
                <a:latin typeface="黑体" pitchFamily="2" charset="-122"/>
                <a:ea typeface="黑体" pitchFamily="2" charset="-122"/>
              </a:rPr>
              <a:t>地质报告的目的有如下几方面：</a:t>
            </a:r>
          </a:p>
          <a:p>
            <a:pPr>
              <a:lnSpc>
                <a:spcPct val="105000"/>
              </a:lnSpc>
            </a:pPr>
            <a:r>
              <a:rPr lang="zh-CN" altLang="en-US" sz="2000" dirty="0">
                <a:latin typeface="黑体" pitchFamily="2" charset="-122"/>
                <a:ea typeface="黑体" pitchFamily="2" charset="-122"/>
              </a:rPr>
              <a:t>    ① 为进一步地质勘查工作提供依据的预查、普查、详查（大中型重要矿产）报告，其地质任务要按规范要求写，不要人为增减，应突出对地质研究程度的查明程度。</a:t>
            </a:r>
          </a:p>
          <a:p>
            <a:pPr>
              <a:lnSpc>
                <a:spcPct val="105000"/>
              </a:lnSpc>
            </a:pPr>
            <a:r>
              <a:rPr lang="zh-CN" altLang="en-US" sz="2000" dirty="0">
                <a:latin typeface="黑体" pitchFamily="2" charset="-122"/>
                <a:ea typeface="黑体" pitchFamily="2" charset="-122"/>
              </a:rPr>
              <a:t>    ② 为矿山设计和开发利用、矿产资源储量登记统计提供依据的普查（小型非金属或零星小矿）、详查（中型或个别</a:t>
            </a:r>
            <a:r>
              <a:rPr lang="zh-CN" altLang="en-US" sz="2000" dirty="0" smtClean="0">
                <a:latin typeface="黑体" pitchFamily="2" charset="-122"/>
                <a:ea typeface="黑体" pitchFamily="2" charset="-122"/>
              </a:rPr>
              <a:t>大型非金属矿）、勘探</a:t>
            </a:r>
            <a:endParaRPr lang="zh-CN" altLang="en-US" sz="2000" dirty="0">
              <a:latin typeface="黑体" pitchFamily="2" charset="-122"/>
              <a:ea typeface="黑体" pitchFamily="2"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468313" y="571480"/>
            <a:ext cx="8135937" cy="5632311"/>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zh-CN" altLang="en-US" sz="2000" dirty="0" smtClean="0">
                <a:latin typeface="黑体" pitchFamily="2" charset="-122"/>
                <a:ea typeface="黑体" pitchFamily="2" charset="-122"/>
              </a:rPr>
              <a:t>（</a:t>
            </a:r>
            <a:r>
              <a:rPr lang="zh-CN" altLang="en-US" sz="2000" dirty="0">
                <a:latin typeface="黑体" pitchFamily="2" charset="-122"/>
                <a:ea typeface="黑体" pitchFamily="2" charset="-122"/>
              </a:rPr>
              <a:t>大型）报告，其地质任务应突出对矿石特征、加工技术性能和开采技术条件的查明程度。明确高级储量的比例。         </a:t>
            </a:r>
          </a:p>
          <a:p>
            <a:r>
              <a:rPr lang="zh-CN" altLang="en-US" sz="2000" dirty="0">
                <a:latin typeface="黑体" pitchFamily="2" charset="-122"/>
                <a:ea typeface="黑体" pitchFamily="2" charset="-122"/>
              </a:rPr>
              <a:t>    ③ 为矿山采矿权价款评估、资源储量登记统计、储量动态监管提供依据的资源储量检测说明书，其地质任务主要有三条，说明书编写提纲有详述。</a:t>
            </a:r>
          </a:p>
          <a:p>
            <a:r>
              <a:rPr lang="zh-CN" altLang="en-US" sz="2000" dirty="0">
                <a:latin typeface="黑体" pitchFamily="2" charset="-122"/>
                <a:ea typeface="黑体" pitchFamily="2" charset="-122"/>
              </a:rPr>
              <a:t>    ④ 资源整合区采矿权价款评估、资源储量登记统计及矿山生产勘探为开发利用提供依据的（整合区）资源储量核实报告，其地质任务在检测说明书地质任务的基础上，增加对采矿证范围外（扩大区）资源储量的核实及对整个整合区开采技术条件的核实，增加对新增探采工程和矿体的核实，对开采形成采空区的核实。原则上，核实报告要达到可供矿山设计利用，对开采技术条件的查明应比一般的详查阶段相应要求高一级。</a:t>
            </a:r>
          </a:p>
          <a:p>
            <a:r>
              <a:rPr lang="zh-CN" altLang="en-US" sz="2000" dirty="0">
                <a:latin typeface="黑体" pitchFamily="2" charset="-122"/>
                <a:ea typeface="黑体" pitchFamily="2" charset="-122"/>
              </a:rPr>
              <a:t>    ⑤ 为建设项目压覆矿产资源储量审批和征地审批提供依据的建设项目压覆矿产资源储量核实（评估）报告，其地质任务主要要突出压覆范围和压覆资源量估算的任务。可参照陕西省国土资源规划与评审中心</a:t>
            </a:r>
            <a:r>
              <a:rPr lang="en-US" altLang="zh-CN" sz="2000" dirty="0">
                <a:latin typeface="黑体" pitchFamily="2" charset="-122"/>
                <a:ea typeface="黑体" pitchFamily="2" charset="-122"/>
              </a:rPr>
              <a:t>2002</a:t>
            </a:r>
            <a:r>
              <a:rPr lang="zh-CN" altLang="en-US" sz="2000" dirty="0">
                <a:latin typeface="黑体" pitchFamily="2" charset="-122"/>
                <a:ea typeface="黑体" pitchFamily="2" charset="-122"/>
              </a:rPr>
              <a:t>年</a:t>
            </a:r>
            <a:r>
              <a:rPr lang="en-US" altLang="zh-CN" sz="2000" dirty="0">
                <a:latin typeface="黑体" pitchFamily="2" charset="-122"/>
                <a:ea typeface="黑体" pitchFamily="2" charset="-122"/>
              </a:rPr>
              <a:t>12</a:t>
            </a:r>
            <a:r>
              <a:rPr lang="zh-CN" altLang="en-US" sz="2000" dirty="0">
                <a:latin typeface="黑体" pitchFamily="2" charset="-122"/>
                <a:ea typeface="黑体" pitchFamily="2" charset="-122"/>
              </a:rPr>
              <a:t>月编印的</a:t>
            </a:r>
            <a:r>
              <a:rPr lang="en-US" altLang="zh-CN" sz="2000" dirty="0">
                <a:latin typeface="黑体" pitchFamily="2" charset="-122"/>
                <a:ea typeface="黑体" pitchFamily="2" charset="-122"/>
              </a:rPr>
              <a:t>《</a:t>
            </a:r>
            <a:r>
              <a:rPr lang="zh-CN" altLang="en-US" sz="2000" dirty="0">
                <a:latin typeface="黑体" pitchFamily="2" charset="-122"/>
                <a:ea typeface="黑体" pitchFamily="2" charset="-122"/>
              </a:rPr>
              <a:t>固体矿产资源</a:t>
            </a:r>
            <a:r>
              <a:rPr lang="en-US" altLang="zh-CN" sz="2000" dirty="0">
                <a:latin typeface="黑体" pitchFamily="2" charset="-122"/>
                <a:ea typeface="黑体" pitchFamily="2" charset="-122"/>
              </a:rPr>
              <a:t>/</a:t>
            </a:r>
            <a:r>
              <a:rPr lang="zh-CN" altLang="en-US" sz="2000" dirty="0">
                <a:latin typeface="黑体" pitchFamily="2" charset="-122"/>
                <a:ea typeface="黑体" pitchFamily="2" charset="-122"/>
              </a:rPr>
              <a:t>储量报告（说明书）编写提纲</a:t>
            </a:r>
            <a:r>
              <a:rPr lang="en-US" altLang="zh-CN" sz="2000" dirty="0">
                <a:latin typeface="黑体" pitchFamily="2" charset="-122"/>
                <a:ea typeface="黑体" pitchFamily="2" charset="-122"/>
              </a:rPr>
              <a:t>》</a:t>
            </a:r>
            <a:r>
              <a:rPr lang="zh-CN" altLang="en-US" sz="2000" dirty="0">
                <a:latin typeface="黑体" pitchFamily="2" charset="-122"/>
                <a:ea typeface="黑体" pitchFamily="2" charset="-122"/>
              </a:rPr>
              <a:t>中的</a:t>
            </a:r>
            <a:r>
              <a:rPr lang="en-US" altLang="zh-CN" sz="2000" dirty="0">
                <a:latin typeface="黑体" pitchFamily="2" charset="-122"/>
                <a:ea typeface="黑体" pitchFamily="2" charset="-122"/>
              </a:rPr>
              <a:t>《</a:t>
            </a:r>
            <a:r>
              <a:rPr lang="zh-CN" altLang="en-US" sz="2000" dirty="0">
                <a:latin typeface="黑体" pitchFamily="2" charset="-122"/>
                <a:ea typeface="黑体" pitchFamily="2" charset="-122"/>
              </a:rPr>
              <a:t>建设项目压覆矿产资源储量报告（说明书）编写提纲</a:t>
            </a:r>
            <a:r>
              <a:rPr lang="en-US" altLang="zh-CN" sz="2000" dirty="0">
                <a:latin typeface="黑体" pitchFamily="2" charset="-122"/>
                <a:ea typeface="黑体" pitchFamily="2" charset="-122"/>
              </a:rPr>
              <a:t>》</a:t>
            </a:r>
            <a:r>
              <a:rPr lang="zh-CN" altLang="en-US" sz="2000" dirty="0">
                <a:latin typeface="黑体" pitchFamily="2" charset="-122"/>
                <a:ea typeface="黑体" pitchFamily="2" charset="-122"/>
              </a:rPr>
              <a:t>中的要求内容编写。</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TotalTime>
  <Words>3938</Words>
  <Application>Microsoft Office PowerPoint</Application>
  <PresentationFormat>全屏显示(4:3)</PresentationFormat>
  <Paragraphs>96</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地质报告编写 </vt:lpstr>
      <vt:lpstr>幻灯片 2</vt:lpstr>
      <vt:lpstr>幻灯片 3</vt:lpstr>
      <vt:lpstr>幻灯片 4</vt:lpstr>
      <vt:lpstr>幻灯片 5</vt:lpstr>
      <vt:lpstr>幻灯片 6</vt:lpstr>
      <vt:lpstr>幻灯片 7</vt:lpstr>
      <vt:lpstr>幻灯片 8</vt:lpstr>
      <vt:lpstr>幻灯片 9</vt:lpstr>
      <vt:lpstr>  ⑶ 矿权设置一定要叙述清楚。    要详细叙述本勘查区或核实区探矿权设置和采矿权设置情况，以及本勘查区或核实区与周边矿权的关系。对本勘查区或核实区内所包含的原设置矿权更要叙述清楚。文字叙述的探矿权内容包括：发证机关、证号、有效期、探矿权人名称、勘查项目名称、勘查矿种、勘查单位、项目名称、勘查面积及拐点坐标；采矿权叙述内容包括：发证机关、证号、有效期、采矿人名称、矿山名称、面积、生产能力、矿权范围平面坐标及标高等。整合区核实先叙述省国土资源厅批复的划定矿区范围批文文号、面积、拟定生产能力、开采矿种、平面坐标及标高，然后叙述整合区内原来设置的每个采矿权的信息（内容同上）；压覆报告叙述建设项目拟征地范围及其保护范围所有探矿权和采矿权的信息。矿权设置一节中应附本勘查区或核实区内及周边矿权范围关系插图。  </vt:lpstr>
      <vt:lpstr>   (4)以往地质勘查工作及资源储量评审工作要叙述完整、全面、清楚。       对本勘查区或核实区以往地质勘查工作的叙述突出以往矿产勘查内容，区调、区域物化探成果可简述。重点叙述最近一次评审的矿产地质勘查报告及其工作情况、资源储量审批/评审情况，叙述其报告提交单位、提交时间、报告名称、审批时间、审批机关名称、审批文号、审批资源储量及其基准日。详细统计以往地质勘查工作在本勘查区或核实区投入的各类实物工作量。勘查区或核实区外的工作量不应计入本区内。      对于本次勘查工作或核实工作所利用的以往未经正规评审审批，也没有上陕西省矿产储量表的勘查成果，要明确说明，为政府部门考虑是否存在矿权价款征收和本次估算资源量是否需要与上表储量进行对比，核实报告是否进行探采对比提供依据。</vt:lpstr>
      <vt:lpstr>   （5）矿体特征内容要叙述齐全。      勘查报告的矿体特征叙述可按照规范要求进行叙述，为了使评审意见书中该部分内容完整，建议将控制矿体的工程编号、分布位置、形态、产状、地表出露标高、工程控制标高、斜深、隐伏矿体埋深，单工程矿体厚度变化区间、矿体平均厚度、厚度变化系数，单样品位变化区间、单工程品位变化区间、矿体平均品位、品位变化系数。矿体在走向和倾向上形态、厚度、品位、产状的变化情况也应简述。      核实报告对矿体特征的叙述不能照抄原报告对矿体特征的叙述，因为随着   探采工程的增加，矿体规模、形态、产状、厚度、品位很可能已经发生了变化，应结合变化后对矿体的新的认识进行叙述。对于核实区仅包括了某一个或多个矿体的一部分，应先叙述该矿体整体特征，再叙述该矿体在核实区内的特征。      矿石的物质成分分矿物成分和化学成分，矿物成分应说明主要矿物的含量比例，化学成分应结合全分析、光谱分析、基本分析、组合分析等结果进行叙述。尤其注意对矿石中有益、有害组分的评述。      矿石的自然类型和工业类型应表述规范、准确、严密，因其涉及是否要按照不同矿石类型进行选矿试验、采集小体重样、分算不同类型矿石资源储量的问题。所以根据含矿岩性、矿石结构构造、主要物质组分、氧化特征及工业利用性能进行认真划分。</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地质报告编写 </dc:title>
  <dc:creator>dyn</dc:creator>
  <cp:lastModifiedBy>dyn</cp:lastModifiedBy>
  <cp:revision>36</cp:revision>
  <dcterms:created xsi:type="dcterms:W3CDTF">2010-12-26T01:38:38Z</dcterms:created>
  <dcterms:modified xsi:type="dcterms:W3CDTF">2010-12-29T02:57:44Z</dcterms:modified>
</cp:coreProperties>
</file>