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2"/>
  </p:notesMasterIdLst>
  <p:sldIdLst>
    <p:sldId id="256" r:id="rId2"/>
    <p:sldId id="257" r:id="rId3"/>
    <p:sldId id="258" r:id="rId4"/>
    <p:sldId id="279" r:id="rId5"/>
    <p:sldId id="259" r:id="rId6"/>
    <p:sldId id="260" r:id="rId7"/>
    <p:sldId id="278" r:id="rId8"/>
    <p:sldId id="261" r:id="rId9"/>
    <p:sldId id="263" r:id="rId10"/>
    <p:sldId id="265" r:id="rId11"/>
    <p:sldId id="276" r:id="rId12"/>
    <p:sldId id="277" r:id="rId13"/>
    <p:sldId id="266" r:id="rId14"/>
    <p:sldId id="268" r:id="rId15"/>
    <p:sldId id="269" r:id="rId16"/>
    <p:sldId id="270" r:id="rId17"/>
    <p:sldId id="271" r:id="rId18"/>
    <p:sldId id="272" r:id="rId19"/>
    <p:sldId id="274" r:id="rId20"/>
    <p:sldId id="275"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20" autoAdjust="0"/>
  </p:normalViewPr>
  <p:slideViewPr>
    <p:cSldViewPr>
      <p:cViewPr varScale="1">
        <p:scale>
          <a:sx n="51" d="100"/>
          <a:sy n="51" d="100"/>
        </p:scale>
        <p:origin x="-10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C60379-35F1-42BA-B96E-9BF3E6584B16}" type="datetimeFigureOut">
              <a:rPr lang="zh-CN" altLang="en-US" smtClean="0"/>
              <a:t>2014-12-3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8D1A2E-49EC-465D-8968-367A59F403CF}" type="slidenum">
              <a:rPr lang="zh-CN" altLang="en-US" smtClean="0"/>
              <a:t>‹#›</a:t>
            </a:fld>
            <a:endParaRPr lang="zh-CN" altLang="en-US"/>
          </a:p>
        </p:txBody>
      </p:sp>
    </p:spTree>
    <p:extLst>
      <p:ext uri="{BB962C8B-B14F-4D97-AF65-F5344CB8AC3E}">
        <p14:creationId xmlns:p14="http://schemas.microsoft.com/office/powerpoint/2010/main" val="2375655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en-US" altLang="zh-CN" dirty="0" smtClean="0"/>
          </a:p>
        </p:txBody>
      </p:sp>
      <p:sp>
        <p:nvSpPr>
          <p:cNvPr id="4" name="灯片编号占位符 3"/>
          <p:cNvSpPr>
            <a:spLocks noGrp="1"/>
          </p:cNvSpPr>
          <p:nvPr>
            <p:ph type="sldNum" sz="quarter" idx="10"/>
          </p:nvPr>
        </p:nvSpPr>
        <p:spPr/>
        <p:txBody>
          <a:bodyPr/>
          <a:lstStyle/>
          <a:p>
            <a:fld id="{958D1A2E-49EC-465D-8968-367A59F403CF}" type="slidenum">
              <a:rPr lang="zh-CN" altLang="en-US" smtClean="0"/>
              <a:t>3</a:t>
            </a:fld>
            <a:endParaRPr lang="zh-CN" altLang="en-US"/>
          </a:p>
        </p:txBody>
      </p:sp>
    </p:spTree>
    <p:extLst>
      <p:ext uri="{BB962C8B-B14F-4D97-AF65-F5344CB8AC3E}">
        <p14:creationId xmlns:p14="http://schemas.microsoft.com/office/powerpoint/2010/main" val="3399578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4932040" y="6263640"/>
            <a:ext cx="3786690" cy="365125"/>
          </a:xfrm>
        </p:spPr>
        <p:txBody>
          <a:bodyPr/>
          <a:lstStyle/>
          <a:p>
            <a:fld id="{530820CF-B880-4189-942D-D702A7CBA730}" type="datetimeFigureOut">
              <a:rPr lang="zh-CN" altLang="en-US" smtClean="0"/>
              <a:t>2014-12-3</a:t>
            </a:fld>
            <a:endParaRPr lang="zh-CN" altLang="en-US"/>
          </a:p>
        </p:txBody>
      </p:sp>
      <p:sp>
        <p:nvSpPr>
          <p:cNvPr id="5" name="Footer Placeholder 4"/>
          <p:cNvSpPr>
            <a:spLocks noGrp="1"/>
          </p:cNvSpPr>
          <p:nvPr>
            <p:ph type="ftr" sz="quarter" idx="11"/>
          </p:nvPr>
        </p:nvSpPr>
        <p:spPr>
          <a:xfrm>
            <a:off x="827584" y="6269651"/>
            <a:ext cx="2913529" cy="323948"/>
          </a:xfrm>
        </p:spPr>
        <p:txBody>
          <a:bodyPr/>
          <a:lstStyle/>
          <a:p>
            <a:r>
              <a:rPr lang="zh-CN" altLang="en-US" dirty="0" smtClean="0"/>
              <a:t>中国地质调查局发展研究中心</a:t>
            </a:r>
            <a:endParaRPr lang="zh-CN" altLang="en-US" dirty="0"/>
          </a:p>
        </p:txBody>
      </p:sp>
      <p:sp>
        <p:nvSpPr>
          <p:cNvPr id="6" name="Slide Number Placeholder 5"/>
          <p:cNvSpPr>
            <a:spLocks noGrp="1"/>
          </p:cNvSpPr>
          <p:nvPr>
            <p:ph type="sldNum" sz="quarter" idx="12"/>
          </p:nvPr>
        </p:nvSpPr>
        <p:spPr>
          <a:xfrm>
            <a:off x="3779912" y="6262071"/>
            <a:ext cx="1161826" cy="365125"/>
          </a:xfrm>
        </p:spPr>
        <p:txBody>
          <a:bodyPr/>
          <a:lstStyle/>
          <a:p>
            <a:fld id="{0C913308-F349-4B6D-A68A-DD1791B4A57B}" type="slidenum">
              <a:rPr lang="zh-CN" altLang="en-US" smtClean="0"/>
              <a:t>‹#›</a:t>
            </a:fld>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2014-12-3</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数字地质调查系统</a:t>
            </a:r>
            <a:r>
              <a:rPr lang="en-US" altLang="zh-CN" dirty="0" smtClean="0"/>
              <a:t/>
            </a:r>
            <a:br>
              <a:rPr lang="en-US" altLang="zh-CN" dirty="0" smtClean="0"/>
            </a:br>
            <a:endParaRPr lang="zh-CN" altLang="en-US" dirty="0"/>
          </a:p>
        </p:txBody>
      </p:sp>
      <p:sp>
        <p:nvSpPr>
          <p:cNvPr id="3" name="副标题 2"/>
          <p:cNvSpPr>
            <a:spLocks noGrp="1"/>
          </p:cNvSpPr>
          <p:nvPr>
            <p:ph type="subTitle" idx="1"/>
          </p:nvPr>
        </p:nvSpPr>
        <p:spPr/>
        <p:txBody>
          <a:bodyPr>
            <a:normAutofit/>
          </a:bodyPr>
          <a:lstStyle/>
          <a:p>
            <a:r>
              <a:rPr lang="zh-CN" altLang="en-US" sz="2400" b="1" dirty="0" smtClean="0"/>
              <a:t>第一讲：程序</a:t>
            </a:r>
            <a:r>
              <a:rPr lang="zh-CN" altLang="en-US" sz="2400" b="1" dirty="0"/>
              <a:t>安装与数据准备</a:t>
            </a:r>
          </a:p>
        </p:txBody>
      </p:sp>
      <p:sp>
        <p:nvSpPr>
          <p:cNvPr id="5" name="TextBox 4"/>
          <p:cNvSpPr txBox="1"/>
          <p:nvPr/>
        </p:nvSpPr>
        <p:spPr>
          <a:xfrm>
            <a:off x="381431" y="6381328"/>
            <a:ext cx="4032448" cy="369332"/>
          </a:xfrm>
          <a:prstGeom prst="rect">
            <a:avLst/>
          </a:prstGeom>
          <a:noFill/>
        </p:spPr>
        <p:txBody>
          <a:bodyPr wrap="square" rtlCol="0">
            <a:spAutoFit/>
          </a:bodyPr>
          <a:lstStyle/>
          <a:p>
            <a:r>
              <a:rPr lang="zh-CN" altLang="en-US" dirty="0" smtClean="0"/>
              <a:t>网站：</a:t>
            </a:r>
            <a:r>
              <a:rPr lang="en-US" altLang="zh-CN" dirty="0"/>
              <a:t> http://</a:t>
            </a:r>
            <a:r>
              <a:rPr lang="en-US" altLang="zh-CN" dirty="0" smtClean="0"/>
              <a:t>www.dgst.cgs.gov.cn</a:t>
            </a:r>
            <a:endParaRPr lang="zh-CN" altLang="en-US" dirty="0"/>
          </a:p>
        </p:txBody>
      </p:sp>
      <p:sp>
        <p:nvSpPr>
          <p:cNvPr id="8" name="TextBox 7"/>
          <p:cNvSpPr txBox="1"/>
          <p:nvPr/>
        </p:nvSpPr>
        <p:spPr>
          <a:xfrm>
            <a:off x="381431" y="6011996"/>
            <a:ext cx="4032448" cy="369332"/>
          </a:xfrm>
          <a:prstGeom prst="rect">
            <a:avLst/>
          </a:prstGeom>
          <a:noFill/>
        </p:spPr>
        <p:txBody>
          <a:bodyPr wrap="square" rtlCol="0">
            <a:spAutoFit/>
          </a:bodyPr>
          <a:lstStyle/>
          <a:p>
            <a:r>
              <a:rPr lang="zh-CN" altLang="en-US" dirty="0" smtClean="0"/>
              <a:t>电话：</a:t>
            </a:r>
            <a:r>
              <a:rPr lang="zh-CN" altLang="en-US" dirty="0"/>
              <a:t> </a:t>
            </a:r>
            <a:r>
              <a:rPr lang="en-US" altLang="zh-CN" dirty="0">
                <a:latin typeface="+mn-ea"/>
              </a:rPr>
              <a:t>010-58584321</a:t>
            </a:r>
            <a:r>
              <a:rPr lang="en-US" altLang="zh-CN" dirty="0"/>
              <a:t> </a:t>
            </a:r>
            <a:endParaRPr lang="zh-CN" altLang="en-US" dirty="0">
              <a:latin typeface="+mn-ea"/>
            </a:endParaRPr>
          </a:p>
        </p:txBody>
      </p:sp>
      <p:sp>
        <p:nvSpPr>
          <p:cNvPr id="9" name="TextBox 8"/>
          <p:cNvSpPr txBox="1"/>
          <p:nvPr/>
        </p:nvSpPr>
        <p:spPr>
          <a:xfrm>
            <a:off x="6156176" y="6444044"/>
            <a:ext cx="2808312" cy="369332"/>
          </a:xfrm>
          <a:prstGeom prst="rect">
            <a:avLst/>
          </a:prstGeom>
          <a:noFill/>
        </p:spPr>
        <p:txBody>
          <a:bodyPr wrap="square" rtlCol="0">
            <a:spAutoFit/>
          </a:bodyPr>
          <a:lstStyle/>
          <a:p>
            <a:r>
              <a:rPr lang="zh-CN" altLang="en-US" dirty="0" smtClean="0"/>
              <a:t>数字地质调查系统项目组</a:t>
            </a:r>
            <a:endParaRPr lang="zh-CN" altLang="en-US" dirty="0"/>
          </a:p>
        </p:txBody>
      </p:sp>
    </p:spTree>
    <p:extLst>
      <p:ext uri="{BB962C8B-B14F-4D97-AF65-F5344CB8AC3E}">
        <p14:creationId xmlns:p14="http://schemas.microsoft.com/office/powerpoint/2010/main" val="28092216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a:buNone/>
            </a:pPr>
            <a:r>
              <a:rPr lang="en-US" altLang="zh-CN" dirty="0">
                <a:solidFill>
                  <a:schemeClr val="folHlink"/>
                </a:solidFill>
              </a:rPr>
              <a:t>(1) </a:t>
            </a:r>
            <a:r>
              <a:rPr lang="zh-CN" altLang="en-US" dirty="0" smtClean="0">
                <a:solidFill>
                  <a:schemeClr val="folHlink"/>
                </a:solidFill>
              </a:rPr>
              <a:t>生成</a:t>
            </a:r>
            <a:r>
              <a:rPr lang="zh-CN" altLang="en-US" dirty="0">
                <a:solidFill>
                  <a:schemeClr val="folHlink"/>
                </a:solidFill>
              </a:rPr>
              <a:t>标准图框</a:t>
            </a:r>
          </a:p>
          <a:p>
            <a:pPr>
              <a:buNone/>
            </a:pPr>
            <a:r>
              <a:rPr lang="zh-CN" altLang="en-US" dirty="0">
                <a:solidFill>
                  <a:schemeClr val="folHlink"/>
                </a:solidFill>
              </a:rPr>
              <a:t>     </a:t>
            </a:r>
            <a:r>
              <a:rPr lang="zh-CN" altLang="en-US" dirty="0"/>
              <a:t>已知图幅号，图幅西南角</a:t>
            </a:r>
            <a:r>
              <a:rPr lang="zh-CN" altLang="en-US" dirty="0" smtClean="0"/>
              <a:t>经纬度等信息，</a:t>
            </a:r>
            <a:r>
              <a:rPr lang="zh-CN" altLang="en-US" dirty="0"/>
              <a:t>都可以直接生成图框</a:t>
            </a:r>
            <a:r>
              <a:rPr lang="zh-CN" altLang="en-US" dirty="0" smtClean="0"/>
              <a:t>。</a:t>
            </a:r>
            <a:endParaRPr lang="zh-CN" altLang="en-US" dirty="0">
              <a:solidFill>
                <a:srgbClr val="FF0000"/>
              </a:solidFill>
            </a:endParaRPr>
          </a:p>
          <a:p>
            <a:pPr>
              <a:buNone/>
            </a:pPr>
            <a:r>
              <a:rPr lang="zh-CN" altLang="en-US" sz="2200" dirty="0">
                <a:solidFill>
                  <a:srgbClr val="FF0000"/>
                </a:solidFill>
              </a:rPr>
              <a:t>     </a:t>
            </a:r>
            <a:endParaRPr lang="en-US" altLang="zh-CN" sz="2200" dirty="0" smtClean="0">
              <a:solidFill>
                <a:srgbClr val="FF0000"/>
              </a:solidFill>
            </a:endParaRPr>
          </a:p>
          <a:p>
            <a:pPr>
              <a:buNone/>
            </a:pPr>
            <a:endParaRPr lang="en-US" altLang="zh-CN" sz="2200" dirty="0">
              <a:solidFill>
                <a:srgbClr val="FF0000"/>
              </a:solidFill>
            </a:endParaRPr>
          </a:p>
          <a:p>
            <a:pPr>
              <a:buNone/>
            </a:pPr>
            <a:r>
              <a:rPr lang="en-US" altLang="zh-CN" sz="2200" dirty="0" smtClean="0">
                <a:solidFill>
                  <a:srgbClr val="FF0000"/>
                </a:solidFill>
              </a:rPr>
              <a:t>    </a:t>
            </a:r>
            <a:r>
              <a:rPr lang="zh-CN" altLang="en-US" sz="2200" dirty="0" smtClean="0">
                <a:solidFill>
                  <a:srgbClr val="FF0000"/>
                </a:solidFill>
              </a:rPr>
              <a:t>注意：</a:t>
            </a:r>
            <a:r>
              <a:rPr lang="en-US" altLang="zh-CN" sz="2200" dirty="0" smtClean="0">
                <a:solidFill>
                  <a:srgbClr val="FF0000"/>
                </a:solidFill>
              </a:rPr>
              <a:t>1</a:t>
            </a:r>
            <a:r>
              <a:rPr lang="zh-CN" altLang="en-US" sz="2200" dirty="0" smtClean="0">
                <a:solidFill>
                  <a:srgbClr val="FF0000"/>
                </a:solidFill>
              </a:rPr>
              <a:t>、原图</a:t>
            </a:r>
            <a:r>
              <a:rPr lang="zh-CN" altLang="en-US" sz="2200" dirty="0">
                <a:solidFill>
                  <a:srgbClr val="FF0000"/>
                </a:solidFill>
              </a:rPr>
              <a:t>的“椭球参数”，如“北京</a:t>
            </a:r>
            <a:r>
              <a:rPr lang="en-US" altLang="zh-CN" sz="2200" dirty="0">
                <a:solidFill>
                  <a:srgbClr val="FF0000"/>
                </a:solidFill>
              </a:rPr>
              <a:t>54</a:t>
            </a:r>
            <a:r>
              <a:rPr lang="en-US" altLang="zh-CN" sz="2200" dirty="0" smtClean="0">
                <a:solidFill>
                  <a:srgbClr val="FF0000"/>
                </a:solidFill>
              </a:rPr>
              <a:t>”</a:t>
            </a:r>
            <a:r>
              <a:rPr lang="zh-CN" altLang="en-US" sz="2200" dirty="0" smtClean="0">
                <a:solidFill>
                  <a:srgbClr val="FF0000"/>
                </a:solidFill>
              </a:rPr>
              <a:t>、</a:t>
            </a:r>
            <a:r>
              <a:rPr lang="en-US" altLang="zh-CN" sz="2200" dirty="0" smtClean="0">
                <a:solidFill>
                  <a:srgbClr val="FF0000"/>
                </a:solidFill>
              </a:rPr>
              <a:t>“</a:t>
            </a:r>
            <a:r>
              <a:rPr lang="zh-CN" altLang="en-US" sz="2200" dirty="0">
                <a:solidFill>
                  <a:srgbClr val="FF0000"/>
                </a:solidFill>
              </a:rPr>
              <a:t>西安</a:t>
            </a:r>
            <a:r>
              <a:rPr lang="en-US" altLang="zh-CN" sz="2200" dirty="0">
                <a:solidFill>
                  <a:srgbClr val="FF0000"/>
                </a:solidFill>
              </a:rPr>
              <a:t>80”</a:t>
            </a:r>
            <a:r>
              <a:rPr lang="zh-CN" altLang="en-US" sz="2200" dirty="0">
                <a:solidFill>
                  <a:srgbClr val="FF0000"/>
                </a:solidFill>
              </a:rPr>
              <a:t>等，标准图框的椭球参数须与原图保持一致</a:t>
            </a:r>
            <a:r>
              <a:rPr lang="zh-CN" altLang="en-US" sz="2200" dirty="0" smtClean="0">
                <a:solidFill>
                  <a:srgbClr val="FF0000"/>
                </a:solidFill>
              </a:rPr>
              <a:t>。</a:t>
            </a:r>
            <a:endParaRPr lang="en-US" altLang="zh-CN" sz="2200" dirty="0" smtClean="0">
              <a:solidFill>
                <a:srgbClr val="FF0000"/>
              </a:solidFill>
            </a:endParaRPr>
          </a:p>
          <a:p>
            <a:pPr>
              <a:buNone/>
            </a:pPr>
            <a:r>
              <a:rPr lang="en-US" altLang="zh-CN" sz="2200" dirty="0" smtClean="0">
                <a:solidFill>
                  <a:srgbClr val="FF0000"/>
                </a:solidFill>
              </a:rPr>
              <a:t>               2</a:t>
            </a:r>
            <a:r>
              <a:rPr lang="zh-CN" altLang="en-US" sz="2200" dirty="0" smtClean="0">
                <a:solidFill>
                  <a:srgbClr val="FF0000"/>
                </a:solidFill>
              </a:rPr>
              <a:t>、针对国际标准分幅和非标准分幅采用不同的方式创建标准图框</a:t>
            </a:r>
            <a:endParaRPr lang="en-US" altLang="zh-CN" sz="2200" dirty="0" smtClean="0">
              <a:solidFill>
                <a:srgbClr val="FF0000"/>
              </a:solidFill>
            </a:endParaRPr>
          </a:p>
          <a:p>
            <a:pPr>
              <a:buNone/>
            </a:pPr>
            <a:endParaRPr lang="zh-CN" altLang="en-US" sz="2200" dirty="0">
              <a:solidFill>
                <a:srgbClr val="FF0000"/>
              </a:solidFill>
            </a:endParaRPr>
          </a:p>
          <a:p>
            <a:endParaRPr lang="zh-CN" altLang="en-US" dirty="0"/>
          </a:p>
        </p:txBody>
      </p:sp>
      <p:sp>
        <p:nvSpPr>
          <p:cNvPr id="3" name="标题 2"/>
          <p:cNvSpPr>
            <a:spLocks noGrp="1"/>
          </p:cNvSpPr>
          <p:nvPr>
            <p:ph type="title"/>
          </p:nvPr>
        </p:nvSpPr>
        <p:spPr/>
        <p:txBody>
          <a:bodyPr/>
          <a:lstStyle/>
          <a:p>
            <a:r>
              <a:rPr lang="zh-CN" altLang="en-US" dirty="0" smtClean="0"/>
              <a:t>图幅配准</a:t>
            </a:r>
            <a:endParaRPr lang="zh-CN" altLang="en-US" dirty="0"/>
          </a:p>
        </p:txBody>
      </p:sp>
      <p:cxnSp>
        <p:nvCxnSpPr>
          <p:cNvPr id="5" name="直接连接符 4"/>
          <p:cNvCxnSpPr/>
          <p:nvPr/>
        </p:nvCxnSpPr>
        <p:spPr>
          <a:xfrm>
            <a:off x="539552" y="5877272"/>
            <a:ext cx="820891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39552" y="5949280"/>
            <a:ext cx="7920880" cy="369332"/>
          </a:xfrm>
          <a:prstGeom prst="rect">
            <a:avLst/>
          </a:prstGeom>
          <a:noFill/>
        </p:spPr>
        <p:txBody>
          <a:bodyPr wrap="square" rtlCol="0">
            <a:spAutoFit/>
          </a:bodyPr>
          <a:lstStyle/>
          <a:p>
            <a:r>
              <a:rPr lang="en-US" altLang="zh-CN" dirty="0" smtClean="0"/>
              <a:t> </a:t>
            </a:r>
            <a:r>
              <a:rPr lang="zh-CN" altLang="en-US" dirty="0" smtClean="0"/>
              <a:t>具体操作步骤参考数字地质调查系统（公益版）操作指南</a:t>
            </a:r>
            <a:endParaRPr lang="zh-CN" altLang="en-US" dirty="0"/>
          </a:p>
        </p:txBody>
      </p:sp>
    </p:spTree>
    <p:extLst>
      <p:ext uri="{BB962C8B-B14F-4D97-AF65-F5344CB8AC3E}">
        <p14:creationId xmlns:p14="http://schemas.microsoft.com/office/powerpoint/2010/main" val="4122523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图幅</a:t>
            </a:r>
            <a:r>
              <a:rPr lang="zh-CN" altLang="en-US" dirty="0"/>
              <a:t>配准</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996952"/>
            <a:ext cx="4104456" cy="3063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932040" y="3189713"/>
            <a:ext cx="3528392" cy="2677656"/>
          </a:xfrm>
          <a:prstGeom prst="rect">
            <a:avLst/>
          </a:prstGeom>
          <a:noFill/>
        </p:spPr>
        <p:txBody>
          <a:bodyPr wrap="square" rtlCol="0">
            <a:spAutoFit/>
          </a:bodyPr>
          <a:lstStyle/>
          <a:p>
            <a:r>
              <a:rPr lang="zh-CN" altLang="en-US" sz="2800" dirty="0" smtClean="0">
                <a:solidFill>
                  <a:srgbClr val="FF0000"/>
                </a:solidFill>
                <a:latin typeface="+mn-ea"/>
              </a:rPr>
              <a:t>比例尺：</a:t>
            </a:r>
            <a:r>
              <a:rPr lang="en-US" altLang="zh-CN" sz="2800" dirty="0" smtClean="0">
                <a:solidFill>
                  <a:srgbClr val="FF0000"/>
                </a:solidFill>
                <a:latin typeface="+mn-ea"/>
              </a:rPr>
              <a:t>1:50000</a:t>
            </a:r>
          </a:p>
          <a:p>
            <a:r>
              <a:rPr lang="zh-CN" altLang="en-US" sz="2800" dirty="0" smtClean="0">
                <a:solidFill>
                  <a:srgbClr val="FF0000"/>
                </a:solidFill>
                <a:latin typeface="+mn-ea"/>
              </a:rPr>
              <a:t>图幅西南角经度：</a:t>
            </a:r>
            <a:r>
              <a:rPr lang="en-US" altLang="zh-CN" sz="2800" dirty="0" smtClean="0">
                <a:solidFill>
                  <a:srgbClr val="FF0000"/>
                </a:solidFill>
                <a:latin typeface="+mn-ea"/>
              </a:rPr>
              <a:t>1181500</a:t>
            </a:r>
          </a:p>
          <a:p>
            <a:r>
              <a:rPr lang="zh-CN" altLang="en-US" sz="2800" dirty="0">
                <a:solidFill>
                  <a:srgbClr val="FF0000"/>
                </a:solidFill>
                <a:latin typeface="+mn-ea"/>
              </a:rPr>
              <a:t>图幅西南角纬度</a:t>
            </a:r>
            <a:r>
              <a:rPr lang="zh-CN" altLang="en-US" sz="2800" dirty="0" smtClean="0">
                <a:solidFill>
                  <a:srgbClr val="FF0000"/>
                </a:solidFill>
                <a:latin typeface="+mn-ea"/>
              </a:rPr>
              <a:t>：</a:t>
            </a:r>
            <a:r>
              <a:rPr lang="en-US" altLang="zh-CN" sz="2800" dirty="0" smtClean="0">
                <a:solidFill>
                  <a:srgbClr val="FF0000"/>
                </a:solidFill>
                <a:latin typeface="+mn-ea"/>
              </a:rPr>
              <a:t>350000</a:t>
            </a:r>
          </a:p>
          <a:p>
            <a:endParaRPr lang="zh-CN" altLang="en-US" sz="2800" dirty="0">
              <a:solidFill>
                <a:srgbClr val="FF0000"/>
              </a:solidFill>
              <a:latin typeface="+mn-ea"/>
            </a:endParaRPr>
          </a:p>
        </p:txBody>
      </p:sp>
      <p:sp>
        <p:nvSpPr>
          <p:cNvPr id="5" name="TextBox 4"/>
          <p:cNvSpPr txBox="1"/>
          <p:nvPr/>
        </p:nvSpPr>
        <p:spPr>
          <a:xfrm>
            <a:off x="251520" y="2132856"/>
            <a:ext cx="5040560" cy="523220"/>
          </a:xfrm>
          <a:prstGeom prst="rect">
            <a:avLst/>
          </a:prstGeom>
          <a:noFill/>
        </p:spPr>
        <p:txBody>
          <a:bodyPr wrap="square" rtlCol="0">
            <a:spAutoFit/>
          </a:bodyPr>
          <a:lstStyle/>
          <a:p>
            <a:r>
              <a:rPr lang="zh-CN" altLang="en-US" sz="2800" dirty="0" smtClean="0"/>
              <a:t>示例：临沂</a:t>
            </a:r>
            <a:r>
              <a:rPr lang="en-US" altLang="zh-CN" sz="2800" dirty="0" smtClean="0"/>
              <a:t>1:5</a:t>
            </a:r>
            <a:r>
              <a:rPr lang="zh-CN" altLang="en-US" sz="2800" dirty="0" smtClean="0"/>
              <a:t>万标准图框生成</a:t>
            </a:r>
            <a:endParaRPr lang="zh-CN" altLang="en-US" sz="2800" dirty="0"/>
          </a:p>
        </p:txBody>
      </p:sp>
    </p:spTree>
    <p:extLst>
      <p:ext uri="{BB962C8B-B14F-4D97-AF65-F5344CB8AC3E}">
        <p14:creationId xmlns:p14="http://schemas.microsoft.com/office/powerpoint/2010/main" val="2917758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420888"/>
            <a:ext cx="7344816" cy="3988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2"/>
          <p:cNvSpPr>
            <a:spLocks noGrp="1"/>
          </p:cNvSpPr>
          <p:nvPr>
            <p:ph type="title"/>
          </p:nvPr>
        </p:nvSpPr>
        <p:spPr>
          <a:xfrm>
            <a:off x="457200" y="338328"/>
            <a:ext cx="8229600" cy="1252728"/>
          </a:xfrm>
        </p:spPr>
        <p:txBody>
          <a:bodyPr/>
          <a:lstStyle/>
          <a:p>
            <a:r>
              <a:rPr lang="zh-CN" altLang="en-US" dirty="0" smtClean="0"/>
              <a:t>图幅</a:t>
            </a:r>
            <a:r>
              <a:rPr lang="zh-CN" altLang="en-US" dirty="0"/>
              <a:t>配准</a:t>
            </a:r>
          </a:p>
        </p:txBody>
      </p:sp>
      <p:sp>
        <p:nvSpPr>
          <p:cNvPr id="6" name="内容占位符 1"/>
          <p:cNvSpPr txBox="1">
            <a:spLocks/>
          </p:cNvSpPr>
          <p:nvPr/>
        </p:nvSpPr>
        <p:spPr>
          <a:xfrm>
            <a:off x="539552" y="1798312"/>
            <a:ext cx="7560840" cy="982616"/>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buFont typeface="Symbol" pitchFamily="18" charset="2"/>
              <a:buNone/>
            </a:pPr>
            <a:r>
              <a:rPr lang="en-US" altLang="zh-CN" dirty="0" smtClean="0">
                <a:solidFill>
                  <a:schemeClr val="folHlink"/>
                </a:solidFill>
              </a:rPr>
              <a:t>(1) </a:t>
            </a:r>
            <a:r>
              <a:rPr lang="zh-CN" altLang="en-US" dirty="0" smtClean="0">
                <a:solidFill>
                  <a:schemeClr val="folHlink"/>
                </a:solidFill>
              </a:rPr>
              <a:t>生成标准图框</a:t>
            </a:r>
          </a:p>
          <a:p>
            <a:pPr>
              <a:buFont typeface="Symbol" pitchFamily="18" charset="2"/>
              <a:buNone/>
            </a:pPr>
            <a:r>
              <a:rPr lang="zh-CN" altLang="en-US" dirty="0" smtClean="0">
                <a:solidFill>
                  <a:schemeClr val="folHlink"/>
                </a:solidFill>
              </a:rPr>
              <a:t>     </a:t>
            </a:r>
            <a:endParaRPr lang="zh-CN" altLang="en-US" dirty="0"/>
          </a:p>
        </p:txBody>
      </p:sp>
    </p:spTree>
    <p:extLst>
      <p:ext uri="{BB962C8B-B14F-4D97-AF65-F5344CB8AC3E}">
        <p14:creationId xmlns:p14="http://schemas.microsoft.com/office/powerpoint/2010/main" val="756664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a:buNone/>
            </a:pPr>
            <a:r>
              <a:rPr lang="en-US" altLang="zh-CN" dirty="0" smtClean="0">
                <a:solidFill>
                  <a:schemeClr val="folHlink"/>
                </a:solidFill>
              </a:rPr>
              <a:t>(2)</a:t>
            </a:r>
            <a:r>
              <a:rPr lang="zh-CN" altLang="en-US" dirty="0" smtClean="0">
                <a:solidFill>
                  <a:schemeClr val="folHlink"/>
                </a:solidFill>
              </a:rPr>
              <a:t>误差矫正</a:t>
            </a:r>
            <a:endParaRPr lang="en-US" altLang="zh-CN" dirty="0" smtClean="0">
              <a:solidFill>
                <a:schemeClr val="folHlink"/>
              </a:solidFill>
            </a:endParaRPr>
          </a:p>
          <a:p>
            <a:pPr>
              <a:buNone/>
            </a:pPr>
            <a:endParaRPr lang="en-US" altLang="zh-CN" dirty="0" smtClean="0">
              <a:solidFill>
                <a:schemeClr val="folHlink"/>
              </a:solidFill>
            </a:endParaRPr>
          </a:p>
          <a:p>
            <a:pPr>
              <a:buNone/>
            </a:pPr>
            <a:r>
              <a:rPr lang="zh-CN" altLang="en-US" dirty="0" smtClean="0"/>
              <a:t>    控制点</a:t>
            </a:r>
            <a:r>
              <a:rPr lang="zh-CN" altLang="en-US" dirty="0"/>
              <a:t>的选择一般是要尽可能的均匀分布，一般选取</a:t>
            </a:r>
            <a:r>
              <a:rPr lang="en-US" altLang="zh-CN" dirty="0"/>
              <a:t>4-9</a:t>
            </a:r>
            <a:r>
              <a:rPr lang="zh-CN" altLang="en-US" dirty="0"/>
              <a:t>个控制点将校正数据控制在一个规则的坐标范围内。</a:t>
            </a:r>
            <a:endParaRPr lang="en-US" altLang="zh-CN" dirty="0"/>
          </a:p>
          <a:p>
            <a:pPr>
              <a:buNone/>
            </a:pPr>
            <a:endParaRPr lang="en-US" altLang="zh-CN" dirty="0" smtClean="0">
              <a:solidFill>
                <a:schemeClr val="folHlink"/>
              </a:solidFill>
            </a:endParaRPr>
          </a:p>
          <a:p>
            <a:pPr>
              <a:buNone/>
            </a:pPr>
            <a:endParaRPr lang="en-US" altLang="zh-CN" dirty="0">
              <a:solidFill>
                <a:schemeClr val="folHlink"/>
              </a:solidFill>
            </a:endParaRPr>
          </a:p>
          <a:p>
            <a:pPr>
              <a:buNone/>
            </a:pPr>
            <a:r>
              <a:rPr lang="zh-CN" altLang="en-US" dirty="0" smtClean="0"/>
              <a:t>    对于</a:t>
            </a:r>
            <a:r>
              <a:rPr lang="zh-CN" altLang="en-US" dirty="0"/>
              <a:t>标准图幅，一般情况下选择图幅的四个角点作为误差校正控制点</a:t>
            </a:r>
            <a:r>
              <a:rPr lang="zh-CN" altLang="en-US" dirty="0" smtClean="0"/>
              <a:t>。</a:t>
            </a:r>
            <a:endParaRPr lang="en-US" altLang="zh-CN" dirty="0" smtClean="0"/>
          </a:p>
          <a:p>
            <a:pPr>
              <a:buNone/>
            </a:pPr>
            <a:endParaRPr lang="en-US" altLang="zh-CN" dirty="0"/>
          </a:p>
          <a:p>
            <a:pPr>
              <a:buNone/>
            </a:pPr>
            <a:r>
              <a:rPr lang="en-US" altLang="zh-CN" dirty="0" smtClean="0"/>
              <a:t>	</a:t>
            </a:r>
            <a:endParaRPr lang="en-US" altLang="zh-CN" dirty="0"/>
          </a:p>
        </p:txBody>
      </p:sp>
      <p:sp>
        <p:nvSpPr>
          <p:cNvPr id="3" name="标题 2"/>
          <p:cNvSpPr>
            <a:spLocks noGrp="1"/>
          </p:cNvSpPr>
          <p:nvPr>
            <p:ph type="title"/>
          </p:nvPr>
        </p:nvSpPr>
        <p:spPr/>
        <p:txBody>
          <a:bodyPr/>
          <a:lstStyle/>
          <a:p>
            <a:r>
              <a:rPr lang="zh-CN" altLang="en-US" dirty="0" smtClean="0"/>
              <a:t>图幅配准</a:t>
            </a:r>
            <a:endParaRPr lang="zh-CN" altLang="en-US" dirty="0"/>
          </a:p>
        </p:txBody>
      </p:sp>
      <p:cxnSp>
        <p:nvCxnSpPr>
          <p:cNvPr id="5" name="直接连接符 4"/>
          <p:cNvCxnSpPr/>
          <p:nvPr/>
        </p:nvCxnSpPr>
        <p:spPr>
          <a:xfrm>
            <a:off x="539552" y="5877272"/>
            <a:ext cx="820891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39552" y="5949280"/>
            <a:ext cx="7920880" cy="369332"/>
          </a:xfrm>
          <a:prstGeom prst="rect">
            <a:avLst/>
          </a:prstGeom>
          <a:noFill/>
        </p:spPr>
        <p:txBody>
          <a:bodyPr wrap="square" rtlCol="0">
            <a:spAutoFit/>
          </a:bodyPr>
          <a:lstStyle/>
          <a:p>
            <a:r>
              <a:rPr lang="zh-CN" altLang="en-US" dirty="0"/>
              <a:t>具体操作步骤参考数字地质调查系统（公益版）操作指南</a:t>
            </a:r>
          </a:p>
        </p:txBody>
      </p:sp>
    </p:spTree>
    <p:extLst>
      <p:ext uri="{BB962C8B-B14F-4D97-AF65-F5344CB8AC3E}">
        <p14:creationId xmlns:p14="http://schemas.microsoft.com/office/powerpoint/2010/main" val="21227838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798312"/>
            <a:ext cx="7560840" cy="982616"/>
          </a:xfrm>
        </p:spPr>
        <p:txBody>
          <a:bodyPr>
            <a:normAutofit/>
          </a:bodyPr>
          <a:lstStyle/>
          <a:p>
            <a:pPr>
              <a:buNone/>
            </a:pPr>
            <a:r>
              <a:rPr lang="en-US" altLang="zh-CN" dirty="0" smtClean="0">
                <a:solidFill>
                  <a:schemeClr val="folHlink"/>
                </a:solidFill>
              </a:rPr>
              <a:t>(3) </a:t>
            </a:r>
            <a:r>
              <a:rPr lang="zh-CN" altLang="en-US" dirty="0" smtClean="0">
                <a:solidFill>
                  <a:schemeClr val="folHlink"/>
                </a:solidFill>
              </a:rPr>
              <a:t>投影变换</a:t>
            </a:r>
            <a:r>
              <a:rPr lang="zh-CN" altLang="en-US" dirty="0">
                <a:solidFill>
                  <a:schemeClr val="folHlink"/>
                </a:solidFill>
              </a:rPr>
              <a:t>。</a:t>
            </a:r>
          </a:p>
          <a:p>
            <a:pPr>
              <a:buNone/>
            </a:pPr>
            <a:r>
              <a:rPr lang="zh-CN" altLang="en-US" dirty="0">
                <a:solidFill>
                  <a:schemeClr val="folHlink"/>
                </a:solidFill>
              </a:rPr>
              <a:t>     </a:t>
            </a:r>
            <a:endParaRPr lang="zh-CN" altLang="en-US" dirty="0"/>
          </a:p>
        </p:txBody>
      </p:sp>
      <p:sp>
        <p:nvSpPr>
          <p:cNvPr id="3" name="标题 2"/>
          <p:cNvSpPr>
            <a:spLocks noGrp="1"/>
          </p:cNvSpPr>
          <p:nvPr>
            <p:ph type="title"/>
          </p:nvPr>
        </p:nvSpPr>
        <p:spPr/>
        <p:txBody>
          <a:bodyPr/>
          <a:lstStyle/>
          <a:p>
            <a:r>
              <a:rPr lang="zh-CN" altLang="en-US" dirty="0" smtClean="0"/>
              <a:t>图幅</a:t>
            </a:r>
            <a:r>
              <a:rPr lang="zh-CN" altLang="en-US" dirty="0"/>
              <a:t>配准</a:t>
            </a:r>
          </a:p>
        </p:txBody>
      </p:sp>
      <p:cxnSp>
        <p:nvCxnSpPr>
          <p:cNvPr id="4" name="直接连接符 3"/>
          <p:cNvCxnSpPr/>
          <p:nvPr/>
        </p:nvCxnSpPr>
        <p:spPr>
          <a:xfrm>
            <a:off x="539552" y="5877272"/>
            <a:ext cx="8208912"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9552" y="5949280"/>
            <a:ext cx="7920880" cy="369332"/>
          </a:xfrm>
          <a:prstGeom prst="rect">
            <a:avLst/>
          </a:prstGeom>
          <a:noFill/>
        </p:spPr>
        <p:txBody>
          <a:bodyPr wrap="square" rtlCol="0">
            <a:spAutoFit/>
          </a:bodyPr>
          <a:lstStyle/>
          <a:p>
            <a:r>
              <a:rPr lang="zh-CN" altLang="en-US" dirty="0"/>
              <a:t>具体操作步骤参考数字地质调查系统（公益版）操作指南</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564904"/>
            <a:ext cx="4467225"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58346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配准的过程是</a:t>
            </a:r>
            <a:r>
              <a:rPr lang="zh-CN" altLang="en-US" dirty="0"/>
              <a:t>相同的，但其生成标准图框的步骤与前者略有不同。主要区别在于标准图框在生成时只需得到图幅中任意一点的经纬度或者图幅号即可，而大比例尺图件需要指定高斯公里网的范围，才可生成对应的标准图框。</a:t>
            </a:r>
          </a:p>
          <a:p>
            <a:endParaRPr lang="zh-CN" altLang="en-US" dirty="0"/>
          </a:p>
        </p:txBody>
      </p:sp>
      <p:sp>
        <p:nvSpPr>
          <p:cNvPr id="3" name="标题 2"/>
          <p:cNvSpPr>
            <a:spLocks noGrp="1"/>
          </p:cNvSpPr>
          <p:nvPr>
            <p:ph type="title"/>
          </p:nvPr>
        </p:nvSpPr>
        <p:spPr/>
        <p:txBody>
          <a:bodyPr/>
          <a:lstStyle/>
          <a:p>
            <a:r>
              <a:rPr lang="zh-CN" altLang="en-US" dirty="0" smtClean="0"/>
              <a:t>非标准</a:t>
            </a:r>
            <a:r>
              <a:rPr lang="zh-CN" altLang="en-US" dirty="0"/>
              <a:t>图幅配准</a:t>
            </a:r>
          </a:p>
        </p:txBody>
      </p:sp>
    </p:spTree>
    <p:extLst>
      <p:ext uri="{BB962C8B-B14F-4D97-AF65-F5344CB8AC3E}">
        <p14:creationId xmlns:p14="http://schemas.microsoft.com/office/powerpoint/2010/main" val="3622326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2204864"/>
            <a:ext cx="7408333" cy="3450696"/>
          </a:xfrm>
        </p:spPr>
        <p:txBody>
          <a:bodyPr/>
          <a:lstStyle/>
          <a:p>
            <a:r>
              <a:rPr lang="zh-CN" altLang="en-US" dirty="0" smtClean="0"/>
              <a:t>生成标准图框</a:t>
            </a:r>
            <a:endParaRPr lang="zh-CN" altLang="en-US" dirty="0"/>
          </a:p>
        </p:txBody>
      </p:sp>
      <p:sp>
        <p:nvSpPr>
          <p:cNvPr id="3" name="标题 2"/>
          <p:cNvSpPr>
            <a:spLocks noGrp="1"/>
          </p:cNvSpPr>
          <p:nvPr>
            <p:ph type="title"/>
          </p:nvPr>
        </p:nvSpPr>
        <p:spPr/>
        <p:txBody>
          <a:bodyPr/>
          <a:lstStyle/>
          <a:p>
            <a:r>
              <a:rPr lang="zh-CN" altLang="en-US" dirty="0" smtClean="0"/>
              <a:t>大比例尺非标准</a:t>
            </a:r>
            <a:r>
              <a:rPr lang="zh-CN" altLang="en-US" dirty="0"/>
              <a:t>图幅配准</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6642" y="2852936"/>
            <a:ext cx="6048375"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1582331" y="6309320"/>
            <a:ext cx="56169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spcBef>
                <a:spcPct val="50000"/>
              </a:spcBef>
            </a:pPr>
            <a:r>
              <a:rPr lang="zh-CN" altLang="en-US" sz="2000" dirty="0"/>
              <a:t>在原图中确定控制点并记录其坐标</a:t>
            </a:r>
          </a:p>
        </p:txBody>
      </p:sp>
    </p:spTree>
    <p:extLst>
      <p:ext uri="{BB962C8B-B14F-4D97-AF65-F5344CB8AC3E}">
        <p14:creationId xmlns:p14="http://schemas.microsoft.com/office/powerpoint/2010/main" val="26607257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spcBef>
                <a:spcPct val="50000"/>
              </a:spcBef>
            </a:pPr>
            <a:r>
              <a:rPr lang="zh-CN" altLang="en-US" sz="2000" dirty="0"/>
              <a:t>根据原图信息，确定其比例尺，中央经线，椭球参数等内容：</a:t>
            </a:r>
          </a:p>
          <a:p>
            <a:pPr>
              <a:spcBef>
                <a:spcPct val="50000"/>
              </a:spcBef>
            </a:pPr>
            <a:endParaRPr lang="zh-CN" altLang="en-US" sz="2000" dirty="0"/>
          </a:p>
          <a:p>
            <a:pPr lvl="1"/>
            <a:r>
              <a:rPr lang="zh-CN" altLang="en-US" dirty="0">
                <a:solidFill>
                  <a:srgbClr val="FF0000"/>
                </a:solidFill>
              </a:rPr>
              <a:t>比例尺    </a:t>
            </a:r>
            <a:r>
              <a:rPr lang="en-US" altLang="zh-CN" dirty="0">
                <a:solidFill>
                  <a:srgbClr val="FF0000"/>
                </a:solidFill>
              </a:rPr>
              <a:t>1:2000</a:t>
            </a:r>
          </a:p>
          <a:p>
            <a:pPr lvl="1"/>
            <a:r>
              <a:rPr lang="zh-CN" altLang="en-US" dirty="0">
                <a:solidFill>
                  <a:srgbClr val="FF0000"/>
                </a:solidFill>
              </a:rPr>
              <a:t>中央经线  </a:t>
            </a:r>
            <a:r>
              <a:rPr lang="en-US" altLang="zh-CN" dirty="0">
                <a:solidFill>
                  <a:srgbClr val="FF0000"/>
                </a:solidFill>
              </a:rPr>
              <a:t>930000</a:t>
            </a:r>
          </a:p>
          <a:p>
            <a:pPr lvl="1"/>
            <a:r>
              <a:rPr lang="en-US" altLang="zh-CN" dirty="0">
                <a:solidFill>
                  <a:srgbClr val="FF0000"/>
                </a:solidFill>
              </a:rPr>
              <a:t>3</a:t>
            </a:r>
            <a:r>
              <a:rPr lang="zh-CN" altLang="en-US" dirty="0">
                <a:solidFill>
                  <a:srgbClr val="FF0000"/>
                </a:solidFill>
              </a:rPr>
              <a:t>度带号   </a:t>
            </a:r>
            <a:r>
              <a:rPr lang="en-US" altLang="zh-CN" dirty="0">
                <a:solidFill>
                  <a:srgbClr val="FF0000"/>
                </a:solidFill>
              </a:rPr>
              <a:t>31</a:t>
            </a:r>
          </a:p>
          <a:p>
            <a:pPr lvl="1"/>
            <a:r>
              <a:rPr lang="zh-CN" altLang="en-US" dirty="0">
                <a:solidFill>
                  <a:srgbClr val="FF0000"/>
                </a:solidFill>
              </a:rPr>
              <a:t>椭球参数  西安</a:t>
            </a:r>
            <a:r>
              <a:rPr lang="en-US" altLang="zh-CN" dirty="0">
                <a:solidFill>
                  <a:srgbClr val="FF0000"/>
                </a:solidFill>
              </a:rPr>
              <a:t>80</a:t>
            </a:r>
            <a:endParaRPr lang="zh-CN" altLang="en-US" dirty="0">
              <a:solidFill>
                <a:srgbClr val="FF0000"/>
              </a:solidFill>
            </a:endParaRPr>
          </a:p>
          <a:p>
            <a:endParaRPr lang="zh-CN" altLang="en-US" dirty="0"/>
          </a:p>
        </p:txBody>
      </p:sp>
      <p:sp>
        <p:nvSpPr>
          <p:cNvPr id="3" name="标题 2"/>
          <p:cNvSpPr>
            <a:spLocks noGrp="1"/>
          </p:cNvSpPr>
          <p:nvPr>
            <p:ph type="title"/>
          </p:nvPr>
        </p:nvSpPr>
        <p:spPr/>
        <p:txBody>
          <a:bodyPr/>
          <a:lstStyle/>
          <a:p>
            <a:r>
              <a:rPr lang="zh-CN" altLang="en-US" dirty="0"/>
              <a:t>大比例尺非标准图幅配准</a:t>
            </a:r>
          </a:p>
        </p:txBody>
      </p:sp>
    </p:spTree>
    <p:extLst>
      <p:ext uri="{BB962C8B-B14F-4D97-AF65-F5344CB8AC3E}">
        <p14:creationId xmlns:p14="http://schemas.microsoft.com/office/powerpoint/2010/main" val="23268483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1988840"/>
            <a:ext cx="7408333" cy="3450696"/>
          </a:xfrm>
        </p:spPr>
        <p:txBody>
          <a:bodyPr/>
          <a:lstStyle/>
          <a:p>
            <a:r>
              <a:rPr lang="zh-CN" altLang="en-US" dirty="0"/>
              <a:t>使用“投影变换”功能，选择生成大比例尺</a:t>
            </a:r>
            <a:r>
              <a:rPr lang="zh-CN" altLang="en-US" dirty="0" smtClean="0"/>
              <a:t>图框</a:t>
            </a:r>
            <a:endParaRPr lang="en-US" altLang="zh-CN" dirty="0"/>
          </a:p>
          <a:p>
            <a:endParaRPr lang="zh-CN" altLang="en-US" dirty="0"/>
          </a:p>
        </p:txBody>
      </p:sp>
      <p:sp>
        <p:nvSpPr>
          <p:cNvPr id="3" name="标题 2"/>
          <p:cNvSpPr>
            <a:spLocks noGrp="1"/>
          </p:cNvSpPr>
          <p:nvPr>
            <p:ph type="title"/>
          </p:nvPr>
        </p:nvSpPr>
        <p:spPr/>
        <p:txBody>
          <a:bodyPr/>
          <a:lstStyle/>
          <a:p>
            <a:r>
              <a:rPr lang="zh-CN" altLang="en-US" dirty="0"/>
              <a:t>大比例尺非标准图幅配准</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708920"/>
            <a:ext cx="5111750"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1462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3450696"/>
          </a:xfrm>
        </p:spPr>
        <p:txBody>
          <a:bodyPr/>
          <a:lstStyle/>
          <a:p>
            <a:r>
              <a:rPr lang="zh-CN" altLang="en-US" smtClean="0"/>
              <a:t>操作过程与矢量图误差校正的操作步骤一致。</a:t>
            </a:r>
            <a:endParaRPr lang="zh-CN" altLang="en-US" dirty="0"/>
          </a:p>
        </p:txBody>
      </p:sp>
      <p:sp>
        <p:nvSpPr>
          <p:cNvPr id="3" name="标题 2"/>
          <p:cNvSpPr>
            <a:spLocks noGrp="1"/>
          </p:cNvSpPr>
          <p:nvPr>
            <p:ph type="title"/>
          </p:nvPr>
        </p:nvSpPr>
        <p:spPr/>
        <p:txBody>
          <a:bodyPr>
            <a:normAutofit/>
          </a:bodyPr>
          <a:lstStyle/>
          <a:p>
            <a:r>
              <a:rPr lang="zh-CN" altLang="en-US" dirty="0"/>
              <a:t>影像图的</a:t>
            </a:r>
            <a:r>
              <a:rPr lang="zh-CN" altLang="en-US" dirty="0" smtClean="0"/>
              <a:t>配准</a:t>
            </a:r>
            <a:endParaRPr lang="zh-CN" altLang="en-US" dirty="0"/>
          </a:p>
        </p:txBody>
      </p:sp>
      <p:cxnSp>
        <p:nvCxnSpPr>
          <p:cNvPr id="4" name="直接连接符 3"/>
          <p:cNvCxnSpPr/>
          <p:nvPr/>
        </p:nvCxnSpPr>
        <p:spPr>
          <a:xfrm>
            <a:off x="539552" y="5877272"/>
            <a:ext cx="8208912"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9552" y="5949280"/>
            <a:ext cx="7920880" cy="369332"/>
          </a:xfrm>
          <a:prstGeom prst="rect">
            <a:avLst/>
          </a:prstGeom>
          <a:noFill/>
        </p:spPr>
        <p:txBody>
          <a:bodyPr wrap="square" rtlCol="0">
            <a:spAutoFit/>
          </a:bodyPr>
          <a:lstStyle/>
          <a:p>
            <a:r>
              <a:rPr lang="zh-CN" altLang="en-US" dirty="0"/>
              <a:t>具体操作步骤参考数字地质调查系统（公益版）操作指南</a:t>
            </a:r>
          </a:p>
        </p:txBody>
      </p:sp>
    </p:spTree>
    <p:extLst>
      <p:ext uri="{BB962C8B-B14F-4D97-AF65-F5344CB8AC3E}">
        <p14:creationId xmlns:p14="http://schemas.microsoft.com/office/powerpoint/2010/main" val="8733027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安装程序：</a:t>
            </a:r>
            <a:r>
              <a:rPr lang="en-US" altLang="zh-CN" dirty="0"/>
              <a:t>DGSS_Setup.exe</a:t>
            </a:r>
            <a:endParaRPr lang="en-US" altLang="zh-CN" dirty="0" smtClean="0"/>
          </a:p>
          <a:p>
            <a:endParaRPr lang="en-US" altLang="zh-CN" dirty="0" smtClean="0"/>
          </a:p>
          <a:p>
            <a:r>
              <a:rPr lang="zh-CN" altLang="en-US" dirty="0" smtClean="0"/>
              <a:t>安装目录：默认情况下安装在</a:t>
            </a:r>
            <a:endParaRPr lang="en-US" altLang="zh-CN" dirty="0" smtClean="0"/>
          </a:p>
          <a:p>
            <a:r>
              <a:rPr lang="en-US" altLang="zh-CN" dirty="0">
                <a:solidFill>
                  <a:srgbClr val="FF0000"/>
                </a:solidFill>
              </a:rPr>
              <a:t> </a:t>
            </a:r>
            <a:r>
              <a:rPr lang="en-US" altLang="zh-CN" dirty="0" smtClean="0">
                <a:solidFill>
                  <a:srgbClr val="FF0000"/>
                </a:solidFill>
              </a:rPr>
              <a:t>         C</a:t>
            </a:r>
            <a:r>
              <a:rPr lang="en-US" altLang="zh-CN" dirty="0">
                <a:solidFill>
                  <a:srgbClr val="FF0000"/>
                </a:solidFill>
              </a:rPr>
              <a:t>:\Program </a:t>
            </a:r>
            <a:r>
              <a:rPr lang="en-US" altLang="zh-CN" dirty="0" smtClean="0">
                <a:solidFill>
                  <a:srgbClr val="FF0000"/>
                </a:solidFill>
              </a:rPr>
              <a:t>Files</a:t>
            </a:r>
            <a:r>
              <a:rPr lang="en-US" altLang="zh-CN" dirty="0">
                <a:solidFill>
                  <a:srgbClr val="FF0000"/>
                </a:solidFill>
              </a:rPr>
              <a:t>\Digital Geological Survey</a:t>
            </a:r>
          </a:p>
          <a:p>
            <a:endParaRPr lang="en-US" altLang="zh-CN" dirty="0" smtClean="0"/>
          </a:p>
          <a:p>
            <a:pPr marL="0" indent="0">
              <a:buNone/>
            </a:pPr>
            <a:endParaRPr lang="zh-CN" altLang="en-US" dirty="0"/>
          </a:p>
        </p:txBody>
      </p:sp>
      <p:sp>
        <p:nvSpPr>
          <p:cNvPr id="3" name="标题 2"/>
          <p:cNvSpPr>
            <a:spLocks noGrp="1"/>
          </p:cNvSpPr>
          <p:nvPr>
            <p:ph type="title"/>
          </p:nvPr>
        </p:nvSpPr>
        <p:spPr/>
        <p:txBody>
          <a:bodyPr/>
          <a:lstStyle/>
          <a:p>
            <a:r>
              <a:rPr lang="zh-CN" altLang="en-US" dirty="0" smtClean="0"/>
              <a:t>程序安装</a:t>
            </a:r>
            <a:endParaRPr lang="zh-CN" altLang="en-US" dirty="0"/>
          </a:p>
        </p:txBody>
      </p:sp>
    </p:spTree>
    <p:extLst>
      <p:ext uri="{BB962C8B-B14F-4D97-AF65-F5344CB8AC3E}">
        <p14:creationId xmlns:p14="http://schemas.microsoft.com/office/powerpoint/2010/main" val="30880831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2420888"/>
            <a:ext cx="7408333" cy="3450696"/>
          </a:xfrm>
        </p:spPr>
        <p:txBody>
          <a:bodyPr/>
          <a:lstStyle/>
          <a:p>
            <a:r>
              <a:rPr lang="en-US" altLang="zh-CN" dirty="0" smtClean="0"/>
              <a:t>1</a:t>
            </a:r>
            <a:r>
              <a:rPr lang="zh-CN" altLang="en-US" dirty="0" smtClean="0"/>
              <a:t>、系统工程数据目录“</a:t>
            </a:r>
            <a:r>
              <a:rPr lang="en-US" altLang="zh-CN" dirty="0" smtClean="0"/>
              <a:t>DGSSDB</a:t>
            </a:r>
            <a:r>
              <a:rPr lang="zh-CN" altLang="en-US" dirty="0" smtClean="0"/>
              <a:t>”目录的创建</a:t>
            </a:r>
            <a:endParaRPr lang="en-US" altLang="zh-CN" dirty="0" smtClean="0"/>
          </a:p>
          <a:p>
            <a:endParaRPr lang="en-US" altLang="zh-CN" dirty="0"/>
          </a:p>
          <a:p>
            <a:r>
              <a:rPr lang="en-US" altLang="zh-CN" dirty="0" smtClean="0"/>
              <a:t>2</a:t>
            </a:r>
            <a:r>
              <a:rPr lang="zh-CN" altLang="en-US" dirty="0" smtClean="0"/>
              <a:t>、创建图幅工程的过程中，必须拷贝矢量</a:t>
            </a:r>
            <a:r>
              <a:rPr lang="zh-CN" altLang="en-US" dirty="0"/>
              <a:t>图做背景图</a:t>
            </a:r>
            <a:r>
              <a:rPr lang="zh-CN" altLang="en-US" dirty="0" smtClean="0"/>
              <a:t>层</a:t>
            </a:r>
            <a:endParaRPr lang="en-US" altLang="zh-CN" dirty="0" smtClean="0"/>
          </a:p>
          <a:p>
            <a:endParaRPr lang="en-US" altLang="zh-CN" dirty="0"/>
          </a:p>
          <a:p>
            <a:r>
              <a:rPr lang="en-US" altLang="zh-CN" dirty="0" smtClean="0"/>
              <a:t>3</a:t>
            </a:r>
            <a:r>
              <a:rPr lang="zh-CN" altLang="en-US" dirty="0" smtClean="0"/>
              <a:t>、当矢量图坐标显示不正确时，必须</a:t>
            </a:r>
            <a:r>
              <a:rPr lang="zh-CN" altLang="en-US" dirty="0"/>
              <a:t>进行矢量图的校正，使其</a:t>
            </a:r>
            <a:r>
              <a:rPr lang="zh-CN" altLang="en-US" dirty="0" smtClean="0"/>
              <a:t>具有标准</a:t>
            </a:r>
            <a:r>
              <a:rPr lang="zh-CN" altLang="en-US" dirty="0"/>
              <a:t>投影</a:t>
            </a:r>
            <a:r>
              <a:rPr lang="zh-CN" altLang="en-US" dirty="0" smtClean="0"/>
              <a:t>参数和正确的空间位置</a:t>
            </a:r>
            <a:endParaRPr lang="zh-CN" altLang="en-US" dirty="0"/>
          </a:p>
          <a:p>
            <a:endParaRPr lang="zh-CN" altLang="en-US" dirty="0"/>
          </a:p>
          <a:p>
            <a:endParaRPr lang="zh-CN" altLang="en-US" dirty="0"/>
          </a:p>
        </p:txBody>
      </p:sp>
      <p:sp>
        <p:nvSpPr>
          <p:cNvPr id="3" name="标题 2"/>
          <p:cNvSpPr>
            <a:spLocks noGrp="1"/>
          </p:cNvSpPr>
          <p:nvPr>
            <p:ph type="title"/>
          </p:nvPr>
        </p:nvSpPr>
        <p:spPr/>
        <p:txBody>
          <a:bodyPr/>
          <a:lstStyle/>
          <a:p>
            <a:r>
              <a:rPr lang="zh-CN" altLang="en-US" dirty="0" smtClean="0"/>
              <a:t>小结</a:t>
            </a:r>
            <a:endParaRPr lang="zh-CN" altLang="en-US" dirty="0"/>
          </a:p>
        </p:txBody>
      </p:sp>
    </p:spTree>
    <p:extLst>
      <p:ext uri="{BB962C8B-B14F-4D97-AF65-F5344CB8AC3E}">
        <p14:creationId xmlns:p14="http://schemas.microsoft.com/office/powerpoint/2010/main" val="2266778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384959" y="2564904"/>
            <a:ext cx="4752528" cy="2520280"/>
          </a:xfrm>
        </p:spPr>
        <p:txBody>
          <a:bodyPr>
            <a:normAutofit lnSpcReduction="10000"/>
          </a:bodyPr>
          <a:lstStyle/>
          <a:p>
            <a:r>
              <a:rPr lang="en-US" altLang="zh-CN" dirty="0" smtClean="0"/>
              <a:t>1</a:t>
            </a:r>
            <a:r>
              <a:rPr lang="zh-CN" altLang="en-US" dirty="0" smtClean="0"/>
              <a:t>、地质调查公益性基础</a:t>
            </a:r>
            <a:r>
              <a:rPr lang="en-US" altLang="zh-CN" dirty="0" smtClean="0"/>
              <a:t>GIS</a:t>
            </a:r>
            <a:r>
              <a:rPr lang="zh-CN" altLang="en-US" dirty="0" smtClean="0"/>
              <a:t>平台</a:t>
            </a:r>
            <a:endParaRPr lang="en-US" altLang="zh-CN" dirty="0" smtClean="0"/>
          </a:p>
          <a:p>
            <a:r>
              <a:rPr lang="en-US" altLang="zh-CN" dirty="0" smtClean="0"/>
              <a:t>2</a:t>
            </a:r>
            <a:r>
              <a:rPr lang="zh-CN" altLang="en-US" dirty="0" smtClean="0"/>
              <a:t>、矢量和影像的误差校正和配准，以及标准图框的生成</a:t>
            </a:r>
            <a:endParaRPr lang="en-US" altLang="zh-CN" dirty="0" smtClean="0"/>
          </a:p>
          <a:p>
            <a:r>
              <a:rPr lang="en-US" altLang="zh-CN" dirty="0" smtClean="0"/>
              <a:t>3</a:t>
            </a:r>
            <a:r>
              <a:rPr lang="zh-CN" altLang="en-US" dirty="0" smtClean="0"/>
              <a:t>、数据格式转换</a:t>
            </a:r>
            <a:endParaRPr lang="en-US" altLang="zh-CN" dirty="0" smtClean="0"/>
          </a:p>
          <a:p>
            <a:r>
              <a:rPr lang="en-US" altLang="zh-CN" dirty="0"/>
              <a:t>4</a:t>
            </a:r>
            <a:r>
              <a:rPr lang="zh-CN" altLang="en-US" dirty="0" smtClean="0"/>
              <a:t>、数字地质调查信息综合处理</a:t>
            </a:r>
            <a:endParaRPr lang="en-US" altLang="zh-CN" dirty="0" smtClean="0"/>
          </a:p>
          <a:p>
            <a:r>
              <a:rPr lang="en-US" altLang="zh-CN" dirty="0" smtClean="0"/>
              <a:t>5</a:t>
            </a:r>
            <a:r>
              <a:rPr lang="zh-CN" altLang="en-US" dirty="0" smtClean="0"/>
              <a:t>、系统环境</a:t>
            </a:r>
            <a:r>
              <a:rPr lang="zh-CN" altLang="en-US" dirty="0"/>
              <a:t>配置</a:t>
            </a:r>
            <a:endParaRPr lang="en-US" altLang="zh-CN"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5500"/>
            <a:ext cx="4061431" cy="2773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标题 2"/>
          <p:cNvSpPr>
            <a:spLocks noGrp="1"/>
          </p:cNvSpPr>
          <p:nvPr>
            <p:ph type="title"/>
          </p:nvPr>
        </p:nvSpPr>
        <p:spPr>
          <a:xfrm>
            <a:off x="457200" y="338328"/>
            <a:ext cx="8229600" cy="1252728"/>
          </a:xfrm>
        </p:spPr>
        <p:txBody>
          <a:bodyPr>
            <a:normAutofit fontScale="90000"/>
          </a:bodyPr>
          <a:lstStyle/>
          <a:p>
            <a:r>
              <a:rPr lang="zh-CN" altLang="en-US" dirty="0"/>
              <a:t>程序安装</a:t>
            </a:r>
            <a:r>
              <a:rPr lang="en-US" altLang="zh-CN" dirty="0" smtClean="0"/>
              <a:t/>
            </a:r>
            <a:br>
              <a:rPr lang="en-US" altLang="zh-CN" dirty="0" smtClean="0"/>
            </a:br>
            <a:r>
              <a:rPr lang="en-US" altLang="zh-CN" dirty="0" smtClean="0"/>
              <a:t>                              --</a:t>
            </a:r>
            <a:r>
              <a:rPr lang="zh-CN" altLang="en-US" sz="3600" dirty="0" smtClean="0"/>
              <a:t>桌面平台</a:t>
            </a:r>
            <a:endParaRPr lang="zh-CN" altLang="en-US" sz="3600" dirty="0"/>
          </a:p>
        </p:txBody>
      </p:sp>
    </p:spTree>
    <p:extLst>
      <p:ext uri="{BB962C8B-B14F-4D97-AF65-F5344CB8AC3E}">
        <p14:creationId xmlns:p14="http://schemas.microsoft.com/office/powerpoint/2010/main" val="42607890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675467"/>
            <a:ext cx="7408333" cy="2625741"/>
          </a:xfrm>
        </p:spPr>
        <p:txBody>
          <a:bodyPr>
            <a:normAutofit/>
          </a:bodyPr>
          <a:lstStyle/>
          <a:p>
            <a:r>
              <a:rPr lang="en-US" altLang="zh-CN" dirty="0" smtClean="0"/>
              <a:t>1</a:t>
            </a:r>
            <a:r>
              <a:rPr lang="zh-CN" altLang="en-US" dirty="0" smtClean="0"/>
              <a:t>、安装运行时库</a:t>
            </a:r>
            <a:endParaRPr lang="en-US" altLang="zh-CN" dirty="0"/>
          </a:p>
          <a:p>
            <a:r>
              <a:rPr lang="en-US" altLang="zh-CN" dirty="0" smtClean="0"/>
              <a:t>     </a:t>
            </a:r>
            <a:r>
              <a:rPr lang="en-US" altLang="zh-CN" dirty="0" err="1" smtClean="0"/>
              <a:t>AoGISRuntime.apk</a:t>
            </a:r>
            <a:endParaRPr lang="en-US" altLang="zh-CN" dirty="0"/>
          </a:p>
          <a:p>
            <a:r>
              <a:rPr lang="en-US" altLang="zh-CN" dirty="0" smtClean="0"/>
              <a:t>2</a:t>
            </a:r>
            <a:r>
              <a:rPr lang="zh-CN" altLang="en-US" dirty="0" smtClean="0"/>
              <a:t>、安装应用程序</a:t>
            </a:r>
            <a:endParaRPr lang="en-US" altLang="zh-CN" dirty="0" smtClean="0"/>
          </a:p>
          <a:p>
            <a:r>
              <a:rPr lang="en-US" altLang="zh-CN" dirty="0"/>
              <a:t>     </a:t>
            </a:r>
            <a:r>
              <a:rPr lang="en-US" altLang="zh-CN" dirty="0" err="1" smtClean="0"/>
              <a:t>AoRGMap.apk</a:t>
            </a:r>
            <a:r>
              <a:rPr lang="en-US" altLang="zh-CN" dirty="0" smtClean="0"/>
              <a:t>      </a:t>
            </a:r>
            <a:r>
              <a:rPr lang="en-US" altLang="zh-CN" smtClean="0"/>
              <a:t>AoPEdata.apk</a:t>
            </a:r>
            <a:endParaRPr lang="en-US" altLang="zh-CN" dirty="0"/>
          </a:p>
          <a:p>
            <a:r>
              <a:rPr lang="en-US" altLang="zh-CN" dirty="0" smtClean="0"/>
              <a:t>3</a:t>
            </a:r>
            <a:r>
              <a:rPr lang="zh-CN" altLang="en-US" dirty="0" smtClean="0"/>
              <a:t>、手动拷贝字典库文件夹</a:t>
            </a:r>
            <a:endParaRPr lang="en-US" altLang="zh-CN" dirty="0" smtClean="0"/>
          </a:p>
          <a:p>
            <a:endParaRPr lang="en-US" altLang="zh-CN" dirty="0"/>
          </a:p>
        </p:txBody>
      </p:sp>
      <p:sp>
        <p:nvSpPr>
          <p:cNvPr id="5" name="标题 2"/>
          <p:cNvSpPr>
            <a:spLocks noGrp="1"/>
          </p:cNvSpPr>
          <p:nvPr>
            <p:ph type="title"/>
          </p:nvPr>
        </p:nvSpPr>
        <p:spPr>
          <a:xfrm>
            <a:off x="457200" y="338328"/>
            <a:ext cx="8229600" cy="1252728"/>
          </a:xfrm>
        </p:spPr>
        <p:txBody>
          <a:bodyPr>
            <a:normAutofit fontScale="90000"/>
          </a:bodyPr>
          <a:lstStyle/>
          <a:p>
            <a:r>
              <a:rPr lang="zh-CN" altLang="en-US" dirty="0"/>
              <a:t>程序安装</a:t>
            </a:r>
            <a:r>
              <a:rPr lang="en-US" altLang="zh-CN" dirty="0" smtClean="0"/>
              <a:t/>
            </a:r>
            <a:br>
              <a:rPr lang="en-US" altLang="zh-CN" dirty="0" smtClean="0"/>
            </a:br>
            <a:r>
              <a:rPr lang="en-US" altLang="zh-CN" dirty="0" smtClean="0"/>
              <a:t>                              --</a:t>
            </a:r>
            <a:r>
              <a:rPr lang="zh-CN" altLang="en-US" dirty="0" smtClean="0"/>
              <a:t>移动平台</a:t>
            </a:r>
            <a:endParaRPr lang="zh-CN" altLang="en-US" sz="3600" dirty="0"/>
          </a:p>
        </p:txBody>
      </p:sp>
      <p:sp>
        <p:nvSpPr>
          <p:cNvPr id="3" name="TextBox 2"/>
          <p:cNvSpPr txBox="1"/>
          <p:nvPr/>
        </p:nvSpPr>
        <p:spPr>
          <a:xfrm>
            <a:off x="251520" y="1988840"/>
            <a:ext cx="3168352" cy="461665"/>
          </a:xfrm>
          <a:prstGeom prst="rect">
            <a:avLst/>
          </a:prstGeom>
          <a:noFill/>
        </p:spPr>
        <p:txBody>
          <a:bodyPr wrap="square" rtlCol="0">
            <a:spAutoFit/>
          </a:bodyPr>
          <a:lstStyle/>
          <a:p>
            <a:r>
              <a:rPr lang="zh-CN" altLang="en-US" sz="2400" dirty="0" smtClean="0"/>
              <a:t>野外填图系统安装</a:t>
            </a:r>
            <a:endParaRPr lang="zh-CN" altLang="en-US" sz="2400" dirty="0"/>
          </a:p>
        </p:txBody>
      </p:sp>
      <p:sp>
        <p:nvSpPr>
          <p:cNvPr id="4" name="TextBox 3"/>
          <p:cNvSpPr txBox="1"/>
          <p:nvPr/>
        </p:nvSpPr>
        <p:spPr>
          <a:xfrm>
            <a:off x="827584" y="5445224"/>
            <a:ext cx="7488832" cy="1477328"/>
          </a:xfrm>
          <a:prstGeom prst="rect">
            <a:avLst/>
          </a:prstGeom>
          <a:noFill/>
        </p:spPr>
        <p:txBody>
          <a:bodyPr wrap="square" rtlCol="0">
            <a:spAutoFit/>
          </a:bodyPr>
          <a:lstStyle/>
          <a:p>
            <a:r>
              <a:rPr lang="zh-CN" altLang="en-US" dirty="0" smtClean="0">
                <a:solidFill>
                  <a:srgbClr val="FF0000"/>
                </a:solidFill>
              </a:rPr>
              <a:t>备注：</a:t>
            </a:r>
            <a:r>
              <a:rPr lang="en-US" altLang="zh-CN" dirty="0" smtClean="0">
                <a:solidFill>
                  <a:srgbClr val="FF0000"/>
                </a:solidFill>
              </a:rPr>
              <a:t>1</a:t>
            </a:r>
            <a:r>
              <a:rPr lang="zh-CN" altLang="en-US" dirty="0" smtClean="0">
                <a:solidFill>
                  <a:srgbClr val="FF0000"/>
                </a:solidFill>
              </a:rPr>
              <a:t>、运行</a:t>
            </a:r>
            <a:r>
              <a:rPr lang="zh-CN" altLang="en-US" dirty="0">
                <a:solidFill>
                  <a:srgbClr val="FF0000"/>
                </a:solidFill>
              </a:rPr>
              <a:t>时库和应用程序应根据设备的</a:t>
            </a:r>
            <a:r>
              <a:rPr lang="en-US" altLang="zh-CN" dirty="0">
                <a:solidFill>
                  <a:srgbClr val="FF0000"/>
                </a:solidFill>
              </a:rPr>
              <a:t>Android</a:t>
            </a:r>
            <a:r>
              <a:rPr lang="zh-CN" altLang="en-US" dirty="0">
                <a:solidFill>
                  <a:srgbClr val="FF0000"/>
                </a:solidFill>
              </a:rPr>
              <a:t>系统版本进行对应安装</a:t>
            </a:r>
            <a:r>
              <a:rPr lang="zh-CN" altLang="en-US" dirty="0"/>
              <a:t>。</a:t>
            </a:r>
            <a:endParaRPr lang="en-US" altLang="zh-CN" dirty="0"/>
          </a:p>
          <a:p>
            <a:endParaRPr lang="en-US" altLang="zh-CN" dirty="0">
              <a:solidFill>
                <a:srgbClr val="FF0000"/>
              </a:solidFill>
            </a:endParaRPr>
          </a:p>
          <a:p>
            <a:r>
              <a:rPr lang="en-US" altLang="zh-CN" dirty="0" smtClean="0">
                <a:solidFill>
                  <a:srgbClr val="FF0000"/>
                </a:solidFill>
              </a:rPr>
              <a:t>     2</a:t>
            </a:r>
            <a:r>
              <a:rPr lang="zh-CN" altLang="en-US" dirty="0" smtClean="0">
                <a:solidFill>
                  <a:srgbClr val="FF0000"/>
                </a:solidFill>
              </a:rPr>
              <a:t>、字典</a:t>
            </a:r>
            <a:r>
              <a:rPr lang="zh-CN" altLang="en-US" dirty="0">
                <a:solidFill>
                  <a:srgbClr val="FF0000"/>
                </a:solidFill>
              </a:rPr>
              <a:t>库文件夹“</a:t>
            </a:r>
            <a:r>
              <a:rPr lang="en-US" altLang="zh-CN" dirty="0" err="1">
                <a:solidFill>
                  <a:srgbClr val="FF0000"/>
                </a:solidFill>
              </a:rPr>
              <a:t>Aorgmap</a:t>
            </a:r>
            <a:r>
              <a:rPr lang="zh-CN" altLang="en-US" dirty="0">
                <a:solidFill>
                  <a:srgbClr val="FF0000"/>
                </a:solidFill>
              </a:rPr>
              <a:t>”默认拷贝到设备主目录下</a:t>
            </a:r>
          </a:p>
          <a:p>
            <a:endParaRPr lang="zh-CN" altLang="en-US" dirty="0"/>
          </a:p>
        </p:txBody>
      </p:sp>
    </p:spTree>
    <p:extLst>
      <p:ext uri="{BB962C8B-B14F-4D97-AF65-F5344CB8AC3E}">
        <p14:creationId xmlns:p14="http://schemas.microsoft.com/office/powerpoint/2010/main" val="146932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1</a:t>
            </a:r>
            <a:r>
              <a:rPr lang="zh-CN" altLang="en-US" dirty="0" smtClean="0"/>
              <a:t>、工作数据目录</a:t>
            </a:r>
            <a:endParaRPr lang="en-US" altLang="zh-CN" dirty="0" smtClean="0"/>
          </a:p>
          <a:p>
            <a:pPr lvl="2"/>
            <a:r>
              <a:rPr lang="en-US" altLang="zh-CN" dirty="0" smtClean="0">
                <a:solidFill>
                  <a:srgbClr val="FF0000"/>
                </a:solidFill>
              </a:rPr>
              <a:t>DGSSDB  </a:t>
            </a:r>
          </a:p>
          <a:p>
            <a:pPr lvl="2"/>
            <a:r>
              <a:rPr lang="zh-CN" altLang="en-US" dirty="0" smtClean="0">
                <a:solidFill>
                  <a:srgbClr val="FF0000"/>
                </a:solidFill>
              </a:rPr>
              <a:t>建议创建到系统盘符的根目录下 如</a:t>
            </a:r>
            <a:r>
              <a:rPr lang="en-US" altLang="zh-CN" dirty="0" smtClean="0">
                <a:solidFill>
                  <a:srgbClr val="FF0000"/>
                </a:solidFill>
              </a:rPr>
              <a:t>D</a:t>
            </a:r>
            <a:r>
              <a:rPr lang="en-US" altLang="zh-CN" dirty="0">
                <a:solidFill>
                  <a:srgbClr val="FF0000"/>
                </a:solidFill>
              </a:rPr>
              <a:t>:\ DGSSDB </a:t>
            </a:r>
          </a:p>
          <a:p>
            <a:pPr marL="274320" lvl="2" indent="-274320"/>
            <a:r>
              <a:rPr lang="en-US" altLang="zh-CN" sz="2400" dirty="0"/>
              <a:t>2</a:t>
            </a:r>
            <a:r>
              <a:rPr lang="zh-CN" altLang="en-US" sz="2400" dirty="0"/>
              <a:t>、系统目录</a:t>
            </a:r>
            <a:endParaRPr lang="en-US" altLang="zh-CN" sz="2400" dirty="0"/>
          </a:p>
          <a:p>
            <a:pPr marL="881697" lvl="4" indent="-274320"/>
            <a:r>
              <a:rPr lang="zh-CN" altLang="en-US" sz="2000" dirty="0" smtClean="0"/>
              <a:t>主要指系统原型库</a:t>
            </a:r>
            <a:r>
              <a:rPr lang="en-US" altLang="zh-CN" sz="2000" dirty="0" smtClean="0"/>
              <a:t>data</a:t>
            </a:r>
            <a:r>
              <a:rPr lang="zh-CN" altLang="en-US" sz="2000" dirty="0" smtClean="0"/>
              <a:t>目录的设置</a:t>
            </a:r>
            <a:endParaRPr lang="en-US" altLang="zh-CN" sz="2000" dirty="0" smtClean="0"/>
          </a:p>
          <a:p>
            <a:pPr marL="274320" lvl="2" indent="-274320"/>
            <a:r>
              <a:rPr lang="en-US" altLang="zh-CN" sz="2400" dirty="0" smtClean="0"/>
              <a:t>3</a:t>
            </a:r>
            <a:r>
              <a:rPr lang="zh-CN" altLang="en-US" sz="2400" dirty="0" smtClean="0"/>
              <a:t>、环境设置</a:t>
            </a:r>
            <a:endParaRPr lang="en-US" altLang="zh-CN" sz="2400" dirty="0" smtClean="0"/>
          </a:p>
          <a:p>
            <a:pPr marL="881697" lvl="4" indent="-274320"/>
            <a:r>
              <a:rPr lang="zh-CN" altLang="en-US" sz="2000" dirty="0" smtClean="0"/>
              <a:t>字体库、符号库、临时文件目录和数据目录等</a:t>
            </a:r>
            <a:endParaRPr lang="en-US" altLang="zh-CN" sz="2000" dirty="0"/>
          </a:p>
        </p:txBody>
      </p:sp>
      <p:sp>
        <p:nvSpPr>
          <p:cNvPr id="3" name="标题 2"/>
          <p:cNvSpPr>
            <a:spLocks noGrp="1"/>
          </p:cNvSpPr>
          <p:nvPr>
            <p:ph type="title"/>
          </p:nvPr>
        </p:nvSpPr>
        <p:spPr/>
        <p:txBody>
          <a:bodyPr/>
          <a:lstStyle/>
          <a:p>
            <a:r>
              <a:rPr lang="zh-CN" altLang="en-US" smtClean="0"/>
              <a:t>系统配置</a:t>
            </a:r>
            <a:endParaRPr lang="zh-CN" altLang="en-US" dirty="0"/>
          </a:p>
        </p:txBody>
      </p:sp>
    </p:spTree>
    <p:extLst>
      <p:ext uri="{BB962C8B-B14F-4D97-AF65-F5344CB8AC3E}">
        <p14:creationId xmlns:p14="http://schemas.microsoft.com/office/powerpoint/2010/main" val="3097413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数据升级</a:t>
            </a:r>
            <a:endParaRPr lang="zh-CN" altLang="en-US" dirty="0"/>
          </a:p>
        </p:txBody>
      </p:sp>
      <p:sp>
        <p:nvSpPr>
          <p:cNvPr id="6" name="内容占位符 5"/>
          <p:cNvSpPr>
            <a:spLocks noGrp="1"/>
          </p:cNvSpPr>
          <p:nvPr>
            <p:ph sz="quarter" idx="14"/>
          </p:nvPr>
        </p:nvSpPr>
        <p:spPr>
          <a:xfrm>
            <a:off x="87517" y="1988840"/>
            <a:ext cx="8064896" cy="2304256"/>
          </a:xfrm>
        </p:spPr>
        <p:txBody>
          <a:bodyPr>
            <a:normAutofit/>
          </a:bodyPr>
          <a:lstStyle/>
          <a:p>
            <a:pPr algn="just">
              <a:lnSpc>
                <a:spcPct val="90000"/>
              </a:lnSpc>
              <a:buNone/>
            </a:pPr>
            <a:endParaRPr lang="en-US" altLang="zh-CN" dirty="0" smtClean="0">
              <a:solidFill>
                <a:schemeClr val="folHlink"/>
              </a:solidFill>
            </a:endParaRPr>
          </a:p>
          <a:p>
            <a:pPr>
              <a:lnSpc>
                <a:spcPct val="90000"/>
              </a:lnSpc>
              <a:buNone/>
            </a:pPr>
            <a:r>
              <a:rPr lang="zh-CN" altLang="en-US" dirty="0">
                <a:solidFill>
                  <a:schemeClr val="folHlink"/>
                </a:solidFill>
              </a:rPr>
              <a:t> </a:t>
            </a:r>
            <a:r>
              <a:rPr lang="zh-CN" altLang="en-US" dirty="0" smtClean="0">
                <a:solidFill>
                  <a:schemeClr val="folHlink"/>
                </a:solidFill>
              </a:rPr>
              <a:t>   将</a:t>
            </a:r>
            <a:r>
              <a:rPr lang="en-US" altLang="zh-CN" dirty="0" smtClean="0">
                <a:solidFill>
                  <a:schemeClr val="folHlink"/>
                </a:solidFill>
              </a:rPr>
              <a:t>DGSINFO</a:t>
            </a:r>
            <a:r>
              <a:rPr lang="zh-CN" altLang="en-US" dirty="0" smtClean="0">
                <a:solidFill>
                  <a:schemeClr val="folHlink"/>
                </a:solidFill>
              </a:rPr>
              <a:t>版本的用户数据升级为公益版的数据格式。</a:t>
            </a:r>
            <a:endParaRPr lang="zh-CN" altLang="en-US" dirty="0">
              <a:solidFill>
                <a:schemeClr val="folHlink"/>
              </a:solidFill>
            </a:endParaRPr>
          </a:p>
          <a:p>
            <a:pPr algn="just">
              <a:lnSpc>
                <a:spcPct val="90000"/>
              </a:lnSpc>
              <a:buNone/>
            </a:pPr>
            <a:r>
              <a:rPr lang="zh-CN" altLang="en-US" dirty="0">
                <a:solidFill>
                  <a:schemeClr val="folHlink"/>
                </a:solidFill>
              </a:rPr>
              <a:t>        </a:t>
            </a:r>
            <a:endParaRPr lang="zh-CN" altLang="en-US"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212976"/>
            <a:ext cx="5661107" cy="2984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384235" y="4320256"/>
            <a:ext cx="3782626" cy="769441"/>
          </a:xfrm>
          <a:prstGeom prst="rect">
            <a:avLst/>
          </a:prstGeom>
          <a:noFill/>
        </p:spPr>
        <p:txBody>
          <a:bodyPr wrap="square" rtlCol="0">
            <a:spAutoFit/>
          </a:bodyPr>
          <a:lstStyle/>
          <a:p>
            <a:r>
              <a:rPr lang="zh-CN" altLang="en-US" sz="4400" dirty="0" smtClean="0">
                <a:solidFill>
                  <a:srgbClr val="FF0000"/>
                </a:solidFill>
              </a:rPr>
              <a:t>数据格式转换</a:t>
            </a:r>
            <a:endParaRPr lang="zh-CN" altLang="en-US" sz="4400" dirty="0">
              <a:solidFill>
                <a:srgbClr val="FF0000"/>
              </a:solidFill>
            </a:endParaRPr>
          </a:p>
        </p:txBody>
      </p:sp>
    </p:spTree>
    <p:extLst>
      <p:ext uri="{BB962C8B-B14F-4D97-AF65-F5344CB8AC3E}">
        <p14:creationId xmlns:p14="http://schemas.microsoft.com/office/powerpoint/2010/main" val="37828278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矢量图配准</a:t>
            </a:r>
            <a:endParaRPr lang="en-US" altLang="zh-CN" dirty="0" smtClean="0"/>
          </a:p>
          <a:p>
            <a:endParaRPr lang="en-US" altLang="zh-CN" dirty="0" smtClean="0"/>
          </a:p>
          <a:p>
            <a:r>
              <a:rPr lang="zh-CN" altLang="en-US" dirty="0" smtClean="0"/>
              <a:t>影像数据的配准</a:t>
            </a:r>
            <a:endParaRPr lang="zh-CN" altLang="en-US" dirty="0"/>
          </a:p>
        </p:txBody>
      </p:sp>
      <p:sp>
        <p:nvSpPr>
          <p:cNvPr id="3" name="标题 2"/>
          <p:cNvSpPr>
            <a:spLocks noGrp="1"/>
          </p:cNvSpPr>
          <p:nvPr>
            <p:ph type="title"/>
          </p:nvPr>
        </p:nvSpPr>
        <p:spPr/>
        <p:txBody>
          <a:bodyPr/>
          <a:lstStyle/>
          <a:p>
            <a:r>
              <a:rPr lang="zh-CN" altLang="en-US" dirty="0" smtClean="0"/>
              <a:t>数据准备</a:t>
            </a:r>
            <a:endParaRPr lang="zh-CN" altLang="en-US" dirty="0"/>
          </a:p>
        </p:txBody>
      </p:sp>
    </p:spTree>
    <p:extLst>
      <p:ext uri="{BB962C8B-B14F-4D97-AF65-F5344CB8AC3E}">
        <p14:creationId xmlns:p14="http://schemas.microsoft.com/office/powerpoint/2010/main" val="18265801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872067" y="2276872"/>
            <a:ext cx="7408333" cy="3849291"/>
          </a:xfrm>
        </p:spPr>
        <p:txBody>
          <a:bodyPr>
            <a:normAutofit fontScale="92500" lnSpcReduction="20000"/>
          </a:bodyPr>
          <a:lstStyle/>
          <a:p>
            <a:pPr marL="0" indent="0">
              <a:buNone/>
            </a:pPr>
            <a:r>
              <a:rPr lang="en-US" altLang="zh-CN" dirty="0"/>
              <a:t>1</a:t>
            </a:r>
            <a:r>
              <a:rPr lang="zh-CN" altLang="en-US" dirty="0"/>
              <a:t>、配准的过程实际上就是匹配空间位置和标准化背景图的地图参数的过程，从而保证图幅工程中图形参数的一致性以及坐标定位的</a:t>
            </a:r>
            <a:r>
              <a:rPr lang="zh-CN" altLang="en-US" dirty="0" smtClean="0"/>
              <a:t>准确性，保证地图参数与图形相匹配，在图幅的任一位置都能获取正确的坐标。</a:t>
            </a:r>
            <a:endParaRPr lang="en-US" altLang="zh-CN" dirty="0" smtClean="0"/>
          </a:p>
          <a:p>
            <a:pPr marL="0" indent="0">
              <a:buNone/>
            </a:pPr>
            <a:endParaRPr lang="en-US" altLang="zh-CN" dirty="0"/>
          </a:p>
          <a:p>
            <a:pPr marL="0" indent="0">
              <a:buNone/>
            </a:pPr>
            <a:r>
              <a:rPr lang="en-US" altLang="zh-CN" dirty="0" smtClean="0"/>
              <a:t>2</a:t>
            </a:r>
            <a:r>
              <a:rPr lang="zh-CN" altLang="en-US" dirty="0" smtClean="0"/>
              <a:t>、创建的图幅工程的地图参数需要根据拷贝的背景图层进行配置</a:t>
            </a:r>
            <a:endParaRPr lang="zh-CN" altLang="en-US" dirty="0"/>
          </a:p>
          <a:p>
            <a:pPr marL="0" indent="0">
              <a:buNone/>
            </a:pPr>
            <a:r>
              <a:rPr lang="zh-CN" altLang="en-US" dirty="0">
                <a:solidFill>
                  <a:srgbClr val="FF0000"/>
                </a:solidFill>
              </a:rPr>
              <a:t>     </a:t>
            </a:r>
            <a:r>
              <a:rPr lang="zh-CN" altLang="en-US" sz="2000" i="1" dirty="0">
                <a:solidFill>
                  <a:srgbClr val="FF0000"/>
                </a:solidFill>
              </a:rPr>
              <a:t>如果新建工程时忘记拷贝背景图层，建议将图幅目录删除后重新建立</a:t>
            </a:r>
            <a:r>
              <a:rPr lang="zh-CN" altLang="en-US" sz="2000" i="1" dirty="0" smtClean="0">
                <a:solidFill>
                  <a:srgbClr val="FF0000"/>
                </a:solidFill>
              </a:rPr>
              <a:t>。</a:t>
            </a:r>
            <a:endParaRPr lang="en-US" altLang="zh-CN" sz="2000" i="1" dirty="0" smtClean="0">
              <a:solidFill>
                <a:srgbClr val="FF0000"/>
              </a:solidFill>
            </a:endParaRPr>
          </a:p>
          <a:p>
            <a:pPr marL="0" indent="0">
              <a:buNone/>
            </a:pPr>
            <a:endParaRPr lang="en-US" altLang="zh-CN" sz="2000" dirty="0"/>
          </a:p>
          <a:p>
            <a:pPr marL="0" indent="0">
              <a:buNone/>
            </a:pPr>
            <a:r>
              <a:rPr lang="en-US" altLang="zh-CN" sz="2000" dirty="0"/>
              <a:t>3</a:t>
            </a:r>
            <a:r>
              <a:rPr lang="zh-CN" altLang="en-US" sz="2000" dirty="0"/>
              <a:t>、数字填图系统建立新图幅工程的过程时，需要拷贝矢量图作为工作区的背景参考资料。</a:t>
            </a:r>
            <a:endParaRPr lang="en-US" altLang="zh-CN" sz="2000" dirty="0"/>
          </a:p>
          <a:p>
            <a:pPr marL="0" indent="0">
              <a:buNone/>
            </a:pPr>
            <a:endParaRPr lang="zh-CN" altLang="en-US" sz="2000" i="1" dirty="0">
              <a:solidFill>
                <a:srgbClr val="FF0000"/>
              </a:solidFill>
            </a:endParaRPr>
          </a:p>
          <a:p>
            <a:endParaRPr lang="zh-CN" altLang="en-US" dirty="0"/>
          </a:p>
        </p:txBody>
      </p:sp>
      <p:sp>
        <p:nvSpPr>
          <p:cNvPr id="2" name="标题 1"/>
          <p:cNvSpPr>
            <a:spLocks noGrp="1"/>
          </p:cNvSpPr>
          <p:nvPr>
            <p:ph type="title"/>
          </p:nvPr>
        </p:nvSpPr>
        <p:spPr/>
        <p:txBody>
          <a:bodyPr>
            <a:normAutofit fontScale="90000"/>
          </a:bodyPr>
          <a:lstStyle/>
          <a:p>
            <a:r>
              <a:rPr lang="zh-CN" altLang="en-US" dirty="0" smtClean="0"/>
              <a:t>矢量背景图配准</a:t>
            </a:r>
            <a:r>
              <a:rPr lang="en-US" altLang="zh-CN" dirty="0" smtClean="0"/>
              <a:t/>
            </a:r>
            <a:br>
              <a:rPr lang="en-US" altLang="zh-CN" dirty="0" smtClean="0"/>
            </a:br>
            <a:r>
              <a:rPr lang="en-US" altLang="zh-CN" sz="3600" dirty="0" smtClean="0"/>
              <a:t>                           --</a:t>
            </a:r>
            <a:r>
              <a:rPr lang="zh-CN" altLang="en-US" sz="3600" dirty="0" smtClean="0"/>
              <a:t>配准目的</a:t>
            </a:r>
            <a:endParaRPr lang="zh-CN" altLang="en-US" sz="3600" dirty="0"/>
          </a:p>
        </p:txBody>
      </p:sp>
    </p:spTree>
    <p:extLst>
      <p:ext uri="{BB962C8B-B14F-4D97-AF65-F5344CB8AC3E}">
        <p14:creationId xmlns:p14="http://schemas.microsoft.com/office/powerpoint/2010/main" val="24817727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457200" y="338328"/>
            <a:ext cx="8229600" cy="1252728"/>
          </a:xfrm>
        </p:spPr>
        <p:txBody>
          <a:bodyPr>
            <a:normAutofit fontScale="90000"/>
          </a:bodyPr>
          <a:lstStyle/>
          <a:p>
            <a:r>
              <a:rPr lang="zh-CN" altLang="en-US" dirty="0" smtClean="0"/>
              <a:t>矢量背景图配准</a:t>
            </a:r>
            <a:r>
              <a:rPr lang="en-US" altLang="zh-CN" dirty="0" smtClean="0"/>
              <a:t/>
            </a:r>
            <a:br>
              <a:rPr lang="en-US" altLang="zh-CN" dirty="0" smtClean="0"/>
            </a:br>
            <a:r>
              <a:rPr lang="en-US" altLang="zh-CN" sz="3600" dirty="0" smtClean="0"/>
              <a:t>                           --</a:t>
            </a:r>
            <a:r>
              <a:rPr lang="zh-CN" altLang="en-US" sz="3600" dirty="0" smtClean="0"/>
              <a:t>配准过程</a:t>
            </a:r>
            <a:endParaRPr lang="zh-CN" altLang="en-US" sz="3600" dirty="0"/>
          </a:p>
        </p:txBody>
      </p:sp>
      <p:sp>
        <p:nvSpPr>
          <p:cNvPr id="11" name="内容占位符 10"/>
          <p:cNvSpPr>
            <a:spLocks noGrp="1"/>
          </p:cNvSpPr>
          <p:nvPr>
            <p:ph idx="1"/>
          </p:nvPr>
        </p:nvSpPr>
        <p:spPr>
          <a:xfrm>
            <a:off x="872067" y="2132856"/>
            <a:ext cx="7660373" cy="3993307"/>
          </a:xfrm>
        </p:spPr>
        <p:txBody>
          <a:bodyPr>
            <a:normAutofit/>
          </a:bodyPr>
          <a:lstStyle/>
          <a:p>
            <a:r>
              <a:rPr lang="en-US" altLang="zh-CN" dirty="0" smtClean="0"/>
              <a:t>1</a:t>
            </a:r>
            <a:r>
              <a:rPr lang="zh-CN" altLang="en-US" dirty="0" smtClean="0"/>
              <a:t>、生成标准图框</a:t>
            </a:r>
            <a:endParaRPr lang="en-US" altLang="zh-CN" dirty="0" smtClean="0"/>
          </a:p>
          <a:p>
            <a:pPr marL="553720" lvl="2"/>
            <a:r>
              <a:rPr lang="zh-CN" altLang="en-US" dirty="0"/>
              <a:t>生成与原图空间位置相匹配的标准图框</a:t>
            </a:r>
            <a:endParaRPr lang="en-US" altLang="zh-CN" dirty="0"/>
          </a:p>
          <a:p>
            <a:pPr marL="274320" lvl="1"/>
            <a:r>
              <a:rPr lang="en-US" altLang="zh-CN" sz="2400" dirty="0" smtClean="0"/>
              <a:t>2</a:t>
            </a:r>
            <a:r>
              <a:rPr lang="zh-CN" altLang="en-US" sz="2400" dirty="0" smtClean="0"/>
              <a:t>、误差校正</a:t>
            </a:r>
            <a:endParaRPr lang="en-US" altLang="zh-CN" sz="2400" dirty="0" smtClean="0"/>
          </a:p>
          <a:p>
            <a:pPr marL="553720" lvl="2"/>
            <a:r>
              <a:rPr lang="zh-CN" altLang="en-US" dirty="0" smtClean="0"/>
              <a:t>利用“误差校正工具” 使原图的空间位置和地图参数与标准图框相一致</a:t>
            </a:r>
            <a:endParaRPr lang="en-US" altLang="zh-CN" dirty="0" smtClean="0"/>
          </a:p>
          <a:p>
            <a:pPr marL="274320" lvl="1"/>
            <a:r>
              <a:rPr lang="en-US" altLang="zh-CN" sz="2400" dirty="0"/>
              <a:t>3</a:t>
            </a:r>
            <a:r>
              <a:rPr lang="zh-CN" altLang="en-US" sz="2400" dirty="0" smtClean="0"/>
              <a:t>、投影变换</a:t>
            </a:r>
            <a:endParaRPr lang="en-US" altLang="zh-CN" sz="2400" dirty="0" smtClean="0"/>
          </a:p>
          <a:p>
            <a:pPr marL="553720" lvl="2"/>
            <a:r>
              <a:rPr lang="zh-CN" altLang="en-US" dirty="0" smtClean="0"/>
              <a:t>当工作区的地图参数发生变化时，如地图比例尺发生变化</a:t>
            </a:r>
            <a:r>
              <a:rPr lang="en-US" altLang="zh-CN" dirty="0"/>
              <a:t>.</a:t>
            </a:r>
            <a:endParaRPr lang="en-US" altLang="zh-CN" dirty="0" smtClean="0"/>
          </a:p>
        </p:txBody>
      </p:sp>
    </p:spTree>
    <p:extLst>
      <p:ext uri="{BB962C8B-B14F-4D97-AF65-F5344CB8AC3E}">
        <p14:creationId xmlns:p14="http://schemas.microsoft.com/office/powerpoint/2010/main" val="288195190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1069</TotalTime>
  <Words>823</Words>
  <Application>Microsoft Office PowerPoint</Application>
  <PresentationFormat>全屏显示(4:3)</PresentationFormat>
  <Paragraphs>111</Paragraphs>
  <Slides>20</Slides>
  <Notes>1</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波形</vt:lpstr>
      <vt:lpstr>数字地质调查系统 </vt:lpstr>
      <vt:lpstr>程序安装</vt:lpstr>
      <vt:lpstr>程序安装                               --桌面平台</vt:lpstr>
      <vt:lpstr>程序安装                               --移动平台</vt:lpstr>
      <vt:lpstr>系统配置</vt:lpstr>
      <vt:lpstr>数据升级</vt:lpstr>
      <vt:lpstr>数据准备</vt:lpstr>
      <vt:lpstr>矢量背景图配准                            --配准目的</vt:lpstr>
      <vt:lpstr>矢量背景图配准                            --配准过程</vt:lpstr>
      <vt:lpstr>图幅配准</vt:lpstr>
      <vt:lpstr>图幅配准</vt:lpstr>
      <vt:lpstr>图幅配准</vt:lpstr>
      <vt:lpstr>图幅配准</vt:lpstr>
      <vt:lpstr>图幅配准</vt:lpstr>
      <vt:lpstr>非标准图幅配准</vt:lpstr>
      <vt:lpstr>大比例尺非标准图幅配准</vt:lpstr>
      <vt:lpstr>大比例尺非标准图幅配准</vt:lpstr>
      <vt:lpstr>大比例尺非标准图幅配准</vt:lpstr>
      <vt:lpstr>影像图的配准</vt:lpstr>
      <vt:lpstr>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数字地质调查系统 </dc:title>
  <cp:lastModifiedBy>Lenovo User</cp:lastModifiedBy>
  <cp:revision>28</cp:revision>
  <dcterms:modified xsi:type="dcterms:W3CDTF">2014-12-03T12:57:13Z</dcterms:modified>
</cp:coreProperties>
</file>