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7"/>
  </p:notesMasterIdLst>
  <p:handoutMasterIdLst>
    <p:handoutMasterId r:id="rId16"/>
  </p:handoutMasterIdLst>
  <p:sldIdLst>
    <p:sldId id="256" r:id="rId4"/>
    <p:sldId id="284" r:id="rId5"/>
    <p:sldId id="388" r:id="rId6"/>
    <p:sldId id="390" r:id="rId8"/>
    <p:sldId id="391" r:id="rId9"/>
    <p:sldId id="373" r:id="rId10"/>
    <p:sldId id="309" r:id="rId11"/>
    <p:sldId id="383" r:id="rId12"/>
    <p:sldId id="384" r:id="rId13"/>
    <p:sldId id="385" r:id="rId14"/>
    <p:sldId id="386" r:id="rId15"/>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0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何富军" initials="何" lastIdx="1" clrIdx="0"/>
  <p:cmAuthor id="2" name="闫秀丽" initials="闫" lastIdx="0" clrIdx="0"/>
  <p:cmAuthor id="3" name="fafa" initials="f" lastIdx="2" clrIdx="1"/>
  <p:cmAuthor id="4" name="王习习" initials="王" lastIdx="2" clrIdx="0"/>
  <p:cmAuthor id="5" name="作者" initials="作"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5F88BE"/>
    <a:srgbClr val="FFFFFF"/>
    <a:srgbClr val="6096E6"/>
    <a:srgbClr val="D9D9D9"/>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78" autoAdjust="0"/>
    <p:restoredTop sz="94660"/>
  </p:normalViewPr>
  <p:slideViewPr>
    <p:cSldViewPr snapToGrid="0" showGuides="1">
      <p:cViewPr varScale="1">
        <p:scale>
          <a:sx n="73" d="100"/>
          <a:sy n="73" d="100"/>
        </p:scale>
        <p:origin x="-822" y="-102"/>
      </p:cViewPr>
      <p:guideLst>
        <p:guide orient="horz" pos="2160"/>
        <p:guide pos="390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168.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微软雅黑" panose="020B0503020204020204" charset="-122"/>
                <a:cs typeface="微软雅黑" panose="020B0503020204020204" charset="-122"/>
              </a:rPr>
            </a:fld>
            <a:endParaRPr lang="zh-CN" altLang="en-US">
              <a:ea typeface="微软雅黑" panose="020B0503020204020204" charset="-122"/>
              <a:cs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微软雅黑" panose="020B0503020204020204" charset="-122"/>
                <a:cs typeface="微软雅黑" panose="020B0503020204020204" charset="-122"/>
              </a:rPr>
            </a:fld>
            <a:endParaRPr lang="zh-CN" altLang="en-US">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Slide Image Placeholder 1"/>
          <p:cNvSpPr>
            <a:spLocks noGrp="1" noRot="1" noChangeAspect="1" noTextEdit="1"/>
          </p:cNvSpPr>
          <p:nvPr>
            <p:ph type="sldImg"/>
          </p:nvPr>
        </p:nvSpPr>
        <p:spPr>
          <a:ln>
            <a:solidFill>
              <a:srgbClr val="000000"/>
            </a:solidFill>
            <a:miter/>
          </a:ln>
        </p:spPr>
      </p:sp>
      <p:sp>
        <p:nvSpPr>
          <p:cNvPr id="272386" name="Notes Placeholder 2"/>
          <p:cNvSpPr>
            <a:spLocks noGrp="1"/>
          </p:cNvSpPr>
          <p:nvPr>
            <p:ph type="body"/>
          </p:nvPr>
        </p:nvSpPr>
        <p:spPr>
          <a:noFill/>
          <a:ln>
            <a:noFill/>
          </a:ln>
        </p:spPr>
        <p:txBody>
          <a:bodyPr wrap="square" lIns="91440" tIns="45720" rIns="91440" bIns="45720" anchor="t"/>
          <a:lstStyle/>
          <a:p>
            <a:pPr lvl="0">
              <a:spcBef>
                <a:spcPct val="0"/>
              </a:spcBef>
            </a:pPr>
            <a:endParaRPr lang="en-US" altLang="zh-CN" dirty="0"/>
          </a:p>
        </p:txBody>
      </p:sp>
      <p:sp>
        <p:nvSpPr>
          <p:cNvPr id="272387" name="Slide Number Placeholder 3"/>
          <p:cNvSpPr txBox="1">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lstStyle/>
          <a:p>
            <a:pPr lvl="0" algn="r"/>
            <a:fld id="{9A0DB2DC-4C9A-4742-B13C-FB6460FD3503}" type="slidenum">
              <a:rPr lang="en-US" altLang="zh-CN" sz="1200" dirty="0">
                <a:latin typeface="Calibri" panose="020F0502020204030204" charset="0"/>
              </a:rPr>
            </a:fld>
            <a:endParaRPr lang="en-US"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Slide Image Placeholder 1"/>
          <p:cNvSpPr>
            <a:spLocks noGrp="1" noRot="1" noChangeAspect="1" noTextEdit="1"/>
          </p:cNvSpPr>
          <p:nvPr>
            <p:ph type="sldImg"/>
          </p:nvPr>
        </p:nvSpPr>
        <p:spPr>
          <a:ln>
            <a:solidFill>
              <a:srgbClr val="000000"/>
            </a:solidFill>
            <a:miter/>
          </a:ln>
        </p:spPr>
      </p:sp>
      <p:sp>
        <p:nvSpPr>
          <p:cNvPr id="272386" name="Notes Placeholder 2"/>
          <p:cNvSpPr>
            <a:spLocks noGrp="1"/>
          </p:cNvSpPr>
          <p:nvPr>
            <p:ph type="body"/>
          </p:nvPr>
        </p:nvSpPr>
        <p:spPr>
          <a:noFill/>
          <a:ln>
            <a:noFill/>
          </a:ln>
        </p:spPr>
        <p:txBody>
          <a:bodyPr wrap="square" lIns="91440" tIns="45720" rIns="91440" bIns="45720" anchor="t"/>
          <a:lstStyle/>
          <a:p>
            <a:pPr lvl="0">
              <a:spcBef>
                <a:spcPct val="0"/>
              </a:spcBef>
            </a:pPr>
            <a:endParaRPr lang="en-US" altLang="zh-CN" dirty="0"/>
          </a:p>
        </p:txBody>
      </p:sp>
      <p:sp>
        <p:nvSpPr>
          <p:cNvPr id="272387" name="Slide Number Placeholder 3"/>
          <p:cNvSpPr txBox="1">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lstStyle/>
          <a:p>
            <a:pPr lvl="0" algn="r"/>
            <a:fld id="{9A0DB2DC-4C9A-4742-B13C-FB6460FD3503}" type="slidenum">
              <a:rPr lang="en-US" altLang="zh-CN" sz="1200" dirty="0">
                <a:latin typeface="Calibri" panose="020F0502020204030204" charset="0"/>
              </a:rPr>
            </a:fld>
            <a:endParaRPr lang="en-US" altLang="zh-CN" sz="1200" dirty="0">
              <a:latin typeface="Calibri" panose="020F050202020403020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幻灯片图像占位符 1"/>
          <p:cNvSpPr>
            <a:spLocks noGrp="1" noRot="1" noChangeAspect="1" noTextEdit="1"/>
          </p:cNvSpPr>
          <p:nvPr>
            <p:ph type="sldImg"/>
          </p:nvPr>
        </p:nvSpPr>
        <p:spPr>
          <a:ln>
            <a:solidFill>
              <a:srgbClr val="000000"/>
            </a:solidFill>
            <a:miter/>
          </a:ln>
        </p:spPr>
      </p:sp>
      <p:sp>
        <p:nvSpPr>
          <p:cNvPr id="233474"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233475" name="灯片编号占位符 3"/>
          <p:cNvSpPr txBox="1">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lstStyle/>
          <a:p>
            <a:pPr lvl="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微软雅黑" panose="020B0503020204020204" charset="-122"/>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微软雅黑" panose="020B0503020204020204" charset="-122"/>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微软雅黑" panose="020B0503020204020204" charset="-122"/>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微软雅黑" panose="020B0503020204020204" charset="-122"/>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微软雅黑" panose="020B0503020204020204" charset="-122"/>
                <a:ea typeface="微软雅黑" panose="020B0503020204020204" charset="-122"/>
                <a:cs typeface="微软雅黑" panose="020B0503020204020204" charset="-122"/>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微软雅黑" panose="020B0503020204020204" charset="-122"/>
                <a:cs typeface="微软雅黑" panose="020B050302020402020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微软雅黑" panose="020B0503020204020204" charset="-122"/>
          <a:ea typeface="+mj-ea"/>
          <a:cs typeface="微软雅黑" panose="020B0503020204020204"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微软雅黑" panose="020B0503020204020204" charset="-122"/>
          <a:ea typeface="+mn-ea"/>
          <a:cs typeface="微软雅黑" panose="020B0503020204020204"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微软雅黑" panose="020B0503020204020204" charset="-122"/>
          <a:ea typeface="+mn-ea"/>
          <a:cs typeface="微软雅黑" panose="020B0503020204020204"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微软雅黑" panose="020B0503020204020204" charset="-122"/>
          <a:ea typeface="+mn-ea"/>
          <a:cs typeface="微软雅黑" panose="020B0503020204020204"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微软雅黑" panose="020B0503020204020204" charset="-122"/>
          <a:ea typeface="+mn-ea"/>
          <a:cs typeface="微软雅黑" panose="020B0503020204020204"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微软雅黑" panose="020B0503020204020204" charset="-122"/>
          <a:ea typeface="+mn-ea"/>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png"/><Relationship Id="rId2" Type="http://schemas.openxmlformats.org/officeDocument/2006/relationships/tags" Target="../tags/tag167.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9" Type="http://schemas.openxmlformats.org/officeDocument/2006/relationships/notesSlide" Target="../notesSlides/notesSlide1.xml"/><Relationship Id="rId18" Type="http://schemas.openxmlformats.org/officeDocument/2006/relationships/slideLayout" Target="../slideLayouts/slideLayout18.xml"/><Relationship Id="rId17" Type="http://schemas.openxmlformats.org/officeDocument/2006/relationships/tags" Target="../tags/tag147.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1.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8.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image" Target="../media/image3.png"/><Relationship Id="rId3" Type="http://schemas.openxmlformats.org/officeDocument/2006/relationships/tags" Target="../tags/tag156.xml"/><Relationship Id="rId2" Type="http://schemas.openxmlformats.org/officeDocument/2006/relationships/image" Target="../media/image2.png"/><Relationship Id="rId1" Type="http://schemas.openxmlformats.org/officeDocument/2006/relationships/tags" Target="../tags/tag155.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8.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65.xml"/><Relationship Id="rId3" Type="http://schemas.openxmlformats.org/officeDocument/2006/relationships/image" Target="../media/image5.png"/><Relationship Id="rId2" Type="http://schemas.openxmlformats.org/officeDocument/2006/relationships/tags" Target="../tags/tag164.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tags" Target="../tags/tag16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950210" y="2513965"/>
            <a:ext cx="7010400" cy="2273300"/>
          </a:xfrm>
          <a:prstGeom prst="rect">
            <a:avLst/>
          </a:prstGeom>
          <a:solidFill>
            <a:schemeClr val="dk1">
              <a:alpha val="52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2"/>
            </p:custDataLst>
          </p:nvPr>
        </p:nvSpPr>
        <p:spPr>
          <a:xfrm>
            <a:off x="2417445" y="2713990"/>
            <a:ext cx="8040370" cy="706120"/>
          </a:xfrm>
        </p:spPr>
        <p:txBody>
          <a:bodyPr>
            <a:normAutofit/>
          </a:bodyPr>
          <a:lstStyle/>
          <a:p>
            <a:r>
              <a:rPr lang="zh-CN" altLang="en-US" sz="3100" dirty="0" smtClean="0">
                <a:solidFill>
                  <a:schemeClr val="bg2"/>
                </a:solidFill>
                <a:sym typeface="+mn-ea"/>
              </a:rPr>
              <a:t>土方测量与计算</a:t>
            </a:r>
            <a:endParaRPr lang="zh-CN" altLang="en-US" sz="3100" dirty="0">
              <a:solidFill>
                <a:schemeClr val="bg2"/>
              </a:solidFill>
              <a:sym typeface="+mn-ea"/>
            </a:endParaRPr>
          </a:p>
        </p:txBody>
      </p:sp>
      <p:sp>
        <p:nvSpPr>
          <p:cNvPr id="3" name="副标题 2"/>
          <p:cNvSpPr>
            <a:spLocks noGrp="1"/>
          </p:cNvSpPr>
          <p:nvPr>
            <p:ph type="subTitle" idx="1"/>
            <p:custDataLst>
              <p:tags r:id="rId3"/>
            </p:custDataLst>
          </p:nvPr>
        </p:nvSpPr>
        <p:spPr>
          <a:xfrm>
            <a:off x="3427095" y="3721100"/>
            <a:ext cx="6021070" cy="673100"/>
          </a:xfrm>
        </p:spPr>
        <p:txBody>
          <a:bodyPr>
            <a:noAutofit/>
          </a:bodyPr>
          <a:lstStyle/>
          <a:p>
            <a:r>
              <a:rPr lang="zh-CN" altLang="en-US" sz="1800">
                <a:solidFill>
                  <a:schemeClr val="bg2"/>
                </a:solidFill>
              </a:rPr>
              <a:t>浙江永宏规划测绘公司</a:t>
            </a:r>
            <a:endParaRPr lang="zh-CN" altLang="en-US" sz="1800">
              <a:solidFill>
                <a:schemeClr val="bg2"/>
              </a:solidFill>
            </a:endParaRPr>
          </a:p>
          <a:p>
            <a:r>
              <a:rPr lang="en-US" altLang="zh-CN" sz="1800">
                <a:solidFill>
                  <a:schemeClr val="bg2"/>
                </a:solidFill>
              </a:rPr>
              <a:t>2023</a:t>
            </a:r>
            <a:r>
              <a:rPr lang="zh-CN" altLang="en-US" sz="1800">
                <a:solidFill>
                  <a:schemeClr val="bg2"/>
                </a:solidFill>
              </a:rPr>
              <a:t>年</a:t>
            </a:r>
            <a:r>
              <a:rPr lang="en-US" altLang="zh-CN" sz="1800">
                <a:solidFill>
                  <a:schemeClr val="bg2"/>
                </a:solidFill>
              </a:rPr>
              <a:t>4</a:t>
            </a:r>
            <a:r>
              <a:rPr lang="zh-CN" altLang="en-US" sz="1800">
                <a:solidFill>
                  <a:schemeClr val="bg2"/>
                </a:solidFill>
              </a:rPr>
              <a:t>月</a:t>
            </a:r>
            <a:endParaRPr lang="zh-CN" altLang="en-US" sz="1800">
              <a:solidFill>
                <a:schemeClr val="bg2"/>
              </a:solidFill>
            </a:endParaRPr>
          </a:p>
        </p:txBody>
      </p:sp>
      <p:sp>
        <p:nvSpPr>
          <p:cNvPr id="17" name="矩形 16"/>
          <p:cNvSpPr/>
          <p:nvPr/>
        </p:nvSpPr>
        <p:spPr>
          <a:xfrm>
            <a:off x="3188970" y="2713990"/>
            <a:ext cx="6558915" cy="187388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4"/>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333333.png"/>
          <p:cNvPicPr>
            <a:picLocks noChangeAspect="1"/>
          </p:cNvPicPr>
          <p:nvPr/>
        </p:nvPicPr>
        <p:blipFill>
          <a:blip r:embed="rId1"/>
          <a:stretch>
            <a:fillRect/>
          </a:stretch>
        </p:blipFill>
        <p:spPr>
          <a:xfrm>
            <a:off x="6357620" y="85725"/>
            <a:ext cx="5290185" cy="6829425"/>
          </a:xfrm>
          <a:prstGeom prst="rect">
            <a:avLst/>
          </a:prstGeom>
        </p:spPr>
      </p:pic>
      <p:pic>
        <p:nvPicPr>
          <p:cNvPr id="4" name="图片 3" descr="2222222222.png"/>
          <p:cNvPicPr>
            <a:picLocks noChangeAspect="1"/>
          </p:cNvPicPr>
          <p:nvPr>
            <p:custDataLst>
              <p:tags r:id="rId2"/>
            </p:custDataLst>
          </p:nvPr>
        </p:nvPicPr>
        <p:blipFill>
          <a:blip r:embed="rId3"/>
          <a:stretch>
            <a:fillRect/>
          </a:stretch>
        </p:blipFill>
        <p:spPr>
          <a:xfrm>
            <a:off x="170180" y="0"/>
            <a:ext cx="5678805"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4444.png"/>
          <p:cNvPicPr>
            <a:picLocks noChangeAspect="1"/>
          </p:cNvPicPr>
          <p:nvPr/>
        </p:nvPicPr>
        <p:blipFill>
          <a:blip r:embed="rId1"/>
          <a:stretch>
            <a:fillRect/>
          </a:stretch>
        </p:blipFill>
        <p:spPr>
          <a:xfrm>
            <a:off x="2481943" y="0"/>
            <a:ext cx="6152958"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f131dda8acef488086598dc72f213456"/>
          <p:cNvPicPr>
            <a:picLocks noChangeAspect="1"/>
          </p:cNvPicPr>
          <p:nvPr/>
        </p:nvPicPr>
        <p:blipFill>
          <a:blip r:embed="rId1"/>
          <a:srcRect l="24191" t="-265" r="39677" b="16357"/>
          <a:stretch>
            <a:fillRect/>
          </a:stretch>
        </p:blipFill>
        <p:spPr>
          <a:xfrm>
            <a:off x="7805420" y="-79375"/>
            <a:ext cx="4479925" cy="6937375"/>
          </a:xfrm>
          <a:prstGeom prst="rect">
            <a:avLst/>
          </a:prstGeom>
        </p:spPr>
      </p:pic>
      <p:sp>
        <p:nvSpPr>
          <p:cNvPr id="3" name="标题 2"/>
          <p:cNvSpPr>
            <a:spLocks noGrp="1"/>
          </p:cNvSpPr>
          <p:nvPr>
            <p:ph type="title"/>
            <p:custDataLst>
              <p:tags r:id="rId2"/>
            </p:custDataLst>
          </p:nvPr>
        </p:nvSpPr>
        <p:spPr>
          <a:xfrm>
            <a:off x="0" y="449580"/>
            <a:ext cx="9145270" cy="638810"/>
          </a:xfrm>
          <a:solidFill>
            <a:srgbClr val="5F88BE"/>
          </a:solidFill>
          <a:extLst>
            <a:ext uri="{909E8E84-426E-40DD-AFC4-6F175D3DCCD1}">
              <a14:hiddenFill xmlns:a14="http://schemas.microsoft.com/office/drawing/2010/main">
                <a:solidFill>
                  <a:schemeClr val="accent1"/>
                </a:solidFill>
              </a14:hiddenFill>
            </a:ext>
          </a:extLst>
        </p:spPr>
        <p:txBody>
          <a:bodyPr>
            <a:normAutofit/>
          </a:bodyPr>
          <a:lstStyle/>
          <a:p>
            <a:r>
              <a:rPr lang="en-US" altLang="zh-CN" sz="3110" dirty="0">
                <a:solidFill>
                  <a:schemeClr val="bg2"/>
                </a:solidFill>
                <a:sym typeface="+mn-ea"/>
              </a:rPr>
              <a:t>  </a:t>
            </a:r>
            <a:r>
              <a:rPr sz="2800" dirty="0" smtClean="0">
                <a:solidFill>
                  <a:schemeClr val="bg2"/>
                </a:solidFill>
              </a:rPr>
              <a:t>土方测量是什么</a:t>
            </a:r>
            <a:endParaRPr sz="2800" dirty="0">
              <a:solidFill>
                <a:schemeClr val="bg2"/>
              </a:solidFill>
              <a:sym typeface="+mn-ea"/>
            </a:endParaRPr>
          </a:p>
        </p:txBody>
      </p:sp>
      <p:sp>
        <p:nvSpPr>
          <p:cNvPr id="2" name="内容占位符 1"/>
          <p:cNvSpPr>
            <a:spLocks noGrp="1"/>
          </p:cNvSpPr>
          <p:nvPr>
            <p:ph idx="1"/>
            <p:custDataLst>
              <p:tags r:id="rId3"/>
            </p:custDataLst>
          </p:nvPr>
        </p:nvSpPr>
        <p:spPr>
          <a:xfrm>
            <a:off x="608330" y="1490345"/>
            <a:ext cx="6931025" cy="4911725"/>
          </a:xfrm>
        </p:spPr>
        <p:txBody>
          <a:bodyPr>
            <a:normAutofit lnSpcReduction="20000"/>
          </a:bodyPr>
          <a:lstStyle/>
          <a:p>
            <a:pPr marL="0" indent="0">
              <a:buNone/>
            </a:pPr>
            <a:r>
              <a:rPr sz="2400" dirty="0" smtClean="0"/>
              <a:t>   </a:t>
            </a:r>
            <a:r>
              <a:rPr lang="en-US" altLang="zh-CN" sz="2400" dirty="0" smtClean="0"/>
              <a:t>   </a:t>
            </a:r>
            <a:r>
              <a:rPr sz="2400" dirty="0" smtClean="0"/>
              <a:t>对土方在施工阶段变化部分的各种量（挖方量，回填量等）进行必要的测量以及计算，称之为土方测量。</a:t>
            </a:r>
            <a:endParaRPr sz="2400" dirty="0" smtClean="0"/>
          </a:p>
          <a:p>
            <a:pPr marL="0" indent="0">
              <a:buNone/>
            </a:pPr>
            <a:r>
              <a:rPr lang="en-US" altLang="zh-CN" sz="2400" dirty="0" smtClean="0"/>
              <a:t>      </a:t>
            </a:r>
            <a:r>
              <a:rPr sz="2400" dirty="0" smtClean="0"/>
              <a:t>在外业地形实测中</a:t>
            </a:r>
            <a:r>
              <a:rPr lang="en-US" altLang="zh-CN" sz="2400" dirty="0" smtClean="0"/>
              <a:t>: </a:t>
            </a:r>
            <a:r>
              <a:rPr sz="2400" dirty="0" smtClean="0"/>
              <a:t>平坦或者平缓的地方按照 </a:t>
            </a:r>
            <a:r>
              <a:rPr lang="en-US" altLang="zh-CN" sz="2400" dirty="0" smtClean="0"/>
              <a:t>10-15</a:t>
            </a:r>
            <a:r>
              <a:rPr sz="2400" dirty="0" smtClean="0"/>
              <a:t>米左右间距采集坐标高程</a:t>
            </a:r>
            <a:r>
              <a:rPr lang="en-US" altLang="zh-CN" sz="2400" dirty="0" smtClean="0"/>
              <a:t>;</a:t>
            </a:r>
            <a:r>
              <a:rPr sz="2400" dirty="0" smtClean="0"/>
              <a:t>有沟塘、坡坎的地方应准确测量出顶、底的高程及走向；拐弯以及地形复杂且多变的地方要适当加密测量点。</a:t>
            </a:r>
            <a:endParaRPr sz="2400" dirty="0" smtClean="0"/>
          </a:p>
          <a:p>
            <a:pPr marL="0" indent="0">
              <a:buNone/>
            </a:pPr>
            <a:r>
              <a:rPr lang="en-US" altLang="zh-CN" sz="2400" smtClean="0">
                <a:sym typeface="+mn-ea"/>
              </a:rPr>
              <a:t>     </a:t>
            </a:r>
            <a:r>
              <a:rPr sz="2400" smtClean="0">
                <a:sym typeface="+mn-ea"/>
              </a:rPr>
              <a:t>现状地形包括：原始地面、中间进度收方、最终施工完成面。</a:t>
            </a:r>
            <a:endParaRPr lang="zh-CN" altLang="en-US" sz="2400" dirty="0" smtClean="0"/>
          </a:p>
        </p:txBody>
      </p:sp>
      <p:sp>
        <p:nvSpPr>
          <p:cNvPr id="6" name="椭圆 5"/>
          <p:cNvSpPr/>
          <p:nvPr/>
        </p:nvSpPr>
        <p:spPr>
          <a:xfrm>
            <a:off x="7670165" y="-559435"/>
            <a:ext cx="7577455" cy="7977505"/>
          </a:xfrm>
          <a:prstGeom prst="ellipse">
            <a:avLst/>
          </a:prstGeom>
          <a:solidFill>
            <a:schemeClr val="accent1">
              <a:alpha val="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流程图: 离页连接符 54"/>
          <p:cNvSpPr/>
          <p:nvPr>
            <p:custDataLst>
              <p:tags r:id="rId1"/>
            </p:custDataLst>
          </p:nvPr>
        </p:nvSpPr>
        <p:spPr>
          <a:xfrm>
            <a:off x="11518265" y="635"/>
            <a:ext cx="405131" cy="648335"/>
          </a:xfrm>
          <a:prstGeom prst="flowChartOffpageConnector">
            <a:avLst/>
          </a:prstGeom>
          <a:solidFill>
            <a:srgbClr val="5F8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000" b="1" baseline="0">
              <a:solidFill>
                <a:schemeClr val="lt1"/>
              </a:solidFill>
              <a:latin typeface="微软雅黑" panose="020B0503020204020204" charset="-122"/>
              <a:ea typeface="微软雅黑" panose="020B0503020204020204" charset="-122"/>
            </a:endParaRPr>
          </a:p>
        </p:txBody>
      </p:sp>
      <p:sp>
        <p:nvSpPr>
          <p:cNvPr id="66" name="矩形 65"/>
          <p:cNvSpPr/>
          <p:nvPr>
            <p:custDataLst>
              <p:tags r:id="rId2"/>
            </p:custDataLst>
          </p:nvPr>
        </p:nvSpPr>
        <p:spPr bwMode="auto">
          <a:xfrm>
            <a:off x="696595" y="2303145"/>
            <a:ext cx="1486535" cy="81788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smtClean="0">
                <a:latin typeface="微软雅黑" panose="020B0503020204020204" charset="-122"/>
                <a:ea typeface="微软雅黑" panose="020B0503020204020204" charset="-122"/>
              </a:rPr>
              <a:t>确定范围线以及平场标高</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mn-cs"/>
            </a:endParaRPr>
          </a:p>
        </p:txBody>
      </p:sp>
      <p:sp>
        <p:nvSpPr>
          <p:cNvPr id="68" name="矩形 67"/>
          <p:cNvSpPr/>
          <p:nvPr/>
        </p:nvSpPr>
        <p:spPr bwMode="auto">
          <a:xfrm>
            <a:off x="7028422" y="3719044"/>
            <a:ext cx="1524000" cy="33718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smtClean="0">
                <a:solidFill>
                  <a:srgbClr val="231815"/>
                </a:solidFill>
                <a:latin typeface="微软雅黑" panose="020B0503020204020204" charset="-122"/>
                <a:ea typeface="微软雅黑" panose="020B0503020204020204" charset="-122"/>
              </a:rPr>
              <a:t>土方计算成果</a:t>
            </a:r>
            <a:endParaRPr kumimoji="0" lang="zh-CN" altLang="en-US" sz="1600" b="0" i="0" u="none" strike="noStrike" kern="1200" cap="none" spc="0" normalizeH="0" baseline="0" noProof="0" dirty="0">
              <a:ln>
                <a:noFill/>
              </a:ln>
              <a:solidFill>
                <a:srgbClr val="231815"/>
              </a:solidFill>
              <a:effectLst/>
              <a:uLnTx/>
              <a:uFillTx/>
              <a:latin typeface="微软雅黑" panose="020B0503020204020204" charset="-122"/>
              <a:ea typeface="微软雅黑" panose="020B0503020204020204" charset="-122"/>
              <a:cs typeface="+mn-cs"/>
            </a:endParaRPr>
          </a:p>
        </p:txBody>
      </p:sp>
      <p:sp>
        <p:nvSpPr>
          <p:cNvPr id="70" name="矩形 69"/>
          <p:cNvSpPr/>
          <p:nvPr/>
        </p:nvSpPr>
        <p:spPr bwMode="auto">
          <a:xfrm>
            <a:off x="9902371" y="2291383"/>
            <a:ext cx="1367367" cy="8299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smtClean="0">
                <a:ln>
                  <a:noFill/>
                </a:ln>
                <a:solidFill>
                  <a:srgbClr val="231815"/>
                </a:solidFill>
                <a:effectLst/>
                <a:uLnTx/>
                <a:uFillTx/>
                <a:latin typeface="微软雅黑" panose="020B0503020204020204" charset="-122"/>
                <a:ea typeface="微软雅黑" panose="020B0503020204020204" charset="-122"/>
                <a:cs typeface="+mn-cs"/>
              </a:rPr>
              <a:t>编制成果计算报告及检查</a:t>
            </a:r>
            <a:endParaRPr kumimoji="0" lang="zh-CN" altLang="en-US" sz="1600" b="0" i="0" u="none" strike="noStrike" kern="1200" cap="none" spc="0" normalizeH="0" baseline="0" noProof="0" dirty="0">
              <a:ln>
                <a:noFill/>
              </a:ln>
              <a:solidFill>
                <a:srgbClr val="231815"/>
              </a:solidFill>
              <a:effectLst/>
              <a:uLnTx/>
              <a:uFillTx/>
              <a:latin typeface="微软雅黑" panose="020B0503020204020204" charset="-122"/>
              <a:ea typeface="微软雅黑" panose="020B0503020204020204" charset="-122"/>
              <a:cs typeface="+mn-cs"/>
            </a:endParaRPr>
          </a:p>
        </p:txBody>
      </p:sp>
      <p:grpSp>
        <p:nvGrpSpPr>
          <p:cNvPr id="3" name="组合 4"/>
          <p:cNvGrpSpPr/>
          <p:nvPr/>
        </p:nvGrpSpPr>
        <p:grpSpPr>
          <a:xfrm>
            <a:off x="580814" y="3219019"/>
            <a:ext cx="10867812" cy="2682155"/>
            <a:chOff x="733" y="3777"/>
            <a:chExt cx="12836" cy="3168"/>
          </a:xfrm>
          <a:solidFill>
            <a:schemeClr val="tx1"/>
          </a:solidFill>
        </p:grpSpPr>
        <p:grpSp>
          <p:nvGrpSpPr>
            <p:cNvPr id="6" name="组合 30"/>
            <p:cNvGrpSpPr/>
            <p:nvPr/>
          </p:nvGrpSpPr>
          <p:grpSpPr>
            <a:xfrm>
              <a:off x="733" y="3777"/>
              <a:ext cx="2029" cy="1951"/>
              <a:chOff x="1690232" y="3474848"/>
              <a:chExt cx="765248" cy="765420"/>
            </a:xfrm>
            <a:grpFill/>
          </p:grpSpPr>
          <p:sp>
            <p:nvSpPr>
              <p:cNvPr id="35" name="椭圆 34"/>
              <p:cNvSpPr/>
              <p:nvPr>
                <p:custDataLst>
                  <p:tags r:id="rId3"/>
                </p:custDataLst>
              </p:nvPr>
            </p:nvSpPr>
            <p:spPr>
              <a:xfrm>
                <a:off x="1690232" y="3474848"/>
                <a:ext cx="765248" cy="765420"/>
              </a:xfrm>
              <a:prstGeom prst="ellipse">
                <a:avLst/>
              </a:prstGeom>
              <a:solidFill>
                <a:srgbClr val="2AB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dk1">
                      <a:lumMod val="85000"/>
                      <a:lumOff val="15000"/>
                    </a:schemeClr>
                  </a:solidFill>
                  <a:effectLst/>
                  <a:uLnTx/>
                  <a:uFillTx/>
                  <a:latin typeface="微软雅黑" panose="020B0503020204020204" charset="-122"/>
                  <a:ea typeface="微软雅黑" panose="020B0503020204020204" charset="-122"/>
                  <a:cs typeface="+mn-cs"/>
                </a:endParaRPr>
              </a:p>
            </p:txBody>
          </p:sp>
          <p:sp>
            <p:nvSpPr>
              <p:cNvPr id="37" name="矩形 36"/>
              <p:cNvSpPr/>
              <p:nvPr>
                <p:custDataLst>
                  <p:tags r:id="rId4"/>
                </p:custDataLst>
              </p:nvPr>
            </p:nvSpPr>
            <p:spPr bwMode="auto">
              <a:xfrm>
                <a:off x="1778755" y="3626239"/>
                <a:ext cx="540086" cy="422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mn-cs"/>
                  </a:rPr>
                  <a:t>外业数据采集</a:t>
                </a:r>
                <a:endParaRPr kumimoji="0" lang="zh-CN" altLang="en-US" sz="2665"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mn-cs"/>
                </a:endParaRPr>
              </a:p>
            </p:txBody>
          </p:sp>
        </p:grpSp>
        <p:grpSp>
          <p:nvGrpSpPr>
            <p:cNvPr id="7" name="组合 37"/>
            <p:cNvGrpSpPr/>
            <p:nvPr/>
          </p:nvGrpSpPr>
          <p:grpSpPr>
            <a:xfrm>
              <a:off x="4190" y="4935"/>
              <a:ext cx="2029" cy="1951"/>
              <a:chOff x="2074654" y="3666604"/>
              <a:chExt cx="765339" cy="765145"/>
            </a:xfrm>
            <a:grpFill/>
          </p:grpSpPr>
          <p:sp>
            <p:nvSpPr>
              <p:cNvPr id="42" name="椭圆 41"/>
              <p:cNvSpPr/>
              <p:nvPr>
                <p:custDataLst>
                  <p:tags r:id="rId5"/>
                </p:custDataLst>
              </p:nvPr>
            </p:nvSpPr>
            <p:spPr>
              <a:xfrm>
                <a:off x="2074654" y="3666604"/>
                <a:ext cx="765339" cy="765145"/>
              </a:xfrm>
              <a:prstGeom prst="ellipse">
                <a:avLst/>
              </a:prstGeom>
              <a:solidFill>
                <a:srgbClr val="1A79CC"/>
              </a:solidFill>
              <a:ln>
                <a:solidFill>
                  <a:schemeClr val="lt1"/>
                </a:solid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dk1">
                      <a:lumMod val="85000"/>
                      <a:lumOff val="15000"/>
                    </a:schemeClr>
                  </a:solidFill>
                  <a:effectLst/>
                  <a:uLnTx/>
                  <a:uFillTx/>
                  <a:latin typeface="微软雅黑" panose="020B0503020204020204" charset="-122"/>
                  <a:ea typeface="微软雅黑" panose="020B0503020204020204" charset="-122"/>
                  <a:cs typeface="+mn-cs"/>
                </a:endParaRPr>
              </a:p>
            </p:txBody>
          </p:sp>
          <p:sp>
            <p:nvSpPr>
              <p:cNvPr id="52" name="矩形 51"/>
              <p:cNvSpPr/>
              <p:nvPr>
                <p:custDataLst>
                  <p:tags r:id="rId6"/>
                </p:custDataLst>
              </p:nvPr>
            </p:nvSpPr>
            <p:spPr bwMode="auto">
              <a:xfrm>
                <a:off x="2197384" y="3787994"/>
                <a:ext cx="523834" cy="555959"/>
              </a:xfrm>
              <a:prstGeom prst="rect">
                <a:avLst/>
              </a:prstGeom>
              <a:noFill/>
            </p:spPr>
            <p:txBody>
              <a:bodyPr wrap="square">
                <a:spAutoFit/>
              </a:bodyPr>
              <a:lstStyle/>
              <a:p>
                <a:pPr lvl="0" algn="ctr">
                  <a:defRPr/>
                </a:pPr>
                <a:r>
                  <a:rPr lang="zh-CN" altLang="en-US" sz="2400" b="1" dirty="0" smtClean="0">
                    <a:solidFill>
                      <a:schemeClr val="lt1"/>
                    </a:solidFill>
                    <a:latin typeface="微软雅黑" panose="020B0503020204020204" charset="-122"/>
                    <a:ea typeface="微软雅黑" panose="020B0503020204020204" charset="-122"/>
                  </a:rPr>
                  <a:t>把高程生</a:t>
                </a:r>
                <a:r>
                  <a:rPr lang="zh-CN" altLang="en-US" sz="2400" b="1" dirty="0" smtClean="0">
                    <a:solidFill>
                      <a:schemeClr val="bg1"/>
                    </a:solidFill>
                    <a:latin typeface="微软雅黑" panose="020B0503020204020204" charset="-122"/>
                    <a:ea typeface="微软雅黑" panose="020B0503020204020204" charset="-122"/>
                  </a:rPr>
                  <a:t>成</a:t>
                </a:r>
                <a:r>
                  <a:rPr lang="en-US" sz="2400" b="1" dirty="0" smtClean="0">
                    <a:solidFill>
                      <a:schemeClr val="bg1"/>
                    </a:solidFill>
                  </a:rPr>
                  <a:t>DTM</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grpSp>
        <p:grpSp>
          <p:nvGrpSpPr>
            <p:cNvPr id="10" name="组合 55"/>
            <p:cNvGrpSpPr/>
            <p:nvPr/>
          </p:nvGrpSpPr>
          <p:grpSpPr>
            <a:xfrm>
              <a:off x="8196" y="4994"/>
              <a:ext cx="2029" cy="1951"/>
              <a:chOff x="1931258" y="3378853"/>
              <a:chExt cx="765368" cy="765248"/>
            </a:xfrm>
            <a:grpFill/>
          </p:grpSpPr>
          <p:sp>
            <p:nvSpPr>
              <p:cNvPr id="57" name="椭圆 56"/>
              <p:cNvSpPr/>
              <p:nvPr>
                <p:custDataLst>
                  <p:tags r:id="rId7"/>
                </p:custDataLst>
              </p:nvPr>
            </p:nvSpPr>
            <p:spPr>
              <a:xfrm>
                <a:off x="1931258" y="3378853"/>
                <a:ext cx="765368" cy="765248"/>
              </a:xfrm>
              <a:prstGeom prst="ellipse">
                <a:avLst/>
              </a:prstGeom>
              <a:solidFill>
                <a:srgbClr val="5E53AD"/>
              </a:solidFill>
              <a:ln>
                <a:solidFill>
                  <a:schemeClr val="accent3"/>
                </a:solidFill>
              </a:ln>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dk1">
                      <a:lumMod val="85000"/>
                      <a:lumOff val="15000"/>
                    </a:schemeClr>
                  </a:solidFill>
                  <a:effectLst/>
                  <a:uLnTx/>
                  <a:uFillTx/>
                  <a:latin typeface="微软雅黑" panose="020B0503020204020204" charset="-122"/>
                  <a:ea typeface="微软雅黑" panose="020B0503020204020204" charset="-122"/>
                  <a:cs typeface="+mn-cs"/>
                </a:endParaRPr>
              </a:p>
            </p:txBody>
          </p:sp>
          <p:sp>
            <p:nvSpPr>
              <p:cNvPr id="58" name="矩形 57"/>
              <p:cNvSpPr/>
              <p:nvPr>
                <p:custDataLst>
                  <p:tags r:id="rId8"/>
                </p:custDataLst>
              </p:nvPr>
            </p:nvSpPr>
            <p:spPr bwMode="auto">
              <a:xfrm>
                <a:off x="1953675" y="3631534"/>
                <a:ext cx="698104" cy="233131"/>
              </a:xfrm>
              <a:prstGeom prst="rect">
                <a:avLst/>
              </a:prstGeom>
              <a:noFill/>
            </p:spPr>
            <p:txBody>
              <a:bodyPr wrap="square">
                <a:spAutoFit/>
              </a:bodyPr>
              <a:lstStyle/>
              <a:p>
                <a:pPr lvl="0" algn="ctr">
                  <a:defRPr/>
                </a:pPr>
                <a:r>
                  <a:rPr lang="zh-CN" altLang="en-US" sz="2670" b="1" dirty="0" smtClean="0">
                    <a:solidFill>
                      <a:schemeClr val="bg1"/>
                    </a:solidFill>
                  </a:rPr>
                  <a:t>出成果</a:t>
                </a:r>
                <a:endParaRPr kumimoji="0" lang="zh-CN" altLang="en-US" sz="267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grpSp>
        <p:grpSp>
          <p:nvGrpSpPr>
            <p:cNvPr id="12" name="组合 62"/>
            <p:cNvGrpSpPr/>
            <p:nvPr/>
          </p:nvGrpSpPr>
          <p:grpSpPr>
            <a:xfrm>
              <a:off x="11540" y="3816"/>
              <a:ext cx="2029" cy="1951"/>
              <a:chOff x="1636082" y="3512340"/>
              <a:chExt cx="765248" cy="765108"/>
            </a:xfrm>
            <a:grpFill/>
          </p:grpSpPr>
          <p:sp>
            <p:nvSpPr>
              <p:cNvPr id="64" name="椭圆 63"/>
              <p:cNvSpPr/>
              <p:nvPr>
                <p:custDataLst>
                  <p:tags r:id="rId9"/>
                </p:custDataLst>
              </p:nvPr>
            </p:nvSpPr>
            <p:spPr>
              <a:xfrm>
                <a:off x="1636082" y="3512340"/>
                <a:ext cx="765248" cy="765108"/>
              </a:xfrm>
              <a:prstGeom prst="ellipse">
                <a:avLst/>
              </a:prstGeom>
              <a:solidFill>
                <a:srgbClr val="060447"/>
              </a:solid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dk1">
                      <a:lumMod val="85000"/>
                      <a:lumOff val="15000"/>
                    </a:schemeClr>
                  </a:solidFill>
                  <a:effectLst/>
                  <a:uLnTx/>
                  <a:uFillTx/>
                  <a:latin typeface="微软雅黑" panose="020B0503020204020204" charset="-122"/>
                  <a:ea typeface="微软雅黑" panose="020B0503020204020204" charset="-122"/>
                  <a:cs typeface="+mn-cs"/>
                </a:endParaRPr>
              </a:p>
            </p:txBody>
          </p:sp>
          <p:sp>
            <p:nvSpPr>
              <p:cNvPr id="65" name="矩形 64"/>
              <p:cNvSpPr/>
              <p:nvPr>
                <p:custDataLst>
                  <p:tags r:id="rId10"/>
                </p:custDataLst>
              </p:nvPr>
            </p:nvSpPr>
            <p:spPr bwMode="auto">
              <a:xfrm>
                <a:off x="1703645" y="3677070"/>
                <a:ext cx="641150" cy="4227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665" b="1" dirty="0" smtClean="0">
                    <a:solidFill>
                      <a:schemeClr val="lt1"/>
                    </a:solidFill>
                    <a:latin typeface="微软雅黑" panose="020B0503020204020204" charset="-122"/>
                    <a:ea typeface="微软雅黑" panose="020B0503020204020204" charset="-122"/>
                  </a:rPr>
                  <a:t>检查成果</a:t>
                </a:r>
                <a:endParaRPr lang="en-US" altLang="zh-CN" sz="2665" b="1" dirty="0" smtClean="0">
                  <a:solidFill>
                    <a:schemeClr val="lt1"/>
                  </a:solidFill>
                  <a:latin typeface="微软雅黑" panose="020B0503020204020204" charset="-122"/>
                  <a:ea typeface="微软雅黑" panose="020B0503020204020204" charset="-122"/>
                </a:endParaRPr>
              </a:p>
            </p:txBody>
          </p:sp>
        </p:grpSp>
        <p:sp>
          <p:nvSpPr>
            <p:cNvPr id="67" name="矩形 66"/>
            <p:cNvSpPr/>
            <p:nvPr/>
          </p:nvSpPr>
          <p:spPr bwMode="auto">
            <a:xfrm>
              <a:off x="4199" y="4271"/>
              <a:ext cx="2030" cy="39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smtClean="0">
                  <a:ln>
                    <a:noFill/>
                  </a:ln>
                  <a:solidFill>
                    <a:srgbClr val="231815"/>
                  </a:solidFill>
                  <a:effectLst/>
                  <a:uLnTx/>
                  <a:uFillTx/>
                  <a:latin typeface="微软雅黑" panose="020B0503020204020204" charset="-122"/>
                  <a:ea typeface="微软雅黑" panose="020B0503020204020204" charset="-122"/>
                  <a:cs typeface="+mn-cs"/>
                </a:rPr>
                <a:t>数据导出及处理</a:t>
              </a:r>
              <a:endParaRPr kumimoji="0" lang="zh-CN" altLang="en-US" sz="1600" b="0" i="0" u="none" strike="noStrike" kern="1200" cap="none" spc="0" normalizeH="0" baseline="0" noProof="0" dirty="0">
                <a:ln>
                  <a:noFill/>
                </a:ln>
                <a:solidFill>
                  <a:srgbClr val="231815"/>
                </a:solidFill>
                <a:effectLst/>
                <a:uLnTx/>
                <a:uFillTx/>
                <a:latin typeface="微软雅黑" panose="020B0503020204020204" charset="-122"/>
                <a:ea typeface="微软雅黑" panose="020B0503020204020204" charset="-122"/>
                <a:cs typeface="+mn-cs"/>
              </a:endParaRPr>
            </a:p>
          </p:txBody>
        </p:sp>
      </p:grpSp>
      <p:grpSp>
        <p:nvGrpSpPr>
          <p:cNvPr id="18" name="组合 17"/>
          <p:cNvGrpSpPr/>
          <p:nvPr/>
        </p:nvGrpSpPr>
        <p:grpSpPr>
          <a:xfrm>
            <a:off x="10879667" y="828040"/>
            <a:ext cx="421640" cy="268393"/>
            <a:chOff x="12850" y="978"/>
            <a:chExt cx="498" cy="317"/>
          </a:xfrm>
        </p:grpSpPr>
        <p:sp>
          <p:nvSpPr>
            <p:cNvPr id="20" name="Line 16"/>
            <p:cNvSpPr>
              <a:spLocks noChangeShapeType="1"/>
            </p:cNvSpPr>
            <p:nvPr>
              <p:custDataLst>
                <p:tags r:id="rId11"/>
              </p:custDataLst>
            </p:nvPr>
          </p:nvSpPr>
          <p:spPr bwMode="auto">
            <a:xfrm flipH="1">
              <a:off x="12850" y="978"/>
              <a:ext cx="498" cy="0"/>
            </a:xfrm>
            <a:prstGeom prst="line">
              <a:avLst/>
            </a:prstGeom>
            <a:noFill/>
            <a:ln w="38100" cap="flat">
              <a:solidFill>
                <a:schemeClr val="lt1">
                  <a:lumMod val="9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pPr>
              <a:endParaRPr kumimoji="0" lang="id-ID"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8" name="Line 17"/>
            <p:cNvSpPr>
              <a:spLocks noChangeShapeType="1"/>
            </p:cNvSpPr>
            <p:nvPr>
              <p:custDataLst>
                <p:tags r:id="rId12"/>
              </p:custDataLst>
            </p:nvPr>
          </p:nvSpPr>
          <p:spPr bwMode="auto">
            <a:xfrm flipH="1">
              <a:off x="13118" y="1135"/>
              <a:ext cx="230" cy="0"/>
            </a:xfrm>
            <a:prstGeom prst="line">
              <a:avLst/>
            </a:prstGeom>
            <a:noFill/>
            <a:ln w="38100" cap="flat">
              <a:solidFill>
                <a:schemeClr val="lt1">
                  <a:lumMod val="9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pPr>
              <a:endParaRPr kumimoji="0" lang="id-ID"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9" name="Line 18"/>
            <p:cNvSpPr>
              <a:spLocks noChangeShapeType="1"/>
            </p:cNvSpPr>
            <p:nvPr>
              <p:custDataLst>
                <p:tags r:id="rId13"/>
              </p:custDataLst>
            </p:nvPr>
          </p:nvSpPr>
          <p:spPr bwMode="auto">
            <a:xfrm flipH="1">
              <a:off x="12990" y="1295"/>
              <a:ext cx="358" cy="0"/>
            </a:xfrm>
            <a:prstGeom prst="line">
              <a:avLst/>
            </a:prstGeom>
            <a:noFill/>
            <a:ln w="38100" cap="flat">
              <a:solidFill>
                <a:schemeClr val="lt1">
                  <a:lumMod val="9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pPr>
              <a:endParaRPr kumimoji="0" lang="id-ID"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sym typeface="Arial" panose="020B0604020202020204" pitchFamily="34" charset="0"/>
              </a:endParaRPr>
            </a:p>
          </p:txBody>
        </p:sp>
      </p:grpSp>
      <p:sp>
        <p:nvSpPr>
          <p:cNvPr id="186" name="标题 2"/>
          <p:cNvSpPr>
            <a:spLocks noGrp="1"/>
          </p:cNvSpPr>
          <p:nvPr>
            <p:custDataLst>
              <p:tags r:id="rId14"/>
            </p:custDataLst>
          </p:nvPr>
        </p:nvSpPr>
        <p:spPr>
          <a:xfrm>
            <a:off x="0" y="608330"/>
            <a:ext cx="10968990" cy="638810"/>
          </a:xfrm>
          <a:prstGeom prst="rect">
            <a:avLst/>
          </a:prstGeom>
          <a:solidFill>
            <a:srgbClr val="5F88BE"/>
          </a:solidFill>
        </p:spPr>
        <p:txBody>
          <a:bodyPr vert="horz" lIns="90000" tIns="46800" rIns="90000" bIns="46800" rtlCol="0" anchor="ctr" anchorCtr="0">
            <a:norm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defRPr>
            </a:lvl1pPr>
          </a:lstStyle>
          <a:p>
            <a:r>
              <a:rPr lang="en-US" altLang="zh-CN" sz="3110" dirty="0">
                <a:solidFill>
                  <a:schemeClr val="bg1"/>
                </a:solidFill>
                <a:sym typeface="+mn-ea"/>
              </a:rPr>
              <a:t>  </a:t>
            </a:r>
            <a:r>
              <a:rPr sz="3110" dirty="0">
                <a:solidFill>
                  <a:schemeClr val="bg1"/>
                </a:solidFill>
                <a:sym typeface="+mn-ea"/>
              </a:rPr>
              <a:t>土方</a:t>
            </a:r>
            <a:r>
              <a:rPr sz="3110">
                <a:solidFill>
                  <a:schemeClr val="bg1"/>
                </a:solidFill>
                <a:sym typeface="+mn-ea"/>
              </a:rPr>
              <a:t>测量</a:t>
            </a:r>
            <a:r>
              <a:rPr sz="3110" dirty="0">
                <a:solidFill>
                  <a:schemeClr val="bg1"/>
                </a:solidFill>
                <a:sym typeface="+mn-ea"/>
              </a:rPr>
              <a:t>具体步骤</a:t>
            </a:r>
            <a:endParaRPr lang="zh-CN" altLang="zh-CN" sz="2800" dirty="0">
              <a:solidFill>
                <a:schemeClr val="bg1"/>
              </a:solidFill>
              <a:sym typeface="+mn-ea"/>
            </a:endParaRPr>
          </a:p>
        </p:txBody>
      </p:sp>
      <p:sp>
        <p:nvSpPr>
          <p:cNvPr id="2" name="右箭头 1"/>
          <p:cNvSpPr/>
          <p:nvPr/>
        </p:nvSpPr>
        <p:spPr>
          <a:xfrm rot="1320000">
            <a:off x="2467610" y="4442460"/>
            <a:ext cx="774065" cy="507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右箭头 3"/>
          <p:cNvSpPr/>
          <p:nvPr>
            <p:custDataLst>
              <p:tags r:id="rId15"/>
            </p:custDataLst>
          </p:nvPr>
        </p:nvSpPr>
        <p:spPr>
          <a:xfrm>
            <a:off x="5701030" y="4794885"/>
            <a:ext cx="774065" cy="507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右箭头 4"/>
          <p:cNvSpPr/>
          <p:nvPr>
            <p:custDataLst>
              <p:tags r:id="rId16"/>
            </p:custDataLst>
          </p:nvPr>
        </p:nvSpPr>
        <p:spPr>
          <a:xfrm rot="20400000">
            <a:off x="8864600" y="4520565"/>
            <a:ext cx="774065" cy="507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流程图: 离页连接符 54"/>
          <p:cNvSpPr/>
          <p:nvPr>
            <p:custDataLst>
              <p:tags r:id="rId1"/>
            </p:custDataLst>
          </p:nvPr>
        </p:nvSpPr>
        <p:spPr>
          <a:xfrm>
            <a:off x="11518265" y="635"/>
            <a:ext cx="405131" cy="648335"/>
          </a:xfrm>
          <a:prstGeom prst="flowChartOffpageConnector">
            <a:avLst/>
          </a:prstGeom>
          <a:solidFill>
            <a:srgbClr val="5F8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000" b="1" baseline="0">
              <a:solidFill>
                <a:schemeClr val="lt1"/>
              </a:solidFill>
              <a:latin typeface="微软雅黑" panose="020B0503020204020204" charset="-122"/>
              <a:ea typeface="微软雅黑" panose="020B0503020204020204" charset="-122"/>
            </a:endParaRPr>
          </a:p>
        </p:txBody>
      </p:sp>
      <p:sp>
        <p:nvSpPr>
          <p:cNvPr id="66" name="矩形 65"/>
          <p:cNvSpPr/>
          <p:nvPr>
            <p:custDataLst>
              <p:tags r:id="rId2"/>
            </p:custDataLst>
          </p:nvPr>
        </p:nvSpPr>
        <p:spPr bwMode="auto">
          <a:xfrm>
            <a:off x="1069975" y="3188970"/>
            <a:ext cx="1933575" cy="131508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smtClean="0">
                <a:latin typeface="微软雅黑" panose="020B0503020204020204" charset="-122"/>
                <a:ea typeface="微软雅黑" panose="020B0503020204020204" charset="-122"/>
              </a:rPr>
              <a:t>与</a:t>
            </a:r>
            <a:r>
              <a:rPr lang="zh-CN" altLang="en-US" sz="1600" dirty="0" smtClean="0">
                <a:latin typeface="微软雅黑" panose="020B0503020204020204" charset="-122"/>
                <a:ea typeface="微软雅黑" panose="020B0503020204020204" charset="-122"/>
                <a:sym typeface="+mn-ea"/>
              </a:rPr>
              <a:t>甲方</a:t>
            </a:r>
            <a:r>
              <a:rPr lang="zh-CN" altLang="en-US" sz="1600" dirty="0" smtClean="0">
                <a:latin typeface="微软雅黑" panose="020B0503020204020204" charset="-122"/>
                <a:ea typeface="微软雅黑" panose="020B0503020204020204" charset="-122"/>
              </a:rPr>
              <a:t>（</a:t>
            </a:r>
            <a:r>
              <a:rPr lang="zh-CN" altLang="en-US" sz="1600" dirty="0" smtClean="0">
                <a:latin typeface="微软雅黑" panose="020B0503020204020204" charset="-122"/>
                <a:ea typeface="微软雅黑" panose="020B0503020204020204" charset="-122"/>
                <a:sym typeface="+mn-ea"/>
              </a:rPr>
              <a:t>业主</a:t>
            </a:r>
            <a:r>
              <a:rPr lang="zh-CN" altLang="en-US" sz="1600" dirty="0" smtClean="0">
                <a:latin typeface="微软雅黑" panose="020B0503020204020204" charset="-122"/>
                <a:ea typeface="微软雅黑" panose="020B0503020204020204" charset="-122"/>
              </a:rPr>
              <a:t>）确定测量范围线以及平场标高（土方量计算的基准高程）</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mn-cs"/>
            </a:endParaRPr>
          </a:p>
        </p:txBody>
      </p:sp>
      <p:grpSp>
        <p:nvGrpSpPr>
          <p:cNvPr id="18" name="组合 17"/>
          <p:cNvGrpSpPr/>
          <p:nvPr/>
        </p:nvGrpSpPr>
        <p:grpSpPr>
          <a:xfrm>
            <a:off x="10879667" y="828040"/>
            <a:ext cx="421640" cy="268393"/>
            <a:chOff x="12850" y="978"/>
            <a:chExt cx="498" cy="317"/>
          </a:xfrm>
        </p:grpSpPr>
        <p:sp>
          <p:nvSpPr>
            <p:cNvPr id="20" name="Line 16"/>
            <p:cNvSpPr>
              <a:spLocks noChangeShapeType="1"/>
            </p:cNvSpPr>
            <p:nvPr>
              <p:custDataLst>
                <p:tags r:id="rId3"/>
              </p:custDataLst>
            </p:nvPr>
          </p:nvSpPr>
          <p:spPr bwMode="auto">
            <a:xfrm flipH="1">
              <a:off x="12850" y="978"/>
              <a:ext cx="498" cy="0"/>
            </a:xfrm>
            <a:prstGeom prst="line">
              <a:avLst/>
            </a:prstGeom>
            <a:noFill/>
            <a:ln w="38100" cap="flat">
              <a:solidFill>
                <a:schemeClr val="lt1">
                  <a:lumMod val="9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pPr>
              <a:endParaRPr kumimoji="0" lang="id-ID"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8" name="Line 17"/>
            <p:cNvSpPr>
              <a:spLocks noChangeShapeType="1"/>
            </p:cNvSpPr>
            <p:nvPr>
              <p:custDataLst>
                <p:tags r:id="rId4"/>
              </p:custDataLst>
            </p:nvPr>
          </p:nvSpPr>
          <p:spPr bwMode="auto">
            <a:xfrm flipH="1">
              <a:off x="13118" y="1135"/>
              <a:ext cx="230" cy="0"/>
            </a:xfrm>
            <a:prstGeom prst="line">
              <a:avLst/>
            </a:prstGeom>
            <a:noFill/>
            <a:ln w="38100" cap="flat">
              <a:solidFill>
                <a:schemeClr val="lt1">
                  <a:lumMod val="9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pPr>
              <a:endParaRPr kumimoji="0" lang="id-ID"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9" name="Line 18"/>
            <p:cNvSpPr>
              <a:spLocks noChangeShapeType="1"/>
            </p:cNvSpPr>
            <p:nvPr>
              <p:custDataLst>
                <p:tags r:id="rId5"/>
              </p:custDataLst>
            </p:nvPr>
          </p:nvSpPr>
          <p:spPr bwMode="auto">
            <a:xfrm flipH="1">
              <a:off x="12990" y="1295"/>
              <a:ext cx="358" cy="0"/>
            </a:xfrm>
            <a:prstGeom prst="line">
              <a:avLst/>
            </a:prstGeom>
            <a:noFill/>
            <a:ln w="38100" cap="flat">
              <a:solidFill>
                <a:schemeClr val="lt1">
                  <a:lumMod val="9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pPr>
              <a:endParaRPr kumimoji="0" lang="id-ID"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sym typeface="Arial" panose="020B0604020202020204" pitchFamily="34" charset="0"/>
              </a:endParaRPr>
            </a:p>
          </p:txBody>
        </p:sp>
      </p:grpSp>
      <p:sp>
        <p:nvSpPr>
          <p:cNvPr id="186" name="标题 2"/>
          <p:cNvSpPr>
            <a:spLocks noGrp="1"/>
          </p:cNvSpPr>
          <p:nvPr>
            <p:custDataLst>
              <p:tags r:id="rId6"/>
            </p:custDataLst>
          </p:nvPr>
        </p:nvSpPr>
        <p:spPr>
          <a:xfrm>
            <a:off x="0" y="608330"/>
            <a:ext cx="10968990" cy="638810"/>
          </a:xfrm>
          <a:prstGeom prst="rect">
            <a:avLst/>
          </a:prstGeom>
          <a:solidFill>
            <a:srgbClr val="5F88BE"/>
          </a:solidFill>
        </p:spPr>
        <p:txBody>
          <a:bodyPr vert="horz" lIns="90000" tIns="46800" rIns="90000" bIns="46800" rtlCol="0" anchor="ctr" anchorCtr="0">
            <a:norm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defRPr>
            </a:lvl1pPr>
          </a:lstStyle>
          <a:p>
            <a:r>
              <a:rPr lang="en-US" altLang="zh-CN" sz="3110" dirty="0">
                <a:solidFill>
                  <a:schemeClr val="bg1"/>
                </a:solidFill>
                <a:sym typeface="+mn-ea"/>
              </a:rPr>
              <a:t>  </a:t>
            </a:r>
            <a:r>
              <a:rPr sz="3110" dirty="0">
                <a:solidFill>
                  <a:schemeClr val="bg1"/>
                </a:solidFill>
                <a:sym typeface="+mn-ea"/>
              </a:rPr>
              <a:t>一、确认测量范围线及平场标高</a:t>
            </a:r>
            <a:endParaRPr lang="zh-CN" altLang="zh-CN" sz="2800" dirty="0">
              <a:solidFill>
                <a:schemeClr val="bg1"/>
              </a:solidFill>
              <a:sym typeface="+mn-ea"/>
            </a:endParaRPr>
          </a:p>
        </p:txBody>
      </p:sp>
      <p:sp>
        <p:nvSpPr>
          <p:cNvPr id="8" name="右箭头 7"/>
          <p:cNvSpPr/>
          <p:nvPr/>
        </p:nvSpPr>
        <p:spPr>
          <a:xfrm>
            <a:off x="4147820" y="3507740"/>
            <a:ext cx="97917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6513195" y="1692275"/>
            <a:ext cx="3065145" cy="1577975"/>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t>范围线：</a:t>
            </a:r>
            <a:r>
              <a:rPr lang="zh-CN">
                <a:sym typeface="+mn-ea"/>
              </a:rPr>
              <a:t>一般</a:t>
            </a:r>
            <a:r>
              <a:rPr lang="zh-CN"/>
              <a:t>是根据甲方提供的设计图纸的用地红线，或者甲方现场指出的范围线</a:t>
            </a:r>
            <a:endParaRPr lang="zh-CN"/>
          </a:p>
        </p:txBody>
      </p:sp>
      <p:sp>
        <p:nvSpPr>
          <p:cNvPr id="14" name="圆角矩形 13"/>
          <p:cNvSpPr/>
          <p:nvPr/>
        </p:nvSpPr>
        <p:spPr>
          <a:xfrm>
            <a:off x="6513195" y="3936365"/>
            <a:ext cx="3293745" cy="1748155"/>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latin typeface="微软雅黑" panose="020B0503020204020204" charset="-122"/>
                <a:ea typeface="微软雅黑" panose="020B0503020204020204" charset="-122"/>
                <a:sym typeface="+mn-ea"/>
              </a:rPr>
              <a:t>平场标高：一般是根据甲方提供设计图纸上的基准高，或者甲方要求现场实测的基准高</a:t>
            </a:r>
            <a:endParaRPr lang="en-US" altLang="zh-CN" dirty="0" smtClean="0">
              <a:latin typeface="微软雅黑" panose="020B0503020204020204" charset="-122"/>
              <a:ea typeface="微软雅黑" panose="020B0503020204020204" charset="-122"/>
              <a:sym typeface="+mn-ea"/>
            </a:endParaRPr>
          </a:p>
        </p:txBody>
      </p:sp>
    </p:spTree>
    <p:custDataLst>
      <p:tags r:id="rId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639445" y="3260090"/>
            <a:ext cx="4754880" cy="3286760"/>
          </a:xfrm>
          <a:prstGeom prst="rect">
            <a:avLst/>
          </a:prstGeom>
        </p:spPr>
      </p:pic>
      <p:sp>
        <p:nvSpPr>
          <p:cNvPr id="2" name="圆角矩形 1"/>
          <p:cNvSpPr/>
          <p:nvPr/>
        </p:nvSpPr>
        <p:spPr>
          <a:xfrm>
            <a:off x="1798320" y="648970"/>
            <a:ext cx="2677160" cy="1172845"/>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latin typeface="微软雅黑" panose="020B0503020204020204" charset="-122"/>
                <a:ea typeface="微软雅黑" panose="020B0503020204020204" charset="-122"/>
                <a:sym typeface="+mn-ea"/>
              </a:rPr>
              <a:t>甲方要求现场实测的基准高</a:t>
            </a:r>
            <a:endParaRPr lang="zh-CN" altLang="en-US"/>
          </a:p>
        </p:txBody>
      </p:sp>
      <p:sp>
        <p:nvSpPr>
          <p:cNvPr id="3" name="下箭头 2"/>
          <p:cNvSpPr/>
          <p:nvPr/>
        </p:nvSpPr>
        <p:spPr>
          <a:xfrm>
            <a:off x="2808605" y="2067560"/>
            <a:ext cx="485775" cy="9791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p:cNvPicPr>
            <a:picLocks noChangeAspect="1"/>
          </p:cNvPicPr>
          <p:nvPr>
            <p:custDataLst>
              <p:tags r:id="rId3"/>
            </p:custDataLst>
          </p:nvPr>
        </p:nvPicPr>
        <p:blipFill>
          <a:blip r:embed="rId4"/>
          <a:stretch>
            <a:fillRect/>
          </a:stretch>
        </p:blipFill>
        <p:spPr>
          <a:xfrm>
            <a:off x="6666230" y="3260090"/>
            <a:ext cx="4493260" cy="3322955"/>
          </a:xfrm>
          <a:prstGeom prst="rect">
            <a:avLst/>
          </a:prstGeom>
        </p:spPr>
      </p:pic>
      <p:sp>
        <p:nvSpPr>
          <p:cNvPr id="5" name="圆角矩形 4"/>
          <p:cNvSpPr/>
          <p:nvPr/>
        </p:nvSpPr>
        <p:spPr>
          <a:xfrm>
            <a:off x="7858760" y="648970"/>
            <a:ext cx="2638425" cy="117348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latin typeface="微软雅黑" panose="020B0503020204020204" charset="-122"/>
                <a:ea typeface="微软雅黑" panose="020B0503020204020204" charset="-122"/>
                <a:sym typeface="+mn-ea"/>
              </a:rPr>
              <a:t>设计图纸上的基准高</a:t>
            </a:r>
            <a:endParaRPr lang="zh-CN" altLang="en-US"/>
          </a:p>
        </p:txBody>
      </p:sp>
      <p:sp>
        <p:nvSpPr>
          <p:cNvPr id="6" name="下箭头 5"/>
          <p:cNvSpPr/>
          <p:nvPr>
            <p:custDataLst>
              <p:tags r:id="rId5"/>
            </p:custDataLst>
          </p:nvPr>
        </p:nvSpPr>
        <p:spPr>
          <a:xfrm>
            <a:off x="8872855" y="2092960"/>
            <a:ext cx="485775" cy="9791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227486" y="186634"/>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dirty="0">
              <a:solidFill>
                <a:schemeClr val="lt1"/>
              </a:solidFill>
              <a:latin typeface="微软雅黑" panose="020B0503020204020204" charset="-122"/>
              <a:ea typeface="微软雅黑" panose="020B0503020204020204" charset="-122"/>
            </a:endParaRPr>
          </a:p>
        </p:txBody>
      </p:sp>
      <p:sp>
        <p:nvSpPr>
          <p:cNvPr id="55" name="流程图: 离页连接符 54"/>
          <p:cNvSpPr/>
          <p:nvPr>
            <p:custDataLst>
              <p:tags r:id="rId2"/>
            </p:custDataLst>
          </p:nvPr>
        </p:nvSpPr>
        <p:spPr>
          <a:xfrm>
            <a:off x="11518265" y="635"/>
            <a:ext cx="405131" cy="648335"/>
          </a:xfrm>
          <a:prstGeom prst="flowChartOffpageConnector">
            <a:avLst/>
          </a:prstGeom>
          <a:solidFill>
            <a:srgbClr val="5F8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000" b="1" baseline="0">
              <a:solidFill>
                <a:schemeClr val="lt1"/>
              </a:solidFill>
              <a:latin typeface="微软雅黑" panose="020B0503020204020204" charset="-122"/>
              <a:ea typeface="微软雅黑" panose="020B0503020204020204" charset="-122"/>
            </a:endParaRPr>
          </a:p>
        </p:txBody>
      </p:sp>
      <p:sp>
        <p:nvSpPr>
          <p:cNvPr id="14" name="流程图: 离页连接符 13"/>
          <p:cNvSpPr/>
          <p:nvPr>
            <p:custDataLst>
              <p:tags r:id="rId3"/>
            </p:custDataLst>
          </p:nvPr>
        </p:nvSpPr>
        <p:spPr>
          <a:xfrm flipV="1">
            <a:off x="292735" y="6214745"/>
            <a:ext cx="405131" cy="648335"/>
          </a:xfrm>
          <a:prstGeom prst="flowChartOffpageConnector">
            <a:avLst/>
          </a:prstGeom>
          <a:solidFill>
            <a:srgbClr val="5F8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000" b="1" baseline="0">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619082" y="609580"/>
            <a:ext cx="4972051" cy="828791"/>
          </a:xfrm>
          <a:prstGeom prst="rect">
            <a:avLst/>
          </a:prstGeom>
          <a:noFill/>
        </p:spPr>
        <p:txBody>
          <a:bodyPr wrap="square" lIns="63500" tIns="25400" rIns="63500" bIns="25400" rtlCol="0" anchor="b" anchorCtr="0">
            <a:normAutofit fontScale="80000"/>
          </a:bodyPr>
          <a:lstStyle/>
          <a:p>
            <a:pPr marL="0" lvl="0" algn="l">
              <a:lnSpc>
                <a:spcPct val="100000"/>
              </a:lnSpc>
              <a:spcBef>
                <a:spcPts val="0"/>
              </a:spcBef>
              <a:spcAft>
                <a:spcPts val="0"/>
              </a:spcAft>
              <a:buClrTx/>
              <a:buSzTx/>
              <a:buFontTx/>
            </a:pPr>
            <a:r>
              <a:rPr lang="zh-CN" altLang="en-US" sz="3335" b="1" spc="220" dirty="0" smtClean="0">
                <a:solidFill>
                  <a:srgbClr val="5F88BE"/>
                </a:solidFill>
                <a:latin typeface="微软雅黑" panose="020B0503020204020204" charset="-122"/>
                <a:ea typeface="微软雅黑" panose="020B0503020204020204" charset="-122"/>
                <a:sym typeface="+mn-ea"/>
              </a:rPr>
              <a:t>二、内业成果处理及土方计算</a:t>
            </a:r>
            <a:endParaRPr lang="zh-CN" altLang="en-US" sz="3335" b="1" spc="220" dirty="0">
              <a:solidFill>
                <a:srgbClr val="5F88BE"/>
              </a:solidFill>
              <a:uFillTx/>
              <a:latin typeface="微软雅黑" panose="020B0503020204020204" charset="-122"/>
              <a:ea typeface="微软雅黑" panose="020B0503020204020204" charset="-122"/>
              <a:sym typeface="+mn-ea"/>
            </a:endParaRPr>
          </a:p>
        </p:txBody>
      </p:sp>
      <p:sp>
        <p:nvSpPr>
          <p:cNvPr id="7" name="圆角矩形 6"/>
          <p:cNvSpPr/>
          <p:nvPr/>
        </p:nvSpPr>
        <p:spPr>
          <a:xfrm>
            <a:off x="697865" y="1800860"/>
            <a:ext cx="6425565" cy="3396615"/>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ym typeface="+mn-ea"/>
              </a:rPr>
              <a:t>常规的</a:t>
            </a:r>
            <a:r>
              <a:rPr lang="en-US" altLang="zh-CN" b="1" dirty="0" smtClean="0">
                <a:sym typeface="+mn-ea"/>
              </a:rPr>
              <a:t>2</a:t>
            </a:r>
            <a:r>
              <a:rPr lang="zh-CN" altLang="en-US" b="1" dirty="0" smtClean="0">
                <a:sym typeface="+mn-ea"/>
              </a:rPr>
              <a:t>种土方计算方法</a:t>
            </a:r>
            <a:r>
              <a:rPr lang="zh-CN" altLang="en-US" dirty="0" smtClean="0">
                <a:sym typeface="+mn-ea"/>
              </a:rPr>
              <a:t>：不规则三角网法（</a:t>
            </a:r>
            <a:r>
              <a:rPr lang="en-US" altLang="zh-CN" dirty="0" smtClean="0">
                <a:sym typeface="+mn-ea"/>
              </a:rPr>
              <a:t>DTM</a:t>
            </a:r>
            <a:r>
              <a:rPr lang="zh-CN" altLang="en-US" dirty="0" smtClean="0">
                <a:sym typeface="+mn-ea"/>
              </a:rPr>
              <a:t>法）、方格网法，简单分析</a:t>
            </a:r>
            <a:r>
              <a:rPr lang="en-US" altLang="zh-CN" dirty="0" smtClean="0">
                <a:sym typeface="+mn-ea"/>
              </a:rPr>
              <a:t>2</a:t>
            </a:r>
            <a:r>
              <a:rPr lang="zh-CN" altLang="en-US" dirty="0" smtClean="0">
                <a:sym typeface="+mn-ea"/>
              </a:rPr>
              <a:t>种土方计算方法的</a:t>
            </a:r>
            <a:r>
              <a:rPr lang="zh-CN" altLang="en-US" b="1" dirty="0" smtClean="0">
                <a:sym typeface="+mn-ea"/>
              </a:rPr>
              <a:t>优缺点</a:t>
            </a:r>
            <a:r>
              <a:rPr lang="zh-CN" altLang="en-US" dirty="0" smtClean="0">
                <a:sym typeface="+mn-ea"/>
              </a:rPr>
              <a:t>和</a:t>
            </a:r>
            <a:r>
              <a:rPr lang="zh-CN" altLang="en-US" b="1" dirty="0" smtClean="0">
                <a:sym typeface="+mn-ea"/>
              </a:rPr>
              <a:t>适用情况</a:t>
            </a:r>
            <a:r>
              <a:rPr lang="zh-CN" altLang="en-US" dirty="0" smtClean="0">
                <a:sym typeface="+mn-ea"/>
              </a:rPr>
              <a:t>。</a:t>
            </a:r>
            <a:br>
              <a:rPr lang="zh-CN" altLang="en-US" dirty="0" smtClean="0">
                <a:sym typeface="+mn-ea"/>
              </a:rPr>
            </a:br>
            <a:endParaRPr lang="zh-CN" altLang="en-US"/>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dirty="0" smtClean="0"/>
              <a:t>不规则三角网法（</a:t>
            </a:r>
            <a:r>
              <a:rPr lang="en-US" altLang="zh-CN" dirty="0" smtClean="0"/>
              <a:t>DTM</a:t>
            </a:r>
            <a:r>
              <a:rPr dirty="0" smtClean="0"/>
              <a:t>法）</a:t>
            </a:r>
            <a:endParaRPr lang="zh-CN" altLang="en-US" dirty="0"/>
          </a:p>
        </p:txBody>
      </p:sp>
      <p:sp>
        <p:nvSpPr>
          <p:cNvPr id="3" name="内容占位符 2"/>
          <p:cNvSpPr>
            <a:spLocks noGrp="1"/>
          </p:cNvSpPr>
          <p:nvPr>
            <p:ph idx="1"/>
          </p:nvPr>
        </p:nvSpPr>
        <p:spPr>
          <a:xfrm>
            <a:off x="608330" y="1490345"/>
            <a:ext cx="6088380" cy="4166235"/>
          </a:xfrm>
        </p:spPr>
        <p:txBody>
          <a:bodyPr>
            <a:normAutofit fontScale="90000" lnSpcReduction="10000"/>
          </a:bodyPr>
          <a:lstStyle/>
          <a:p>
            <a:r>
              <a:rPr lang="en-US" altLang="zh-CN" dirty="0" smtClean="0"/>
              <a:t>DTM</a:t>
            </a:r>
            <a:r>
              <a:rPr dirty="0" smtClean="0"/>
              <a:t>法计算土方量就是利用地面采集的离散高程点按照一定的构网规则来形成空间三角网结构模型，然后按照三棱柱的计算方法计算每个三棱柱的体积，最后累加获得所有三棱柱的体积，即为所求得的土方量。</a:t>
            </a:r>
            <a:endParaRPr dirty="0" smtClean="0"/>
          </a:p>
          <a:p>
            <a:r>
              <a:rPr dirty="0" smtClean="0"/>
              <a:t>根据所使用的原始数据的不同，</a:t>
            </a:r>
            <a:r>
              <a:rPr lang="en-US" altLang="zh-CN" b="1" dirty="0" smtClean="0"/>
              <a:t>DTM</a:t>
            </a:r>
            <a:r>
              <a:rPr b="1" dirty="0" smtClean="0"/>
              <a:t>法土方量计算可以分为三种</a:t>
            </a:r>
            <a:r>
              <a:rPr dirty="0" smtClean="0"/>
              <a:t>：第一种是依照图上高程点计算，第二种是由坐标数据文件计算，第三种是依据图上的三角网计算。</a:t>
            </a:r>
            <a:endParaRPr dirty="0" smtClean="0"/>
          </a:p>
          <a:p>
            <a:r>
              <a:rPr dirty="0" smtClean="0"/>
              <a:t>相对于方格网，不规则三角网具有</a:t>
            </a:r>
            <a:r>
              <a:rPr b="1" dirty="0" smtClean="0"/>
              <a:t>以下优点</a:t>
            </a:r>
            <a:r>
              <a:rPr dirty="0" smtClean="0"/>
              <a:t>：三角网中点和线的选取可以与地表的特征相协调，直接利用原始资料作为网格结点；能够插入地形线以保存原有关键的地形特征，能适应复杂、不规则的地形，从而能够更好地适合现场的地形特征。</a:t>
            </a:r>
            <a:endParaRPr dirty="0" smtClean="0"/>
          </a:p>
          <a:p>
            <a:endParaRPr lang="zh-CN" altLang="en-US" dirty="0"/>
          </a:p>
        </p:txBody>
      </p:sp>
      <p:pic>
        <p:nvPicPr>
          <p:cNvPr id="13" name="图片 12" descr="321312213213213.png"/>
          <p:cNvPicPr>
            <a:picLocks noChangeAspect="1"/>
          </p:cNvPicPr>
          <p:nvPr>
            <p:custDataLst>
              <p:tags r:id="rId2"/>
            </p:custDataLst>
          </p:nvPr>
        </p:nvPicPr>
        <p:blipFill>
          <a:blip r:embed="rId3"/>
          <a:srcRect l="493" t="1631" r="10992" b="3190"/>
          <a:stretch>
            <a:fillRect/>
          </a:stretch>
        </p:blipFill>
        <p:spPr>
          <a:xfrm>
            <a:off x="7145020" y="300355"/>
            <a:ext cx="4498340" cy="5202555"/>
          </a:xfrm>
          <a:prstGeom prst="rect">
            <a:avLst/>
          </a:prstGeom>
        </p:spPr>
      </p:pic>
    </p:spTree>
    <p:custDataLst>
      <p:tags r:id="rId4"/>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dirty="0" smtClean="0"/>
              <a:t>方格网法</a:t>
            </a:r>
            <a:endParaRPr lang="zh-CN" altLang="en-US" dirty="0"/>
          </a:p>
        </p:txBody>
      </p:sp>
      <p:sp>
        <p:nvSpPr>
          <p:cNvPr id="3" name="内容占位符 2"/>
          <p:cNvSpPr>
            <a:spLocks noGrp="1"/>
          </p:cNvSpPr>
          <p:nvPr>
            <p:ph idx="1"/>
          </p:nvPr>
        </p:nvSpPr>
        <p:spPr>
          <a:xfrm>
            <a:off x="608330" y="1490345"/>
            <a:ext cx="6105525" cy="2612390"/>
          </a:xfrm>
        </p:spPr>
        <p:txBody>
          <a:bodyPr/>
          <a:lstStyle/>
          <a:p>
            <a:r>
              <a:rPr b="1" dirty="0" smtClean="0"/>
              <a:t>大面积的土方估算</a:t>
            </a:r>
            <a:r>
              <a:rPr dirty="0" smtClean="0"/>
              <a:t>常用该法，适用于地形起伏较小、坡度变化平缓的场地。该方法将场区划分为若干正方形网格，边长可以取为</a:t>
            </a:r>
            <a:r>
              <a:rPr lang="en-US" altLang="zh-CN" dirty="0" smtClean="0"/>
              <a:t>5</a:t>
            </a:r>
            <a:r>
              <a:rPr dirty="0" smtClean="0"/>
              <a:t>，</a:t>
            </a:r>
            <a:r>
              <a:rPr lang="en-US" altLang="zh-CN" dirty="0" smtClean="0"/>
              <a:t>10</a:t>
            </a:r>
            <a:r>
              <a:rPr dirty="0" smtClean="0"/>
              <a:t>，</a:t>
            </a:r>
            <a:r>
              <a:rPr lang="en-US" altLang="zh-CN" dirty="0" smtClean="0"/>
              <a:t>20m</a:t>
            </a:r>
            <a:r>
              <a:rPr dirty="0" smtClean="0"/>
              <a:t>等。</a:t>
            </a:r>
            <a:endParaRPr dirty="0" smtClean="0"/>
          </a:p>
          <a:p>
            <a:pPr>
              <a:buNone/>
            </a:pPr>
            <a:r>
              <a:rPr lang="en-US" dirty="0" smtClean="0"/>
              <a:t> </a:t>
            </a:r>
            <a:r>
              <a:rPr dirty="0" smtClean="0"/>
              <a:t>在格网点测定四个点位的高程值，每一格网按照四角高程的平均值取为最终的计算值，用该计算值与设计值的差值作为填挖方的高差值。</a:t>
            </a:r>
            <a:endParaRPr dirty="0" smtClean="0"/>
          </a:p>
          <a:p>
            <a:pPr>
              <a:buNone/>
            </a:pPr>
            <a:endParaRPr lang="zh-CN" altLang="en-US" dirty="0"/>
          </a:p>
        </p:txBody>
      </p:sp>
      <p:pic>
        <p:nvPicPr>
          <p:cNvPr id="16" name="图片 15" descr="321132213213213321.png"/>
          <p:cNvPicPr>
            <a:picLocks noChangeAspect="1"/>
          </p:cNvPicPr>
          <p:nvPr>
            <p:custDataLst>
              <p:tags r:id="rId1"/>
            </p:custDataLst>
          </p:nvPr>
        </p:nvPicPr>
        <p:blipFill>
          <a:blip r:embed="rId2"/>
          <a:stretch>
            <a:fillRect/>
          </a:stretch>
        </p:blipFill>
        <p:spPr>
          <a:xfrm>
            <a:off x="6860540" y="511810"/>
            <a:ext cx="5172710" cy="5915025"/>
          </a:xfrm>
          <a:prstGeom prst="rect">
            <a:avLst/>
          </a:prstGeom>
        </p:spPr>
      </p:pic>
      <p:pic>
        <p:nvPicPr>
          <p:cNvPr id="4" name="图片 3" descr="方格网标注图"/>
          <p:cNvPicPr>
            <a:picLocks noChangeAspect="1"/>
          </p:cNvPicPr>
          <p:nvPr/>
        </p:nvPicPr>
        <p:blipFill>
          <a:blip r:embed="rId3"/>
          <a:stretch>
            <a:fillRect/>
          </a:stretch>
        </p:blipFill>
        <p:spPr>
          <a:xfrm>
            <a:off x="1421765" y="3889375"/>
            <a:ext cx="4959350" cy="287337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88110" y="476250"/>
            <a:ext cx="9415780" cy="876935"/>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三、土方量计算成果报告的编制及检查</a:t>
            </a:r>
            <a:endParaRPr lang="zh-CN" altLang="en-US"/>
          </a:p>
        </p:txBody>
      </p:sp>
      <p:sp>
        <p:nvSpPr>
          <p:cNvPr id="6" name="圆角矩形 5"/>
          <p:cNvSpPr/>
          <p:nvPr/>
        </p:nvSpPr>
        <p:spPr>
          <a:xfrm>
            <a:off x="1821180" y="2617470"/>
            <a:ext cx="8246110" cy="331978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报告模板已固定，</a:t>
            </a:r>
            <a:r>
              <a:rPr lang="zh-CN" altLang="en-US">
                <a:sym typeface="+mn-ea"/>
              </a:rPr>
              <a:t>需要填写的</a:t>
            </a:r>
            <a:r>
              <a:rPr lang="zh-CN" altLang="en-US"/>
              <a:t>内容部分包括：工程地点、日期、甲方名称、项目的名称以及最终计算成果。报告编制完成后仔细检查上述几项内容填写是否准确，土方计算成果里面的面积与范围线的实际面积是否吻合。</a:t>
            </a:r>
            <a:endParaRPr lang="zh-CN" altLang="en-US"/>
          </a:p>
        </p:txBody>
      </p:sp>
      <p:sp>
        <p:nvSpPr>
          <p:cNvPr id="8" name="下箭头 7"/>
          <p:cNvSpPr/>
          <p:nvPr/>
        </p:nvSpPr>
        <p:spPr>
          <a:xfrm>
            <a:off x="5853430" y="1550035"/>
            <a:ext cx="485775" cy="9791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26.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2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8.xml><?xml version="1.0" encoding="utf-8"?>
<p:tagLst xmlns:p="http://schemas.openxmlformats.org/presentationml/2006/main">
  <p:tag name="KSO_WM_UNIT_ISCONTENTSTITLE" val="0"/>
  <p:tag name="KSO_WM_UNIT_PRESET_TEXT" val="单击此处添加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5176_13*a*1"/>
  <p:tag name="KSO_WM_TEMPLATE_CATEGORY" val="custom"/>
  <p:tag name="KSO_WM_TEMPLATE_INDEX" val="20205176"/>
  <p:tag name="KSO_WM_UNIT_LAYERLEVEL" val="1"/>
  <p:tag name="KSO_WM_TAG_VERSION" val="1.0"/>
  <p:tag name="KSO_WM_BEAUTIFY_FLAG" val="#wm#"/>
  <p:tag name="KSO_WM_UNIT_ISNUMDGMTITLE" val="0"/>
</p:tagLst>
</file>

<file path=ppt/tags/tag129.xml><?xml version="1.0" encoding="utf-8"?>
<p:tagLst xmlns:p="http://schemas.openxmlformats.org/presentationml/2006/main">
  <p:tag name="KSO_WM_UNIT_PRESET_TEXT" val="单击此处添加正文"/>
  <p:tag name="KSO_WM_UNIT_NOCLEAR" val="0"/>
  <p:tag name="KSO_WM_UNIT_SHOW_EDIT_AREA_INDICATION" val="1"/>
  <p:tag name="KSO_WM_UNIT_VALUE" val="689"/>
  <p:tag name="KSO_WM_UNIT_HIGHLIGHT" val="0"/>
  <p:tag name="KSO_WM_UNIT_COMPATIBLE" val="0"/>
  <p:tag name="KSO_WM_UNIT_DIAGRAM_ISNUMVISUAL" val="0"/>
  <p:tag name="KSO_WM_UNIT_DIAGRAM_ISREFERUNIT" val="0"/>
  <p:tag name="KSO_WM_UNIT_TYPE" val="f"/>
  <p:tag name="KSO_WM_UNIT_INDEX" val="1"/>
  <p:tag name="KSO_WM_UNIT_ID" val="custom20205176_13*f*1"/>
  <p:tag name="KSO_WM_TEMPLATE_CATEGORY" val="custom"/>
  <p:tag name="KSO_WM_TEMPLATE_INDEX" val="2020517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205176"/>
  <p:tag name="KSO_WM_SLIDE_ID" val="custom20205176_13"/>
  <p:tag name="KSO_WM_TEMPLATE_SUBCATEGORY" val="19"/>
  <p:tag name="KSO_WM_TEMPLATE_MASTER_TYPE" val="0"/>
  <p:tag name="KSO_WM_TEMPLATE_COLOR_TYPE" val="1"/>
  <p:tag name="KSO_WM_SLIDE_ITEM_CNT" val="0"/>
  <p:tag name="KSO_WM_SLIDE_INDEX" val="13"/>
  <p:tag name="KSO_WM_TAG_VERSION" val="1.0"/>
  <p:tag name="KSO_WM_SLIDE_TYPE" val="text"/>
  <p:tag name="KSO_WM_SLIDE_SUBTYPE" val="pureTxt"/>
  <p:tag name="KSO_WM_SLIDE_SIZE" val="863*444"/>
  <p:tag name="KSO_WM_SLIDE_POSITION" val="47*47"/>
  <p:tag name="KSO_WM_SLIDE_LAYOUT" val="a_f"/>
  <p:tag name="KSO_WM_SLIDE_LAYOUT_CNT" val="1_1"/>
  <p:tag name="KSO_WM_UNIT_SHOW_EDIT_AREA_INDICATION"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WM_BEAUTIFY_SHAPE_IDENTITY" val="{e157a463-8c8f-4dd3-8cbc-a85eca5086f7}"/>
  <p:tag name="KSO_WM_UNIT_TYPE" val="i"/>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5.xml><?xml version="1.0" encoding="utf-8"?>
<p:tagLst xmlns:p="http://schemas.openxmlformats.org/presentationml/2006/main">
  <p:tag name="KSO_WM_UNIT_LINE_FORE_SCHEMECOLOR_INDEX_BRIGHTNESS" val="0"/>
  <p:tag name="KSO_WM_UNIT_LINE_FORE_SCHEMECOLOR_INDEX" val="2"/>
  <p:tag name="KSO_WM_UNIT_LINE_FILL_TYPE" val="2"/>
  <p:tag name="KSO_WM_UNIT_TEXT_FILL_FORE_SCHEMECOLOR_INDEX_BRIGHTNESS" val="0.15"/>
  <p:tag name="KSO_WM_UNIT_TEXT_FILL_FORE_SCHEMECOLOR_INDEX" val="13"/>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7.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15"/>
  <p:tag name="KSO_WM_UNIT_TEXT_FILL_FORE_SCHEMECOLOR_INDEX" val="13"/>
  <p:tag name="KSO_WM_UNIT_TEXT_FILL_TYPE" val="1"/>
</p:tagLst>
</file>

<file path=ppt/tags/tag13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9.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1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2"/>
  <p:tag name="KSO_WM_UNIT_ID" val="diagram20198924_3*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3"/>
  <p:tag name="KSO_WM_UNIT_ID" val="diagram20198924_3*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4"/>
  <p:tag name="KSO_WM_UNIT_ID" val="diagram20198924_3*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4.xml><?xml version="1.0" encoding="utf-8"?>
<p:tagLst xmlns:p="http://schemas.openxmlformats.org/presentationml/2006/main">
  <p:tag name="KSO_WM_UNIT_ISCONTENTSTITLE" val="0"/>
  <p:tag name="KSO_WM_UNIT_PRESET_TEXT" val="单击此处添加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5176_13*a*1"/>
  <p:tag name="KSO_WM_TEMPLATE_CATEGORY" val="custom"/>
  <p:tag name="KSO_WM_TEMPLATE_INDEX" val="20205176"/>
  <p:tag name="KSO_WM_UNIT_LAYERLEVEL" val="1"/>
  <p:tag name="KSO_WM_TAG_VERSION" val="1.0"/>
  <p:tag name="KSO_WM_BEAUTIFY_FLAG" val=""/>
  <p:tag name="KSO_WM_UNIT_ISNUMDGMTITLE" val="0"/>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wm#"/>
  <p:tag name="KSO_WM_TEMPLATE_CATEGORY" val="diagram"/>
  <p:tag name="KSO_WM_TEMPLATE_INDEX" val="2020700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1f41947edf80c4a5df1da"/>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19T21:17:51&quot;,&quot;maxSize&quot;:{&quot;size1&quot;:26.699999999999999},&quot;minSize&quot;:{&quot;size1&quot;:17.800000000000001},&quot;normalSize&quot;:{&quot;size1&quot;:21.269999999999996},&quot;subLayout&quot;:[{&quot;id&quot;:&quot;2020-06-19T21:17:51&quot;,&quot;margin&quot;:{&quot;bottom&quot;:0,&quot;left&quot;:1.6929999589920044,&quot;right&quot;:1.6929999589920044,&quot;top&quot;:1.6929999589920044},&quot;maxSize&quot;:{&quot;size1&quot;:79.320952513060632},&quot;minSize&quot;:{&quot;size1&quot;:69.320952513060618},&quot;normalSize&quot;:{&quot;size1&quot;:69.320952513060618},&quot;subLayout&quot;:[{&quot;id&quot;:&quot;2020-06-19T21:17:51&quot;,&quot;margin&quot;:{&quot;bottom&quot;:0.037641625851392746,&quot;left&quot;:1.6929999589920044,&quot;right&quot;:1.6929999589920044,&quot;top&quot;:1.6929999589920044},&quot;type&quot;:0},{&quot;id&quot;:&quot;2020-06-19T21:17:51&quot;,&quot;margin&quot;:{&quot;bottom&quot;:0,&quot;left&quot;:1.6929999589920044,&quot;right&quot;:1.6929999589920044,&quot;top&quot;:0.032913930714130402},&quot;type&quot;:0}],&quot;type&quot;:0},{&quot;id&quot;:&quot;2020-06-19T21:17:51&quot;,&quot;margin&quot;:{&quot;bottom&quot;:1.6929999589920044,&quot;left&quot;:1.6929999589920044,&quot;right&quot;:1.6929999589920044,&quot;top&quot;:0.84700000286102295},&quot;type&quot;:0}],&quot;type&quot;:0}"/>
  <p:tag name="KSO_WM_SLIDE_BACKGROUND" val="[&quot;general&quot;,&quot;frame&quot;]"/>
  <p:tag name="KSO_WM_SLIDE_RATIO" val="1.777778"/>
  <p:tag name="KSO_WM_SLIDE_CAN_ADD_NAVIGATION" val="1"/>
  <p:tag name="KSO_WM_SLIDE_ID" val="diagram2020700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48"/>
  <p:tag name="KSO_WM_TAG_VERSION" val="1.0"/>
  <p:tag name="KSO_WM_SLIDE_LAYOUT" val="a_b_d"/>
  <p:tag name="KSO_WM_SLIDE_LAYOUT_CNT" val="1_1_1"/>
  <p:tag name="KSO_WM_CHIP_FILLPROP" val="[[{&quot;fill_id&quot;:&quot;fbc1d1c81b9c4bca8f09873cfc4ac6db&quot;,&quot;fill_align&quot;:&quot;lb&quot;,&quot;text_align&quot;:&quot;lb&quot;,&quot;text_direction&quot;:&quot;horizontal&quot;,&quot;chip_types&quot;:[&quot;header&quot;]},{&quot;fill_id&quot;:&quot;736496b0653343f1bfd4c6dc9c47e1b4&quot;,&quot;fill_align&quot;:&quot;lt&quot;,&quot;text_align&quot;:&quot;lt&quot;,&quot;text_direction&quot;:&quot;horizontal&quot;,&quot;chip_types&quot;:[&quot;text&quot;]}],[{&quot;fill_id&quot;:&quot;fbc1d1c81b9c4bca8f09873cfc4ac6db&quot;,&quot;fill_align&quot;:&quot;cb&quot;,&quot;text_align&quot;:&quot;cb&quot;,&quot;text_direction&quot;:&quot;horizontal&quot;,&quot;chip_types&quot;:[&quot;header&quot;]},{&quot;fill_id&quot;:&quot;736496b0653343f1bfd4c6dc9c47e1b4&quot;,&quot;fill_align&quot;:&quot;cm&quot;,&quot;text_align&quot;:&quot;lm&quot;,&quot;text_direction&quot;:&quot;horizontal&quot;,&quot;chip_types&quot;:[&quot;diagram&quot;,&quot;pictext&quot;,&quot;picture&quot;,&quot;chart&quot;,&quot;table&quot;,&quot;video&quot;]}],[{&quot;fill_id&quot;:&quot;fbc1d1c81b9c4bca8f09873cfc4ac6db&quot;,&quot;fill_align&quot;:&quot;lb&quot;,&quot;text_align&quot;:&quot;lb&quot;,&quot;text_direction&quot;:&quot;horizontal&quot;,&quot;chip_types&quot;:[&quot;header&quot;]},{&quot;fill_id&quot;:&quot;736496b0653343f1bfd4c6dc9c47e1b4&quot;,&quot;fill_align&quot;:&quot;cm&quot;,&quot;text_align&quot;:&quot;lm&quot;,&quot;text_direction&quot;:&quot;horizontal&quot;,&quot;chip_types&quot;:[&quot;diagram&quot;,&quot;pictext&quot;,&quot;picture&quot;,&quot;chart&quot;,&quot;table&quot;,&quot;video&quot;]}]]"/>
  <p:tag name="KSO_WM_CHIP_GROUPID" val="5e71f41947edf80c4a5df1d9"/>
  <p:tag name="KSO_WM_SLIDE_BK_DARK_LIGHT" val="2"/>
  <p:tag name="KSO_WM_SLIDE_BACKGROUND_TYPE" val="frame"/>
  <p:tag name="KSO_WM_SLIDE_SUPPORT_FEATURE_TYPE" val="0"/>
  <p:tag name="KSO_WM_TEMPLATE_ASSEMBLE_XID" val="5eecbaf6a758c1ec0b708ac2"/>
  <p:tag name="KSO_WM_TEMPLATE_ASSEMBLE_GROUPID" val="5eecbaf6a758c1ec0b708ac2"/>
  <p:tag name="KSO_WM_SPECIAL_SOURCE" val="bdnull"/>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WM_BEAUTIFY_SHAPE_IDENTITY" val="{e157a463-8c8f-4dd3-8cbc-a85eca5086f7}"/>
  <p:tag name="KSO_WM_UNIT_TYPE" val="i"/>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2"/>
  <p:tag name="KSO_WM_UNIT_ID" val="diagram20198924_3*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3"/>
  <p:tag name="KSO_WM_UNIT_ID" val="diagram20198924_3*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4"/>
  <p:tag name="KSO_WM_UNIT_ID" val="diagram20198924_3*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3.xml><?xml version="1.0" encoding="utf-8"?>
<p:tagLst xmlns:p="http://schemas.openxmlformats.org/presentationml/2006/main">
  <p:tag name="KSO_WM_UNIT_ISCONTENTSTITLE" val="0"/>
  <p:tag name="KSO_WM_UNIT_PRESET_TEXT" val="单击此处添加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5176_13*a*1"/>
  <p:tag name="KSO_WM_TEMPLATE_CATEGORY" val="custom"/>
  <p:tag name="KSO_WM_TEMPLATE_INDEX" val="20205176"/>
  <p:tag name="KSO_WM_UNIT_LAYERLEVEL" val="1"/>
  <p:tag name="KSO_WM_TAG_VERSION" val="1.0"/>
  <p:tag name="KSO_WM_BEAUTIFY_FLAG" val=""/>
  <p:tag name="KSO_WM_UNIT_ISNUMDGMTITLE" val="0"/>
</p:tagLst>
</file>

<file path=ppt/tags/tag154.xml><?xml version="1.0" encoding="utf-8"?>
<p:tagLst xmlns:p="http://schemas.openxmlformats.org/presentationml/2006/main">
  <p:tag name="KSO_WM_BEAUTIFY_FLAG" val="#wm#"/>
  <p:tag name="KSO_WM_TEMPLATE_CATEGORY" val="diagram"/>
  <p:tag name="KSO_WM_TEMPLATE_INDEX" val="2020700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1f41947edf80c4a5df1da"/>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19T21:17:51&quot;,&quot;maxSize&quot;:{&quot;size1&quot;:26.699999999999999},&quot;minSize&quot;:{&quot;size1&quot;:17.800000000000001},&quot;normalSize&quot;:{&quot;size1&quot;:21.269999999999996},&quot;subLayout&quot;:[{&quot;id&quot;:&quot;2020-06-19T21:17:51&quot;,&quot;margin&quot;:{&quot;bottom&quot;:0,&quot;left&quot;:1.6929999589920044,&quot;right&quot;:1.6929999589920044,&quot;top&quot;:1.6929999589920044},&quot;maxSize&quot;:{&quot;size1&quot;:79.320952513060632},&quot;minSize&quot;:{&quot;size1&quot;:69.320952513060618},&quot;normalSize&quot;:{&quot;size1&quot;:69.320952513060618},&quot;subLayout&quot;:[{&quot;id&quot;:&quot;2020-06-19T21:17:51&quot;,&quot;margin&quot;:{&quot;bottom&quot;:0.037641625851392746,&quot;left&quot;:1.6929999589920044,&quot;right&quot;:1.6929999589920044,&quot;top&quot;:1.6929999589920044},&quot;type&quot;:0},{&quot;id&quot;:&quot;2020-06-19T21:17:51&quot;,&quot;margin&quot;:{&quot;bottom&quot;:0,&quot;left&quot;:1.6929999589920044,&quot;right&quot;:1.6929999589920044,&quot;top&quot;:0.032913930714130402},&quot;type&quot;:0}],&quot;type&quot;:0},{&quot;id&quot;:&quot;2020-06-19T21:17:51&quot;,&quot;margin&quot;:{&quot;bottom&quot;:1.6929999589920044,&quot;left&quot;:1.6929999589920044,&quot;right&quot;:1.6929999589920044,&quot;top&quot;:0.84700000286102295},&quot;type&quot;:0}],&quot;type&quot;:0}"/>
  <p:tag name="KSO_WM_SLIDE_BACKGROUND" val="[&quot;general&quot;,&quot;frame&quot;]"/>
  <p:tag name="KSO_WM_SLIDE_RATIO" val="1.777778"/>
  <p:tag name="KSO_WM_SLIDE_CAN_ADD_NAVIGATION" val="1"/>
  <p:tag name="KSO_WM_SLIDE_ID" val="diagram2020700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48"/>
  <p:tag name="KSO_WM_TAG_VERSION" val="1.0"/>
  <p:tag name="KSO_WM_SLIDE_LAYOUT" val="a_b_d"/>
  <p:tag name="KSO_WM_SLIDE_LAYOUT_CNT" val="1_1_1"/>
  <p:tag name="KSO_WM_CHIP_FILLPROP" val="[[{&quot;fill_id&quot;:&quot;fbc1d1c81b9c4bca8f09873cfc4ac6db&quot;,&quot;fill_align&quot;:&quot;lb&quot;,&quot;text_align&quot;:&quot;lb&quot;,&quot;text_direction&quot;:&quot;horizontal&quot;,&quot;chip_types&quot;:[&quot;header&quot;]},{&quot;fill_id&quot;:&quot;736496b0653343f1bfd4c6dc9c47e1b4&quot;,&quot;fill_align&quot;:&quot;lt&quot;,&quot;text_align&quot;:&quot;lt&quot;,&quot;text_direction&quot;:&quot;horizontal&quot;,&quot;chip_types&quot;:[&quot;text&quot;]}],[{&quot;fill_id&quot;:&quot;fbc1d1c81b9c4bca8f09873cfc4ac6db&quot;,&quot;fill_align&quot;:&quot;cb&quot;,&quot;text_align&quot;:&quot;cb&quot;,&quot;text_direction&quot;:&quot;horizontal&quot;,&quot;chip_types&quot;:[&quot;header&quot;]},{&quot;fill_id&quot;:&quot;736496b0653343f1bfd4c6dc9c47e1b4&quot;,&quot;fill_align&quot;:&quot;cm&quot;,&quot;text_align&quot;:&quot;lm&quot;,&quot;text_direction&quot;:&quot;horizontal&quot;,&quot;chip_types&quot;:[&quot;diagram&quot;,&quot;pictext&quot;,&quot;picture&quot;,&quot;chart&quot;,&quot;table&quot;,&quot;video&quot;]}],[{&quot;fill_id&quot;:&quot;fbc1d1c81b9c4bca8f09873cfc4ac6db&quot;,&quot;fill_align&quot;:&quot;lb&quot;,&quot;text_align&quot;:&quot;lb&quot;,&quot;text_direction&quot;:&quot;horizontal&quot;,&quot;chip_types&quot;:[&quot;header&quot;]},{&quot;fill_id&quot;:&quot;736496b0653343f1bfd4c6dc9c47e1b4&quot;,&quot;fill_align&quot;:&quot;cm&quot;,&quot;text_align&quot;:&quot;lm&quot;,&quot;text_direction&quot;:&quot;horizontal&quot;,&quot;chip_types&quot;:[&quot;diagram&quot;,&quot;pictext&quot;,&quot;picture&quot;,&quot;chart&quot;,&quot;table&quot;,&quot;video&quot;]}]]"/>
  <p:tag name="KSO_WM_CHIP_GROUPID" val="5e71f41947edf80c4a5df1d9"/>
  <p:tag name="KSO_WM_SLIDE_BK_DARK_LIGHT" val="2"/>
  <p:tag name="KSO_WM_SLIDE_BACKGROUND_TYPE" val="frame"/>
  <p:tag name="KSO_WM_SLIDE_SUPPORT_FEATURE_TYPE" val="0"/>
  <p:tag name="KSO_WM_TEMPLATE_ASSEMBLE_XID" val="5eecbaf6a758c1ec0b708ac2"/>
  <p:tag name="KSO_WM_TEMPLATE_ASSEMBLE_GROUPID" val="5eecbaf6a758c1ec0b708ac2"/>
  <p:tag name="KSO_WM_SPECIAL_SOURCE" val="bdnul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wm#"/>
  <p:tag name="KSO_WM_TEMPLATE_CATEGORY" val="diagram"/>
  <p:tag name="KSO_WM_TEMPLATE_INDEX" val="20207007"/>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SHOW_EDIT_AREA_INDICATION" val="1"/>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11993_1*a*1"/>
  <p:tag name="KSO_WM_TEMPLATE_CATEGORY" val="diagram"/>
  <p:tag name="KSO_WM_TEMPLATE_INDEX" val="20211993"/>
  <p:tag name="KSO_WM_UNIT_LAYERLEVEL" val="1"/>
  <p:tag name="KSO_WM_TAG_VERSION" val="1.0"/>
  <p:tag name="KSO_WM_BEAUTIFY_FLAG" val="#wm#"/>
  <p:tag name="KSO_WM_CHIP_GROUPID" val="5f461bcef3f92eac738049c8"/>
  <p:tag name="KSO_WM_CHIP_XID" val="5f461bcef3f92eac738049c9"/>
  <p:tag name="KSO_WM_UNIT_DEC_AREA_ID" val="09ac8421e2f94c748999188a710c092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03ddf38595f43939ca634b075f94d5a"/>
  <p:tag name="KSO_WM_UNIT_TEXT_FILL_FORE_SCHEMECOLOR_INDEX_BRIGHTNESS" val="0"/>
  <p:tag name="KSO_WM_UNIT_TEXT_FILL_FORE_SCHEMECOLOR_INDEX" val="13"/>
  <p:tag name="KSO_WM_UNIT_TEXT_FILL_TYPE" val="1"/>
  <p:tag name="KSO_WM_TEMPLATE_ASSEMBLE_XID" val="60656f224054ed1e2fb803f0"/>
  <p:tag name="KSO_WM_TEMPLATE_ASSEMBLE_GROUPID" val="60656f224054ed1e2fb803f0"/>
</p:tagLst>
</file>

<file path=ppt/tags/tag163.xml><?xml version="1.0" encoding="utf-8"?>
<p:tagLst xmlns:p="http://schemas.openxmlformats.org/presentationml/2006/main">
  <p:tag name="KSO_WM_SLIDE_CONSTRAINT" val="%7b%22slideConstraint%22%3a%7b%22seriesAreas%22%3a%5b%5d%2c%22singleAreas%22%3a%5b%7b%22shapes%22%3a%5b3%5d%2c%22serialConstraintIndex%22%3a-1%2c%22areatextmark%22%3a0%2c%22pictureprocessmark%22%3a0%7d%5d%7d%7d"/>
  <p:tag name="KSO_WM_SLIDE_COLORSCHEME_VERSION" val="3.2"/>
  <p:tag name="KSO_WM_SLIDE_ID" val="diagram2021199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11993"/>
  <p:tag name="KSO_WM_SLIDE_LAYOUT" val="a_b_d"/>
  <p:tag name="KSO_WM_SLIDE_LAYOUT_CNT" val="1_1_2"/>
  <p:tag name="KSO_WM_SPECIAL_SOURCE" val="bdnull"/>
  <p:tag name="KSO_WM_SLIDE_BACKGROUND" val="[&quot;general&quot;,&quot;frame&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615686bf8da9b674016e"/>
  <p:tag name="KSO_WM_CHIP_FILLPROP" val="[[{&quot;fill_id&quot;:&quot;722accd572074b41a2d4cf8c733c9957&quot;,&quot;fill_align&quot;:&quot;lb&quot;,&quot;text_align&quot;:&quot;lb&quot;,&quot;text_direction&quot;:&quot;horizontal&quot;,&quot;chip_types&quot;:[&quot;text&quot;,&quot;header&quot;]},{&quot;fill_id&quot;:&quot;164c300f690d423ab1b6e3b65edb0bf9&quot;,&quot;fill_align&quot;:&quot;lt&quot;,&quot;text_align&quot;:&quot;lt&quot;,&quot;text_direction&quot;:&quot;horizontal&quot;,&quot;chip_types&quot;:[&quot;text&quot;,&quot;picture&quot;,&quot;chart&quot;,&quot;table&quot;,&quot;video&quot;]},{&quot;fill_id&quot;:&quot;e836bed5e59843b5bc0179a1591ebf37&quot;,&quot;fill_align&quot;:&quot;rm&quot;,&quot;text_align&quot;:&quot;lm&quot;,&quot;text_direction&quot;:&quot;horizontal&quot;,&quot;chip_types&quot;:[&quot;diagram&quot;,&quot;pictext&quot;,&quot;picture&quot;,&quot;chart&quot;,&quot;table&quot;,&quot;video&quot;],&quot;support_features&quot;:[&quot;collage&quot;,&quot;carousel&quot;,&quot;creativecrop&quot;]}]]"/>
  <p:tag name="KSO_WM_CHIP_GROUPID" val="5ecf615686bf8da9b674016d"/>
  <p:tag name="KSO_WM_SLIDE_BK_DARK_LIGHT" val="2"/>
  <p:tag name="KSO_WM_SLIDE_BACKGROUND_TYPE" val="frame"/>
  <p:tag name="KSO_WM_SLIDE_SUPPORT_FEATURE_TYPE" val="0"/>
  <p:tag name="KSO_WM_TEMPLATE_ASSEMBLE_XID" val="60656f224054ed1e2fb803f0"/>
  <p:tag name="KSO_WM_TEMPLATE_ASSEMBLE_GROUPID" val="60656f224054ed1e2fb803f0"/>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29:36&quot;,&quot;maxSize&quot;:{&quot;size1&quot;:49.999643222178442},&quot;minSize&quot;:{&quot;size1&quot;:38.799643222178439},&quot;normalSize&quot;:{&quot;size1&quot;:48.280893222178442},&quot;subLayout&quot;:[{&quot;id&quot;:&quot;2021-04-01T15:29:36&quot;,&quot;maxSize&quot;:{&quot;size1&quot;:46.699701204295792},&quot;minSize&quot;:{&quot;size1&quot;:19.999701204295786},&quot;normalSize&quot;:{&quot;size1&quot;:27.907293796888379},&quot;subLayout&quot;:[{&quot;id&quot;:&quot;2021-04-01T15:29:36&quot;,&quot;margin&quot;:{&quot;bottom&quot;:0.026000002399086952,&quot;left&quot;:1.6929999589920044,&quot;right&quot;:0.84700000286102295,&quot;top&quot;:1.6929999589920044},&quot;type&quot;:0},{&quot;id&quot;:&quot;2021-04-01T15:29:36&quot;,&quot;margin&quot;:{&quot;bottom&quot;:1.6929999589920044,&quot;left&quot;:1.6929999589920044,&quot;right&quot;:0.84700000286102295,&quot;top&quot;:1.2699999809265137},&quot;type&quot;:0}],&quot;type&quot;:0},{&quot;id&quot;:&quot;2021-04-01T15:29:36&quot;,&quot;margin&quot;:{&quot;bottom&quot;:1.6929999589920044,&quot;left&quot;:0.42300000786781311,&quot;right&quot;:1.6929999589920044,&quot;top&quot;:1.6929999589920044},&quot;type&quot;:0}],&quot;type&quot;:0}"/>
  <p:tag name="KSO_WM_SLIDE_CAN_ADD_NAVIGATION" val="1"/>
</p:tagLst>
</file>

<file path=ppt/tags/tag164.xml><?xml version="1.0" encoding="utf-8"?>
<p:tagLst xmlns:p="http://schemas.openxmlformats.org/presentationml/2006/main">
  <p:tag name="KSO_WM_BEAUTIFY_FLAG" val=""/>
  <p:tag name="KSO_WM_UNIT_PLACING_PICTURE_USER_VIEWPORT" val="{&quot;height&quot;:10182.855118110236,&quot;width&quot;:4576.023622047244}"/>
</p:tagLst>
</file>

<file path=ppt/tags/tag165.xml><?xml version="1.0" encoding="utf-8"?>
<p:tagLst xmlns:p="http://schemas.openxmlformats.org/presentationml/2006/main">
  <p:tag name="KSO_WM_BEAUTIFY_FLAG" val="#wm#"/>
  <p:tag name="KSO_WM_TEMPLATE_CATEGORY" val="custom"/>
  <p:tag name="KSO_WM_TEMPLATE_INDEX" val="20205176"/>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COMMONDATA" val="eyJoZGlkIjoiYmNhNmEyMTQ1YjQxMDY4Mzc4MDNlYzI2ZGE4MjMzYzgifQ=="/>
  <p:tag name="KSO_WPP_MARK_KEY" val="d42a230e-d233-479e-993a-0005f3e5384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1016</Words>
  <Application>WPS 演示</Application>
  <PresentationFormat>自定义</PresentationFormat>
  <Paragraphs>62</Paragraphs>
  <Slides>11</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11</vt:i4>
      </vt:variant>
    </vt:vector>
  </HeadingPairs>
  <TitlesOfParts>
    <vt:vector size="20" baseType="lpstr">
      <vt:lpstr>Arial</vt:lpstr>
      <vt:lpstr>宋体</vt:lpstr>
      <vt:lpstr>Wingdings</vt:lpstr>
      <vt:lpstr>微软雅黑</vt:lpstr>
      <vt:lpstr>Wingdings</vt:lpstr>
      <vt:lpstr>Calibri</vt:lpstr>
      <vt:lpstr>Arial Unicode MS</vt:lpstr>
      <vt:lpstr>Office 主题​​</vt:lpstr>
      <vt:lpstr>1_Office 主题​​</vt:lpstr>
      <vt:lpstr>土方测量与计算</vt:lpstr>
      <vt:lpstr>  土方测量是什么</vt:lpstr>
      <vt:lpstr>PowerPoint 演示文稿</vt:lpstr>
      <vt:lpstr>PowerPoint 演示文稿</vt:lpstr>
      <vt:lpstr>PowerPoint 演示文稿</vt:lpstr>
      <vt:lpstr>PowerPoint 演示文稿</vt:lpstr>
      <vt:lpstr>不规则三角网法（DTM法）</vt:lpstr>
      <vt:lpstr>方格网法</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房产测绘的流程及共用面积分摊</dc:title>
  <dc:creator/>
  <cp:lastModifiedBy>Administrator</cp:lastModifiedBy>
  <cp:revision>251</cp:revision>
  <dcterms:created xsi:type="dcterms:W3CDTF">2019-06-19T02:08:00Z</dcterms:created>
  <dcterms:modified xsi:type="dcterms:W3CDTF">2023-04-22T08:51:06Z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CF9E66B4140A44C8B4B88A12BA1C46C8_11</vt:lpwstr>
  </property>
</Properties>
</file>